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1" r:id="rId3"/>
    <p:sldId id="650" r:id="rId4"/>
    <p:sldId id="678" r:id="rId6"/>
    <p:sldId id="703" r:id="rId7"/>
    <p:sldId id="704" r:id="rId8"/>
    <p:sldId id="651" r:id="rId9"/>
    <p:sldId id="671" r:id="rId10"/>
    <p:sldId id="672" r:id="rId11"/>
    <p:sldId id="673" r:id="rId12"/>
    <p:sldId id="674" r:id="rId13"/>
    <p:sldId id="680" r:id="rId14"/>
    <p:sldId id="675" r:id="rId15"/>
    <p:sldId id="694" r:id="rId16"/>
    <p:sldId id="695" r:id="rId17"/>
    <p:sldId id="676" r:id="rId18"/>
    <p:sldId id="677" r:id="rId19"/>
    <p:sldId id="679" r:id="rId20"/>
    <p:sldId id="681" r:id="rId21"/>
    <p:sldId id="690" r:id="rId22"/>
    <p:sldId id="691" r:id="rId23"/>
    <p:sldId id="692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046"/>
    <a:srgbClr val="FB0F3D"/>
    <a:srgbClr val="FC2D18"/>
    <a:srgbClr val="FDA295"/>
    <a:srgbClr val="F42B60"/>
    <a:srgbClr val="E63F29"/>
    <a:srgbClr val="ED502B"/>
    <a:srgbClr val="21FF06"/>
    <a:srgbClr val="00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anchor="b" anchorCtr="0"/>
          <a:lstStyle>
            <a:lvl1pPr algn="ctr" eaLnBrk="1" fontAlgn="auto" latinLnBrk="0" hangingPunct="1">
              <a:lnSpc>
                <a:spcPct val="100000"/>
              </a:lnSpc>
              <a:defRPr sz="54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365" y="3938588"/>
            <a:ext cx="9144000" cy="165576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3600" b="0">
                <a:solidFill>
                  <a:srgbClr val="DF3A3B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0"/>
            <a:ext cx="11353800" cy="777240"/>
          </a:xfrm>
          <a:custGeom>
            <a:avLst/>
            <a:gdLst>
              <a:gd name="connsiteX0" fmla="*/ 0 w 11789"/>
              <a:gd name="connsiteY0" fmla="*/ 0 h 1224"/>
              <a:gd name="connsiteX1" fmla="*/ 11789 w 11789"/>
              <a:gd name="connsiteY1" fmla="*/ 1 h 1224"/>
              <a:gd name="connsiteX2" fmla="*/ 10760 w 11789"/>
              <a:gd name="connsiteY2" fmla="*/ 1224 h 1224"/>
              <a:gd name="connsiteX3" fmla="*/ 0 w 11789"/>
              <a:gd name="connsiteY3" fmla="*/ 1224 h 1224"/>
              <a:gd name="connsiteX4" fmla="*/ 0 w 11789"/>
              <a:gd name="connsiteY4" fmla="*/ 0 h 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89" h="1224">
                <a:moveTo>
                  <a:pt x="0" y="0"/>
                </a:moveTo>
                <a:lnTo>
                  <a:pt x="11789" y="1"/>
                </a:lnTo>
                <a:lnTo>
                  <a:pt x="10760" y="1224"/>
                </a:lnTo>
                <a:lnTo>
                  <a:pt x="0" y="12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F3A3B"/>
              </a:gs>
              <a:gs pos="100000">
                <a:srgbClr val="DB5C30">
                  <a:alpha val="100000"/>
                </a:srgbClr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8200" y="189230"/>
            <a:ext cx="4131310" cy="398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p>
            <a:pPr lvl="0"/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AVA</a:t>
            </a:r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OFTWARE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D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5" name="图片 14" descr="java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130" y="189230"/>
            <a:ext cx="396875" cy="39687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640" y="2341880"/>
            <a:ext cx="10079355" cy="1224000"/>
          </a:xfrm>
        </p:spPr>
        <p:txBody>
          <a:bodyPr anchor="ctr" anchorCtr="0"/>
          <a:lstStyle>
            <a:lvl1pPr algn="ctr" eaLnBrk="1" fontAlgn="auto" latinLnBrk="0" hangingPunct="1">
              <a:lnSpc>
                <a:spcPct val="100000"/>
              </a:lnSpc>
              <a:defRPr sz="4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5370" y="3637915"/>
            <a:ext cx="10079990" cy="1080000"/>
          </a:xfrm>
        </p:spPr>
        <p:txBody>
          <a:bodyPr anchor="ctr" anchorCtr="0"/>
          <a:lstStyle>
            <a:lvl1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矩形 15"/>
          <p:cNvSpPr/>
          <p:nvPr userDrawn="1"/>
        </p:nvSpPr>
        <p:spPr>
          <a:xfrm>
            <a:off x="1055370" y="3566160"/>
            <a:ext cx="10080000" cy="72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43815"/>
            <a:ext cx="3659505" cy="6898640"/>
          </a:xfrm>
          <a:prstGeom prst="rect">
            <a:avLst/>
          </a:prstGeom>
          <a:gradFill>
            <a:gsLst>
              <a:gs pos="0">
                <a:srgbClr val="5F737F"/>
              </a:gs>
              <a:gs pos="100000">
                <a:srgbClr val="5F737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4125" y="374650"/>
            <a:ext cx="3666490" cy="845185"/>
          </a:xfrm>
        </p:spPr>
        <p:txBody>
          <a:bodyPr>
            <a:noAutofit/>
          </a:bodyPr>
          <a:lstStyle>
            <a:lvl1pPr eaLnBrk="1" fontAlgn="auto" latinLnBrk="0" hangingPunct="1">
              <a:lnSpc>
                <a:spcPct val="100000"/>
              </a:lnSpc>
              <a:defRPr sz="5400" b="1">
                <a:solidFill>
                  <a:schemeClr val="bg1"/>
                </a:solidFill>
                <a:latin typeface="思源黑体 CN Light" panose="020B0200000000000000" charset="-122"/>
                <a:ea typeface="思源黑体 CN Light" panose="020B0200000000000000" charset="-122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9" name="矩形 8"/>
          <p:cNvSpPr/>
          <p:nvPr userDrawn="1"/>
        </p:nvSpPr>
        <p:spPr>
          <a:xfrm>
            <a:off x="1254125" y="1261745"/>
            <a:ext cx="9860280" cy="4970780"/>
          </a:xfrm>
          <a:prstGeom prst="rect">
            <a:avLst/>
          </a:prstGeom>
          <a:gradFill>
            <a:gsLst>
              <a:gs pos="32000">
                <a:srgbClr val="E86233"/>
              </a:gs>
              <a:gs pos="0">
                <a:srgbClr val="DF3A3B"/>
              </a:gs>
              <a:gs pos="100000">
                <a:srgbClr val="ED8631"/>
              </a:gs>
            </a:gsLst>
            <a:lin ang="78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0515" y="1490345"/>
            <a:ext cx="5462270" cy="4512945"/>
          </a:xfrm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spcBef>
                <a:spcPts val="3000"/>
              </a:spcBef>
              <a:buClr>
                <a:srgbClr val="FFFFFF"/>
              </a:buClr>
              <a:buNone/>
              <a:defRPr sz="24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Songti SC" panose="02010800040101010101" charset="-122"/>
              <a:buChar char="◦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Arial" panose="020B0604020202090204" pitchFamily="34" charset="0"/>
              <a:buChar char="–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003300" indent="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600200" indent="-30480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62305" y="374650"/>
            <a:ext cx="0" cy="6480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 rot="5400000">
            <a:off x="-1684655" y="2218690"/>
            <a:ext cx="3994785" cy="30670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pPr lvl="0"/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JAVA  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SOFTWARE  DEVELOPMENT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6" name="图片 15" descr="1"/>
          <p:cNvPicPr>
            <a:picLocks noChangeAspect="1"/>
          </p:cNvPicPr>
          <p:nvPr userDrawn="1"/>
        </p:nvPicPr>
        <p:blipFill>
          <a:blip r:embed="rId2"/>
          <a:srcRect l="19559" t="4370" r="28674"/>
          <a:stretch>
            <a:fillRect/>
          </a:stretch>
        </p:blipFill>
        <p:spPr>
          <a:xfrm flipH="1">
            <a:off x="7310120" y="1261745"/>
            <a:ext cx="3804285" cy="497014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4" name="矩形 3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28067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5280" y="568325"/>
            <a:ext cx="11520000" cy="36000"/>
          </a:xfrm>
          <a:prstGeom prst="rect">
            <a:avLst/>
          </a:prstGeom>
          <a:solidFill>
            <a:srgbClr val="FC2D1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834890" y="244475"/>
            <a:ext cx="2520000" cy="64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FF000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注意事项</a:t>
            </a:r>
            <a:endParaRPr lang="zh-CN" altLang="en-US" sz="3200" b="1">
              <a:solidFill>
                <a:srgbClr val="FF0000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30607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9720000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9720000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本课是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  达内时代科技集团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IT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学院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Java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教学研发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部  </a:t>
            </a:r>
            <a:r>
              <a:rPr lang="zh-CN" altLang="en-US">
                <a:sym typeface="+mn-ea"/>
              </a:rPr>
              <a:t>的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Java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互联网架构（课程代码：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JSD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）  </a:t>
            </a:r>
            <a:r>
              <a:rPr lang="zh-CN" altLang="en-US">
                <a:sym typeface="+mn-ea"/>
              </a:rPr>
              <a:t>课程的面试题讲解视频，适用于本课程的在读学员，未经许可，禁止传播或滥用；</a:t>
            </a:r>
            <a:endParaRPr lang="zh-CN" altLang="en-US"/>
          </a:p>
          <a:p>
            <a:r>
              <a:rPr lang="zh-CN" altLang="en-US"/>
              <a:t>本课适用于正在学习相关知识点的同学，有助于加深对知识点的理解，也适用于临近毕业即将面试的同学；</a:t>
            </a:r>
            <a:endParaRPr lang="zh-CN" altLang="en-US"/>
          </a:p>
          <a:p>
            <a:r>
              <a:rPr lang="zh-CN" altLang="en-US"/>
              <a:t>建议各位同学在学习本课后，自行编写相关代码，观察运行效果，理解相关概念；</a:t>
            </a:r>
            <a:endParaRPr lang="zh-CN" altLang="en-US"/>
          </a:p>
          <a:p>
            <a:r>
              <a:rPr lang="zh-CN" altLang="en-US"/>
              <a:t>建议各位同学在学习本课后，锻炼表达能力，以保证在面试时能流畅的回答问题；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==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equals() </a:t>
            </a:r>
            <a:r>
              <a:rPr lang="zh-CN" altLang="en-US">
                <a:sym typeface="+mn-ea"/>
              </a:rPr>
              <a:t>的区别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3105" y="1130935"/>
            <a:ext cx="10401300" cy="1211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9805" y="1281430"/>
            <a:ext cx="9867900" cy="915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Object a = new Object();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Object b = new Object();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System.out.println(a == b);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</a:rPr>
              <a:t> // false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3105" y="2520315"/>
            <a:ext cx="2664460" cy="3513455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7565" y="2520315"/>
            <a:ext cx="7736205" cy="351345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23975" y="5216525"/>
            <a:ext cx="1442720" cy="6908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栈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（</a:t>
            </a:r>
            <a:r>
              <a:rPr lang="en-US" altLang="zh-CN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stack</a:t>
            </a:r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）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4625" y="5216525"/>
            <a:ext cx="1442720" cy="6908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堆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（</a:t>
            </a:r>
            <a:r>
              <a:rPr lang="en-US" altLang="zh-CN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heap</a:t>
            </a:r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）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5370" y="2750185"/>
            <a:ext cx="1980565" cy="401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a : 0x6528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4735" y="3228340"/>
            <a:ext cx="1980565" cy="401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b : 0x9A31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2025" y="2862580"/>
            <a:ext cx="1980565" cy="916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Object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24625" y="4039870"/>
            <a:ext cx="1980565" cy="916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Object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cxnSp>
        <p:nvCxnSpPr>
          <p:cNvPr id="7" name="直接箭头连接符 6"/>
          <p:cNvCxnSpPr>
            <a:stCxn id="14" idx="3"/>
            <a:endCxn id="2" idx="1"/>
          </p:cNvCxnSpPr>
          <p:nvPr/>
        </p:nvCxnSpPr>
        <p:spPr>
          <a:xfrm>
            <a:off x="3035935" y="2951480"/>
            <a:ext cx="1736090" cy="36957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5" idx="3"/>
            <a:endCxn id="4" idx="1"/>
          </p:cNvCxnSpPr>
          <p:nvPr/>
        </p:nvCxnSpPr>
        <p:spPr>
          <a:xfrm>
            <a:off x="3035300" y="3429635"/>
            <a:ext cx="3489325" cy="1068705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==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equals() </a:t>
            </a:r>
            <a:r>
              <a:rPr lang="zh-CN" altLang="en-US">
                <a:sym typeface="+mn-ea"/>
              </a:rPr>
              <a:t>的区别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3105" y="1130935"/>
            <a:ext cx="10401300" cy="1211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9805" y="1281430"/>
            <a:ext cx="9867900" cy="915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Object a = new Object();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Object b = a;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System.out.println(a == b);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</a:rPr>
              <a:t> // true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3105" y="2520315"/>
            <a:ext cx="2664460" cy="3513455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7565" y="2520315"/>
            <a:ext cx="7736205" cy="351345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23975" y="5216525"/>
            <a:ext cx="1442720" cy="6908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栈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（</a:t>
            </a:r>
            <a:r>
              <a:rPr lang="en-US" altLang="zh-CN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stack</a:t>
            </a:r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）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4625" y="5216525"/>
            <a:ext cx="1442720" cy="6908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堆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（</a:t>
            </a:r>
            <a:r>
              <a:rPr lang="en-US" altLang="zh-CN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heap</a:t>
            </a:r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）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5370" y="2750185"/>
            <a:ext cx="1980565" cy="401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a : 0x6528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4735" y="3228340"/>
            <a:ext cx="1980565" cy="401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b : 0x6528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2025" y="2862580"/>
            <a:ext cx="1980565" cy="916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Object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cxnSp>
        <p:nvCxnSpPr>
          <p:cNvPr id="7" name="直接箭头连接符 6"/>
          <p:cNvCxnSpPr>
            <a:stCxn id="14" idx="3"/>
            <a:endCxn id="2" idx="1"/>
          </p:cNvCxnSpPr>
          <p:nvPr/>
        </p:nvCxnSpPr>
        <p:spPr>
          <a:xfrm>
            <a:off x="3035935" y="2951480"/>
            <a:ext cx="1736090" cy="36957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5" idx="3"/>
            <a:endCxn id="2" idx="1"/>
          </p:cNvCxnSpPr>
          <p:nvPr/>
        </p:nvCxnSpPr>
        <p:spPr>
          <a:xfrm flipV="1">
            <a:off x="3035300" y="3321050"/>
            <a:ext cx="1736725" cy="108585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5039995"/>
          </a:xfrm>
        </p:spPr>
        <p:txBody>
          <a:bodyPr/>
          <a:p>
            <a:r>
              <a:rPr lang="en-US"/>
              <a:t>equals() </a:t>
            </a:r>
            <a:r>
              <a:rPr lang="zh-CN" altLang="en-US"/>
              <a:t>只是一个方法，到底返回 </a:t>
            </a:r>
            <a:r>
              <a:rPr lang="en-US" altLang="zh-CN"/>
              <a:t>true </a:t>
            </a:r>
            <a:r>
              <a:rPr lang="zh-CN" altLang="en-US"/>
              <a:t>或 </a:t>
            </a:r>
            <a:r>
              <a:rPr lang="en-US" altLang="zh-CN"/>
              <a:t>false </a:t>
            </a:r>
            <a:r>
              <a:rPr lang="zh-CN" altLang="en-US"/>
              <a:t>取决于方法的实现</a:t>
            </a:r>
            <a:endParaRPr lang="zh-CN" altLang="en-US"/>
          </a:p>
          <a:p>
            <a:pPr lvl="1"/>
            <a:r>
              <a:rPr lang="zh-CN" altLang="en-US"/>
              <a:t>默认情况下（根据</a:t>
            </a:r>
            <a:r>
              <a:rPr lang="en-US" altLang="zh-CN"/>
              <a:t>Object</a:t>
            </a:r>
            <a:r>
              <a:rPr lang="zh-CN" altLang="en-US"/>
              <a:t>的定义），它与 </a:t>
            </a:r>
            <a:r>
              <a:rPr lang="en-US" altLang="zh-CN"/>
              <a:t>== </a:t>
            </a:r>
            <a:r>
              <a:rPr lang="zh-CN" altLang="en-US"/>
              <a:t>的结果是相同的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==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equals() </a:t>
            </a:r>
            <a:r>
              <a:rPr lang="zh-CN" altLang="en-US">
                <a:sym typeface="+mn-ea"/>
              </a:rPr>
              <a:t>的区别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2179320"/>
            <a:ext cx="10738485" cy="1892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7720965" y="3889375"/>
            <a:ext cx="3060000" cy="4320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JDK 1.8 : Object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5039995"/>
          </a:xfrm>
        </p:spPr>
        <p:txBody>
          <a:bodyPr/>
          <a:p>
            <a:r>
              <a:rPr lang="en-US"/>
              <a:t>equals() </a:t>
            </a:r>
            <a:r>
              <a:rPr lang="zh-CN" altLang="en-US"/>
              <a:t>只是一个方法，到底返回 </a:t>
            </a:r>
            <a:r>
              <a:rPr lang="en-US" altLang="zh-CN"/>
              <a:t>true </a:t>
            </a:r>
            <a:r>
              <a:rPr lang="zh-CN" altLang="en-US"/>
              <a:t>或 </a:t>
            </a:r>
            <a:r>
              <a:rPr lang="en-US" altLang="zh-CN"/>
              <a:t>false </a:t>
            </a:r>
            <a:r>
              <a:rPr lang="zh-CN" altLang="en-US"/>
              <a:t>取决于方法的实现</a:t>
            </a:r>
            <a:endParaRPr lang="zh-CN" altLang="en-US"/>
          </a:p>
          <a:p>
            <a:pPr lvl="1"/>
            <a:r>
              <a:rPr lang="zh-CN" altLang="en-US"/>
              <a:t>默认情况下（根据</a:t>
            </a:r>
            <a:r>
              <a:rPr lang="en-US" altLang="zh-CN"/>
              <a:t>Object</a:t>
            </a:r>
            <a:r>
              <a:rPr lang="zh-CN" altLang="en-US"/>
              <a:t>的定义），它与 </a:t>
            </a:r>
            <a:r>
              <a:rPr lang="en-US" altLang="zh-CN"/>
              <a:t>== </a:t>
            </a:r>
            <a:r>
              <a:rPr lang="zh-CN" altLang="en-US"/>
              <a:t>的结果是相同的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==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equals() </a:t>
            </a:r>
            <a:r>
              <a:rPr lang="zh-CN" altLang="en-US">
                <a:sym typeface="+mn-ea"/>
              </a:rPr>
              <a:t>的区别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9770" y="2269490"/>
            <a:ext cx="10401300" cy="1474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6470" y="2402840"/>
            <a:ext cx="9867900" cy="120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Object a = new Object();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Object b = new Object();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System.out.println(a == b);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</a:rPr>
              <a:t> // false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System.out.println(a.equals(b));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 // false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9770" y="3941445"/>
            <a:ext cx="10401300" cy="1474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66470" y="4074795"/>
            <a:ext cx="9867900" cy="120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Object a = new Object();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Object b = a;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System.out.println(a == b);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</a:rPr>
              <a:t> // true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System.out.println(a.equals(b));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 // true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5039995"/>
          </a:xfrm>
        </p:spPr>
        <p:txBody>
          <a:bodyPr/>
          <a:p>
            <a:r>
              <a:rPr lang="en-US"/>
              <a:t>equals() </a:t>
            </a:r>
            <a:r>
              <a:rPr lang="zh-CN" altLang="en-US"/>
              <a:t>只是一个方法，到底返回 </a:t>
            </a:r>
            <a:r>
              <a:rPr lang="en-US" altLang="zh-CN"/>
              <a:t>true </a:t>
            </a:r>
            <a:r>
              <a:rPr lang="zh-CN" altLang="en-US"/>
              <a:t>或 </a:t>
            </a:r>
            <a:r>
              <a:rPr lang="en-US" altLang="zh-CN"/>
              <a:t>false </a:t>
            </a:r>
            <a:r>
              <a:rPr lang="zh-CN" altLang="en-US"/>
              <a:t>取决于方法的实现</a:t>
            </a:r>
            <a:endParaRPr lang="zh-CN" altLang="en-US"/>
          </a:p>
          <a:p>
            <a:pPr lvl="1"/>
            <a:r>
              <a:rPr lang="zh-CN" altLang="en-US"/>
              <a:t>方法可以被重写，在</a:t>
            </a:r>
            <a:r>
              <a:rPr lang="en-US" altLang="zh-CN"/>
              <a:t>Java</a:t>
            </a:r>
            <a:r>
              <a:rPr lang="zh-CN" altLang="en-US"/>
              <a:t>中，许多类都重写了 </a:t>
            </a:r>
            <a:r>
              <a:rPr lang="en-US" altLang="zh-CN"/>
              <a:t>equals() </a:t>
            </a:r>
            <a:r>
              <a:rPr lang="zh-CN" altLang="en-US"/>
              <a:t>方法，例如：</a:t>
            </a:r>
            <a:r>
              <a:rPr lang="en-US" altLang="zh-CN"/>
              <a:t>String</a:t>
            </a:r>
            <a:r>
              <a:rPr lang="zh-CN" altLang="en-US"/>
              <a:t>、包装类、日期等</a:t>
            </a:r>
            <a:endParaRPr lang="zh-CN" altLang="en-US"/>
          </a:p>
          <a:p>
            <a:pPr lvl="2"/>
            <a:r>
              <a:rPr lang="zh-CN" altLang="en-US"/>
              <a:t>尽管是不同的对象，但 </a:t>
            </a:r>
            <a:r>
              <a:rPr lang="en-US" altLang="zh-CN"/>
              <a:t>equals() </a:t>
            </a:r>
            <a:r>
              <a:rPr lang="zh-CN" altLang="en-US"/>
              <a:t>的结果可能是</a:t>
            </a:r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==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equals() </a:t>
            </a:r>
            <a:r>
              <a:rPr lang="zh-CN" altLang="en-US">
                <a:sym typeface="+mn-ea"/>
              </a:rPr>
              <a:t>的区别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==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equals() </a:t>
            </a:r>
            <a:r>
              <a:rPr lang="zh-CN" altLang="en-US">
                <a:sym typeface="+mn-ea"/>
              </a:rPr>
              <a:t>的区别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3105" y="1130935"/>
            <a:ext cx="10401300" cy="1211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9805" y="1211580"/>
            <a:ext cx="9867900" cy="106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String a = new String(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Tedu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);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String b = new String(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Tedu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);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System.out.println(a == b);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</a:rPr>
              <a:t> // false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System.out.println(a.equals(b));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 // true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3105" y="2520315"/>
            <a:ext cx="2664460" cy="3513455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7565" y="2520315"/>
            <a:ext cx="7736205" cy="351345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23975" y="5216525"/>
            <a:ext cx="1442720" cy="6908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栈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（</a:t>
            </a:r>
            <a:r>
              <a:rPr lang="en-US" altLang="zh-CN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stack</a:t>
            </a:r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）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4625" y="5216525"/>
            <a:ext cx="1442720" cy="6908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堆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（</a:t>
            </a:r>
            <a:r>
              <a:rPr lang="en-US" altLang="zh-CN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heap</a:t>
            </a:r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）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5370" y="2750185"/>
            <a:ext cx="1980565" cy="401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a : 0x6528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4735" y="3228340"/>
            <a:ext cx="1980565" cy="401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b : 0x9A31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2025" y="2862580"/>
            <a:ext cx="1980565" cy="916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Tedu</a:t>
            </a:r>
            <a:r>
              <a:rPr lang="zh-CN" alt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24625" y="4039870"/>
            <a:ext cx="1980565" cy="916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Tedu</a:t>
            </a:r>
            <a:r>
              <a:rPr lang="zh-CN" altLang="en-US" sz="20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cxnSp>
        <p:nvCxnSpPr>
          <p:cNvPr id="7" name="直接箭头连接符 6"/>
          <p:cNvCxnSpPr>
            <a:stCxn id="14" idx="3"/>
            <a:endCxn id="2" idx="1"/>
          </p:cNvCxnSpPr>
          <p:nvPr/>
        </p:nvCxnSpPr>
        <p:spPr>
          <a:xfrm>
            <a:off x="3035935" y="2951480"/>
            <a:ext cx="1736090" cy="36957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5" idx="3"/>
            <a:endCxn id="4" idx="1"/>
          </p:cNvCxnSpPr>
          <p:nvPr/>
        </p:nvCxnSpPr>
        <p:spPr>
          <a:xfrm>
            <a:off x="3035300" y="3429635"/>
            <a:ext cx="3489325" cy="1068705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==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equals() </a:t>
            </a:r>
            <a:r>
              <a:rPr lang="zh-CN" altLang="en-US">
                <a:sym typeface="+mn-ea"/>
              </a:rPr>
              <a:t>的区别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0" y="910590"/>
            <a:ext cx="7861935" cy="5398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7720965" y="5763895"/>
            <a:ext cx="3060000" cy="4320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JDK 1.8 : String</a:t>
            </a:r>
            <a:endParaRPr lang="en-US" altLang="zh-CN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6085" y="1130300"/>
            <a:ext cx="11340000" cy="5040000"/>
          </a:xfrm>
        </p:spPr>
        <p:txBody>
          <a:bodyPr/>
          <a:p>
            <a:r>
              <a:rPr lang="zh-CN" altLang="en-US"/>
              <a:t>由于</a:t>
            </a:r>
            <a:r>
              <a:rPr lang="en-US" altLang="zh-CN"/>
              <a:t>Java</a:t>
            </a:r>
            <a:r>
              <a:rPr lang="zh-CN" altLang="en-US"/>
              <a:t>对常量池的特殊处理，还有些特殊情况：</a:t>
            </a:r>
            <a:endParaRPr lang="zh-CN" altLang="en-US"/>
          </a:p>
          <a:p>
            <a:pPr lvl="1"/>
            <a:r>
              <a:rPr lang="zh-CN" altLang="en-US"/>
              <a:t>直接声明的字符串使用 </a:t>
            </a:r>
            <a:r>
              <a:rPr lang="en-US" altLang="zh-CN"/>
              <a:t>== </a:t>
            </a:r>
            <a:r>
              <a:rPr lang="zh-CN" altLang="en-US"/>
              <a:t>对比也是成立的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特殊情况</a:t>
            </a: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3105" y="2216785"/>
            <a:ext cx="10401300" cy="1211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9805" y="2297430"/>
            <a:ext cx="9867900" cy="106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String a = 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Tedu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String b = 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Tedu</a:t>
            </a:r>
            <a:r>
              <a:rPr lang="zh-CN" altLang="en-US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System.out.println(a == b);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</a:rPr>
              <a:t> // true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</a:t>
            </a:r>
            <a:r>
              <a:rPr lang="en-US" altLang="zh-CN"/>
              <a:t>Java</a:t>
            </a:r>
            <a:r>
              <a:rPr lang="zh-CN" altLang="en-US"/>
              <a:t>对常量池的特殊处理，还有些特殊情况：</a:t>
            </a:r>
            <a:endParaRPr lang="zh-CN" altLang="en-US"/>
          </a:p>
          <a:p>
            <a:pPr lvl="1"/>
            <a:r>
              <a:rPr lang="zh-CN" altLang="en-US"/>
              <a:t>使用 </a:t>
            </a:r>
            <a:r>
              <a:rPr lang="en-US" altLang="zh-CN"/>
              <a:t>[-128, 127] </a:t>
            </a:r>
            <a:r>
              <a:rPr lang="zh-CN" altLang="en-US"/>
              <a:t>区间值对整型包装类对象使用 </a:t>
            </a:r>
            <a:r>
              <a:rPr lang="en-US" altLang="zh-CN"/>
              <a:t>== </a:t>
            </a:r>
            <a:r>
              <a:rPr lang="zh-CN" altLang="en-US"/>
              <a:t>对比也是成立的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特殊情况</a:t>
            </a: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3105" y="2216785"/>
            <a:ext cx="10401300" cy="40366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9805" y="2297430"/>
            <a:ext cx="9867900" cy="387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6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Integer a = -129;</a:t>
            </a:r>
            <a:endParaRPr sz="16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16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Integer b = -129;</a:t>
            </a:r>
            <a:endParaRPr sz="16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16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System.out.println(a == b); </a:t>
            </a:r>
            <a:r>
              <a:rPr sz="1600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</a:rPr>
              <a:t>// false</a:t>
            </a:r>
            <a:endParaRPr sz="1600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  <a:p>
            <a:pPr algn="l"/>
            <a:endParaRPr sz="16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16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a = -128;</a:t>
            </a:r>
            <a:endParaRPr sz="16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16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b = -128;</a:t>
            </a:r>
            <a:endParaRPr sz="16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16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System.out.println(a == b); </a:t>
            </a:r>
            <a:r>
              <a:rPr sz="1600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</a:rPr>
              <a:t>// true</a:t>
            </a:r>
            <a:endParaRPr sz="16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endParaRPr sz="16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16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a = 127;</a:t>
            </a:r>
            <a:endParaRPr sz="16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16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b = 127;</a:t>
            </a:r>
            <a:endParaRPr sz="16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16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System.out.println(a == b); </a:t>
            </a:r>
            <a:r>
              <a:rPr sz="1600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</a:rPr>
              <a:t>// true</a:t>
            </a:r>
            <a:endParaRPr sz="1600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  <a:p>
            <a:pPr algn="l"/>
            <a:endParaRPr sz="16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16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a = 128;</a:t>
            </a:r>
            <a:endParaRPr sz="16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16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b = 128;</a:t>
            </a:r>
            <a:endParaRPr sz="1600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sz="1600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System.out.println(a == b); </a:t>
            </a:r>
            <a:r>
              <a:rPr sz="1600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</a:rPr>
              <a:t>// false</a:t>
            </a:r>
            <a:endParaRPr sz="1600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相同之处：都是对比</a:t>
            </a:r>
            <a:r>
              <a:rPr lang="en-US" altLang="zh-CN"/>
              <a:t>2</a:t>
            </a:r>
            <a:r>
              <a:rPr lang="zh-CN" altLang="en-US"/>
              <a:t>个数据是否相同；</a:t>
            </a:r>
            <a:endParaRPr lang="zh-CN" altLang="en-US"/>
          </a:p>
          <a:p>
            <a:r>
              <a:rPr lang="zh-CN" altLang="en-US"/>
              <a:t>不同之处：</a:t>
            </a:r>
            <a:r>
              <a:rPr lang="en-US" altLang="zh-CN"/>
              <a:t>== </a:t>
            </a:r>
            <a:r>
              <a:rPr lang="zh-CN" altLang="en-US"/>
              <a:t>符号可以对比所有数据，而 </a:t>
            </a:r>
            <a:r>
              <a:rPr lang="en-US" altLang="zh-CN"/>
              <a:t>equals() </a:t>
            </a:r>
            <a:r>
              <a:rPr lang="zh-CN" altLang="en-US"/>
              <a:t>只能被对象调用；</a:t>
            </a:r>
            <a:r>
              <a:rPr lang="en-US" altLang="zh-CN"/>
              <a:t>== </a:t>
            </a:r>
            <a:r>
              <a:rPr lang="zh-CN" altLang="en-US"/>
              <a:t>符号对比变量的值是否相同，所以，基本</a:t>
            </a:r>
            <a:r>
              <a:rPr lang="zh-CN" altLang="en-US">
                <a:sym typeface="+mn-ea"/>
              </a:rPr>
              <a:t>类型的变量</a:t>
            </a:r>
            <a:r>
              <a:rPr lang="zh-CN" altLang="en-US"/>
              <a:t>只要字面值相同即返回</a:t>
            </a:r>
            <a:r>
              <a:rPr lang="en-US" altLang="zh-CN"/>
              <a:t>true</a:t>
            </a:r>
            <a:r>
              <a:rPr lang="zh-CN" altLang="en-US"/>
              <a:t>，引用类型的变量仅当引用地址相同时才返回</a:t>
            </a:r>
            <a:r>
              <a:rPr lang="en-US" altLang="zh-CN"/>
              <a:t>true</a:t>
            </a:r>
            <a:r>
              <a:rPr lang="zh-CN" altLang="en-US"/>
              <a:t>；</a:t>
            </a:r>
            <a:r>
              <a:rPr lang="en-US" altLang="zh-CN"/>
              <a:t>equals()</a:t>
            </a:r>
            <a:r>
              <a:rPr lang="zh-CN" altLang="en-US"/>
              <a:t>方法是</a:t>
            </a:r>
            <a:r>
              <a:rPr lang="en-US" altLang="zh-CN"/>
              <a:t>Object</a:t>
            </a:r>
            <a:r>
              <a:rPr lang="zh-CN" altLang="en-US"/>
              <a:t>定义的，默认使用 </a:t>
            </a:r>
            <a:r>
              <a:rPr lang="en-US" altLang="zh-CN"/>
              <a:t>== </a:t>
            </a:r>
            <a:r>
              <a:rPr lang="zh-CN" altLang="en-US"/>
              <a:t>实现对比，所以，当该方法没有被重写时，执行效果与 </a:t>
            </a:r>
            <a:r>
              <a:rPr lang="en-US" altLang="zh-CN"/>
              <a:t>== </a:t>
            </a:r>
            <a:r>
              <a:rPr lang="zh-CN" altLang="en-US"/>
              <a:t>相同，如果被重写，则取决于重写的代码，以</a:t>
            </a:r>
            <a:r>
              <a:rPr lang="en-US" altLang="zh-CN"/>
              <a:t>String</a:t>
            </a:r>
            <a:r>
              <a:rPr lang="zh-CN" altLang="en-US"/>
              <a:t>类为例，在执行 </a:t>
            </a:r>
            <a:r>
              <a:rPr lang="en-US" altLang="zh-CN"/>
              <a:t>equals() </a:t>
            </a:r>
            <a:r>
              <a:rPr lang="zh-CN" altLang="en-US"/>
              <a:t>将逐一对比字符串中的每个字符，所以，只要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String</a:t>
            </a:r>
            <a:r>
              <a:rPr lang="zh-CN" altLang="en-US"/>
              <a:t>对象的字符完全相同，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String</a:t>
            </a:r>
            <a:r>
              <a:rPr lang="zh-CN" altLang="en-US"/>
              <a:t>对象使用 </a:t>
            </a:r>
            <a:r>
              <a:rPr lang="en-US" altLang="zh-CN"/>
              <a:t>equals() </a:t>
            </a:r>
            <a:r>
              <a:rPr lang="zh-CN" altLang="en-US"/>
              <a:t>对比将返回</a:t>
            </a:r>
            <a:r>
              <a:rPr lang="en-US" altLang="zh-CN"/>
              <a:t>true</a:t>
            </a:r>
            <a:r>
              <a:rPr lang="zh-CN" altLang="en-US"/>
              <a:t>；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r>
              <a:rPr lang="en-US" altLang="zh-CN"/>
              <a:t>(1/3)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</p:spPr>
        <p:txBody>
          <a:bodyPr>
            <a:normAutofit/>
          </a:bodyPr>
          <a:p>
            <a:r>
              <a:rPr lang="zh-CN">
                <a:solidFill>
                  <a:srgbClr val="DF2A0D"/>
                </a:solidFill>
              </a:rPr>
              <a:t>面试题解析</a:t>
            </a:r>
            <a:endParaRPr lang="zh-CN">
              <a:solidFill>
                <a:srgbClr val="DF2A0D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olidFill>
                  <a:srgbClr val="DF2A0D"/>
                </a:solidFill>
                <a:sym typeface="+mn-ea"/>
              </a:rPr>
              <a:t>== </a:t>
            </a:r>
            <a:r>
              <a:rPr lang="zh-CN" altLang="en-US">
                <a:solidFill>
                  <a:srgbClr val="DF2A0D"/>
                </a:solidFill>
                <a:sym typeface="+mn-ea"/>
              </a:rPr>
              <a:t>与 </a:t>
            </a:r>
            <a:r>
              <a:rPr lang="en-US" altLang="zh-CN">
                <a:solidFill>
                  <a:srgbClr val="DF2A0D"/>
                </a:solidFill>
                <a:sym typeface="+mn-ea"/>
              </a:rPr>
              <a:t>equals() </a:t>
            </a:r>
            <a:r>
              <a:rPr lang="zh-CN" altLang="en-US">
                <a:solidFill>
                  <a:srgbClr val="DF2A0D"/>
                </a:solidFill>
                <a:sym typeface="+mn-ea"/>
              </a:rPr>
              <a:t>的区别</a:t>
            </a:r>
            <a:endParaRPr lang="zh-CN" altLang="en-US">
              <a:solidFill>
                <a:srgbClr val="DF2A0D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补充说明：由于</a:t>
            </a:r>
            <a:r>
              <a:rPr lang="en-US" altLang="zh-CN"/>
              <a:t>Java</a:t>
            </a:r>
            <a:r>
              <a:rPr lang="zh-CN" altLang="en-US"/>
              <a:t>会在编译期处理常量，并且，常量池中的每个常量都是唯一的，所以，当使用字符串常量直接对变量赋值，或使用 </a:t>
            </a:r>
            <a:r>
              <a:rPr lang="en-US" altLang="zh-CN"/>
              <a:t>[-128, 127] </a:t>
            </a:r>
            <a:r>
              <a:rPr lang="zh-CN" altLang="en-US"/>
              <a:t>区间值对</a:t>
            </a:r>
            <a:r>
              <a:rPr lang="en-US" altLang="zh-CN"/>
              <a:t>Byte / Short / Integer / Long</a:t>
            </a:r>
            <a:r>
              <a:rPr lang="zh-CN" altLang="en-US"/>
              <a:t>类型的对象赋值时，使用 </a:t>
            </a:r>
            <a:r>
              <a:rPr lang="en-US" altLang="zh-CN"/>
              <a:t>== </a:t>
            </a:r>
            <a:r>
              <a:rPr lang="zh-CN" altLang="en-US"/>
              <a:t>对比的结果也是</a:t>
            </a:r>
            <a:r>
              <a:rPr lang="en-US" altLang="zh-CN"/>
              <a:t>true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2/3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实际应用原则：在实际编写代码时，对于基本数据类型的变量，必须使用 </a:t>
            </a:r>
            <a:r>
              <a:rPr lang="en-US" altLang="zh-CN"/>
              <a:t>== </a:t>
            </a:r>
            <a:r>
              <a:rPr lang="zh-CN" altLang="en-US"/>
              <a:t>进行对比，因为基本数据类型的变量不可以调用 </a:t>
            </a:r>
            <a:r>
              <a:rPr lang="en-US" altLang="zh-CN"/>
              <a:t>equals() </a:t>
            </a:r>
            <a:r>
              <a:rPr lang="zh-CN" altLang="en-US"/>
              <a:t>方法；对于引用数据类型的变量，推荐使用 </a:t>
            </a:r>
            <a:r>
              <a:rPr lang="en-US" altLang="zh-CN"/>
              <a:t>equals() </a:t>
            </a:r>
            <a:r>
              <a:rPr lang="zh-CN" altLang="en-US"/>
              <a:t>进行对比，并且，在有必要的情况下，重写 </a:t>
            </a:r>
            <a:r>
              <a:rPr lang="en-US" altLang="zh-CN"/>
              <a:t>equals() </a:t>
            </a:r>
            <a:r>
              <a:rPr lang="zh-CN" altLang="en-US"/>
              <a:t>方法，使之返回结果的规则符合当前编写代码的需求，在重写时，至少保证同一个对象的对比结果为</a:t>
            </a:r>
            <a:r>
              <a:rPr lang="en-US" altLang="zh-CN"/>
              <a:t>true</a:t>
            </a:r>
            <a:r>
              <a:rPr lang="zh-CN" altLang="en-US"/>
              <a:t>（即：如果 </a:t>
            </a:r>
            <a:r>
              <a:rPr lang="en-US" altLang="zh-CN"/>
              <a:t>== </a:t>
            </a:r>
            <a:r>
              <a:rPr lang="zh-CN" altLang="en-US"/>
              <a:t>对比为</a:t>
            </a:r>
            <a:r>
              <a:rPr lang="en-US" altLang="zh-CN"/>
              <a:t>true</a:t>
            </a:r>
            <a:r>
              <a:rPr lang="zh-CN" altLang="en-US"/>
              <a:t>时，则 </a:t>
            </a:r>
            <a:r>
              <a:rPr lang="en-US" altLang="zh-CN"/>
              <a:t>equals() </a:t>
            </a:r>
            <a:r>
              <a:rPr lang="zh-CN" altLang="en-US"/>
              <a:t>对比返回</a:t>
            </a:r>
            <a:r>
              <a:rPr lang="en-US" altLang="zh-CN"/>
              <a:t>true</a:t>
            </a:r>
            <a:r>
              <a:rPr lang="zh-CN" altLang="en-US"/>
              <a:t>）。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3/3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关于“对比”类型的面试题，建议回答时包括：</a:t>
            </a:r>
            <a:endParaRPr lang="zh-CN" altLang="en-US"/>
          </a:p>
          <a:p>
            <a:pPr lvl="1"/>
            <a:r>
              <a:rPr lang="zh-CN" altLang="en-US"/>
              <a:t>多个对比项有什么相同 </a:t>
            </a:r>
            <a:r>
              <a:rPr lang="en-US" altLang="zh-CN"/>
              <a:t>/ </a:t>
            </a:r>
            <a:r>
              <a:rPr lang="zh-CN" altLang="en-US"/>
              <a:t>相似</a:t>
            </a:r>
            <a:r>
              <a:rPr lang="en-US" altLang="zh-CN"/>
              <a:t>之</a:t>
            </a:r>
            <a:r>
              <a:rPr lang="zh-CN" altLang="en-US"/>
              <a:t>处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多个对比项</a:t>
            </a:r>
            <a:r>
              <a:rPr lang="zh-CN" altLang="en-US"/>
              <a:t>的区别</a:t>
            </a:r>
            <a:endParaRPr lang="zh-CN" altLang="en-US"/>
          </a:p>
          <a:p>
            <a:pPr lvl="1"/>
            <a:r>
              <a:rPr lang="zh-CN" altLang="en-US"/>
              <a:t>在应用中应该如何选取（重要）</a:t>
            </a:r>
            <a:endParaRPr lang="zh-CN" altLang="en-US"/>
          </a:p>
          <a:p>
            <a:pPr lvl="1"/>
            <a:r>
              <a:rPr lang="en-US" altLang="zh-CN"/>
              <a:t>可能</a:t>
            </a:r>
            <a:r>
              <a:rPr lang="zh-CN" altLang="en-US"/>
              <a:t>的话，加入一些扩展（对相关知识点的理解）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变量与对象是</a:t>
            </a:r>
            <a:r>
              <a:rPr lang="en-US" altLang="zh-CN"/>
              <a:t>2</a:t>
            </a:r>
            <a:r>
              <a:rPr lang="zh-CN" altLang="en-US"/>
              <a:t>个不同的概念</a:t>
            </a:r>
            <a:endParaRPr lang="zh-CN" altLang="en-US"/>
          </a:p>
          <a:p>
            <a:pPr lvl="1"/>
            <a:r>
              <a:rPr lang="zh-CN" altLang="en-US"/>
              <a:t>假设有以下代码：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以上代码中的 </a:t>
            </a:r>
            <a:r>
              <a:rPr lang="en-US" altLang="zh-CN"/>
              <a:t>a </a:t>
            </a:r>
            <a:r>
              <a:rPr lang="zh-CN" altLang="en-US"/>
              <a:t>就是变量，在内存中实际</a:t>
            </a:r>
            <a:r>
              <a:rPr lang="zh-CN" altLang="en-US">
                <a:sym typeface="+mn-ea"/>
              </a:rPr>
              <a:t>存在的数据就是对象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你必须先明确几个问题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7075" y="2144395"/>
            <a:ext cx="10401300" cy="775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3775" y="2279015"/>
            <a:ext cx="9867900" cy="465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Object a = new Object();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所有引用类型的变量值都是引用地址</a:t>
            </a:r>
            <a:endParaRPr lang="zh-CN" altLang="en-US"/>
          </a:p>
          <a:p>
            <a:pPr lvl="1"/>
            <a:r>
              <a:rPr lang="zh-CN" altLang="en-US"/>
              <a:t>假设某对象在内存中的地址是 </a:t>
            </a:r>
            <a:r>
              <a:rPr lang="en-US" altLang="zh-CN"/>
              <a:t>0x6528 </a:t>
            </a:r>
            <a:r>
              <a:rPr lang="zh-CN" altLang="en-US"/>
              <a:t>，则变量的值就是 </a:t>
            </a:r>
            <a:r>
              <a:rPr lang="en-US" altLang="zh-CN"/>
              <a:t>0x6528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你必须先明确几个问题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7075" y="2298065"/>
            <a:ext cx="2664460" cy="3513455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91535" y="2298065"/>
            <a:ext cx="7736205" cy="351345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9340" y="2527935"/>
            <a:ext cx="1980565" cy="401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a : 0x6528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5995" y="2640330"/>
            <a:ext cx="1980565" cy="916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Object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cxnSp>
        <p:nvCxnSpPr>
          <p:cNvPr id="3" name="直接箭头连接符 2"/>
          <p:cNvCxnSpPr>
            <a:stCxn id="14" idx="3"/>
            <a:endCxn id="2" idx="1"/>
          </p:cNvCxnSpPr>
          <p:nvPr/>
        </p:nvCxnSpPr>
        <p:spPr>
          <a:xfrm>
            <a:off x="3049905" y="2729230"/>
            <a:ext cx="1736090" cy="36957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23975" y="4989830"/>
            <a:ext cx="1442720" cy="6908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栈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（</a:t>
            </a:r>
            <a:r>
              <a:rPr lang="en-US" altLang="zh-CN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stack</a:t>
            </a:r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）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4625" y="4989830"/>
            <a:ext cx="1442720" cy="6908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堆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（</a:t>
            </a:r>
            <a:r>
              <a:rPr lang="en-US" altLang="zh-CN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heap</a:t>
            </a:r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）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这两者都是用于比较</a:t>
            </a:r>
            <a:r>
              <a:rPr lang="en-US" altLang="zh-CN"/>
              <a:t>2</a:t>
            </a:r>
            <a:r>
              <a:rPr lang="zh-CN" altLang="en-US"/>
              <a:t>个变量是否“相同”的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== </a:t>
            </a:r>
            <a:r>
              <a:rPr lang="zh-CN" altLang="en-US"/>
              <a:t>与 </a:t>
            </a:r>
            <a:r>
              <a:rPr lang="en-US" altLang="zh-CN"/>
              <a:t>equals() </a:t>
            </a:r>
            <a:r>
              <a:rPr lang="zh-CN" altLang="en-US"/>
              <a:t>的相同 </a:t>
            </a:r>
            <a:r>
              <a:rPr lang="en-US" altLang="zh-CN"/>
              <a:t>/ </a:t>
            </a:r>
            <a:r>
              <a:rPr lang="zh-CN" altLang="en-US"/>
              <a:t>相似之处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== </a:t>
            </a:r>
            <a:r>
              <a:rPr lang="zh-CN" altLang="en-US"/>
              <a:t>是基本运算符，适用于所有类型的变量与变量的对比</a:t>
            </a:r>
            <a:endParaRPr lang="zh-CN" altLang="en-US"/>
          </a:p>
          <a:p>
            <a:r>
              <a:rPr lang="en-US" altLang="zh-CN"/>
              <a:t>equals() </a:t>
            </a:r>
            <a:r>
              <a:rPr lang="zh-CN" altLang="en-US"/>
              <a:t>是</a:t>
            </a:r>
            <a:r>
              <a:rPr lang="en-US" altLang="zh-CN"/>
              <a:t>Object</a:t>
            </a:r>
            <a:r>
              <a:rPr lang="zh-CN" altLang="en-US"/>
              <a:t>类定义的方法，由于</a:t>
            </a:r>
            <a:r>
              <a:rPr lang="en-US" altLang="zh-CN"/>
              <a:t>Object</a:t>
            </a:r>
            <a:r>
              <a:rPr lang="zh-CN" altLang="en-US"/>
              <a:t>是</a:t>
            </a:r>
            <a:r>
              <a:rPr lang="en-US" altLang="zh-CN"/>
              <a:t>Java</a:t>
            </a:r>
            <a:r>
              <a:rPr lang="zh-CN" altLang="en-US"/>
              <a:t>的基类（所有类的父类），所以，任何对象都可以调用 </a:t>
            </a:r>
            <a:r>
              <a:rPr lang="en-US" altLang="zh-CN"/>
              <a:t>equals() </a:t>
            </a:r>
            <a:r>
              <a:rPr lang="zh-CN" altLang="en-US"/>
              <a:t>方法实现对比，但是，基本数据类型并不是对象，无法调用该方法实现对比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==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equals() </a:t>
            </a:r>
            <a:r>
              <a:rPr lang="zh-CN" altLang="en-US">
                <a:sym typeface="+mn-ea"/>
              </a:rPr>
              <a:t>的区别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== </a:t>
            </a:r>
            <a:r>
              <a:rPr lang="zh-CN" altLang="en-US"/>
              <a:t>对比的是变量的值</a:t>
            </a:r>
            <a:endParaRPr lang="zh-CN" altLang="en-US"/>
          </a:p>
          <a:p>
            <a:pPr lvl="1"/>
            <a:r>
              <a:rPr lang="zh-CN" altLang="en-US"/>
              <a:t>如果是基本数据类型，对比的是字面值</a:t>
            </a:r>
            <a:endParaRPr lang="zh-CN" altLang="en-US"/>
          </a:p>
          <a:p>
            <a:pPr lvl="1"/>
            <a:r>
              <a:rPr lang="zh-CN" altLang="en-US"/>
              <a:t>如果是引用数据类型，对比的是引用地址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==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equals() </a:t>
            </a:r>
            <a:r>
              <a:rPr lang="zh-CN" altLang="en-US">
                <a:sym typeface="+mn-ea"/>
              </a:rPr>
              <a:t>的区别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==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equals() </a:t>
            </a:r>
            <a:r>
              <a:rPr lang="zh-CN" altLang="en-US">
                <a:sym typeface="+mn-ea"/>
              </a:rPr>
              <a:t>的区别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3105" y="1130935"/>
            <a:ext cx="10401300" cy="1566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9805" y="1265555"/>
            <a:ext cx="9867900" cy="1297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int a = 100;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int b = 100;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int c = 200;</a:t>
            </a:r>
            <a:endParaRPr lang="en-US" altLang="zh-CN">
              <a:solidFill>
                <a:schemeClr val="tx1"/>
              </a:solidFill>
              <a:latin typeface="Menlo" panose="020B0609030804020204" charset="0"/>
              <a:cs typeface="Menlo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</a:rPr>
              <a:t>System.out.println(a == b);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</a:rPr>
              <a:t> // true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Menlo" panose="020B0609030804020204" charset="0"/>
                <a:cs typeface="Menlo" panose="020B0609030804020204" charset="0"/>
                <a:sym typeface="+mn-ea"/>
              </a:rPr>
              <a:t>System.out.println(a == c);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 // false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Menlo Bold" panose="020B0609030804020204" charset="0"/>
              <a:cs typeface="Menlo Bold" panose="020B060903080402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3105" y="2799080"/>
            <a:ext cx="2664460" cy="3234690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7565" y="2799080"/>
            <a:ext cx="7736205" cy="3234690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23975" y="5216525"/>
            <a:ext cx="1442720" cy="6908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栈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（</a:t>
            </a:r>
            <a:r>
              <a:rPr lang="en-US" altLang="zh-CN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stack</a:t>
            </a:r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）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4625" y="5216525"/>
            <a:ext cx="1442720" cy="6908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堆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  <a:p>
            <a:pPr algn="ctr"/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（</a:t>
            </a:r>
            <a:r>
              <a:rPr lang="en-US" altLang="zh-CN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heap</a:t>
            </a:r>
            <a:r>
              <a:rPr lang="zh-CN" altLang="en-US" sz="2000" b="1">
                <a:latin typeface="Source Han Sans SC Bold" panose="020B0400000000000000" charset="-122"/>
                <a:ea typeface="Source Han Sans SC Bold" panose="020B0400000000000000" charset="-122"/>
                <a:cs typeface="Source Han Sans SC Bold" panose="020B0400000000000000" charset="-122"/>
              </a:rPr>
              <a:t>）</a:t>
            </a:r>
            <a:endParaRPr lang="zh-CN" altLang="en-US" sz="2000" b="1">
              <a:latin typeface="Source Han Sans SC Bold" panose="020B0400000000000000" charset="-122"/>
              <a:ea typeface="Source Han Sans SC Bold" panose="020B0400000000000000" charset="-122"/>
              <a:cs typeface="Source Han Sans SC Bold" panose="020B04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5370" y="3020060"/>
            <a:ext cx="1980565" cy="401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a : 100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4735" y="3498215"/>
            <a:ext cx="1980565" cy="401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b : 100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735" y="3976370"/>
            <a:ext cx="1980565" cy="401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c : 200</a:t>
            </a:r>
            <a:endParaRPr lang="en-US" altLang="zh-CN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tlCol="0" anchor="ctr"/>
      <a:lstStyle>
        <a:defPPr algn="ctr">
          <a:defRPr lang="en-US" altLang="zh-CN" sz="2000">
            <a:latin typeface="思源黑体 Light" panose="020B0400000000000000" charset="-122"/>
            <a:ea typeface="思源黑体 Light" panose="020B0400000000000000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3059</Words>
  <Application>WPS 演示</Application>
  <PresentationFormat>宽屏</PresentationFormat>
  <Paragraphs>210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Arial</vt:lpstr>
      <vt:lpstr>方正书宋_GBK</vt:lpstr>
      <vt:lpstr>Wingdings</vt:lpstr>
      <vt:lpstr>思源黑体 Light</vt:lpstr>
      <vt:lpstr>Source Han Sans SC Light</vt:lpstr>
      <vt:lpstr>思源黑体 CN Light</vt:lpstr>
      <vt:lpstr>Songti SC</vt:lpstr>
      <vt:lpstr>Source Han Sans SC Bold</vt:lpstr>
      <vt:lpstr>Menlo</vt:lpstr>
      <vt:lpstr>Menlo Bold</vt:lpstr>
      <vt:lpstr>Menlo Regular</vt:lpstr>
      <vt:lpstr>微软雅黑</vt:lpstr>
      <vt:lpstr>汉仪旗黑</vt:lpstr>
      <vt:lpstr>宋体</vt:lpstr>
      <vt:lpstr>Arial Unicode MS</vt:lpstr>
      <vt:lpstr>Constantia</vt:lpstr>
      <vt:lpstr>苹方-简</vt:lpstr>
      <vt:lpstr>汉仪书宋二KW</vt:lpstr>
      <vt:lpstr>Calibri</vt:lpstr>
      <vt:lpstr>Helvetica Neue</vt:lpstr>
      <vt:lpstr>流畅</vt:lpstr>
      <vt:lpstr>PowerPoint 演示文稿</vt:lpstr>
      <vt:lpstr>面试题解析</vt:lpstr>
      <vt:lpstr>PowerPoint 演示文稿</vt:lpstr>
      <vt:lpstr>PowerPoint 演示文稿</vt:lpstr>
      <vt:lpstr>你必须先明确几个问题</vt:lpstr>
      <vt:lpstr>== 与 equals() 的相同 / 相似之处</vt:lpstr>
      <vt:lpstr>== 与 equals() 的区别</vt:lpstr>
      <vt:lpstr>== 与 equals() 的区别</vt:lpstr>
      <vt:lpstr>== 与 equals() 的区别</vt:lpstr>
      <vt:lpstr>== 与 equals() 的区别</vt:lpstr>
      <vt:lpstr>== 与 equals() 的区别</vt:lpstr>
      <vt:lpstr>== 与 equals() 的区别</vt:lpstr>
      <vt:lpstr>== 与 equals() 的区别</vt:lpstr>
      <vt:lpstr>== 与 equals() 的区别</vt:lpstr>
      <vt:lpstr>== 与 equals() 的区别</vt:lpstr>
      <vt:lpstr>== 与 equals() 的区别</vt:lpstr>
      <vt:lpstr>特殊情况</vt:lpstr>
      <vt:lpstr>特殊情况</vt:lpstr>
      <vt:lpstr>总结(1/3)</vt:lpstr>
      <vt:lpstr>总结（2/3）</vt:lpstr>
      <vt:lpstr>总结（3/3）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chengheng</dc:creator>
  <cp:lastModifiedBy>chengheng</cp:lastModifiedBy>
  <cp:revision>315</cp:revision>
  <dcterms:created xsi:type="dcterms:W3CDTF">2021-09-13T17:14:40Z</dcterms:created>
  <dcterms:modified xsi:type="dcterms:W3CDTF">2021-09-13T17:14:40Z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