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661" r:id="rId3"/>
    <p:sldId id="650" r:id="rId4"/>
    <p:sldId id="703" r:id="rId6"/>
    <p:sldId id="704" r:id="rId7"/>
    <p:sldId id="651" r:id="rId8"/>
    <p:sldId id="671" r:id="rId9"/>
    <p:sldId id="672" r:id="rId10"/>
    <p:sldId id="690" r:id="rId11"/>
    <p:sldId id="709" r:id="rId12"/>
    <p:sldId id="705" r:id="rId13"/>
    <p:sldId id="692" r:id="rId14"/>
    <p:sldId id="691" r:id="rId15"/>
    <p:sldId id="707" r:id="rId16"/>
    <p:sldId id="708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0046"/>
    <a:srgbClr val="FB0F3D"/>
    <a:srgbClr val="FC2D18"/>
    <a:srgbClr val="FDA295"/>
    <a:srgbClr val="F42B60"/>
    <a:srgbClr val="E63F29"/>
    <a:srgbClr val="ED502B"/>
    <a:srgbClr val="21FF06"/>
    <a:srgbClr val="0000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998345"/>
            <a:ext cx="12191365" cy="1769745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anchor="b" anchorCtr="0"/>
          <a:lstStyle>
            <a:lvl1pPr algn="ctr" eaLnBrk="1" fontAlgn="auto" latinLnBrk="0" hangingPunct="1">
              <a:lnSpc>
                <a:spcPct val="100000"/>
              </a:lnSpc>
              <a:defRPr sz="54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365" y="3938588"/>
            <a:ext cx="9144000" cy="1655762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3600" b="0">
                <a:solidFill>
                  <a:srgbClr val="DF3A3B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0" y="0"/>
            <a:ext cx="11353800" cy="777240"/>
          </a:xfrm>
          <a:custGeom>
            <a:avLst/>
            <a:gdLst>
              <a:gd name="connsiteX0" fmla="*/ 0 w 11789"/>
              <a:gd name="connsiteY0" fmla="*/ 0 h 1224"/>
              <a:gd name="connsiteX1" fmla="*/ 11789 w 11789"/>
              <a:gd name="connsiteY1" fmla="*/ 1 h 1224"/>
              <a:gd name="connsiteX2" fmla="*/ 10760 w 11789"/>
              <a:gd name="connsiteY2" fmla="*/ 1224 h 1224"/>
              <a:gd name="connsiteX3" fmla="*/ 0 w 11789"/>
              <a:gd name="connsiteY3" fmla="*/ 1224 h 1224"/>
              <a:gd name="connsiteX4" fmla="*/ 0 w 11789"/>
              <a:gd name="connsiteY4" fmla="*/ 0 h 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89" h="1224">
                <a:moveTo>
                  <a:pt x="0" y="0"/>
                </a:moveTo>
                <a:lnTo>
                  <a:pt x="11789" y="1"/>
                </a:lnTo>
                <a:lnTo>
                  <a:pt x="10760" y="1224"/>
                </a:lnTo>
                <a:lnTo>
                  <a:pt x="0" y="122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DF3A3B"/>
              </a:gs>
              <a:gs pos="100000">
                <a:srgbClr val="DB5C30">
                  <a:alpha val="100000"/>
                </a:srgbClr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522470" y="650621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047355" y="650621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38200" y="189230"/>
            <a:ext cx="4131310" cy="3987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p>
            <a:pPr lvl="0"/>
            <a:r>
              <a:rPr lang="en-US" altLang="zh-CN" sz="20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J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AVA</a:t>
            </a:r>
            <a:r>
              <a:rPr lang="en-US" altLang="zh-CN" sz="14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  </a:t>
            </a:r>
            <a:r>
              <a:rPr lang="en-US" altLang="zh-CN" sz="20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S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OFTWARE  </a:t>
            </a:r>
            <a:r>
              <a:rPr lang="en-US" altLang="zh-CN" sz="20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D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EVELOPMENT</a:t>
            </a:r>
            <a:endParaRPr lang="en-US" altLang="zh-CN" sz="1400" spc="300">
              <a:solidFill>
                <a:schemeClr val="bg1"/>
              </a:solidFill>
              <a:uFillTx/>
              <a:latin typeface="思源黑体 CN Light" panose="020B0200000000000000" charset="-122"/>
              <a:ea typeface="思源黑体 CN Light" panose="020B0200000000000000" charset="-122"/>
            </a:endParaRPr>
          </a:p>
        </p:txBody>
      </p:sp>
      <p:pic>
        <p:nvPicPr>
          <p:cNvPr id="15" name="图片 14" descr="java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130" y="189230"/>
            <a:ext cx="396875" cy="39687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6640" y="2341880"/>
            <a:ext cx="10079355" cy="1224000"/>
          </a:xfrm>
        </p:spPr>
        <p:txBody>
          <a:bodyPr anchor="ctr" anchorCtr="0"/>
          <a:lstStyle>
            <a:lvl1pPr algn="ctr" eaLnBrk="1" fontAlgn="auto" latinLnBrk="0" hangingPunct="1">
              <a:lnSpc>
                <a:spcPct val="100000"/>
              </a:lnSpc>
              <a:defRPr sz="48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55370" y="3637915"/>
            <a:ext cx="10079990" cy="1080000"/>
          </a:xfrm>
        </p:spPr>
        <p:txBody>
          <a:bodyPr anchor="ctr" anchorCtr="0"/>
          <a:lstStyle>
            <a:lvl1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矩形 15"/>
          <p:cNvSpPr/>
          <p:nvPr userDrawn="1"/>
        </p:nvSpPr>
        <p:spPr>
          <a:xfrm>
            <a:off x="1055370" y="3566160"/>
            <a:ext cx="10080000" cy="72000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-43815"/>
            <a:ext cx="3659505" cy="6898640"/>
          </a:xfrm>
          <a:prstGeom prst="rect">
            <a:avLst/>
          </a:prstGeom>
          <a:gradFill>
            <a:gsLst>
              <a:gs pos="0">
                <a:srgbClr val="5F737F"/>
              </a:gs>
              <a:gs pos="100000">
                <a:srgbClr val="5F737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54125" y="374650"/>
            <a:ext cx="3666490" cy="845185"/>
          </a:xfrm>
        </p:spPr>
        <p:txBody>
          <a:bodyPr>
            <a:noAutofit/>
          </a:bodyPr>
          <a:lstStyle>
            <a:lvl1pPr eaLnBrk="1" fontAlgn="auto" latinLnBrk="0" hangingPunct="1">
              <a:lnSpc>
                <a:spcPct val="100000"/>
              </a:lnSpc>
              <a:defRPr sz="5400" b="1">
                <a:solidFill>
                  <a:schemeClr val="bg1"/>
                </a:solidFill>
                <a:latin typeface="思源黑体 CN Light" panose="020B0200000000000000" charset="-122"/>
                <a:ea typeface="思源黑体 CN Light" panose="020B0200000000000000" charset="-122"/>
              </a:defRPr>
            </a:lvl1pPr>
          </a:lstStyle>
          <a:p>
            <a:r>
              <a:rPr lang="zh-CN" altLang="en-US" smtClean="0"/>
              <a:t>目录</a:t>
            </a:r>
            <a:endParaRPr lang="zh-CN" altLang="en-US" smtClean="0"/>
          </a:p>
        </p:txBody>
      </p:sp>
      <p:sp>
        <p:nvSpPr>
          <p:cNvPr id="9" name="矩形 8"/>
          <p:cNvSpPr/>
          <p:nvPr userDrawn="1"/>
        </p:nvSpPr>
        <p:spPr>
          <a:xfrm>
            <a:off x="1254125" y="1261745"/>
            <a:ext cx="9860280" cy="4970780"/>
          </a:xfrm>
          <a:prstGeom prst="rect">
            <a:avLst/>
          </a:prstGeom>
          <a:gradFill>
            <a:gsLst>
              <a:gs pos="32000">
                <a:srgbClr val="E86233"/>
              </a:gs>
              <a:gs pos="0">
                <a:srgbClr val="DF3A3B"/>
              </a:gs>
              <a:gs pos="100000">
                <a:srgbClr val="ED8631"/>
              </a:gs>
            </a:gsLst>
            <a:lin ang="78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0515" y="1490345"/>
            <a:ext cx="5462270" cy="4512945"/>
          </a:xfrm>
        </p:spPr>
        <p:txBody>
          <a:bodyPr/>
          <a:lstStyle>
            <a:lvl1pPr marL="0" indent="0" eaLnBrk="1" fontAlgn="auto" latinLnBrk="0" hangingPunct="1">
              <a:lnSpc>
                <a:spcPct val="100000"/>
              </a:lnSpc>
              <a:spcBef>
                <a:spcPts val="3000"/>
              </a:spcBef>
              <a:buClr>
                <a:srgbClr val="FFFFFF"/>
              </a:buClr>
              <a:buNone/>
              <a:defRPr sz="2400">
                <a:solidFill>
                  <a:schemeClr val="bg1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571500" indent="-279400" eaLnBrk="1" fontAlgn="auto" latinLnBrk="0" hangingPunct="1">
              <a:lnSpc>
                <a:spcPct val="100000"/>
              </a:lnSpc>
              <a:buClr>
                <a:srgbClr val="FFFFFF"/>
              </a:buClr>
              <a:buFont typeface="Songti SC" panose="02010800040101010101" charset="-122"/>
              <a:buChar char="◦"/>
              <a:defRPr sz="2200">
                <a:solidFill>
                  <a:schemeClr val="bg1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2pPr>
            <a:lvl3pPr marL="914400" indent="-279400" eaLnBrk="1" fontAlgn="auto" latinLnBrk="0" hangingPunct="1">
              <a:lnSpc>
                <a:spcPct val="100000"/>
              </a:lnSpc>
              <a:buClr>
                <a:srgbClr val="FFFFFF"/>
              </a:buClr>
              <a:buFont typeface="Arial" panose="020B0604020202090204" pitchFamily="34" charset="0"/>
              <a:buChar char="–"/>
              <a:defRPr sz="2200">
                <a:solidFill>
                  <a:schemeClr val="bg1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3pPr>
            <a:lvl4pPr marL="1003300" indent="0" eaLnBrk="1" fontAlgn="auto" latinLnBrk="0" hangingPunct="1">
              <a:lnSpc>
                <a:spcPct val="100000"/>
              </a:lnSpc>
              <a:buClr>
                <a:srgbClr val="00B0F0"/>
              </a:buClr>
              <a:buFont typeface="Arial" panose="020B0604020202090204" pitchFamily="34" charset="0"/>
              <a:buNone/>
              <a:defRPr sz="2000">
                <a:solidFill>
                  <a:schemeClr val="bg1"/>
                </a:solidFill>
              </a:defRPr>
            </a:lvl4pPr>
            <a:lvl5pPr marL="1600200" indent="-304800" eaLnBrk="1" fontAlgn="auto" latinLnBrk="0" hangingPunct="1">
              <a:lnSpc>
                <a:spcPct val="100000"/>
              </a:lnSpc>
              <a:buClr>
                <a:srgbClr val="00B0F0"/>
              </a:buClr>
              <a:buFont typeface="Arial" panose="020B0604020202090204" pitchFamily="34" charset="0"/>
              <a:buChar char="–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662305" y="374650"/>
            <a:ext cx="0" cy="6480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 rot="5400000">
            <a:off x="-1684655" y="2218690"/>
            <a:ext cx="3994785" cy="30670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pPr lvl="0"/>
            <a:r>
              <a:rPr lang="en-US" altLang="zh-CN" sz="14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JAVA  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SOFTWARE  DEVELOPMENT</a:t>
            </a:r>
            <a:endParaRPr lang="en-US" altLang="zh-CN" sz="1400" spc="300">
              <a:solidFill>
                <a:schemeClr val="bg1"/>
              </a:solidFill>
              <a:uFillTx/>
              <a:latin typeface="思源黑体 CN Light" panose="020B0200000000000000" charset="-122"/>
              <a:ea typeface="思源黑体 CN Light" panose="020B0200000000000000" charset="-122"/>
            </a:endParaRPr>
          </a:p>
        </p:txBody>
      </p:sp>
      <p:pic>
        <p:nvPicPr>
          <p:cNvPr id="16" name="图片 15" descr="1"/>
          <p:cNvPicPr>
            <a:picLocks noChangeAspect="1"/>
          </p:cNvPicPr>
          <p:nvPr userDrawn="1"/>
        </p:nvPicPr>
        <p:blipFill>
          <a:blip r:embed="rId2"/>
          <a:srcRect l="19559" t="4370" r="28674"/>
          <a:stretch>
            <a:fillRect/>
          </a:stretch>
        </p:blipFill>
        <p:spPr>
          <a:xfrm flipH="1">
            <a:off x="7310120" y="1261745"/>
            <a:ext cx="3804285" cy="497014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4" name="矩形 3"/>
          <p:cNvSpPr/>
          <p:nvPr userDrawn="1"/>
        </p:nvSpPr>
        <p:spPr>
          <a:xfrm>
            <a:off x="4522470" y="650621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8047355" y="650621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40000" cy="5040000"/>
          </a:xfrm>
        </p:spPr>
        <p:txBody>
          <a:bodyPr/>
          <a:lstStyle>
            <a:lvl1pPr marL="280670" indent="-304800" algn="just" eaLnBrk="1" fontAlgn="auto" latinLnBrk="0" hangingPunct="1">
              <a:lnSpc>
                <a:spcPct val="110000"/>
              </a:lnSpc>
              <a:buClr>
                <a:srgbClr val="D13637"/>
              </a:buClr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571500" indent="-2794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Songti SC" panose="02010800040101010101" charset="-122"/>
              <a:buChar char="◦"/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2pPr>
            <a:lvl3pPr marL="914400" indent="-2794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200" b="0">
                <a:latin typeface="Source Han Sans SC Light" panose="020B0400000000000000" charset="-122"/>
                <a:ea typeface="Source Han Sans SC Light" panose="020B0400000000000000" charset="-122"/>
              </a:defRPr>
            </a:lvl3pPr>
            <a:lvl4pPr marL="1257300" indent="-2540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000" b="0">
                <a:latin typeface="Source Han Sans SC Light" panose="020B0400000000000000" charset="-122"/>
                <a:ea typeface="Source Han Sans SC Light" panose="020B0400000000000000" charset="-122"/>
              </a:defRPr>
            </a:lvl4pPr>
            <a:lvl5pPr marL="1600200" indent="-3048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b="0">
                <a:latin typeface="Source Han Sans SC Light" panose="020B0400000000000000" charset="-122"/>
                <a:ea typeface="Source Han Sans SC Light" panose="020B0400000000000000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35280" y="568325"/>
            <a:ext cx="11520000" cy="36000"/>
          </a:xfrm>
          <a:prstGeom prst="rect">
            <a:avLst/>
          </a:prstGeom>
          <a:solidFill>
            <a:srgbClr val="FC2D1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834890" y="244475"/>
            <a:ext cx="2520000" cy="64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rgbClr val="FF0000"/>
                </a:solidFill>
                <a:latin typeface="Source Han Sans SC Bold" panose="020B0400000000000000" charset="-122"/>
                <a:ea typeface="Source Han Sans SC Bold" panose="020B0400000000000000" charset="-122"/>
              </a:rPr>
              <a:t>注意事项</a:t>
            </a:r>
            <a:endParaRPr lang="zh-CN" altLang="en-US" sz="3200" b="1">
              <a:solidFill>
                <a:srgbClr val="FF0000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40000" cy="5040000"/>
          </a:xfrm>
        </p:spPr>
        <p:txBody>
          <a:bodyPr/>
          <a:lstStyle>
            <a:lvl1pPr marL="306070" indent="-304800" algn="just" eaLnBrk="1" fontAlgn="auto" latinLnBrk="0" hangingPunct="1">
              <a:lnSpc>
                <a:spcPct val="110000"/>
              </a:lnSpc>
              <a:buClr>
                <a:srgbClr val="D13637"/>
              </a:buClr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571500" indent="-2794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Songti SC" panose="02010800040101010101" charset="-122"/>
              <a:buChar char="◦"/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2pPr>
            <a:lvl3pPr marL="914400" indent="-2794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200" b="0">
                <a:latin typeface="Source Han Sans SC Light" panose="020B0400000000000000" charset="-122"/>
                <a:ea typeface="Source Han Sans SC Light" panose="020B0400000000000000" charset="-122"/>
              </a:defRPr>
            </a:lvl3pPr>
            <a:lvl4pPr marL="1257300" indent="-2540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000" b="0">
                <a:latin typeface="Source Han Sans SC Light" panose="020B0400000000000000" charset="-122"/>
                <a:ea typeface="Source Han Sans SC Light" panose="020B0400000000000000" charset="-122"/>
              </a:defRPr>
            </a:lvl4pPr>
            <a:lvl5pPr marL="1600200" indent="-3048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b="0">
                <a:latin typeface="Source Han Sans SC Light" panose="020B0400000000000000" charset="-122"/>
                <a:ea typeface="Source Han Sans SC Light" panose="020B0400000000000000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02895" y="262890"/>
            <a:ext cx="9720000" cy="647700"/>
          </a:xfrm>
        </p:spPr>
        <p:txBody>
          <a:bodyPr/>
          <a:lstStyle>
            <a:lvl1pPr eaLnBrk="1" fontAlgn="auto" latinLnBrk="0" hangingPunct="1">
              <a:lnSpc>
                <a:spcPct val="100000"/>
              </a:lnSpc>
              <a:defRPr sz="32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02895" y="262890"/>
            <a:ext cx="9720000" cy="647700"/>
          </a:xfrm>
        </p:spPr>
        <p:txBody>
          <a:bodyPr/>
          <a:lstStyle>
            <a:lvl1pPr eaLnBrk="1" fontAlgn="auto" latinLnBrk="0" hangingPunct="1">
              <a:lnSpc>
                <a:spcPct val="100000"/>
              </a:lnSpc>
              <a:defRPr sz="32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本课是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  达内时代科技集团</a:t>
            </a:r>
            <a:r>
              <a:rPr lang="en-US" altLang="zh-CN" u="sng">
                <a:solidFill>
                  <a:srgbClr val="FF0000"/>
                </a:solidFill>
                <a:sym typeface="+mn-ea"/>
              </a:rPr>
              <a:t>IT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学院</a:t>
            </a:r>
            <a:r>
              <a:rPr lang="en-US" altLang="zh-CN" u="sng">
                <a:solidFill>
                  <a:srgbClr val="FF0000"/>
                </a:solidFill>
                <a:sym typeface="+mn-ea"/>
              </a:rPr>
              <a:t>Java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教学研发</a:t>
            </a:r>
            <a:r>
              <a:rPr lang="en-US" altLang="zh-CN" u="sng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部  </a:t>
            </a:r>
            <a:r>
              <a:rPr lang="zh-CN" altLang="en-US">
                <a:sym typeface="+mn-ea"/>
              </a:rPr>
              <a:t>的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  </a:t>
            </a:r>
            <a:r>
              <a:rPr lang="en-US" altLang="zh-CN" u="sng">
                <a:solidFill>
                  <a:srgbClr val="FF0000"/>
                </a:solidFill>
                <a:sym typeface="+mn-ea"/>
              </a:rPr>
              <a:t>Java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互联网架构（课程代码：</a:t>
            </a:r>
            <a:r>
              <a:rPr lang="en-US" altLang="zh-CN" u="sng">
                <a:solidFill>
                  <a:srgbClr val="FF0000"/>
                </a:solidFill>
                <a:sym typeface="+mn-ea"/>
              </a:rPr>
              <a:t>JSD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）  </a:t>
            </a:r>
            <a:r>
              <a:rPr lang="zh-CN" altLang="en-US">
                <a:sym typeface="+mn-ea"/>
              </a:rPr>
              <a:t>课程的面试题讲解视频，适用于本课程的在读学员，未经许可，禁止传播或滥用；</a:t>
            </a:r>
            <a:endParaRPr lang="zh-CN" altLang="en-US"/>
          </a:p>
          <a:p>
            <a:r>
              <a:rPr lang="zh-CN" altLang="en-US"/>
              <a:t>本课适用于正在学习相关知识点的同学，有助于加深对知识点的理解，也适用于临近毕业即将面试的同学；</a:t>
            </a:r>
            <a:endParaRPr lang="zh-CN" altLang="en-US"/>
          </a:p>
          <a:p>
            <a:r>
              <a:rPr lang="zh-CN" altLang="en-US"/>
              <a:t>建议各位同学在学习本课后，自行编写相关代码，观察运行效果，理解相关概念；</a:t>
            </a:r>
            <a:endParaRPr lang="zh-CN" altLang="en-US"/>
          </a:p>
          <a:p>
            <a:r>
              <a:rPr lang="zh-CN" altLang="en-US"/>
              <a:t>建议各位同学在学习本课后，锻炼表达能力，以保证在面试时能流畅的回答问题；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误区：手动使用</a:t>
            </a:r>
            <a:r>
              <a:rPr lang="en-US" altLang="zh-CN"/>
              <a:t>hashCode</a:t>
            </a:r>
            <a:endParaRPr lang="en-US" altLang="zh-CN"/>
          </a:p>
          <a:p>
            <a:r>
              <a:rPr lang="zh-CN" altLang="en-US"/>
              <a:t>解读：如同</a:t>
            </a:r>
            <a:r>
              <a:rPr lang="en-US" altLang="zh-CN"/>
              <a:t>Java SE</a:t>
            </a:r>
            <a:r>
              <a:rPr lang="zh-CN" altLang="en-US"/>
              <a:t>文档中指出的“</a:t>
            </a:r>
            <a:r>
              <a:rPr lang="zh-CN" altLang="en-US">
                <a:sym typeface="+mn-ea"/>
              </a:rPr>
              <a:t>This method is supported for the benefit of hash tables such as those provided by HashMap”，即：</a:t>
            </a:r>
            <a:r>
              <a:rPr lang="zh-CN" altLang="en-US">
                <a:sym typeface="+mn-ea"/>
              </a:rPr>
              <a:t>这个方法是为哈希表提供支持的，比如由HashMap提供的哈希表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通俗来说，</a:t>
            </a:r>
            <a:r>
              <a:rPr lang="en-US" altLang="zh-CN">
                <a:sym typeface="+mn-ea"/>
              </a:rPr>
              <a:t>hashCode</a:t>
            </a:r>
            <a:r>
              <a:rPr lang="zh-CN" altLang="en-US">
                <a:sym typeface="+mn-ea"/>
              </a:rPr>
              <a:t>的设计是提供给</a:t>
            </a:r>
            <a:r>
              <a:rPr lang="en-US" altLang="zh-CN">
                <a:sym typeface="+mn-ea"/>
              </a:rPr>
              <a:t>JVM</a:t>
            </a:r>
            <a:r>
              <a:rPr lang="zh-CN" altLang="en-US">
                <a:sym typeface="+mn-ea"/>
              </a:rPr>
              <a:t>管理对象时使用的，并不是让开发者自行使用的</a:t>
            </a:r>
            <a:endParaRPr lang="zh-CN" altLang="en-US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常见的误区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Hash</a:t>
            </a:r>
            <a:r>
              <a:rPr lang="zh-CN" altLang="en-US"/>
              <a:t>容器可以通过</a:t>
            </a:r>
            <a:r>
              <a:rPr lang="en-US" altLang="zh-CN"/>
              <a:t>hashCode</a:t>
            </a:r>
            <a:r>
              <a:rPr lang="zh-CN" altLang="en-US"/>
              <a:t>定位需要使用的对象</a:t>
            </a:r>
            <a:endParaRPr lang="zh-CN" altLang="en-US"/>
          </a:p>
          <a:p>
            <a:pPr lvl="1"/>
            <a:r>
              <a:rPr lang="zh-CN" altLang="en-US"/>
              <a:t>典型的</a:t>
            </a:r>
            <a:r>
              <a:rPr lang="en-US" altLang="zh-CN"/>
              <a:t>Hash</a:t>
            </a:r>
            <a:r>
              <a:rPr lang="zh-CN" altLang="en-US"/>
              <a:t>容器：</a:t>
            </a:r>
            <a:r>
              <a:rPr lang="en-US" altLang="zh-CN"/>
              <a:t>HashSet</a:t>
            </a:r>
            <a:r>
              <a:rPr lang="zh-CN" altLang="en-US"/>
              <a:t>、</a:t>
            </a:r>
            <a:r>
              <a:rPr lang="en-US" altLang="zh-CN"/>
              <a:t>HashMap</a:t>
            </a:r>
            <a:r>
              <a:rPr lang="zh-CN" altLang="en-US"/>
              <a:t>、</a:t>
            </a:r>
            <a:r>
              <a:rPr lang="en-US" altLang="zh-CN"/>
              <a:t>HashTable</a:t>
            </a:r>
            <a:r>
              <a:rPr lang="zh-CN" altLang="en-US"/>
              <a:t>、</a:t>
            </a:r>
            <a:r>
              <a:rPr lang="en-US" altLang="zh-CN"/>
              <a:t>ConcurrentHashMap</a:t>
            </a:r>
            <a:endParaRPr lang="zh-CN" altLang="en-US"/>
          </a:p>
          <a:p>
            <a:pPr lvl="1"/>
            <a:r>
              <a:rPr lang="zh-CN" altLang="en-US"/>
              <a:t>再次强调：</a:t>
            </a:r>
            <a:r>
              <a:rPr lang="en-US" altLang="zh-CN"/>
              <a:t>hashCode</a:t>
            </a:r>
            <a:r>
              <a:rPr lang="zh-CN" altLang="en-US"/>
              <a:t>不是对象的内存地址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hashCode</a:t>
            </a:r>
            <a:r>
              <a:rPr lang="zh-CN" altLang="en-US">
                <a:sym typeface="+mn-ea"/>
              </a:rPr>
              <a:t>的作用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Hash</a:t>
            </a:r>
            <a:r>
              <a:rPr lang="zh-CN" altLang="en-US"/>
              <a:t>容器通过</a:t>
            </a:r>
            <a:r>
              <a:rPr lang="en-US" altLang="zh-CN"/>
              <a:t>hashCode</a:t>
            </a:r>
            <a:r>
              <a:rPr lang="zh-CN" altLang="en-US"/>
              <a:t>来排除</a:t>
            </a:r>
            <a:r>
              <a:rPr lang="en-US" altLang="zh-CN"/>
              <a:t>2</a:t>
            </a:r>
            <a:r>
              <a:rPr lang="zh-CN" altLang="en-US"/>
              <a:t>个不相同的对象</a:t>
            </a:r>
            <a:endParaRPr lang="zh-CN" altLang="en-US"/>
          </a:p>
          <a:p>
            <a:pPr lvl="1"/>
            <a:r>
              <a:rPr lang="zh-CN" altLang="en-US"/>
              <a:t>例如，向</a:t>
            </a:r>
            <a:r>
              <a:rPr lang="en-US" altLang="zh-CN"/>
              <a:t>HashSet</a:t>
            </a:r>
            <a:r>
              <a:rPr lang="zh-CN" altLang="en-US"/>
              <a:t>的元素、</a:t>
            </a:r>
            <a:r>
              <a:rPr lang="en-US" altLang="zh-CN"/>
              <a:t>HashMap</a:t>
            </a:r>
            <a:r>
              <a:rPr lang="zh-CN" altLang="en-US"/>
              <a:t>的</a:t>
            </a:r>
            <a:r>
              <a:rPr lang="en-US" altLang="zh-CN"/>
              <a:t>Key</a:t>
            </a:r>
            <a:r>
              <a:rPr lang="zh-CN" altLang="en-US"/>
              <a:t>等都要求“唯一”，如果即将添加的元素的</a:t>
            </a:r>
            <a:r>
              <a:rPr lang="en-US" altLang="zh-CN"/>
              <a:t>hashCode</a:t>
            </a:r>
            <a:r>
              <a:rPr lang="zh-CN" altLang="en-US"/>
              <a:t>与集合中已有的每个元素的</a:t>
            </a:r>
            <a:r>
              <a:rPr lang="en-US" altLang="zh-CN"/>
              <a:t>hashCode</a:t>
            </a:r>
            <a:r>
              <a:rPr lang="zh-CN" altLang="en-US"/>
              <a:t>均不同，则可以视为“当前集合中尚不存在即将添加的元素”</a:t>
            </a:r>
            <a:endParaRPr lang="zh-CN" altLang="en-US"/>
          </a:p>
          <a:p>
            <a:pPr lvl="2"/>
            <a:r>
              <a:rPr lang="zh-CN" altLang="en-US"/>
              <a:t>如果</a:t>
            </a:r>
            <a:r>
              <a:rPr lang="en-US" altLang="zh-CN"/>
              <a:t>2</a:t>
            </a:r>
            <a:r>
              <a:rPr lang="zh-CN" altLang="en-US"/>
              <a:t>个对象的</a:t>
            </a:r>
            <a:r>
              <a:rPr lang="en-US" altLang="zh-CN"/>
              <a:t>hashCode</a:t>
            </a:r>
            <a:r>
              <a:rPr lang="zh-CN" altLang="en-US"/>
              <a:t>相同，</a:t>
            </a:r>
            <a:r>
              <a:rPr lang="en-US" altLang="zh-CN"/>
              <a:t>Hash</a:t>
            </a:r>
            <a:r>
              <a:rPr lang="zh-CN" altLang="en-US"/>
              <a:t>容器还会调用</a:t>
            </a:r>
            <a:r>
              <a:rPr lang="en-US" altLang="zh-CN"/>
              <a:t>equals()</a:t>
            </a:r>
            <a:r>
              <a:rPr lang="zh-CN" altLang="en-US"/>
              <a:t>方法，仅当</a:t>
            </a:r>
            <a:r>
              <a:rPr lang="en-US" altLang="zh-CN"/>
              <a:t>equals()</a:t>
            </a:r>
            <a:r>
              <a:rPr lang="zh-CN" altLang="en-US"/>
              <a:t>也返回</a:t>
            </a:r>
            <a:r>
              <a:rPr lang="en-US" altLang="zh-CN"/>
              <a:t>true</a:t>
            </a:r>
            <a:r>
              <a:rPr lang="zh-CN" altLang="en-US"/>
              <a:t>时，才会视为“相同”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hashCode</a:t>
            </a:r>
            <a:r>
              <a:rPr lang="zh-CN" altLang="en-US"/>
              <a:t>的作用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hashCode()</a:t>
            </a:r>
            <a:r>
              <a:rPr lang="zh-CN" altLang="en-US"/>
              <a:t>是</a:t>
            </a:r>
            <a:r>
              <a:rPr lang="en-US" altLang="zh-CN"/>
              <a:t>Object</a:t>
            </a:r>
            <a:r>
              <a:rPr lang="zh-CN" altLang="en-US"/>
              <a:t>定义的方法，它将返回一个整型值，它并不代表对象在内存中的地址，它存在的价值是为</a:t>
            </a:r>
            <a:r>
              <a:rPr lang="en-US" altLang="zh-CN"/>
              <a:t>Hash</a:t>
            </a:r>
            <a:r>
              <a:rPr lang="zh-CN" altLang="en-US"/>
              <a:t>容器处理数据时提供支持，</a:t>
            </a:r>
            <a:r>
              <a:rPr lang="en-US" altLang="zh-CN"/>
              <a:t>Hash</a:t>
            </a:r>
            <a:r>
              <a:rPr lang="zh-CN" altLang="en-US"/>
              <a:t>容器可以根据</a:t>
            </a:r>
            <a:r>
              <a:rPr lang="en-US" altLang="zh-CN"/>
              <a:t>hashCode</a:t>
            </a:r>
            <a:r>
              <a:rPr lang="zh-CN" altLang="en-US"/>
              <a:t>定位需要使用的对象，也可以根据</a:t>
            </a:r>
            <a:r>
              <a:rPr lang="en-US" altLang="zh-CN"/>
              <a:t>hashCode</a:t>
            </a:r>
            <a:r>
              <a:rPr lang="zh-CN" altLang="en-US"/>
              <a:t>来排除</a:t>
            </a:r>
            <a:r>
              <a:rPr lang="en-US" altLang="zh-CN"/>
              <a:t>2</a:t>
            </a:r>
            <a:r>
              <a:rPr lang="zh-CN" altLang="en-US"/>
              <a:t>个不相同的对象，即：</a:t>
            </a:r>
            <a:r>
              <a:rPr lang="en-US" altLang="zh-CN"/>
              <a:t>hashCode</a:t>
            </a:r>
            <a:r>
              <a:rPr lang="zh-CN" altLang="en-US"/>
              <a:t>不同，则视为</a:t>
            </a:r>
            <a:r>
              <a:rPr lang="en-US" altLang="zh-CN"/>
              <a:t>2</a:t>
            </a:r>
            <a:r>
              <a:rPr lang="zh-CN" altLang="en-US"/>
              <a:t>个对象不同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总结（</a:t>
            </a:r>
            <a:r>
              <a:rPr lang="en-US" altLang="zh-CN"/>
              <a:t>1/2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在重写</a:t>
            </a:r>
            <a:r>
              <a:rPr lang="en-US" altLang="zh-CN"/>
              <a:t>hashCode()</a:t>
            </a:r>
            <a:r>
              <a:rPr lang="zh-CN" altLang="en-US"/>
              <a:t>时，应该遵循</a:t>
            </a:r>
            <a:r>
              <a:rPr lang="en-US" altLang="zh-CN"/>
              <a:t>Java SE</a:t>
            </a:r>
            <a:r>
              <a:rPr lang="zh-CN" altLang="en-US"/>
              <a:t>的官方指导：</a:t>
            </a:r>
            <a:endParaRPr lang="zh-CN" altLang="en-US"/>
          </a:p>
          <a:p>
            <a:pPr lvl="1"/>
            <a:r>
              <a:rPr lang="zh-CN" altLang="en-US"/>
              <a:t>如果</a:t>
            </a:r>
            <a:r>
              <a:rPr lang="en-US" altLang="zh-CN"/>
              <a:t>2</a:t>
            </a:r>
            <a:r>
              <a:rPr lang="zh-CN" altLang="en-US"/>
              <a:t>个对象使用</a:t>
            </a:r>
            <a:r>
              <a:rPr lang="en-US" altLang="zh-CN"/>
              <a:t>equals()</a:t>
            </a:r>
            <a:r>
              <a:rPr lang="zh-CN" altLang="en-US"/>
              <a:t>对比的结果为</a:t>
            </a:r>
            <a:r>
              <a:rPr lang="en-US" altLang="zh-CN"/>
              <a:t>true</a:t>
            </a:r>
            <a:r>
              <a:rPr lang="zh-CN" altLang="en-US"/>
              <a:t>，则这</a:t>
            </a:r>
            <a:r>
              <a:rPr lang="en-US" altLang="zh-CN"/>
              <a:t>2</a:t>
            </a:r>
            <a:r>
              <a:rPr lang="zh-CN" altLang="en-US"/>
              <a:t>个对象的</a:t>
            </a:r>
            <a:r>
              <a:rPr lang="en-US" altLang="zh-CN"/>
              <a:t>hashCode()</a:t>
            </a:r>
            <a:r>
              <a:rPr lang="zh-CN" altLang="en-US"/>
              <a:t>返回的结果应该相同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如果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个对象使用</a:t>
            </a:r>
            <a:r>
              <a:rPr lang="en-US" altLang="zh-CN">
                <a:sym typeface="+mn-ea"/>
              </a:rPr>
              <a:t>equals()</a:t>
            </a:r>
            <a:r>
              <a:rPr lang="zh-CN" altLang="en-US">
                <a:sym typeface="+mn-ea"/>
              </a:rPr>
              <a:t>对比的结果为</a:t>
            </a:r>
            <a:r>
              <a:rPr lang="en-US" altLang="zh-CN">
                <a:sym typeface="+mn-ea"/>
              </a:rPr>
              <a:t>false</a:t>
            </a:r>
            <a:r>
              <a:rPr lang="zh-CN" altLang="en-US">
                <a:sym typeface="+mn-ea"/>
              </a:rPr>
              <a:t>，则这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个对象的</a:t>
            </a:r>
            <a:r>
              <a:rPr lang="en-US" altLang="zh-CN">
                <a:sym typeface="+mn-ea"/>
              </a:rPr>
              <a:t>hashCode()</a:t>
            </a:r>
            <a:r>
              <a:rPr lang="zh-CN" altLang="en-US">
                <a:sym typeface="+mn-ea"/>
              </a:rPr>
              <a:t>返回的结果应该不同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通常，你不必关心如何重写</a:t>
            </a:r>
            <a:r>
              <a:rPr lang="en-US" altLang="zh-CN"/>
              <a:t>equals()</a:t>
            </a:r>
            <a:r>
              <a:rPr lang="zh-CN" altLang="en-US"/>
              <a:t>方法和</a:t>
            </a:r>
            <a:r>
              <a:rPr lang="en-US" altLang="zh-CN"/>
              <a:t>hashCode()</a:t>
            </a:r>
            <a:r>
              <a:rPr lang="zh-CN" altLang="en-US"/>
              <a:t>方法，而是使用</a:t>
            </a:r>
            <a:r>
              <a:rPr lang="en-US" altLang="zh-CN"/>
              <a:t>IDE</a:t>
            </a:r>
            <a:r>
              <a:rPr lang="zh-CN" altLang="en-US"/>
              <a:t>生成，例如</a:t>
            </a:r>
            <a:r>
              <a:rPr lang="en-US" altLang="zh-CN"/>
              <a:t>Eclipse</a:t>
            </a:r>
            <a:r>
              <a:rPr lang="zh-CN" altLang="en-US"/>
              <a:t>、</a:t>
            </a:r>
            <a:r>
              <a:rPr lang="en-US" altLang="zh-CN"/>
              <a:t>IntelliJ IDEA</a:t>
            </a:r>
            <a:r>
              <a:rPr lang="zh-CN" altLang="en-US"/>
              <a:t>，它们生成的方法是符合以上指导意见的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总结（</a:t>
            </a:r>
            <a:r>
              <a:rPr lang="en-US" altLang="zh-CN"/>
              <a:t>2</a:t>
            </a:r>
            <a:r>
              <a:rPr lang="en-US" altLang="zh-CN"/>
              <a:t>/2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998345"/>
            <a:ext cx="12191365" cy="1769745"/>
          </a:xfrm>
        </p:spPr>
        <p:txBody>
          <a:bodyPr>
            <a:normAutofit/>
          </a:bodyPr>
          <a:p>
            <a:r>
              <a:rPr lang="zh-CN">
                <a:solidFill>
                  <a:srgbClr val="DF2A0D"/>
                </a:solidFill>
              </a:rPr>
              <a:t>面试题解析</a:t>
            </a:r>
            <a:endParaRPr lang="zh-CN">
              <a:solidFill>
                <a:srgbClr val="DF2A0D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olidFill>
                  <a:srgbClr val="DF2A0D"/>
                </a:solidFill>
                <a:sym typeface="+mn-ea"/>
              </a:rPr>
              <a:t>什么是</a:t>
            </a:r>
            <a:r>
              <a:rPr lang="en-US" altLang="zh-CN">
                <a:solidFill>
                  <a:srgbClr val="DF2A0D"/>
                </a:solidFill>
                <a:sym typeface="+mn-ea"/>
              </a:rPr>
              <a:t>hashCode</a:t>
            </a:r>
            <a:endParaRPr lang="en-US" altLang="zh-CN">
              <a:solidFill>
                <a:srgbClr val="DF2A0D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变量与对象是</a:t>
            </a:r>
            <a:r>
              <a:rPr lang="en-US" altLang="zh-CN"/>
              <a:t>2</a:t>
            </a:r>
            <a:r>
              <a:rPr lang="zh-CN" altLang="en-US"/>
              <a:t>个不同的概念</a:t>
            </a:r>
            <a:endParaRPr lang="zh-CN" altLang="en-US"/>
          </a:p>
          <a:p>
            <a:pPr lvl="1"/>
            <a:r>
              <a:rPr lang="zh-CN" altLang="en-US"/>
              <a:t>假设有以下代码：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以上代码中的 </a:t>
            </a:r>
            <a:r>
              <a:rPr lang="en-US" altLang="zh-CN"/>
              <a:t>a </a:t>
            </a:r>
            <a:r>
              <a:rPr lang="zh-CN" altLang="en-US"/>
              <a:t>就是变量，在内存中实际存在的数据就是对象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你必须先明确几个问题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7075" y="2144395"/>
            <a:ext cx="10401300" cy="775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3775" y="2279015"/>
            <a:ext cx="9867900" cy="465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Object a = new Object();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Menlo Bold" panose="020B0609030804020204" charset="0"/>
              <a:cs typeface="Menlo Bold" panose="020B0609030804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所有引用类型的变量值都是引用地址</a:t>
            </a:r>
            <a:endParaRPr lang="zh-CN" altLang="en-US"/>
          </a:p>
          <a:p>
            <a:pPr lvl="1"/>
            <a:r>
              <a:rPr lang="zh-CN" altLang="en-US"/>
              <a:t>假设某对象在内存中的地址是 </a:t>
            </a:r>
            <a:r>
              <a:rPr lang="en-US" altLang="zh-CN"/>
              <a:t>0x6528 </a:t>
            </a:r>
            <a:r>
              <a:rPr lang="zh-CN" altLang="en-US"/>
              <a:t>，则变量的值就是 </a:t>
            </a:r>
            <a:r>
              <a:rPr lang="en-US" altLang="zh-CN"/>
              <a:t>0x6528</a:t>
            </a:r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你必须先明确几个问题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27075" y="2298065"/>
            <a:ext cx="2664460" cy="3513455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91535" y="2298065"/>
            <a:ext cx="7736205" cy="3513455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69340" y="2527935"/>
            <a:ext cx="1980565" cy="4019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a : 0x6528</a:t>
            </a:r>
            <a:endParaRPr lang="en-US" altLang="zh-CN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85995" y="2640330"/>
            <a:ext cx="1980565" cy="916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Object</a:t>
            </a:r>
            <a:endParaRPr lang="en-US" altLang="zh-CN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cxnSp>
        <p:nvCxnSpPr>
          <p:cNvPr id="3" name="直接箭头连接符 2"/>
          <p:cNvCxnSpPr>
            <a:stCxn id="14" idx="3"/>
            <a:endCxn id="2" idx="1"/>
          </p:cNvCxnSpPr>
          <p:nvPr/>
        </p:nvCxnSpPr>
        <p:spPr>
          <a:xfrm>
            <a:off x="3049905" y="2729230"/>
            <a:ext cx="1736090" cy="369570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323975" y="4989830"/>
            <a:ext cx="1442720" cy="6908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栈</a:t>
            </a:r>
            <a:endParaRPr lang="zh-CN" altLang="en-US" sz="2000" b="1">
              <a:latin typeface="Source Han Sans SC Bold" panose="020B0400000000000000" charset="-122"/>
              <a:ea typeface="Source Han Sans SC Bold" panose="020B0400000000000000" charset="-122"/>
              <a:cs typeface="Source Han Sans SC Bold" panose="020B0400000000000000" charset="-122"/>
            </a:endParaRPr>
          </a:p>
          <a:p>
            <a:pPr algn="ctr"/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（</a:t>
            </a:r>
            <a:r>
              <a:rPr lang="en-US" altLang="zh-CN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stack</a:t>
            </a:r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）</a:t>
            </a:r>
            <a:endParaRPr lang="zh-CN" altLang="en-US" sz="2000" b="1">
              <a:latin typeface="Source Han Sans SC Bold" panose="020B0400000000000000" charset="-122"/>
              <a:ea typeface="Source Han Sans SC Bold" panose="020B0400000000000000" charset="-122"/>
              <a:cs typeface="Source Han Sans SC Bold" panose="020B04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24625" y="4989830"/>
            <a:ext cx="1442720" cy="6908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堆</a:t>
            </a:r>
            <a:endParaRPr lang="zh-CN" altLang="en-US" sz="2000" b="1">
              <a:latin typeface="Source Han Sans SC Bold" panose="020B0400000000000000" charset="-122"/>
              <a:ea typeface="Source Han Sans SC Bold" panose="020B0400000000000000" charset="-122"/>
              <a:cs typeface="Source Han Sans SC Bold" panose="020B0400000000000000" charset="-122"/>
            </a:endParaRPr>
          </a:p>
          <a:p>
            <a:pPr algn="ctr"/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（</a:t>
            </a:r>
            <a:r>
              <a:rPr lang="en-US" altLang="zh-CN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heap</a:t>
            </a:r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）</a:t>
            </a:r>
            <a:endParaRPr lang="zh-CN" altLang="en-US" sz="2000" b="1">
              <a:latin typeface="Source Han Sans SC Bold" panose="020B0400000000000000" charset="-122"/>
              <a:ea typeface="Source Han Sans SC Bold" panose="020B0400000000000000" charset="-122"/>
              <a:cs typeface="Source Han Sans SC Bold" panose="020B04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通常，口头描述中的</a:t>
            </a:r>
            <a:r>
              <a:rPr lang="en-US" altLang="zh-CN"/>
              <a:t>hashCode</a:t>
            </a:r>
            <a:r>
              <a:rPr lang="zh-CN" altLang="en-US"/>
              <a:t>指的是</a:t>
            </a:r>
            <a:r>
              <a:rPr lang="en-US" altLang="zh-CN"/>
              <a:t>hashCode()</a:t>
            </a:r>
            <a:r>
              <a:rPr lang="zh-CN" altLang="en-US"/>
              <a:t>方法，或该方法的返回值</a:t>
            </a:r>
            <a:endParaRPr lang="zh-CN" altLang="en-US"/>
          </a:p>
          <a:p>
            <a:pPr lvl="1"/>
            <a:r>
              <a:rPr lang="en-US" altLang="zh-CN"/>
              <a:t>hashCode()</a:t>
            </a:r>
            <a:r>
              <a:rPr lang="zh-CN" altLang="en-US"/>
              <a:t>方法是由</a:t>
            </a:r>
            <a:r>
              <a:rPr lang="en-US" altLang="zh-CN"/>
              <a:t>Object</a:t>
            </a:r>
            <a:r>
              <a:rPr lang="zh-CN" altLang="en-US"/>
              <a:t>类定义的，所以，在</a:t>
            </a:r>
            <a:r>
              <a:rPr lang="en-US" altLang="zh-CN"/>
              <a:t>Java</a:t>
            </a:r>
            <a:r>
              <a:rPr lang="zh-CN" altLang="en-US"/>
              <a:t>中，所有类都有该方法，并且，所有类都可以重写该方法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hashCode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hashCode()</a:t>
            </a:r>
            <a:r>
              <a:rPr lang="zh-CN" altLang="en-US">
                <a:sym typeface="+mn-ea"/>
              </a:rPr>
              <a:t>的描述</a:t>
            </a:r>
            <a:endParaRPr lang="zh-CN" altLang="en-US">
              <a:sym typeface="+mn-ea"/>
            </a:endParaRPr>
          </a:p>
        </p:txBody>
      </p:sp>
      <p:pic>
        <p:nvPicPr>
          <p:cNvPr id="4" name="图片 3" descr="WechatIMG11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015" y="1111250"/>
            <a:ext cx="9665335" cy="46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8224520" y="5574665"/>
            <a:ext cx="3060000" cy="4320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JDK 16 : Object</a:t>
            </a:r>
            <a:endParaRPr lang="en-US" altLang="zh-CN" sz="20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返回该对象的哈希值。这个方法是为哈希表提供支持的，比如由HashMap提供的哈希表。</a:t>
            </a:r>
            <a:endParaRPr lang="zh-CN" altLang="en-US"/>
          </a:p>
          <a:p>
            <a:r>
              <a:rPr lang="zh-CN" altLang="en-US"/>
              <a:t>hashCode的一般原则是：</a:t>
            </a:r>
            <a:endParaRPr lang="zh-CN" altLang="en-US"/>
          </a:p>
          <a:p>
            <a:r>
              <a:rPr lang="zh-CN" altLang="en-US"/>
              <a:t>在Java应用程序的执行过程中，只要对同一个对象调用一次以上，hashCode方法就必须始终返回相同的整数，前提是在对象的</a:t>
            </a:r>
            <a:r>
              <a:rPr lang="en-US" altLang="zh-CN"/>
              <a:t>equals</a:t>
            </a:r>
            <a:r>
              <a:rPr lang="zh-CN" altLang="en-US"/>
              <a:t>比较中使用的信息没有被修改。对于同一个应用程序而言，某一次的执行与另一次执行时，该值不需要保持不一致。</a:t>
            </a:r>
            <a:endParaRPr lang="zh-CN" altLang="en-US"/>
          </a:p>
          <a:p>
            <a:r>
              <a:rPr lang="zh-CN" altLang="en-US"/>
              <a:t>如果两个对象根据equals(Object)方法对比的结果是相等的，那么在这两个对象上调用hashCode方法必须产生相同的整数结果。</a:t>
            </a:r>
            <a:endParaRPr lang="zh-CN" altLang="en-US"/>
          </a:p>
          <a:p>
            <a:r>
              <a:rPr lang="zh-CN" altLang="en-US">
                <a:sym typeface="+mn-ea"/>
              </a:rPr>
              <a:t>有种情况并不是强制的：</a:t>
            </a:r>
            <a:r>
              <a:rPr lang="zh-CN" altLang="en-US"/>
              <a:t>如果根据equals(java.lang.Object)方法，两个对象不相等，那么在这两个对象上调用hashCode方法必须产生不同的整数结果。然而，程序员应该知道，为不相等的对象产生不同的整数结果可能会提高哈希表的性能。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hashCode()</a:t>
            </a:r>
            <a:r>
              <a:rPr lang="zh-CN" altLang="en-US">
                <a:sym typeface="+mn-ea"/>
              </a:rPr>
              <a:t>的描述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误区：</a:t>
            </a:r>
            <a:r>
              <a:rPr lang="en-US" altLang="zh-CN"/>
              <a:t>hashCode</a:t>
            </a:r>
            <a:r>
              <a:rPr lang="zh-CN" altLang="en-US"/>
              <a:t>就是对象的内存地址</a:t>
            </a:r>
            <a:endParaRPr lang="zh-CN" altLang="en-US"/>
          </a:p>
          <a:p>
            <a:r>
              <a:rPr lang="zh-CN" altLang="en-US"/>
              <a:t>解读：哈希</a:t>
            </a:r>
            <a:r>
              <a:rPr lang="en-US" altLang="zh-CN"/>
              <a:t>(hash)</a:t>
            </a:r>
            <a:r>
              <a:rPr lang="zh-CN" altLang="en-US"/>
              <a:t>一般指散列算法，也称之为哈希算法，在</a:t>
            </a:r>
            <a:r>
              <a:rPr lang="en-US" altLang="zh-CN"/>
              <a:t>Object</a:t>
            </a:r>
            <a:r>
              <a:rPr lang="zh-CN" altLang="en-US"/>
              <a:t>类的实现中，哈希码（</a:t>
            </a:r>
            <a:r>
              <a:rPr lang="en-US" altLang="zh-CN"/>
              <a:t>hashCode</a:t>
            </a:r>
            <a:r>
              <a:rPr lang="zh-CN" altLang="en-US"/>
              <a:t>）是通过哈希算法得到的一个整型结果，本质上与内存地址没有关系</a:t>
            </a:r>
            <a:endParaRPr lang="zh-CN" altLang="en-US"/>
          </a:p>
          <a:p>
            <a:pPr lvl="0"/>
            <a:r>
              <a:rPr lang="zh-CN" altLang="en-US"/>
              <a:t>误区产生原因：根据</a:t>
            </a:r>
            <a:r>
              <a:rPr lang="en-US" altLang="zh-CN"/>
              <a:t>Object</a:t>
            </a:r>
            <a:r>
              <a:rPr lang="zh-CN" altLang="en-US"/>
              <a:t>类的</a:t>
            </a:r>
            <a:r>
              <a:rPr lang="en-US" altLang="zh-CN"/>
              <a:t>hashCode()</a:t>
            </a:r>
            <a:r>
              <a:rPr lang="zh-CN" altLang="en-US"/>
              <a:t>实现，每个对象的</a:t>
            </a:r>
            <a:r>
              <a:rPr lang="en-US" altLang="zh-CN"/>
              <a:t>hashCode</a:t>
            </a:r>
            <a:r>
              <a:rPr lang="zh-CN" altLang="en-US"/>
              <a:t>值（理论上）都不同，通常可以用于判断</a:t>
            </a:r>
            <a:r>
              <a:rPr lang="en-US" altLang="zh-CN"/>
              <a:t>2</a:t>
            </a:r>
            <a:r>
              <a:rPr lang="zh-CN" altLang="en-US"/>
              <a:t>个变量是否引用同</a:t>
            </a:r>
            <a:r>
              <a:rPr lang="en-US" altLang="zh-CN"/>
              <a:t>1</a:t>
            </a:r>
            <a:r>
              <a:rPr lang="zh-CN" altLang="en-US"/>
              <a:t>个对象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常见的误区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误区：</a:t>
            </a:r>
            <a:r>
              <a:rPr lang="en-US" altLang="zh-CN"/>
              <a:t>hashCode</a:t>
            </a:r>
            <a:r>
              <a:rPr lang="zh-CN" altLang="en-US"/>
              <a:t>就是对象的内存地址</a:t>
            </a:r>
            <a:endParaRPr lang="zh-CN" altLang="en-US"/>
          </a:p>
          <a:p>
            <a:pPr lvl="0"/>
            <a:r>
              <a:rPr lang="zh-CN" altLang="en-US"/>
              <a:t>反向论证：</a:t>
            </a:r>
            <a:r>
              <a:rPr lang="en-US" altLang="zh-CN"/>
              <a:t>hashCode</a:t>
            </a:r>
            <a:r>
              <a:rPr lang="zh-CN" altLang="en-US"/>
              <a:t>无法表示对象的内存地址</a:t>
            </a:r>
            <a:endParaRPr lang="zh-CN" altLang="en-US"/>
          </a:p>
          <a:p>
            <a:pPr lvl="1"/>
            <a:r>
              <a:rPr lang="en-US"/>
              <a:t>JVM</a:t>
            </a:r>
            <a:r>
              <a:rPr lang="zh-CN" altLang="en-US"/>
              <a:t>在进行垃圾管理时，会移动对象的位置，即：经过某次垃圾回收到，对象在内存中的位置可能就已经发生了变化，但</a:t>
            </a:r>
            <a:r>
              <a:rPr lang="en-US" altLang="zh-CN"/>
              <a:t>hashCode</a:t>
            </a:r>
            <a:r>
              <a:rPr lang="zh-CN" altLang="en-US"/>
              <a:t>值并不会变</a:t>
            </a:r>
            <a:endParaRPr lang="zh-CN" altLang="en-US"/>
          </a:p>
          <a:p>
            <a:pPr lvl="1"/>
            <a:r>
              <a:rPr lang="en-US"/>
              <a:t>Integer</a:t>
            </a:r>
            <a:r>
              <a:rPr lang="zh-CN" altLang="en-US"/>
              <a:t>（或</a:t>
            </a:r>
            <a:r>
              <a:rPr lang="en-US" altLang="zh-CN"/>
              <a:t>int</a:t>
            </a:r>
            <a:r>
              <a:rPr lang="zh-CN" altLang="en-US"/>
              <a:t>）类型的值区间是</a:t>
            </a:r>
            <a:r>
              <a:rPr lang="en-US" altLang="zh-CN"/>
              <a:t>-</a:t>
            </a:r>
            <a:r>
              <a:rPr lang="zh-CN" altLang="en-US"/>
              <a:t>214748364</a:t>
            </a:r>
            <a:r>
              <a:rPr lang="en-US" altLang="zh-CN"/>
              <a:t>8 ~ </a:t>
            </a:r>
            <a:r>
              <a:rPr lang="zh-CN" altLang="en-US"/>
              <a:t>2147483647，</a:t>
            </a:r>
            <a:r>
              <a:rPr lang="en-US" altLang="zh-CN"/>
              <a:t>Java</a:t>
            </a:r>
            <a:r>
              <a:rPr lang="zh-CN" altLang="en-US"/>
              <a:t>管理的内存已经超过</a:t>
            </a:r>
            <a:r>
              <a:rPr lang="en-US" altLang="zh-CN"/>
              <a:t>4GB</a:t>
            </a:r>
            <a:r>
              <a:rPr lang="zh-CN" altLang="en-US"/>
              <a:t>，所以，</a:t>
            </a:r>
            <a:r>
              <a:rPr lang="en-US" altLang="zh-CN"/>
              <a:t>hashCode</a:t>
            </a:r>
            <a:r>
              <a:rPr lang="zh-CN" altLang="en-US"/>
              <a:t>不可能是内存地址</a:t>
            </a:r>
            <a:endParaRPr lang="zh-CN" altLang="en-US"/>
          </a:p>
          <a:p>
            <a:pPr lvl="2"/>
            <a:r>
              <a:rPr lang="en-US" altLang="zh-CN"/>
              <a:t>2 x 1024 x 1024 x 1024</a:t>
            </a:r>
            <a:r>
              <a:rPr lang="zh-CN" altLang="en-US"/>
              <a:t>即</a:t>
            </a:r>
            <a:r>
              <a:rPr lang="en-US" altLang="zh-CN"/>
              <a:t>2GB</a:t>
            </a:r>
            <a:endParaRPr lang="en-US" altLang="zh-CN"/>
          </a:p>
          <a:p>
            <a:pPr lvl="2"/>
            <a:r>
              <a:rPr lang="en-US" altLang="zh-CN"/>
              <a:t>2 x 1024 x 1024 x 1024 - 1 = </a:t>
            </a:r>
            <a:r>
              <a:rPr lang="zh-CN" altLang="en-US"/>
              <a:t>2147483647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常见的误区</a:t>
            </a: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流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rtlCol="0" anchor="ctr"/>
      <a:lstStyle>
        <a:defPPr algn="ctr">
          <a:defRPr lang="en-US" altLang="zh-CN" sz="2000">
            <a:latin typeface="思源黑体 Light" panose="020B0400000000000000" charset="-122"/>
            <a:ea typeface="思源黑体 Light" panose="020B0400000000000000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2271</Words>
  <Application>WPS 演示</Application>
  <PresentationFormat>宽屏</PresentationFormat>
  <Paragraphs>95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5" baseType="lpstr">
      <vt:lpstr>Arial</vt:lpstr>
      <vt:lpstr>方正书宋_GBK</vt:lpstr>
      <vt:lpstr>Wingdings</vt:lpstr>
      <vt:lpstr>思源黑体 Light</vt:lpstr>
      <vt:lpstr>Source Han Sans SC Light</vt:lpstr>
      <vt:lpstr>思源黑体 CN Light</vt:lpstr>
      <vt:lpstr>Songti SC</vt:lpstr>
      <vt:lpstr>Source Han Sans SC Bold</vt:lpstr>
      <vt:lpstr>Menlo</vt:lpstr>
      <vt:lpstr>Menlo Bold</vt:lpstr>
      <vt:lpstr>Menlo Regular</vt:lpstr>
      <vt:lpstr>微软雅黑</vt:lpstr>
      <vt:lpstr>汉仪旗黑</vt:lpstr>
      <vt:lpstr>宋体</vt:lpstr>
      <vt:lpstr>Arial Unicode MS</vt:lpstr>
      <vt:lpstr>Constantia</vt:lpstr>
      <vt:lpstr>苹方-简</vt:lpstr>
      <vt:lpstr>汉仪书宋二KW</vt:lpstr>
      <vt:lpstr>Calibri</vt:lpstr>
      <vt:lpstr>Helvetica Neue</vt:lpstr>
      <vt:lpstr>流畅</vt:lpstr>
      <vt:lpstr>PowerPoint 演示文稿</vt:lpstr>
      <vt:lpstr>面试题解析</vt:lpstr>
      <vt:lpstr>你必须先明确几个问题</vt:lpstr>
      <vt:lpstr>你必须先明确几个问题</vt:lpstr>
      <vt:lpstr>== 与 equals() 的相同 / 相似之处</vt:lpstr>
      <vt:lpstr>== 与 equals() 的区别</vt:lpstr>
      <vt:lpstr>== 与 equals() 的区别</vt:lpstr>
      <vt:lpstr>总结(1/3)</vt:lpstr>
      <vt:lpstr>常见的误区</vt:lpstr>
      <vt:lpstr>常见的误区</vt:lpstr>
      <vt:lpstr>总结（3/3）</vt:lpstr>
      <vt:lpstr>总结（2/3）</vt:lpstr>
      <vt:lpstr>PowerPoint 演示文稿</vt:lpstr>
      <vt:lpstr>总结（1/2）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chengheng</dc:creator>
  <cp:lastModifiedBy>chengheng</cp:lastModifiedBy>
  <cp:revision>329</cp:revision>
  <dcterms:created xsi:type="dcterms:W3CDTF">2021-09-13T16:44:09Z</dcterms:created>
  <dcterms:modified xsi:type="dcterms:W3CDTF">2021-09-13T16:44:09Z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