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1" r:id="rId3"/>
    <p:sldId id="650" r:id="rId4"/>
    <p:sldId id="715" r:id="rId6"/>
    <p:sldId id="717" r:id="rId7"/>
    <p:sldId id="651" r:id="rId8"/>
    <p:sldId id="716" r:id="rId9"/>
    <p:sldId id="718" r:id="rId10"/>
    <p:sldId id="730" r:id="rId11"/>
    <p:sldId id="719" r:id="rId12"/>
    <p:sldId id="720" r:id="rId13"/>
    <p:sldId id="726" r:id="rId14"/>
    <p:sldId id="727" r:id="rId15"/>
    <p:sldId id="721" r:id="rId16"/>
    <p:sldId id="722" r:id="rId17"/>
    <p:sldId id="723" r:id="rId18"/>
    <p:sldId id="724" r:id="rId19"/>
    <p:sldId id="728" r:id="rId20"/>
    <p:sldId id="707" r:id="rId21"/>
    <p:sldId id="708" r:id="rId22"/>
    <p:sldId id="72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46"/>
    <a:srgbClr val="FB0F3D"/>
    <a:srgbClr val="FC2D18"/>
    <a:srgbClr val="FDA295"/>
    <a:srgbClr val="F42B60"/>
    <a:srgbClr val="E63F29"/>
    <a:srgbClr val="ED502B"/>
    <a:srgbClr val="21FF06"/>
    <a:srgbClr val="00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anchor="b" anchorCtr="0"/>
          <a:lstStyle>
            <a:lvl1pPr algn="ctr" eaLnBrk="1" fontAlgn="auto" latinLnBrk="0" hangingPunct="1">
              <a:lnSpc>
                <a:spcPct val="100000"/>
              </a:lnSpc>
              <a:defRPr sz="54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938588"/>
            <a:ext cx="9144000" cy="165576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6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1353800" cy="777240"/>
          </a:xfrm>
          <a:custGeom>
            <a:avLst/>
            <a:gdLst>
              <a:gd name="connsiteX0" fmla="*/ 0 w 11789"/>
              <a:gd name="connsiteY0" fmla="*/ 0 h 1224"/>
              <a:gd name="connsiteX1" fmla="*/ 11789 w 11789"/>
              <a:gd name="connsiteY1" fmla="*/ 1 h 1224"/>
              <a:gd name="connsiteX2" fmla="*/ 10760 w 11789"/>
              <a:gd name="connsiteY2" fmla="*/ 1224 h 1224"/>
              <a:gd name="connsiteX3" fmla="*/ 0 w 11789"/>
              <a:gd name="connsiteY3" fmla="*/ 1224 h 1224"/>
              <a:gd name="connsiteX4" fmla="*/ 0 w 11789"/>
              <a:gd name="connsiteY4" fmla="*/ 0 h 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9" h="1224">
                <a:moveTo>
                  <a:pt x="0" y="0"/>
                </a:moveTo>
                <a:lnTo>
                  <a:pt x="11789" y="1"/>
                </a:lnTo>
                <a:lnTo>
                  <a:pt x="10760" y="1224"/>
                </a:lnTo>
                <a:lnTo>
                  <a:pt x="0" y="12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3A3B"/>
              </a:gs>
              <a:gs pos="100000">
                <a:srgbClr val="DB5C30">
                  <a:alpha val="100000"/>
                </a:srgbClr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9230"/>
            <a:ext cx="4131310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p>
            <a:pPr lvl="0"/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AVA</a:t>
            </a:r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OFTWARE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D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5" name="图片 14" descr="java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130" y="189230"/>
            <a:ext cx="396875" cy="3968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2341880"/>
            <a:ext cx="10079355" cy="1224000"/>
          </a:xfrm>
        </p:spPr>
        <p:txBody>
          <a:bodyPr anchor="ctr" anchorCtr="0"/>
          <a:lstStyle>
            <a:lvl1pPr algn="ctr" eaLnBrk="1" fontAlgn="auto" latinLnBrk="0" hangingPunct="1">
              <a:lnSpc>
                <a:spcPct val="100000"/>
              </a:lnSpc>
              <a:defRPr sz="4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5370" y="3637915"/>
            <a:ext cx="10079990" cy="1080000"/>
          </a:xfrm>
        </p:spPr>
        <p:txBody>
          <a:bodyPr anchor="ctr" anchorCtr="0"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矩形 15"/>
          <p:cNvSpPr/>
          <p:nvPr userDrawn="1"/>
        </p:nvSpPr>
        <p:spPr>
          <a:xfrm>
            <a:off x="1055370" y="3566160"/>
            <a:ext cx="10080000" cy="72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3815"/>
            <a:ext cx="3659505" cy="6898640"/>
          </a:xfrm>
          <a:prstGeom prst="rect">
            <a:avLst/>
          </a:prstGeom>
          <a:gradFill>
            <a:gsLst>
              <a:gs pos="0">
                <a:srgbClr val="5F737F"/>
              </a:gs>
              <a:gs pos="100000">
                <a:srgbClr val="5F737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4125" y="374650"/>
            <a:ext cx="3666490" cy="845185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5400" b="1">
                <a:solidFill>
                  <a:schemeClr val="bg1"/>
                </a:solidFill>
                <a:latin typeface="思源黑体 CN Light" panose="020B0200000000000000" charset="-122"/>
                <a:ea typeface="思源黑体 CN Light" panose="020B0200000000000000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9" name="矩形 8"/>
          <p:cNvSpPr/>
          <p:nvPr userDrawn="1"/>
        </p:nvSpPr>
        <p:spPr>
          <a:xfrm>
            <a:off x="1254125" y="1261745"/>
            <a:ext cx="9860280" cy="4970780"/>
          </a:xfrm>
          <a:prstGeom prst="rect">
            <a:avLst/>
          </a:prstGeom>
          <a:gradFill>
            <a:gsLst>
              <a:gs pos="32000">
                <a:srgbClr val="E86233"/>
              </a:gs>
              <a:gs pos="0">
                <a:srgbClr val="DF3A3B"/>
              </a:gs>
              <a:gs pos="100000">
                <a:srgbClr val="ED8631"/>
              </a:gs>
            </a:gsLst>
            <a:lin ang="7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0515" y="1490345"/>
            <a:ext cx="5462270" cy="451294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3000"/>
              </a:spcBef>
              <a:buClr>
                <a:srgbClr val="FFFFFF"/>
              </a:buClr>
              <a:buNone/>
              <a:defRPr sz="24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Songti SC" panose="02010800040101010101" charset="-122"/>
              <a:buChar char="◦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Arial" panose="020B0604020202090204" pitchFamily="34" charset="0"/>
              <a:buChar char="–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003300" indent="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600200" indent="-30480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2305" y="374650"/>
            <a:ext cx="0" cy="6480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5400000">
            <a:off x="-1684655" y="2218690"/>
            <a:ext cx="3994785" cy="3067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lvl="0"/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JAVA  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SOFTWARE  DEVELOPMENT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6" name="图片 15" descr="1"/>
          <p:cNvPicPr>
            <a:picLocks noChangeAspect="1"/>
          </p:cNvPicPr>
          <p:nvPr userDrawn="1"/>
        </p:nvPicPr>
        <p:blipFill>
          <a:blip r:embed="rId2"/>
          <a:srcRect l="19559" t="4370" r="28674"/>
          <a:stretch>
            <a:fillRect/>
          </a:stretch>
        </p:blipFill>
        <p:spPr>
          <a:xfrm flipH="1">
            <a:off x="7310120" y="1261745"/>
            <a:ext cx="3804285" cy="49701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4" name="矩形 3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5280" y="568325"/>
            <a:ext cx="11520000" cy="36000"/>
          </a:xfrm>
          <a:prstGeom prst="rect">
            <a:avLst/>
          </a:prstGeom>
          <a:solidFill>
            <a:srgbClr val="FC2D1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834890" y="244475"/>
            <a:ext cx="2520000" cy="64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3060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本课是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达内时代科技集团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IT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学院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教学研发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部  </a:t>
            </a:r>
            <a:r>
              <a:rPr lang="zh-CN" altLang="en-US">
                <a:sym typeface="+mn-ea"/>
              </a:rPr>
              <a:t>的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互联网架构（课程代码：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JSD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）  </a:t>
            </a:r>
            <a:r>
              <a:rPr lang="zh-CN" altLang="en-US">
                <a:sym typeface="+mn-ea"/>
              </a:rPr>
              <a:t>课程的面试题讲解视频，适用于本课程的在读学员，未经许可，禁止传播或滥用；</a:t>
            </a:r>
            <a:endParaRPr lang="zh-CN" altLang="en-US"/>
          </a:p>
          <a:p>
            <a:r>
              <a:rPr lang="zh-CN" altLang="en-US"/>
              <a:t>本课适用于正在学习相关知识点的同学，有助于加深对知识点的理解，也适用于临近毕业即将面试的同学；</a:t>
            </a:r>
            <a:endParaRPr lang="zh-CN" altLang="en-US"/>
          </a:p>
          <a:p>
            <a:r>
              <a:rPr lang="zh-CN" altLang="en-US"/>
              <a:t>建议各位同学在学习本课后，自行编写相关代码，观察运行效果，理解相关概念；</a:t>
            </a:r>
            <a:endParaRPr lang="zh-CN" altLang="en-US"/>
          </a:p>
          <a:p>
            <a:r>
              <a:rPr lang="zh-CN" altLang="en-US"/>
              <a:t>建议各位同学在学习本课后，锻炼表达能力，以保证在面试时能流畅的回答问题；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561465"/>
          </a:xfrm>
        </p:spPr>
        <p:txBody>
          <a:bodyPr/>
          <a:p>
            <a:r>
              <a:rPr lang="en-US"/>
              <a:t>StringBuffer</a:t>
            </a:r>
            <a:r>
              <a:rPr lang="zh-CN" altLang="en-US"/>
              <a:t>和</a:t>
            </a:r>
            <a:r>
              <a:rPr lang="en-US" altLang="zh-CN"/>
              <a:t>StringBuilder</a:t>
            </a:r>
            <a:r>
              <a:rPr lang="zh-CN" altLang="en-US"/>
              <a:t>从一开始就会使用长度更长的</a:t>
            </a:r>
            <a:r>
              <a:rPr lang="en-US" altLang="zh-CN"/>
              <a:t>char[]</a:t>
            </a:r>
            <a:r>
              <a:rPr lang="zh-CN" altLang="en-US"/>
              <a:t>，哪怕只用于存放少量的几个字符</a:t>
            </a:r>
            <a:endParaRPr lang="zh-CN" altLang="en-US"/>
          </a:p>
          <a:p>
            <a:pPr lvl="1"/>
            <a:r>
              <a:rPr lang="zh-CN" altLang="en-US"/>
              <a:t>其</a:t>
            </a:r>
            <a:r>
              <a:rPr lang="en-US" altLang="zh-CN"/>
              <a:t>length()</a:t>
            </a:r>
            <a:r>
              <a:rPr lang="zh-CN" altLang="en-US"/>
              <a:t>方法会返回实际存放的字符数量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2692400"/>
            <a:ext cx="10068560" cy="3341370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335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339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9344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348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353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330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7335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h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3395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e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344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l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3485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l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353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o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13305" y="351536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7462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34665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9471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54755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1480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14575" y="387540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7230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72305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3575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9239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5244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1248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7253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3257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235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92395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5244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12485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7253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32575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3235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93665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5371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13755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7380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33845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3362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9135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9135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9262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1144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7148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43153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9157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151620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139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1144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071485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3153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791575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151620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51395" y="3515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1271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72755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43280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792845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52890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352665" y="387540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510395" y="3155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510395" y="351536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511665" y="387540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67462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34665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39471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754755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1480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314575" y="42354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67462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034665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39471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54755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1480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314575" y="459549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67589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035935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39598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756025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11607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315845" y="495554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3575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473575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474845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193665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55371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913755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27380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633845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3362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93665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5371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913755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27380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633845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3362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194935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55498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915025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27507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635115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83489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99262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99262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99389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71271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072755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43280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792845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152890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352665" y="423545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71271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072755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43280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792845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9152890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352665" y="459549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71398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074025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43407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794115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9154160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353935" y="495554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9511665" y="42354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511665" y="459549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9512935" y="495554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67589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03593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39598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75602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11607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31584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47484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19493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55498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91502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27507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63511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83489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99389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71398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807402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843407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879411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9154160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35393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9512935" y="531558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StringBuffer</a:t>
            </a:r>
            <a:r>
              <a:rPr lang="zh-CN" altLang="en-US"/>
              <a:t>的构造方法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75" y="1705610"/>
            <a:ext cx="7120255" cy="4464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StringBuffer</a:t>
            </a:r>
            <a:r>
              <a:rPr lang="zh-CN" altLang="en-US"/>
              <a:t>的扩容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1849120"/>
            <a:ext cx="9650730" cy="3898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2312670"/>
          </a:xfrm>
        </p:spPr>
        <p:txBody>
          <a:bodyPr/>
          <a:p>
            <a:r>
              <a:rPr lang="zh-CN" altLang="en-US"/>
              <a:t>在许多</a:t>
            </a:r>
            <a:r>
              <a:rPr lang="zh-CN" altLang="en-US">
                <a:sym typeface="+mn-ea"/>
              </a:rPr>
              <a:t>调整</a:t>
            </a:r>
            <a:r>
              <a:rPr lang="zh-CN" altLang="en-US"/>
              <a:t>字符串的操作中，</a:t>
            </a:r>
            <a:r>
              <a:rPr lang="en-US" altLang="zh-CN"/>
              <a:t>StringBuffer</a:t>
            </a:r>
            <a:r>
              <a:rPr lang="zh-CN" altLang="en-US"/>
              <a:t>和</a:t>
            </a:r>
            <a:r>
              <a:rPr lang="en-US" altLang="zh-CN"/>
              <a:t>StringBuilder</a:t>
            </a:r>
            <a:r>
              <a:rPr lang="zh-CN" altLang="en-US"/>
              <a:t>只需要直接调整内部的</a:t>
            </a:r>
            <a:r>
              <a:rPr lang="en-US" altLang="zh-CN"/>
              <a:t>char[]</a:t>
            </a:r>
            <a:r>
              <a:rPr lang="zh-CN" altLang="en-US"/>
              <a:t>即可，不需要频繁的寻址、创建新对象等操作，所以，实际执行效率远高于</a:t>
            </a:r>
            <a:r>
              <a:rPr lang="en-US" altLang="zh-CN"/>
              <a:t>String</a:t>
            </a:r>
            <a:r>
              <a:rPr lang="zh-CN" altLang="en-US"/>
              <a:t>类！</a:t>
            </a:r>
            <a:endParaRPr lang="zh-CN" altLang="en-US"/>
          </a:p>
          <a:p>
            <a:pPr lvl="1"/>
            <a:r>
              <a:rPr lang="zh-CN" altLang="en-US"/>
              <a:t>当然，如果默认的</a:t>
            </a:r>
            <a:r>
              <a:rPr lang="en-US" altLang="zh-CN"/>
              <a:t>char[]</a:t>
            </a:r>
            <a:r>
              <a:rPr lang="zh-CN" altLang="en-US"/>
              <a:t>长度（实际长度）不足以满足运算需求时，会自动扩容，也需要创建新的对象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7700"/>
          </a:xfrm>
        </p:spPr>
        <p:txBody>
          <a:bodyPr/>
          <a:p>
            <a:r>
              <a:rPr lang="zh-CN" altLang="en-US"/>
              <a:t>关于执行效率的测试（结果仅供参考）：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1869440"/>
            <a:ext cx="9970770" cy="3580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350000" y="5228590"/>
            <a:ext cx="4083685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测试String操作，耗时：23357ms</a:t>
            </a:r>
            <a:endParaRPr lang="en-US" altLang="zh-CN" sz="2000"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7700"/>
          </a:xfrm>
        </p:spPr>
        <p:txBody>
          <a:bodyPr/>
          <a:p>
            <a:r>
              <a:rPr lang="zh-CN" altLang="en-US"/>
              <a:t>关于执行效率的测试（结果仅供参考）：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997710"/>
            <a:ext cx="10701655" cy="3470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370830" y="5228590"/>
            <a:ext cx="5062855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测试StringBuffer操作，耗时：22ms</a:t>
            </a:r>
            <a:endParaRPr lang="en-US" altLang="zh-CN" sz="2000"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7700"/>
          </a:xfrm>
        </p:spPr>
        <p:txBody>
          <a:bodyPr/>
          <a:p>
            <a:r>
              <a:rPr lang="zh-CN" altLang="en-US"/>
              <a:t>关于执行效率的测试（结果仅供参考）：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1778000"/>
            <a:ext cx="11285220" cy="3634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370830" y="5228590"/>
            <a:ext cx="5062855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测试StringBuilder操作，耗时：19ms</a:t>
            </a:r>
            <a:endParaRPr lang="en-US" altLang="zh-CN" sz="2000"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StringBuffer</a:t>
            </a:r>
            <a:r>
              <a:rPr lang="zh-CN" altLang="en-US"/>
              <a:t>是线程安全的，而</a:t>
            </a:r>
            <a:r>
              <a:rPr lang="en-US" altLang="zh-CN"/>
              <a:t>StringBuilder</a:t>
            </a:r>
            <a:r>
              <a:rPr lang="zh-CN" altLang="en-US"/>
              <a:t>不是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1899285"/>
            <a:ext cx="5803900" cy="3797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980" y="2318385"/>
            <a:ext cx="4762500" cy="295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圆角矩形 5"/>
          <p:cNvSpPr/>
          <p:nvPr/>
        </p:nvSpPr>
        <p:spPr>
          <a:xfrm>
            <a:off x="1437640" y="2243455"/>
            <a:ext cx="1409700" cy="3016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37640" y="4216400"/>
            <a:ext cx="1409700" cy="3016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相同之处：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都是用于处理字符串数据的类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都是管理内部的一个</a:t>
            </a:r>
            <a:r>
              <a:rPr lang="en-US" altLang="zh-CN">
                <a:sym typeface="+mn-ea"/>
              </a:rPr>
              <a:t>char[]</a:t>
            </a:r>
            <a:r>
              <a:rPr lang="zh-CN" altLang="en-US">
                <a:sym typeface="+mn-ea"/>
              </a:rPr>
              <a:t>实现的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实现的接口大致相同，特别是</a:t>
            </a:r>
            <a:r>
              <a:rPr lang="en-US" altLang="zh-CN">
                <a:sym typeface="+mn-ea"/>
              </a:rPr>
              <a:t>CharSequence</a:t>
            </a:r>
            <a:r>
              <a:rPr lang="zh-CN" altLang="en-US">
                <a:sym typeface="+mn-ea"/>
              </a:rPr>
              <a:t>接口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有许多相同的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，例如</a:t>
            </a:r>
            <a:r>
              <a:rPr lang="en-US" altLang="zh-CN">
                <a:sym typeface="+mn-ea"/>
              </a:rPr>
              <a:t>replace()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indexOf()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1/3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不同之处：</a:t>
            </a:r>
            <a:endParaRPr lang="zh-CN" altLang="en-US"/>
          </a:p>
          <a:p>
            <a:pPr lvl="1"/>
            <a:r>
              <a:rPr lang="en-US" altLang="zh-CN"/>
              <a:t>String</a:t>
            </a:r>
            <a:r>
              <a:rPr lang="zh-CN" altLang="en-US"/>
              <a:t>的字符串操作效率低下，是因为它的“不可变”特性决定的</a:t>
            </a:r>
            <a:endParaRPr lang="zh-CN" altLang="en-US"/>
          </a:p>
          <a:p>
            <a:pPr lvl="1"/>
            <a:r>
              <a:rPr lang="en-US" altLang="zh-CN"/>
              <a:t>StringBuffer</a:t>
            </a:r>
            <a:r>
              <a:rPr lang="zh-CN" altLang="en-US"/>
              <a:t>和</a:t>
            </a:r>
            <a:r>
              <a:rPr lang="en-US" altLang="zh-CN"/>
              <a:t>StringBuiler</a:t>
            </a:r>
            <a:r>
              <a:rPr lang="zh-CN" altLang="en-US"/>
              <a:t>会保证管理的</a:t>
            </a:r>
            <a:r>
              <a:rPr lang="en-US" altLang="zh-CN"/>
              <a:t>char[]</a:t>
            </a:r>
            <a:r>
              <a:rPr lang="zh-CN" altLang="en-US"/>
              <a:t>的长度始终高于实际存入的字符长度，在处理字符串操作时，效率远高于</a:t>
            </a:r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en-US" altLang="zh-CN"/>
              <a:t>StringBuffer</a:t>
            </a:r>
            <a:r>
              <a:rPr lang="zh-CN" altLang="en-US"/>
              <a:t>是线程安全的，而</a:t>
            </a:r>
            <a:r>
              <a:rPr lang="en-US" altLang="zh-CN"/>
              <a:t>StringBuilder</a:t>
            </a:r>
            <a:r>
              <a:rPr lang="zh-CN" altLang="en-US"/>
              <a:t>不是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2/3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</p:spPr>
        <p:txBody>
          <a:bodyPr>
            <a:normAutofit/>
          </a:bodyPr>
          <a:p>
            <a:r>
              <a:rPr lang="zh-CN">
                <a:solidFill>
                  <a:srgbClr val="DF2A0D"/>
                </a:solidFill>
              </a:rPr>
              <a:t>面试题解析</a:t>
            </a:r>
            <a:endParaRPr lang="zh-CN">
              <a:solidFill>
                <a:srgbClr val="DF2A0D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625" y="3910965"/>
            <a:ext cx="9810115" cy="1655445"/>
          </a:xfrm>
        </p:spPr>
        <p:txBody>
          <a:bodyPr/>
          <a:p>
            <a:r>
              <a:rPr>
                <a:solidFill>
                  <a:srgbClr val="DF2A0D"/>
                </a:solidFill>
                <a:sym typeface="+mn-ea"/>
              </a:rPr>
              <a:t>String、StringBuffer和StringBuilder的区别</a:t>
            </a:r>
            <a:endParaRPr>
              <a:solidFill>
                <a:srgbClr val="DF2A0D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实际使用原则：尽管</a:t>
            </a:r>
            <a:r>
              <a:rPr lang="en-US" altLang="zh-CN"/>
              <a:t>StringBuffer</a:t>
            </a:r>
            <a:r>
              <a:rPr lang="zh-CN" altLang="en-US"/>
              <a:t>和</a:t>
            </a:r>
            <a:r>
              <a:rPr lang="en-US" altLang="zh-CN"/>
              <a:t>StringBuilder在</a:t>
            </a:r>
            <a:r>
              <a:rPr lang="zh-CN" altLang="en-US"/>
              <a:t>处理字符串时的效率远高于</a:t>
            </a:r>
            <a:r>
              <a:rPr lang="en-US" altLang="zh-CN"/>
              <a:t>String</a:t>
            </a:r>
            <a:r>
              <a:rPr lang="zh-CN" altLang="en-US"/>
              <a:t>，但并不是每个</a:t>
            </a:r>
            <a:r>
              <a:rPr lang="en-US" altLang="zh-CN"/>
              <a:t>String</a:t>
            </a:r>
            <a:r>
              <a:rPr lang="zh-CN" altLang="en-US"/>
              <a:t>都需要频繁的改变，相比之下，使用</a:t>
            </a:r>
            <a:r>
              <a:rPr lang="en-US" altLang="zh-CN"/>
              <a:t>String</a:t>
            </a:r>
            <a:r>
              <a:rPr lang="zh-CN" altLang="en-US"/>
              <a:t>的语法更加简洁、直观，实际占用的存储空间更小，所以，</a:t>
            </a:r>
            <a:r>
              <a:rPr lang="zh-CN" altLang="en-US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当字符串不需要频繁的改变时，优先使用</a:t>
            </a:r>
            <a:r>
              <a:rPr lang="en-US" altLang="zh-CN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String</a:t>
            </a:r>
            <a:r>
              <a:rPr lang="zh-CN" altLang="en-US"/>
              <a:t>。如果字符串需要频繁改变，原则上来说，仅当单线程运行时，或已经采取措施保障线程安全时，优先使用</a:t>
            </a:r>
            <a:r>
              <a:rPr lang="en-US" altLang="zh-CN"/>
              <a:t>StringBuilder</a:t>
            </a:r>
            <a:r>
              <a:rPr lang="zh-CN" altLang="en-US"/>
              <a:t>，因为它的执行效率高于</a:t>
            </a:r>
            <a:r>
              <a:rPr lang="en-US" altLang="zh-CN"/>
              <a:t>StringBuffer</a:t>
            </a:r>
            <a:r>
              <a:rPr lang="zh-CN" altLang="en-US"/>
              <a:t>，事实上，尽管</a:t>
            </a:r>
            <a:r>
              <a:rPr lang="en-US" altLang="zh-CN"/>
              <a:t>StringBuilder</a:t>
            </a:r>
            <a:r>
              <a:rPr lang="zh-CN" altLang="en-US"/>
              <a:t>的执行效率比</a:t>
            </a:r>
            <a:r>
              <a:rPr lang="en-US" altLang="zh-CN"/>
              <a:t>StringBuffer</a:t>
            </a:r>
            <a:r>
              <a:rPr lang="zh-CN" altLang="en-US"/>
              <a:t>高，但差距并不大，为了避免后续调整带来的安全隐患，</a:t>
            </a:r>
            <a:r>
              <a:rPr lang="zh-CN" altLang="en-US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当字符串可能频繁改变时，一般使用</a:t>
            </a:r>
            <a:r>
              <a:rPr lang="en-US" altLang="zh-CN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StringBuffer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3/3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关于“对比”类型的面试题，建议回答时包括：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多个对比项有什么相同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相似</a:t>
            </a:r>
            <a:r>
              <a:rPr lang="en-US" altLang="zh-CN">
                <a:sym typeface="+mn-ea"/>
              </a:rPr>
              <a:t>之</a:t>
            </a:r>
            <a:r>
              <a:rPr lang="zh-CN" altLang="en-US">
                <a:sym typeface="+mn-ea"/>
              </a:rPr>
              <a:t>处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多个对比项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在应用中应该如何选取（重要）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可能</a:t>
            </a:r>
            <a:r>
              <a:rPr lang="zh-CN" altLang="en-US">
                <a:sym typeface="+mn-ea"/>
              </a:rPr>
              <a:t>的话，加入一些扩展（对相关知识点的理解）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变量与对象是</a:t>
            </a:r>
            <a:r>
              <a:rPr lang="en-US" altLang="zh-CN"/>
              <a:t>2</a:t>
            </a:r>
            <a:r>
              <a:rPr lang="zh-CN" altLang="en-US"/>
              <a:t>个不同的概念</a:t>
            </a:r>
            <a:endParaRPr lang="zh-CN" altLang="en-US"/>
          </a:p>
          <a:p>
            <a:pPr lvl="1"/>
            <a:r>
              <a:rPr lang="zh-CN" altLang="en-US"/>
              <a:t>假设有以下代码：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以上代码中的 </a:t>
            </a:r>
            <a:r>
              <a:rPr lang="en-US" altLang="zh-CN"/>
              <a:t>a </a:t>
            </a:r>
            <a:r>
              <a:rPr lang="zh-CN" altLang="en-US"/>
              <a:t>就是变量，在内存中实际</a:t>
            </a:r>
            <a:r>
              <a:rPr lang="zh-CN" altLang="en-US">
                <a:sym typeface="+mn-ea"/>
              </a:rPr>
              <a:t>存在的数据就是对象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你必须先明确几个问题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7075" y="2144395"/>
            <a:ext cx="10401300" cy="775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3775" y="2279015"/>
            <a:ext cx="9867900" cy="465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a = new Object();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都是用于处理字符串数据的类</a:t>
            </a:r>
            <a:endParaRPr lang="zh-CN" altLang="en-US"/>
          </a:p>
          <a:p>
            <a:r>
              <a:rPr lang="zh-CN" altLang="en-US"/>
              <a:t>都是管理内部的一个</a:t>
            </a:r>
            <a:r>
              <a:rPr lang="en-US" altLang="zh-CN"/>
              <a:t>char[]</a:t>
            </a:r>
            <a:r>
              <a:rPr lang="zh-CN" altLang="en-US"/>
              <a:t>实现的</a:t>
            </a:r>
            <a:endParaRPr lang="zh-CN" altLang="en-US"/>
          </a:p>
          <a:p>
            <a:r>
              <a:rPr lang="zh-CN" altLang="en-US"/>
              <a:t>实现的接口大致相同，特别是</a:t>
            </a:r>
            <a:r>
              <a:rPr lang="en-US" altLang="zh-CN"/>
              <a:t>CharSequence</a:t>
            </a:r>
            <a:r>
              <a:rPr lang="zh-CN" altLang="en-US"/>
              <a:t>接口</a:t>
            </a:r>
            <a:endParaRPr lang="zh-CN" altLang="en-US"/>
          </a:p>
          <a:p>
            <a:pPr lvl="1"/>
            <a:r>
              <a:rPr lang="zh-CN" altLang="en-US"/>
              <a:t>许多</a:t>
            </a:r>
            <a:r>
              <a:rPr lang="en-US" altLang="zh-CN"/>
              <a:t>API</a:t>
            </a:r>
            <a:r>
              <a:rPr lang="zh-CN" altLang="en-US"/>
              <a:t>的设计中，方法的参数或返回值都使用这个接口，使得参数或返回值更加灵活</a:t>
            </a:r>
            <a:endParaRPr lang="zh-CN" altLang="en-US"/>
          </a:p>
          <a:p>
            <a:pPr lvl="0"/>
            <a:r>
              <a:rPr lang="zh-CN" altLang="en-US"/>
              <a:t>有许多相同的</a:t>
            </a:r>
            <a:r>
              <a:rPr lang="en-US" altLang="zh-CN"/>
              <a:t>API</a:t>
            </a:r>
            <a:r>
              <a:rPr lang="zh-CN" altLang="en-US"/>
              <a:t>，例如</a:t>
            </a:r>
            <a:r>
              <a:rPr lang="en-US" altLang="zh-CN"/>
              <a:t>replace()</a:t>
            </a:r>
            <a:r>
              <a:rPr lang="zh-CN" altLang="en-US"/>
              <a:t>、</a:t>
            </a:r>
            <a:r>
              <a:rPr lang="en-US" altLang="zh-CN"/>
              <a:t>indexOf()</a:t>
            </a:r>
            <a:r>
              <a:rPr lang="zh-CN" altLang="en-US"/>
              <a:t>等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的共同点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首先，你得知道</a:t>
            </a:r>
            <a:r>
              <a:rPr lang="en-US" altLang="zh-CN"/>
              <a:t>String</a:t>
            </a:r>
            <a:r>
              <a:rPr lang="zh-CN" altLang="en-US"/>
              <a:t>的“不可变”特性：每个字符串对象都是不可变的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以上代码中，声明了</a:t>
            </a:r>
            <a:r>
              <a:rPr lang="en-US" altLang="zh-CN"/>
              <a:t>1</a:t>
            </a:r>
            <a:r>
              <a:rPr lang="zh-CN" altLang="en-US"/>
              <a:t>个变量，创建了</a:t>
            </a:r>
            <a:r>
              <a:rPr lang="en-US" altLang="zh-CN"/>
              <a:t>2</a:t>
            </a:r>
            <a:r>
              <a:rPr lang="zh-CN" altLang="en-US"/>
              <a:t>个对象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075" y="1741170"/>
            <a:ext cx="104013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3775" y="1875790"/>
            <a:ext cx="98679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String s = 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hello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s = 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hello, world!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2428240"/>
          </a:xfrm>
        </p:spPr>
        <p:txBody>
          <a:bodyPr/>
          <a:p>
            <a:r>
              <a:rPr lang="en-US"/>
              <a:t>String</a:t>
            </a:r>
            <a:r>
              <a:rPr lang="zh-CN" altLang="en-US"/>
              <a:t>的“不可变”特性是由于其内部通过管理一个</a:t>
            </a:r>
            <a:r>
              <a:rPr lang="en-US" altLang="zh-CN"/>
              <a:t>char[]</a:t>
            </a:r>
            <a:r>
              <a:rPr lang="zh-CN" altLang="en-US"/>
              <a:t>决定的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语言中，数组在内存必须是连接的，则其长度不可变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2301875"/>
            <a:ext cx="10068560" cy="225488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4575" y="2774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4620" y="2774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34665" y="2774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94710" y="2774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4755" y="2774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54530" y="2774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4575" y="3134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h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4620" y="3134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e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4665" y="3134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l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94710" y="3134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l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4755" y="313436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o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54530" y="313436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15845" y="349440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5890" y="349440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35935" y="349440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95980" y="349440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56025" y="349440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5800" y="349440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13530" y="27743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3530" y="313436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14800" y="349440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2428240"/>
          </a:xfrm>
        </p:spPr>
        <p:txBody>
          <a:bodyPr/>
          <a:p>
            <a:pPr lvl="0"/>
            <a:r>
              <a:rPr lang="zh-CN" altLang="en-US"/>
              <a:t>提示：</a:t>
            </a:r>
            <a:r>
              <a:rPr lang="en-US" altLang="zh-CN"/>
              <a:t>String</a:t>
            </a:r>
            <a:r>
              <a:rPr lang="zh-CN" altLang="en-US"/>
              <a:t>的“不可变”特性与该类声明中的</a:t>
            </a:r>
            <a:r>
              <a:rPr lang="en-US" altLang="zh-CN"/>
              <a:t>final</a:t>
            </a:r>
            <a:r>
              <a:rPr lang="zh-CN" altLang="en-US"/>
              <a:t>无关</a:t>
            </a:r>
            <a:endParaRPr lang="zh-CN" altLang="en-US"/>
          </a:p>
          <a:p>
            <a:pPr lvl="0"/>
            <a:r>
              <a:rPr lang="zh-CN" altLang="en-US"/>
              <a:t>提示：因为</a:t>
            </a:r>
            <a:r>
              <a:rPr lang="en-US" altLang="zh-CN">
                <a:sym typeface="+mn-ea"/>
              </a:rPr>
              <a:t>String</a:t>
            </a:r>
            <a:r>
              <a:rPr lang="zh-CN" altLang="en-US">
                <a:sym typeface="+mn-ea"/>
              </a:rPr>
              <a:t>的“不可变”特性，在</a:t>
            </a:r>
            <a:r>
              <a:rPr lang="en-US" altLang="zh-CN">
                <a:sym typeface="+mn-ea"/>
              </a:rPr>
              <a:t>String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中，所有修改字符串的方法都将返回新的</a:t>
            </a:r>
            <a:r>
              <a:rPr lang="en-US" altLang="zh-CN">
                <a:sym typeface="+mn-ea"/>
              </a:rPr>
              <a:t>String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2254885"/>
          </a:xfrm>
        </p:spPr>
        <p:txBody>
          <a:bodyPr/>
          <a:p>
            <a:r>
              <a:rPr lang="zh-CN" altLang="en-US"/>
              <a:t>基于</a:t>
            </a:r>
            <a:r>
              <a:rPr lang="en-US"/>
              <a:t>String</a:t>
            </a:r>
            <a:r>
              <a:rPr lang="zh-CN" altLang="en-US"/>
              <a:t>的“不可变”特性</a:t>
            </a:r>
            <a:r>
              <a:rPr lang="zh-CN"/>
              <a:t>，</a:t>
            </a:r>
            <a:r>
              <a:rPr lang="en-US" altLang="zh-CN"/>
              <a:t>String</a:t>
            </a:r>
            <a:r>
              <a:rPr lang="zh-CN" altLang="en-US"/>
              <a:t>的修改操作的效率将非常低下</a:t>
            </a:r>
            <a:endParaRPr lang="zh-CN" altLang="en-US"/>
          </a:p>
          <a:p>
            <a:pPr lvl="1"/>
            <a:r>
              <a:rPr lang="zh-CN" altLang="en-US"/>
              <a:t>需要寻址、创建新对象，还可能将原有</a:t>
            </a:r>
            <a:r>
              <a:rPr lang="en-US" altLang="zh-CN"/>
              <a:t>char[]</a:t>
            </a:r>
            <a:r>
              <a:rPr lang="zh-CN" altLang="en-US"/>
              <a:t>的某部分复制到新的</a:t>
            </a:r>
            <a:r>
              <a:rPr lang="en-US" altLang="zh-CN"/>
              <a:t>char[]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String、StringBuffer和StringBuilder</a:t>
            </a:r>
            <a:r>
              <a:rPr lang="zh-CN">
                <a:sym typeface="+mn-ea"/>
              </a:rPr>
              <a:t>的区别</a:t>
            </a:r>
            <a:endParaRPr 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5350" y="2229485"/>
            <a:ext cx="104013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050" y="2364105"/>
            <a:ext cx="98679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String s = 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hello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s += 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!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; 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// hello!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3778885"/>
            <a:ext cx="10068560" cy="225488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4575" y="425132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4620" y="425132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34665" y="425132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94710" y="425132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4755" y="425132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54530" y="425132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4575" y="461137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h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4620" y="461137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e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4665" y="461137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l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94710" y="461137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l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4755" y="4611370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o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54530" y="461137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15845" y="49714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5890" y="49714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35935" y="49714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95980" y="49714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56025" y="49714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5800" y="49714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13530" y="425132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3530" y="461137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14800" y="4971415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10555" y="500316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h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70600" y="500316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e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30645" y="500316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l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90690" y="500316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l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150735" y="500316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o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509510" y="5003165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!</a:t>
            </a:r>
            <a:endParaRPr lang="en-US" sz="2000" b="1">
              <a:solidFill>
                <a:schemeClr val="tx1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latin typeface="思源黑体 Light" panose="020B0400000000000000" charset="-122"/>
            <a:ea typeface="思源黑体 Light" panose="020B0400000000000000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2388</Words>
  <Application>WPS 演示</Application>
  <PresentationFormat>宽屏</PresentationFormat>
  <Paragraphs>164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方正书宋_GBK</vt:lpstr>
      <vt:lpstr>Wingdings</vt:lpstr>
      <vt:lpstr>思源黑体 Light</vt:lpstr>
      <vt:lpstr>Source Han Sans SC Light</vt:lpstr>
      <vt:lpstr>思源黑体 CN Light</vt:lpstr>
      <vt:lpstr>Songti SC</vt:lpstr>
      <vt:lpstr>Source Han Sans SC Bold</vt:lpstr>
      <vt:lpstr>Menlo</vt:lpstr>
      <vt:lpstr>Menlo Bold</vt:lpstr>
      <vt:lpstr>Menlo Regular</vt:lpstr>
      <vt:lpstr>微软雅黑</vt:lpstr>
      <vt:lpstr>汉仪旗黑</vt:lpstr>
      <vt:lpstr>宋体</vt:lpstr>
      <vt:lpstr>Arial Unicode MS</vt:lpstr>
      <vt:lpstr>Constantia</vt:lpstr>
      <vt:lpstr>苹方-简</vt:lpstr>
      <vt:lpstr>汉仪书宋二KW</vt:lpstr>
      <vt:lpstr>Calibri</vt:lpstr>
      <vt:lpstr>Helvetica Neue</vt:lpstr>
      <vt:lpstr>Kozuka Gothic Pro R</vt:lpstr>
      <vt:lpstr>Source Han Sans SC Regular</vt:lpstr>
      <vt:lpstr>Source Han Sans SC ExtraLight</vt:lpstr>
      <vt:lpstr>流畅</vt:lpstr>
      <vt:lpstr>PowerPoint 演示文稿</vt:lpstr>
      <vt:lpstr>面试题解析</vt:lpstr>
      <vt:lpstr>PowerPoint 演示文稿</vt:lpstr>
      <vt:lpstr>你必须先明确几个问题</vt:lpstr>
      <vt:lpstr>什么是hashCode</vt:lpstr>
      <vt:lpstr>PowerPoint 演示文稿</vt:lpstr>
      <vt:lpstr>String、StringBuffer和StringBuilder的区别</vt:lpstr>
      <vt:lpstr>String、StringBuffer和StringBuilder的区别</vt:lpstr>
      <vt:lpstr>String、StringBuffer和StringBuilder的区别</vt:lpstr>
      <vt:lpstr>String、StringBuffer和StringBuilder的区别</vt:lpstr>
      <vt:lpstr>PowerPoint 演示文稿</vt:lpstr>
      <vt:lpstr>PowerPoint 演示文稿</vt:lpstr>
      <vt:lpstr>String、StringBuffer和StringBuilder的区别</vt:lpstr>
      <vt:lpstr>String、StringBuffer和StringBuilder的区别</vt:lpstr>
      <vt:lpstr>String、StringBuffer和StringBuilder的区别</vt:lpstr>
      <vt:lpstr>String、StringBuffer和StringBuilder的区别</vt:lpstr>
      <vt:lpstr>PowerPoint 演示文稿</vt:lpstr>
      <vt:lpstr>总结（1/2）</vt:lpstr>
      <vt:lpstr>总结（2/2）</vt:lpstr>
      <vt:lpstr>总结（2/3）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chengheng</dc:creator>
  <cp:lastModifiedBy>chengheng</cp:lastModifiedBy>
  <cp:revision>341</cp:revision>
  <dcterms:created xsi:type="dcterms:W3CDTF">2021-09-14T15:05:38Z</dcterms:created>
  <dcterms:modified xsi:type="dcterms:W3CDTF">2021-09-14T15:05:38Z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