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715" r:id="rId6"/>
    <p:sldId id="651" r:id="rId7"/>
    <p:sldId id="757" r:id="rId8"/>
    <p:sldId id="758" r:id="rId9"/>
    <p:sldId id="716" r:id="rId10"/>
    <p:sldId id="744" r:id="rId11"/>
    <p:sldId id="745" r:id="rId12"/>
    <p:sldId id="746" r:id="rId13"/>
    <p:sldId id="780" r:id="rId14"/>
    <p:sldId id="779" r:id="rId15"/>
    <p:sldId id="775" r:id="rId16"/>
    <p:sldId id="777" r:id="rId17"/>
    <p:sldId id="778" r:id="rId18"/>
    <p:sldId id="748" r:id="rId19"/>
    <p:sldId id="750" r:id="rId20"/>
    <p:sldId id="749" r:id="rId21"/>
    <p:sldId id="751" r:id="rId22"/>
    <p:sldId id="754" r:id="rId23"/>
    <p:sldId id="756" r:id="rId24"/>
    <p:sldId id="753" r:id="rId25"/>
    <p:sldId id="755" r:id="rId26"/>
    <p:sldId id="707" r:id="rId27"/>
    <p:sldId id="708" r:id="rId28"/>
    <p:sldId id="729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  <a:p>
            <a:pPr lvl="1"/>
            <a:r>
              <a:rPr lang="zh-CN" altLang="en-US"/>
              <a:t>内部使用“节点”管理元素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2122805"/>
            <a:ext cx="8140700" cy="425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接箭头连接符 20"/>
          <p:cNvCxnSpPr/>
          <p:nvPr/>
        </p:nvCxnSpPr>
        <p:spPr>
          <a:xfrm flipH="1">
            <a:off x="4363085" y="3195955"/>
            <a:ext cx="54019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998720" y="3512185"/>
            <a:ext cx="47663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998720" y="3840480"/>
            <a:ext cx="54019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9765030" y="3051810"/>
            <a:ext cx="648000" cy="288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思源黑体 Light" panose="020B0400000000000000" charset="-122"/>
                <a:ea typeface="思源黑体 Light" panose="020B0400000000000000" charset="-122"/>
              </a:rPr>
              <a:t>元素</a:t>
            </a:r>
            <a:endParaRPr lang="zh-CN" altLang="en-US" sz="14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765030" y="3369945"/>
            <a:ext cx="1224000" cy="288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思源黑体 Light" panose="020B0400000000000000" charset="-122"/>
                <a:ea typeface="思源黑体 Light" panose="020B0400000000000000" charset="-122"/>
              </a:rPr>
              <a:t>后一个节点</a:t>
            </a:r>
            <a:endParaRPr lang="zh-CN" altLang="en-US" sz="14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765030" y="3695065"/>
            <a:ext cx="1224000" cy="288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思源黑体 Light" panose="020B0400000000000000" charset="-122"/>
                <a:ea typeface="思源黑体 Light" panose="020B0400000000000000" charset="-122"/>
              </a:rPr>
              <a:t>前一个节点</a:t>
            </a:r>
            <a:endParaRPr lang="zh-CN" altLang="en-US" sz="14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697990"/>
            <a:ext cx="7864475" cy="45389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直接箭头连接符 20"/>
          <p:cNvCxnSpPr/>
          <p:nvPr/>
        </p:nvCxnSpPr>
        <p:spPr>
          <a:xfrm flipH="1">
            <a:off x="5010785" y="4181475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330690" y="3893185"/>
            <a:ext cx="1224000" cy="576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Light" panose="020B0400000000000000" charset="-122"/>
                <a:ea typeface="思源黑体 Light" panose="020B0400000000000000" charset="-122"/>
              </a:rPr>
              <a:t>首节点</a:t>
            </a:r>
            <a:endParaRPr lang="zh-CN" altLang="en-US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010785" y="4947285"/>
            <a:ext cx="43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9330690" y="4658995"/>
            <a:ext cx="1224000" cy="576000"/>
          </a:xfrm>
          <a:prstGeom prst="roundRect">
            <a:avLst/>
          </a:prstGeom>
          <a:solidFill>
            <a:srgbClr val="00B05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思源黑体 Light" panose="020B0400000000000000" charset="-122"/>
                <a:ea typeface="思源黑体 Light" panose="020B0400000000000000" charset="-122"/>
              </a:rPr>
              <a:t>末节点</a:t>
            </a:r>
            <a:endParaRPr lang="zh-CN" altLang="en-US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7310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2840" y="30429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83090" y="373570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6" name="直接箭头连接符 5"/>
          <p:cNvCxnSpPr>
            <a:endCxn id="17" idx="1"/>
          </p:cNvCxnSpPr>
          <p:nvPr/>
        </p:nvCxnSpPr>
        <p:spPr>
          <a:xfrm>
            <a:off x="5975350" y="2969895"/>
            <a:ext cx="1261745" cy="34290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5432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83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80295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94800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8706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156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2590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7095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18" name="直接箭头连接符 17"/>
          <p:cNvCxnSpPr>
            <a:stCxn id="12" idx="1"/>
            <a:endCxn id="16" idx="3"/>
          </p:cNvCxnSpPr>
          <p:nvPr/>
        </p:nvCxnSpPr>
        <p:spPr>
          <a:xfrm flipH="1" flipV="1">
            <a:off x="8310880" y="3312795"/>
            <a:ext cx="883920" cy="69278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5" idx="1"/>
          </p:cNvCxnSpPr>
          <p:nvPr/>
        </p:nvCxnSpPr>
        <p:spPr>
          <a:xfrm>
            <a:off x="3142615" y="2969895"/>
            <a:ext cx="1758950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  <a:p>
            <a:pPr lvl="1"/>
            <a:r>
              <a:rPr lang="zh-CN" altLang="en-US"/>
              <a:t>优点：修改效率高</a:t>
            </a:r>
            <a:r>
              <a:rPr lang="en-US" altLang="zh-CN"/>
              <a:t>--</a:t>
            </a:r>
            <a:r>
              <a:rPr lang="zh-CN" altLang="en-US"/>
              <a:t>增加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7310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2840" y="30429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83090" y="373570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6" name="直接箭头连接符 5"/>
          <p:cNvCxnSpPr>
            <a:endCxn id="17" idx="1"/>
          </p:cNvCxnSpPr>
          <p:nvPr/>
        </p:nvCxnSpPr>
        <p:spPr>
          <a:xfrm>
            <a:off x="5975350" y="2969895"/>
            <a:ext cx="1261745" cy="342900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5432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83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80295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94800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8706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156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2590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7095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18" name="直接箭头连接符 17"/>
          <p:cNvCxnSpPr>
            <a:stCxn id="12" idx="1"/>
            <a:endCxn id="16" idx="3"/>
          </p:cNvCxnSpPr>
          <p:nvPr/>
        </p:nvCxnSpPr>
        <p:spPr>
          <a:xfrm flipH="1" flipV="1">
            <a:off x="8310880" y="3312795"/>
            <a:ext cx="883920" cy="69278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3"/>
            <a:endCxn id="15" idx="1"/>
          </p:cNvCxnSpPr>
          <p:nvPr/>
        </p:nvCxnSpPr>
        <p:spPr>
          <a:xfrm>
            <a:off x="3142615" y="2969895"/>
            <a:ext cx="175895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52215" y="3662045"/>
            <a:ext cx="540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Ex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1965" y="3662045"/>
            <a:ext cx="288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6470" y="3662045"/>
            <a:ext cx="288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20" name="直接箭头连接符 19"/>
          <p:cNvCxnSpPr>
            <a:stCxn id="4" idx="3"/>
            <a:endCxn id="8" idx="1"/>
          </p:cNvCxnSpPr>
          <p:nvPr/>
        </p:nvCxnSpPr>
        <p:spPr>
          <a:xfrm>
            <a:off x="3142615" y="2969895"/>
            <a:ext cx="363855" cy="96202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7" idx="3"/>
          </p:cNvCxnSpPr>
          <p:nvPr/>
        </p:nvCxnSpPr>
        <p:spPr>
          <a:xfrm flipH="1">
            <a:off x="4580255" y="2969895"/>
            <a:ext cx="321310" cy="96202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846195" y="2790190"/>
            <a:ext cx="360045" cy="360045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16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  <a:p>
            <a:pPr lvl="1"/>
            <a:r>
              <a:rPr lang="zh-CN" altLang="en-US"/>
              <a:t>优点：修改效率高</a:t>
            </a:r>
            <a:r>
              <a:rPr lang="en-US" altLang="zh-CN"/>
              <a:t>--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7310" y="270002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2840" y="30429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83090" y="373570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6" name="直接箭头连接符 5"/>
          <p:cNvCxnSpPr>
            <a:endCxn id="17" idx="1"/>
          </p:cNvCxnSpPr>
          <p:nvPr/>
        </p:nvCxnSpPr>
        <p:spPr>
          <a:xfrm>
            <a:off x="5975350" y="2969895"/>
            <a:ext cx="1261745" cy="342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5432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83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80295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94800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87060" y="2700020"/>
            <a:ext cx="288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1565" y="2700020"/>
            <a:ext cx="288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2590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7095" y="30429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18" name="直接箭头连接符 17"/>
          <p:cNvCxnSpPr>
            <a:stCxn id="12" idx="1"/>
            <a:endCxn id="16" idx="3"/>
          </p:cNvCxnSpPr>
          <p:nvPr/>
        </p:nvCxnSpPr>
        <p:spPr>
          <a:xfrm flipH="1" flipV="1">
            <a:off x="8310880" y="3312795"/>
            <a:ext cx="883920" cy="69278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52215" y="366204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Ex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1965" y="366204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6470" y="366204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20" name="直接箭头连接符 19"/>
          <p:cNvCxnSpPr>
            <a:stCxn id="4" idx="3"/>
            <a:endCxn id="8" idx="1"/>
          </p:cNvCxnSpPr>
          <p:nvPr/>
        </p:nvCxnSpPr>
        <p:spPr>
          <a:xfrm>
            <a:off x="3142615" y="2969895"/>
            <a:ext cx="363855" cy="96202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  <a:endCxn id="7" idx="3"/>
          </p:cNvCxnSpPr>
          <p:nvPr/>
        </p:nvCxnSpPr>
        <p:spPr>
          <a:xfrm flipH="1">
            <a:off x="4580255" y="2969895"/>
            <a:ext cx="321310" cy="96202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1"/>
            <a:endCxn id="7" idx="3"/>
          </p:cNvCxnSpPr>
          <p:nvPr/>
        </p:nvCxnSpPr>
        <p:spPr>
          <a:xfrm flipH="1">
            <a:off x="4580255" y="3312795"/>
            <a:ext cx="2656840" cy="619125"/>
          </a:xfrm>
          <a:prstGeom prst="straightConnector1">
            <a:avLst/>
          </a:prstGeom>
          <a:ln w="25400">
            <a:solidFill>
              <a:srgbClr val="FFFF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573270" y="3222625"/>
            <a:ext cx="360045" cy="360045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16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79845" y="2952750"/>
            <a:ext cx="360045" cy="360045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X</a:t>
            </a:r>
            <a:endParaRPr lang="en-US" altLang="zh-CN" sz="16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LinkedList</a:t>
            </a:r>
            <a:r>
              <a:rPr lang="zh-CN" altLang="en-US"/>
              <a:t>的底层实现是基于双向链表的</a:t>
            </a:r>
            <a:endParaRPr lang="zh-CN" altLang="en-US"/>
          </a:p>
          <a:p>
            <a:pPr lvl="1"/>
            <a:r>
              <a:rPr lang="zh-CN" altLang="en-US"/>
              <a:t>优点：查询效率偏低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270002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82840" y="3042920"/>
            <a:ext cx="540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483090" y="373570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4325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830" y="2700020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80295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94800" y="373570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22590" y="3042920"/>
            <a:ext cx="288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37095" y="3042920"/>
            <a:ext cx="288000" cy="540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18" name="直接箭头连接符 17"/>
          <p:cNvCxnSpPr>
            <a:stCxn id="12" idx="1"/>
            <a:endCxn id="16" idx="3"/>
          </p:cNvCxnSpPr>
          <p:nvPr/>
        </p:nvCxnSpPr>
        <p:spPr>
          <a:xfrm flipH="1" flipV="1">
            <a:off x="8310880" y="3312795"/>
            <a:ext cx="883920" cy="69278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752215" y="3662045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Ex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1965" y="366204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N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6470" y="3662045"/>
            <a:ext cx="288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rgbClr val="00B050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P</a:t>
            </a:r>
            <a:endParaRPr lang="en-US" sz="2000" b="1">
              <a:solidFill>
                <a:srgbClr val="00B050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cxnSp>
        <p:nvCxnSpPr>
          <p:cNvPr id="20" name="直接箭头连接符 19"/>
          <p:cNvCxnSpPr>
            <a:stCxn id="4" idx="3"/>
            <a:endCxn id="8" idx="1"/>
          </p:cNvCxnSpPr>
          <p:nvPr/>
        </p:nvCxnSpPr>
        <p:spPr>
          <a:xfrm>
            <a:off x="3142615" y="2969895"/>
            <a:ext cx="363855" cy="96202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7" idx="1"/>
          </p:cNvCxnSpPr>
          <p:nvPr/>
        </p:nvCxnSpPr>
        <p:spPr>
          <a:xfrm flipV="1">
            <a:off x="4580255" y="3312795"/>
            <a:ext cx="2656840" cy="619125"/>
          </a:xfrm>
          <a:prstGeom prst="straightConnector1">
            <a:avLst/>
          </a:prstGeom>
          <a:ln w="25400">
            <a:solidFill>
              <a:schemeClr val="bg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316605" y="3133090"/>
            <a:ext cx="360045" cy="360045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2</a:t>
            </a:r>
            <a:endParaRPr lang="en-US" altLang="zh-CN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69915" y="3239770"/>
            <a:ext cx="360045" cy="360045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3</a:t>
            </a:r>
            <a:endParaRPr lang="en-US" altLang="zh-CN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66240" y="2609850"/>
            <a:ext cx="360045" cy="360045"/>
          </a:xfrm>
          <a:prstGeom prst="ellipse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1</a:t>
            </a:r>
            <a:endParaRPr lang="en-US" altLang="zh-CN" sz="1600">
              <a:solidFill>
                <a:schemeClr val="tx1"/>
              </a:solidFill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错误的表达</a:t>
            </a:r>
            <a:r>
              <a:rPr lang="zh-CN" altLang="en-US"/>
              <a:t>：当需要查询时，使用</a:t>
            </a:r>
            <a:r>
              <a:rPr lang="en-US" altLang="zh-CN"/>
              <a:t>ArrayList</a:t>
            </a:r>
            <a:r>
              <a:rPr lang="zh-CN" altLang="en-US"/>
              <a:t>；当需要修改时，使用</a:t>
            </a:r>
            <a:r>
              <a:rPr lang="en-US" altLang="zh-CN"/>
              <a:t>LinkedList</a:t>
            </a:r>
            <a:endParaRPr lang="en-US" altLang="zh-CN"/>
          </a:p>
          <a:p>
            <a:r>
              <a:rPr lang="zh-CN" altLang="en-US"/>
              <a:t>解读：</a:t>
            </a:r>
            <a:endParaRPr lang="zh-CN" altLang="en-US"/>
          </a:p>
          <a:p>
            <a:pPr lvl="1"/>
            <a:r>
              <a:rPr lang="zh-CN" altLang="en-US"/>
              <a:t>尽管</a:t>
            </a:r>
            <a:r>
              <a:rPr lang="en-US" altLang="zh-CN"/>
              <a:t>ArrayList</a:t>
            </a:r>
            <a:r>
              <a:rPr lang="zh-CN" altLang="en-US"/>
              <a:t>易读难写，但是，没有写入数据，则无从读起</a:t>
            </a:r>
            <a:endParaRPr lang="zh-CN" altLang="en-US"/>
          </a:p>
          <a:p>
            <a:pPr lvl="1"/>
            <a:r>
              <a:rPr lang="zh-CN" altLang="en-US"/>
              <a:t>尽管</a:t>
            </a:r>
            <a:r>
              <a:rPr lang="en-US" altLang="zh-CN"/>
              <a:t>LinkedList</a:t>
            </a:r>
            <a:r>
              <a:rPr lang="zh-CN" altLang="en-US"/>
              <a:t>易写难读，但是，光写入，不读取，没有任何意义</a:t>
            </a:r>
            <a:endParaRPr lang="zh-CN" altLang="en-US"/>
          </a:p>
          <a:p>
            <a:pPr lvl="1"/>
            <a:r>
              <a:rPr lang="en-US" altLang="zh-CN"/>
              <a:t>ArrayList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这</a:t>
            </a:r>
            <a:r>
              <a:rPr lang="en-US" altLang="zh-CN"/>
              <a:t>2</a:t>
            </a:r>
            <a:r>
              <a:rPr lang="zh-CN" altLang="en-US"/>
              <a:t>者之间也没有继承关系，不可互相转换</a:t>
            </a:r>
            <a:endParaRPr lang="zh-CN" altLang="en-US"/>
          </a:p>
          <a:p>
            <a:pPr lvl="1"/>
            <a:r>
              <a:rPr lang="zh-CN" altLang="en-US"/>
              <a:t>该“</a:t>
            </a:r>
            <a:r>
              <a:rPr lang="zh-CN" altLang="en-US">
                <a:sym typeface="+mn-ea"/>
              </a:rPr>
              <a:t>错误的表达</a:t>
            </a:r>
            <a:r>
              <a:rPr lang="zh-CN" altLang="en-US"/>
              <a:t>”是因为描述不精准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错误的表达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关于效率的测试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00" y="1080000"/>
            <a:ext cx="7315835" cy="4914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3960000"/>
            <a:ext cx="51943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关于效率的测试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00" y="1080000"/>
            <a:ext cx="7569835" cy="4914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0" y="3960000"/>
            <a:ext cx="5219700" cy="71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如果将以上测试的数据量改为</a:t>
            </a:r>
            <a:r>
              <a:rPr lang="en-US" altLang="zh-CN"/>
              <a:t>100</a:t>
            </a:r>
            <a:r>
              <a:rPr lang="zh-CN" altLang="en-US"/>
              <a:t>万：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关于效率的测试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035" y="1935480"/>
            <a:ext cx="8837930" cy="298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25" y="3910965"/>
            <a:ext cx="9810115" cy="1655445"/>
          </a:xfrm>
        </p:spPr>
        <p:txBody>
          <a:bodyPr/>
          <a:p>
            <a:r>
              <a:rPr lang="en-US">
                <a:solidFill>
                  <a:srgbClr val="DF2A0D"/>
                </a:solidFill>
                <a:sym typeface="+mn-ea"/>
              </a:rPr>
              <a:t>ArrayList</a:t>
            </a:r>
            <a:r>
              <a:rPr lang="zh-CN" altLang="en-US">
                <a:solidFill>
                  <a:srgbClr val="DF2A0D"/>
                </a:solidFill>
                <a:sym typeface="+mn-ea"/>
              </a:rPr>
              <a:t>与</a:t>
            </a:r>
            <a:r>
              <a:rPr lang="en-US" altLang="zh-CN">
                <a:solidFill>
                  <a:srgbClr val="DF2A0D"/>
                </a:solidFill>
                <a:sym typeface="+mn-ea"/>
              </a:rPr>
              <a:t>LinkedList</a:t>
            </a:r>
            <a:r>
              <a:rPr lang="zh-CN" altLang="en-US">
                <a:solidFill>
                  <a:srgbClr val="DF2A0D"/>
                </a:solidFill>
                <a:sym typeface="+mn-ea"/>
              </a:rPr>
              <a:t>的区别</a:t>
            </a:r>
            <a:endParaRPr lang="zh-CN" altLang="en-US"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目前主流的计算机或服务器的性能均非常优秀，无论是运行速度还是存储容量都非常高，在不结合实际情况时，单纯的讨论存储空间或执行效率没有任何意义</a:t>
            </a:r>
            <a:endParaRPr lang="zh-CN" altLang="en-US"/>
          </a:p>
          <a:p>
            <a:pPr lvl="1"/>
            <a:r>
              <a:rPr lang="zh-CN" altLang="en-US"/>
              <a:t>例如：你有</a:t>
            </a:r>
            <a:r>
              <a:rPr lang="en-US" altLang="zh-CN"/>
              <a:t>10</a:t>
            </a:r>
            <a:r>
              <a:rPr lang="zh-CN" altLang="en-US"/>
              <a:t>万个"</a:t>
            </a:r>
            <a:r>
              <a:rPr lang="en-US" altLang="zh-CN"/>
              <a:t>hello,world!</a:t>
            </a:r>
            <a:r>
              <a:rPr lang="zh-CN" altLang="en-US"/>
              <a:t>"在内存中没有销毁，形成了浪费，将无谓的占用内存中 </a:t>
            </a:r>
            <a:r>
              <a:rPr lang="en-US" altLang="zh-CN"/>
              <a:t>12 x 2 x 100000 = 2400000 </a:t>
            </a:r>
            <a:r>
              <a:rPr lang="zh-CN" altLang="en-US"/>
              <a:t>字节，约</a:t>
            </a:r>
            <a:r>
              <a:rPr lang="en-US" altLang="zh-CN"/>
              <a:t>2.3MB</a:t>
            </a:r>
            <a:r>
              <a:rPr lang="zh-CN" altLang="en-US"/>
              <a:t>内存</a:t>
            </a:r>
            <a:endParaRPr lang="zh-CN" altLang="en-US"/>
          </a:p>
          <a:p>
            <a:pPr lvl="2"/>
            <a:r>
              <a:rPr lang="zh-CN" altLang="en-US"/>
              <a:t>如果是单机应用，或访问频率非常低的服务器端应用，负面影响并不明显</a:t>
            </a:r>
            <a:endParaRPr lang="zh-CN" altLang="en-US"/>
          </a:p>
          <a:p>
            <a:pPr lvl="2"/>
            <a:r>
              <a:rPr lang="zh-CN" altLang="en-US"/>
              <a:t>如果是访问频率非常高的服务器端应用，负责影响将非常明显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关于存储空间与执行效率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如果对程序的运行效率的要求非常高，可以事先分析读写频率，并根据分析结果使用</a:t>
            </a:r>
            <a:r>
              <a:rPr lang="en-US" altLang="zh-CN"/>
              <a:t>ArrayList</a:t>
            </a:r>
            <a:r>
              <a:rPr lang="zh-CN" altLang="en-US"/>
              <a:t>或</a:t>
            </a:r>
            <a:r>
              <a:rPr lang="en-US" altLang="zh-CN"/>
              <a:t>LinkedList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所以，此前分析的“误区”在于描述不精准，大致方向并没有问题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关于存储空间与执行效率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LinkedList</a:t>
            </a:r>
            <a:r>
              <a:rPr lang="zh-CN" altLang="en-US"/>
              <a:t>的底层实现基于双向链表，当添加元素时，本质是基于新元素创建“节点”，每个节点需要记录指向前一个节点和后一个节点的引用，占用的存储空间更多。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3280" y="2602230"/>
            <a:ext cx="5424805" cy="3568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6863715" y="5475605"/>
            <a:ext cx="3719830" cy="4318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调用</a:t>
            </a:r>
            <a:r>
              <a:rPr lang="en-US" altLang="zh-CN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add(E)</a:t>
            </a:r>
            <a:r>
              <a:rPr lang="zh-CN" altLang="en-US" sz="20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时内部调用的方法</a:t>
            </a:r>
            <a:endParaRPr lang="zh-CN" altLang="en-US" sz="2000">
              <a:latin typeface="Menlo Regular" panose="020B0609030804020204" charset="0"/>
              <a:ea typeface="思源黑体 Light" panose="020B0400000000000000" charset="-122"/>
              <a:cs typeface="Menlo Regular" panose="020B06090308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无论是</a:t>
            </a:r>
            <a:r>
              <a:rPr lang="en-US" altLang="zh-CN"/>
              <a:t>ArrayList</a:t>
            </a:r>
            <a:r>
              <a:rPr lang="zh-CN" altLang="en-US"/>
              <a:t>，还是</a:t>
            </a:r>
            <a:r>
              <a:rPr lang="en-US" altLang="zh-CN"/>
              <a:t>LinkedList</a:t>
            </a:r>
            <a:r>
              <a:rPr lang="zh-CN" altLang="en-US"/>
              <a:t>，都是线程不安全的，当在多线程中需要使用</a:t>
            </a:r>
            <a:r>
              <a:rPr lang="en-US" altLang="zh-CN"/>
              <a:t>List</a:t>
            </a:r>
            <a:r>
              <a:rPr lang="zh-CN" altLang="en-US"/>
              <a:t>时，应该使用</a:t>
            </a:r>
            <a:r>
              <a:rPr lang="en-US" altLang="zh-CN"/>
              <a:t>CopyOnWriteArrayList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扩展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相同之处：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都是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接口的实现类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都是序列的，可存储相同元素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绝大部分情况下，不关心特有方法</a:t>
            </a:r>
            <a:endParaRPr lang="zh-CN" altLang="en-US"/>
          </a:p>
          <a:p>
            <a:pPr lvl="1"/>
            <a:r>
              <a:rPr lang="zh-CN" altLang="en-US"/>
              <a:t>都是线程不安全的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1/3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不同之处：</a:t>
            </a:r>
            <a:endParaRPr lang="zh-CN" altLang="en-US"/>
          </a:p>
          <a:p>
            <a:pPr lvl="1"/>
            <a:r>
              <a:rPr lang="en-US"/>
              <a:t>ArrayList</a:t>
            </a:r>
            <a:r>
              <a:rPr lang="zh-CN" altLang="en-US"/>
              <a:t>的底层实现是基于数组的，所以，查询效率高，但修改效率偏低</a:t>
            </a:r>
            <a:endParaRPr lang="zh-CN" altLang="en-US"/>
          </a:p>
          <a:p>
            <a:pPr lvl="1"/>
            <a:r>
              <a:rPr lang="en-US" altLang="zh-CN"/>
              <a:t>LinkedList</a:t>
            </a:r>
            <a:r>
              <a:rPr lang="zh-CN" altLang="en-US"/>
              <a:t>的底层实现是基于双向链表的，所以，查询效率偏低，但修改效率高，另外，其内部本质上管理的是多个节点，</a:t>
            </a:r>
            <a:r>
              <a:rPr lang="zh-CN" altLang="en-US">
                <a:sym typeface="+mn-ea"/>
              </a:rPr>
              <a:t>每个节点需要记录指向前一个节点和后一个节点的引用，占用的存储空间更多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实际使用原则：在使用简单的字符串作为集合元素时，在</a:t>
            </a:r>
            <a:r>
              <a:rPr lang="en-US" altLang="zh-CN"/>
              <a:t>10</a:t>
            </a:r>
            <a:r>
              <a:rPr lang="zh-CN" altLang="en-US"/>
              <a:t>万级别的元素数量时，</a:t>
            </a:r>
            <a:r>
              <a:rPr lang="en-US" altLang="zh-CN"/>
              <a:t>ArrayList</a:t>
            </a:r>
            <a:r>
              <a:rPr lang="zh-CN" altLang="en-US"/>
              <a:t>和</a:t>
            </a:r>
            <a:r>
              <a:rPr lang="en-US" altLang="zh-CN"/>
              <a:t>LinkedList</a:t>
            </a:r>
            <a:r>
              <a:rPr lang="zh-CN" altLang="en-US"/>
              <a:t>的性能差异并不明显（在绝大部分情况下，使用</a:t>
            </a:r>
            <a:r>
              <a:rPr lang="en-US" altLang="zh-CN"/>
              <a:t>List</a:t>
            </a:r>
            <a:r>
              <a:rPr lang="zh-CN" altLang="en-US"/>
              <a:t>时的元素数量都不超过</a:t>
            </a:r>
            <a:r>
              <a:rPr lang="en-US" altLang="zh-CN"/>
              <a:t>100</a:t>
            </a:r>
            <a:r>
              <a:rPr lang="zh-CN" altLang="en-US"/>
              <a:t>个，尽管元素数据更加复杂），并且，不可以单纯的只读不写，或只写不读，同时，基于</a:t>
            </a:r>
            <a:r>
              <a:rPr lang="en-US" altLang="zh-CN"/>
              <a:t>ArrayList</a:t>
            </a:r>
            <a:r>
              <a:rPr lang="zh-CN" altLang="en-US"/>
              <a:t>占用的存储空间更少，一般使用</a:t>
            </a:r>
            <a:r>
              <a:rPr lang="en-US" altLang="zh-CN"/>
              <a:t>ArrayList</a:t>
            </a:r>
            <a:r>
              <a:rPr lang="zh-CN" altLang="en-US"/>
              <a:t>即可，仅当需要极致的追求性能时，再根据读写频率来区分使用，但是，当需要考虑线程安全问题时，则使用</a:t>
            </a:r>
            <a:r>
              <a:rPr lang="en-US" altLang="zh-CN"/>
              <a:t>CopyOnWriteArrayList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3/3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关于“对比”类型的面试题，建议回答时包括：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多个对比项有什么相同 </a:t>
            </a:r>
            <a:r>
              <a:rPr lang="en-US" altLang="zh-CN">
                <a:sym typeface="+mn-ea"/>
              </a:rPr>
              <a:t>/ </a:t>
            </a:r>
            <a:r>
              <a:rPr lang="zh-CN" altLang="en-US">
                <a:sym typeface="+mn-ea"/>
              </a:rPr>
              <a:t>相似</a:t>
            </a:r>
            <a:r>
              <a:rPr lang="en-US" altLang="zh-CN">
                <a:sym typeface="+mn-ea"/>
              </a:rPr>
              <a:t>之</a:t>
            </a:r>
            <a:r>
              <a:rPr lang="zh-CN" altLang="en-US">
                <a:sym typeface="+mn-ea"/>
              </a:rPr>
              <a:t>处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多个对比项的区别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在应用中应该如何选取（重要）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可能</a:t>
            </a:r>
            <a:r>
              <a:rPr lang="zh-CN" altLang="en-US">
                <a:sym typeface="+mn-ea"/>
              </a:rPr>
              <a:t>的话，加入一些扩展（对相关知识点的理解）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572260"/>
          </a:xfrm>
        </p:spPr>
        <p:txBody>
          <a:bodyPr>
            <a:normAutofit lnSpcReduction="10000"/>
          </a:bodyPr>
          <a:p>
            <a:r>
              <a:rPr lang="zh-CN" altLang="en-US"/>
              <a:t>都是</a:t>
            </a:r>
            <a:r>
              <a:rPr lang="en-US" altLang="zh-CN"/>
              <a:t>List</a:t>
            </a:r>
            <a:r>
              <a:rPr lang="zh-CN" altLang="en-US"/>
              <a:t>接口的实现类</a:t>
            </a:r>
            <a:endParaRPr lang="zh-CN" altLang="en-US"/>
          </a:p>
          <a:p>
            <a:pPr lvl="1"/>
            <a:r>
              <a:rPr lang="zh-CN" altLang="en-US"/>
              <a:t>都是序列的，可存储相同元素</a:t>
            </a:r>
            <a:endParaRPr lang="zh-CN" altLang="en-US"/>
          </a:p>
          <a:p>
            <a:pPr lvl="1"/>
            <a:r>
              <a:rPr lang="zh-CN" altLang="en-US"/>
              <a:t>绝大部分情况下，不关心特有方法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的共同点</a:t>
            </a:r>
            <a:endParaRPr lang="zh-CN"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49425" y="2783840"/>
            <a:ext cx="8273415" cy="3251200"/>
            <a:chOff x="2754" y="4037"/>
            <a:chExt cx="13029" cy="5120"/>
          </a:xfrm>
        </p:grpSpPr>
        <p:cxnSp>
          <p:nvCxnSpPr>
            <p:cNvPr id="8" name="直接连接符 7"/>
            <p:cNvCxnSpPr>
              <a:stCxn id="3" idx="2"/>
              <a:endCxn id="5" idx="0"/>
            </p:cNvCxnSpPr>
            <p:nvPr/>
          </p:nvCxnSpPr>
          <p:spPr>
            <a:xfrm>
              <a:off x="9156" y="5056"/>
              <a:ext cx="0" cy="2608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588" y="7668"/>
              <a:ext cx="0" cy="1032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588" y="7671"/>
              <a:ext cx="737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2959" y="7668"/>
              <a:ext cx="0" cy="1032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/>
            <p:cNvSpPr/>
            <p:nvPr/>
          </p:nvSpPr>
          <p:spPr>
            <a:xfrm>
              <a:off x="6321" y="4037"/>
              <a:ext cx="5669" cy="1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Collection</a:t>
              </a:r>
              <a:endParaRPr lang="en-US" altLang="zh-CN" sz="24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21" y="6088"/>
              <a:ext cx="5669" cy="1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List</a:t>
              </a:r>
              <a:endParaRPr lang="en-US" altLang="zh-CN" sz="24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54" y="8139"/>
              <a:ext cx="5669" cy="1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ArrayList</a:t>
              </a:r>
              <a:endParaRPr lang="en-US" altLang="zh-CN" sz="24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115" y="8139"/>
              <a:ext cx="5669" cy="10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LinkedList</a:t>
              </a:r>
              <a:endParaRPr lang="en-US" altLang="zh-CN" sz="24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29" y="4263"/>
              <a:ext cx="567" cy="567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I</a:t>
              </a:r>
              <a:endPara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629" y="6294"/>
              <a:ext cx="567" cy="567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I</a:t>
              </a:r>
              <a:endPara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39" y="8365"/>
              <a:ext cx="567" cy="56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C</a:t>
              </a:r>
              <a:endPara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0408" y="8365"/>
              <a:ext cx="567" cy="56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Menlo Regular" panose="020B0609030804020204" charset="0"/>
                  <a:ea typeface="思源黑体 Light" panose="020B0400000000000000" charset="-122"/>
                  <a:cs typeface="Menlo Regular" panose="020B0609030804020204" charset="0"/>
                </a:rPr>
                <a:t>C</a:t>
              </a:r>
              <a:endParaRPr lang="en-US" altLang="zh-CN" sz="1600"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关于“序列的”：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List</a:t>
            </a:r>
            <a:r>
              <a:rPr lang="zh-CN" altLang="en-US"/>
              <a:t>集合中的各元素都有索引，类似数组下标，是顺序编号的</a:t>
            </a:r>
            <a:endParaRPr lang="zh-CN" altLang="en-US"/>
          </a:p>
          <a:p>
            <a:pPr lvl="1"/>
            <a:r>
              <a:rPr lang="zh-CN" altLang="en-US"/>
              <a:t>不推荐描述为“有序的”，详见后续</a:t>
            </a:r>
            <a:r>
              <a:rPr lang="en-US" altLang="zh-CN"/>
              <a:t>LinkedList</a:t>
            </a:r>
            <a:r>
              <a:rPr lang="zh-CN" altLang="en-US"/>
              <a:t>的存储结构</a:t>
            </a:r>
            <a:endParaRPr lang="zh-CN" altLang="en-US"/>
          </a:p>
          <a:p>
            <a:pPr lvl="1"/>
            <a:r>
              <a:rPr lang="zh-CN" altLang="en-US"/>
              <a:t>同理，不要将</a:t>
            </a:r>
            <a:r>
              <a:rPr lang="en-US" altLang="zh-CN"/>
              <a:t>Set</a:t>
            </a:r>
            <a:r>
              <a:rPr lang="zh-CN" altLang="en-US"/>
              <a:t>集合描述为“无序的”，只能描述为“散列的”，例如</a:t>
            </a:r>
            <a:r>
              <a:rPr lang="en-US" altLang="zh-CN"/>
              <a:t>TreeSet</a:t>
            </a:r>
            <a:r>
              <a:rPr lang="zh-CN" altLang="en-US"/>
              <a:t>、</a:t>
            </a:r>
            <a:r>
              <a:rPr lang="en-US" altLang="zh-CN"/>
              <a:t>LinkedHashSet</a:t>
            </a:r>
            <a:r>
              <a:rPr lang="zh-CN" altLang="en-US"/>
              <a:t>的各元素就可以表现出“有序”的特征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的共同点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关于“存储相同元素”：</a:t>
            </a:r>
            <a:endParaRPr lang="zh-CN" altLang="en-US"/>
          </a:p>
          <a:p>
            <a:pPr lvl="1"/>
            <a:r>
              <a:rPr lang="zh-CN" altLang="en-US"/>
              <a:t>在使用集合时，仅当</a:t>
            </a:r>
            <a:r>
              <a:rPr lang="en-US" altLang="zh-CN"/>
              <a:t>2</a:t>
            </a:r>
            <a:r>
              <a:rPr lang="zh-CN" altLang="en-US"/>
              <a:t>个对象的</a:t>
            </a:r>
            <a:r>
              <a:rPr lang="en-US" altLang="zh-CN"/>
              <a:t>hashCode()</a:t>
            </a:r>
            <a:r>
              <a:rPr lang="zh-CN" altLang="en-US"/>
              <a:t>返回值相同，且</a:t>
            </a:r>
            <a:r>
              <a:rPr lang="en-US" altLang="zh-CN"/>
              <a:t>equals()</a:t>
            </a:r>
            <a:r>
              <a:rPr lang="zh-CN" altLang="en-US"/>
              <a:t>对比结果为</a:t>
            </a:r>
            <a:r>
              <a:rPr lang="en-US" altLang="zh-CN"/>
              <a:t>true</a:t>
            </a:r>
            <a:r>
              <a:rPr lang="zh-CN" altLang="en-US"/>
              <a:t>时，视为“相同”</a:t>
            </a:r>
            <a:endParaRPr lang="zh-CN" altLang="en-US"/>
          </a:p>
          <a:p>
            <a:pPr lvl="2"/>
            <a:r>
              <a:rPr lang="en-US" altLang="zh-CN"/>
              <a:t>Set</a:t>
            </a:r>
            <a:r>
              <a:rPr lang="zh-CN" altLang="en-US"/>
              <a:t>集合不可以存储相同元素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的共同点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ArrayList</a:t>
            </a:r>
            <a:r>
              <a:rPr lang="zh-CN" altLang="en-US"/>
              <a:t>的底层实现是基于数组的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432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40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763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ArrayList</a:t>
            </a:r>
            <a:r>
              <a:rPr lang="zh-CN" altLang="en-US"/>
              <a:t>的底层实现是</a:t>
            </a:r>
            <a:r>
              <a:rPr lang="zh-CN" altLang="en-US">
                <a:sym typeface="+mn-ea"/>
              </a:rPr>
              <a:t>基于数组的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优点：查询效率高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432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40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763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8385" y="3674110"/>
            <a:ext cx="54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bg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0</a:t>
            </a:r>
            <a:endParaRPr lang="en-US" sz="2000" b="1">
              <a:solidFill>
                <a:schemeClr val="bg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8135" y="3674110"/>
            <a:ext cx="54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bg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1</a:t>
            </a:r>
            <a:endParaRPr lang="en-US" sz="2000" b="1">
              <a:solidFill>
                <a:schemeClr val="bg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7885" y="3674110"/>
            <a:ext cx="54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bg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2</a:t>
            </a:r>
            <a:endParaRPr lang="en-US" sz="2000" b="1">
              <a:solidFill>
                <a:schemeClr val="bg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445" y="3674110"/>
            <a:ext cx="540000" cy="360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bg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3</a:t>
            </a:r>
            <a:endParaRPr lang="en-US" sz="2000" b="1">
              <a:solidFill>
                <a:schemeClr val="bg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1064260"/>
          </a:xfrm>
        </p:spPr>
        <p:txBody>
          <a:bodyPr/>
          <a:p>
            <a:r>
              <a:rPr lang="en-US"/>
              <a:t>ArrayList</a:t>
            </a:r>
            <a:r>
              <a:rPr lang="zh-CN" altLang="en-US"/>
              <a:t>的底层实现是</a:t>
            </a:r>
            <a:r>
              <a:rPr lang="zh-CN" altLang="en-US">
                <a:sym typeface="+mn-ea"/>
              </a:rPr>
              <a:t>基于数组的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缺点：修改效率低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ArrayList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LinkedList</a:t>
            </a:r>
            <a:r>
              <a:rPr lang="zh-CN">
                <a:sym typeface="+mn-ea"/>
              </a:rPr>
              <a:t>的的区别</a:t>
            </a:r>
            <a:endParaRPr lang="zh-CN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165" y="2301875"/>
            <a:ext cx="10068560" cy="2254885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145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E1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432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E2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94075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E3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9380" y="3134360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  <a:latin typeface="Menlo Bold" panose="020B0609030804020204" charset="0"/>
                <a:cs typeface="Menlo Bold" panose="020B0609030804020204" charset="0"/>
                <a:sym typeface="+mn-ea"/>
              </a:rPr>
              <a:t>E4</a:t>
            </a:r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1015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10765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9880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0265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29380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69130" y="36741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1015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0765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49880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90265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29380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69130" y="259461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71015" y="313436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69130" y="3134360"/>
            <a:ext cx="540000" cy="54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 b="1">
              <a:solidFill>
                <a:schemeClr val="tx1"/>
              </a:solidFill>
              <a:latin typeface="Menlo Bold" panose="020B0609030804020204" charset="0"/>
              <a:ea typeface="思源黑体 Light" panose="020B0400000000000000" charset="-122"/>
              <a:cs typeface="Menlo Bold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演示</Application>
  <PresentationFormat>宽屏</PresentationFormat>
  <Paragraphs>313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 Regular</vt:lpstr>
      <vt:lpstr>Menlo Bold</vt:lpstr>
      <vt:lpstr>微软雅黑</vt:lpstr>
      <vt:lpstr>汉仪旗黑</vt:lpstr>
      <vt:lpstr>宋体</vt:lpstr>
      <vt:lpstr>Arial Unicode MS</vt:lpstr>
      <vt:lpstr>汉仪书宋二KW</vt:lpstr>
      <vt:lpstr>Constantia</vt:lpstr>
      <vt:lpstr>苹方-简</vt:lpstr>
      <vt:lpstr>Calibri</vt:lpstr>
      <vt:lpstr>Helvetica Neue</vt:lpstr>
      <vt:lpstr>流畅</vt:lpstr>
      <vt:lpstr>PowerPoint 演示文稿</vt:lpstr>
      <vt:lpstr>面试题解析</vt:lpstr>
      <vt:lpstr>PowerPoint 演示文稿</vt:lpstr>
      <vt:lpstr>ArrayList与LinkedList的共同点</vt:lpstr>
      <vt:lpstr>ArrayList与LinkedList的共同点</vt:lpstr>
      <vt:lpstr>ArrayList与LinkedList的共同点</vt:lpstr>
      <vt:lpstr>ArrayList与LinkedList的的区别</vt:lpstr>
      <vt:lpstr>ArrayList与LinkedList的的区别</vt:lpstr>
      <vt:lpstr>ArrayList与LinkedList的的区别</vt:lpstr>
      <vt:lpstr>ArrayList与LinkedList的的区别</vt:lpstr>
      <vt:lpstr>ArrayList与LinkedList的的区别</vt:lpstr>
      <vt:lpstr>ArrayList与LinkedList的的区别</vt:lpstr>
      <vt:lpstr>ArrayList与LinkedList的的区别</vt:lpstr>
      <vt:lpstr>ArrayList与LinkedList的的区别</vt:lpstr>
      <vt:lpstr>ArrayList与LinkedList的的区别</vt:lpstr>
      <vt:lpstr>常见的误区</vt:lpstr>
      <vt:lpstr>关于效率的测试</vt:lpstr>
      <vt:lpstr>关于效率的测试</vt:lpstr>
      <vt:lpstr>关于效率的测试</vt:lpstr>
      <vt:lpstr>关于存储空间与执行效率</vt:lpstr>
      <vt:lpstr>关于存储空间与执行效率</vt:lpstr>
      <vt:lpstr>ArrayList与LinkedList的的区别</vt:lpstr>
      <vt:lpstr>扩展</vt:lpstr>
      <vt:lpstr>总结（1/3）</vt:lpstr>
      <vt:lpstr>总结（2/3）</vt:lpstr>
      <vt:lpstr>总结（3/3）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362</cp:revision>
  <dcterms:created xsi:type="dcterms:W3CDTF">2021-09-14T17:54:34Z</dcterms:created>
  <dcterms:modified xsi:type="dcterms:W3CDTF">2021-09-14T17:54:34Z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