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651" r:id="rId6"/>
    <p:sldId id="796" r:id="rId7"/>
    <p:sldId id="797" r:id="rId8"/>
    <p:sldId id="798" r:id="rId9"/>
    <p:sldId id="803" r:id="rId10"/>
    <p:sldId id="804" r:id="rId11"/>
    <p:sldId id="805" r:id="rId12"/>
    <p:sldId id="806" r:id="rId13"/>
    <p:sldId id="807" r:id="rId14"/>
    <p:sldId id="821" r:id="rId15"/>
    <p:sldId id="808" r:id="rId16"/>
    <p:sldId id="809" r:id="rId17"/>
    <p:sldId id="810" r:id="rId18"/>
    <p:sldId id="815" r:id="rId19"/>
    <p:sldId id="817" r:id="rId20"/>
    <p:sldId id="818" r:id="rId21"/>
    <p:sldId id="819" r:id="rId22"/>
    <p:sldId id="820" r:id="rId23"/>
    <p:sldId id="811" r:id="rId24"/>
    <p:sldId id="822" r:id="rId25"/>
    <p:sldId id="823" r:id="rId26"/>
    <p:sldId id="707" r:id="rId27"/>
    <p:sldId id="835" r:id="rId28"/>
    <p:sldId id="708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指令重排可能产生的结果：输出</a:t>
            </a:r>
            <a:r>
              <a:rPr lang="en-US" altLang="zh-CN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100</a:t>
            </a:r>
            <a:endParaRPr lang="en-US" altLang="zh-CN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7075" y="3218815"/>
            <a:ext cx="288000" cy="288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2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1385" y="3519805"/>
            <a:ext cx="288000" cy="288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3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71385" y="3820795"/>
            <a:ext cx="288000" cy="288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1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volatile</a:t>
            </a:r>
            <a:r>
              <a:rPr lang="zh-CN" altLang="en-US"/>
              <a:t>可以禁止指令重排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禁止指令重排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</a:t>
            </a:r>
            <a:r>
              <a:rPr lang="en-US" sz="2000" b="1">
                <a:solidFill>
                  <a:srgbClr val="FF0000"/>
                </a:solidFill>
                <a:latin typeface="Menlo Bold" panose="020B0609030804020204" charset="0"/>
                <a:cs typeface="Menlo Bold" panose="020B0609030804020204" charset="0"/>
              </a:rPr>
              <a:t>volatile</a:t>
            </a:r>
            <a:r>
              <a:rPr sz="2000" b="1">
                <a:solidFill>
                  <a:srgbClr val="FF0000"/>
                </a:solidFill>
                <a:latin typeface="Menlo Bold" panose="020B0609030804020204" charset="0"/>
                <a:cs typeface="Menlo Bold" panose="020B0609030804020204" charset="0"/>
              </a:rPr>
              <a:t>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指令重排是</a:t>
            </a:r>
            <a:r>
              <a:rPr lang="en-US" altLang="zh-CN"/>
              <a:t>CPU</a:t>
            </a:r>
            <a:r>
              <a:rPr lang="zh-CN" altLang="en-US"/>
              <a:t>和编译器决定的，一定程度上人为不可控</a:t>
            </a:r>
            <a:endParaRPr lang="zh-CN" altLang="en-US"/>
          </a:p>
          <a:p>
            <a:r>
              <a:rPr lang="zh-CN" altLang="en-US"/>
              <a:t>指令重排的目的是优化指令，提高执行效率，在单线程中，执行结果不会出现问题，但是，在多线程中，可能出现预期外的结果，所以，应该为共享变量添加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volatile</a:t>
            </a:r>
            <a:r>
              <a:rPr lang="zh-CN" altLang="en-US"/>
              <a:t>关键字进行修饰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每个线程在执行过程中，有专属的工作内存空间，当需要某个值时，会优先从工作内存中查找，如果工作内存中没有，则会从主内存中将值复制到工作内存中并缓存。</a:t>
            </a:r>
            <a:endParaRPr lang="zh-CN" altLang="en-US"/>
          </a:p>
          <a:p>
            <a:r>
              <a:rPr lang="zh-CN" altLang="en-US"/>
              <a:t>在多线程情景下，可能存在：</a:t>
            </a:r>
            <a:r>
              <a:rPr lang="en-US" altLang="zh-CN"/>
              <a:t>X</a:t>
            </a:r>
            <a:r>
              <a:rPr lang="zh-CN" altLang="en-US"/>
              <a:t>线程已经将值缓存到工作内存中，</a:t>
            </a:r>
            <a:r>
              <a:rPr lang="en-US" altLang="zh-CN"/>
              <a:t>Y</a:t>
            </a:r>
            <a:r>
              <a:rPr lang="zh-CN" altLang="en-US"/>
              <a:t>线程改变了主内存的值，但</a:t>
            </a:r>
            <a:r>
              <a:rPr lang="en-US" altLang="zh-CN"/>
              <a:t>X</a:t>
            </a:r>
            <a:r>
              <a:rPr lang="zh-CN" altLang="en-US"/>
              <a:t>线程仍使用工作内存中缓存的值（尚未从主内存中同步最新的值）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430530" y="1766570"/>
            <a:ext cx="11229340" cy="4417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以下代码中，主线程</a:t>
            </a:r>
            <a:r>
              <a:rPr lang="zh-CN" altLang="en-US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无法停止</a:t>
            </a:r>
            <a:r>
              <a:rPr lang="zh-CN" altLang="en-US"/>
              <a:t>子线程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7200" y="1959610"/>
            <a:ext cx="10666095" cy="401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public static boolean isRunning;</a:t>
            </a:r>
            <a:r>
              <a:rPr sz="2000" b="1">
                <a:solidFill>
                  <a:schemeClr val="accent6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子线程循环变量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public static void main(String[] args) throws InterruptedException {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isRunning = true;</a:t>
            </a:r>
            <a:r>
              <a:rPr sz="2000" b="1">
                <a:solidFill>
                  <a:schemeClr val="accent6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主线程：将子线程循环变量设置为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true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new Thread() {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while (isRunning) {} </a:t>
            </a:r>
            <a:r>
              <a:rPr sz="2000" b="1">
                <a:solidFill>
                  <a:schemeClr val="accent6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子线程：死循环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}.start();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主线程：开启子线程，将进入死循环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Thread.sleep(1000);</a:t>
            </a:r>
            <a:r>
              <a:rPr sz="2000" b="1">
                <a:solidFill>
                  <a:schemeClr val="accent6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主线程：休眠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1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秒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isRunning = false;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//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主线程：将子线程循环变量设置为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false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System.out.println("主线程已将循环变量设置为false，主线程运行结束！");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 Regular" panose="020B0609030804020204" charset="0"/>
                <a:cs typeface="Menlo Regular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445" y="1154430"/>
            <a:ext cx="7357110" cy="5034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176520" y="4826000"/>
            <a:ext cx="5400000" cy="540000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由于子线程未运行结束，停止按钮始终亮起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cxnSp>
        <p:nvCxnSpPr>
          <p:cNvPr id="4" name="直接箭头连接符 3"/>
          <p:cNvCxnSpPr>
            <a:stCxn id="8" idx="1"/>
          </p:cNvCxnSpPr>
          <p:nvPr/>
        </p:nvCxnSpPr>
        <p:spPr>
          <a:xfrm flipH="1">
            <a:off x="2798445" y="5095875"/>
            <a:ext cx="2378075" cy="7727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185" y="1457325"/>
            <a:ext cx="7200000" cy="90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boolean isRunning</a:t>
            </a:r>
            <a:endParaRPr lang="en-US" altLang="zh-CN" sz="2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3217545"/>
            <a:ext cx="4320000" cy="288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25" y="3217545"/>
            <a:ext cx="4320000" cy="28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905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975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主线程的工作内存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1240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0310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子线程的工作内存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8610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主线程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0945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子线程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6750" y="234061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主内存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 flipH="1" flipV="1">
            <a:off x="3197225" y="235712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185" y="1457325"/>
            <a:ext cx="7200000" cy="90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FF00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true</a:t>
            </a:r>
            <a:endParaRPr lang="en-US" altLang="zh-CN" sz="2400">
              <a:solidFill>
                <a:srgbClr val="FFFF00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3217545"/>
            <a:ext cx="4320000" cy="288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25" y="3217545"/>
            <a:ext cx="4320000" cy="28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905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= true;</a:t>
            </a:r>
            <a:endParaRPr lang="en-US" altLang="zh-CN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975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主线程的工作内存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1240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0310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子线程的工作内存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8610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主线程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0945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子线程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6750" y="234061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主内存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3" name="直接箭头连接符 2"/>
          <p:cNvCxnSpPr>
            <a:stCxn id="14" idx="0"/>
            <a:endCxn id="10" idx="0"/>
          </p:cNvCxnSpPr>
          <p:nvPr/>
        </p:nvCxnSpPr>
        <p:spPr>
          <a:xfrm flipH="1" flipV="1">
            <a:off x="3197860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箭头连接符 7"/>
          <p:cNvCxnSpPr/>
          <p:nvPr/>
        </p:nvCxnSpPr>
        <p:spPr>
          <a:xfrm flipH="1" flipV="1">
            <a:off x="9180830" y="235712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185" y="1457325"/>
            <a:ext cx="7200000" cy="90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FF00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true</a:t>
            </a:r>
            <a:endParaRPr lang="en-US" altLang="zh-CN" sz="2400">
              <a:solidFill>
                <a:srgbClr val="FFFF00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3217545"/>
            <a:ext cx="4320000" cy="288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25" y="3217545"/>
            <a:ext cx="4320000" cy="28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905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true</a:t>
            </a:r>
            <a:endParaRPr lang="en-US" altLang="zh-CN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975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主线程的工作内存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1240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0310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子线程的工作内存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8610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主线程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0945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子线程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6750" y="234061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主内存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3" name="直接箭头连接符 2"/>
          <p:cNvCxnSpPr>
            <a:stCxn id="15" idx="0"/>
            <a:endCxn id="13" idx="0"/>
          </p:cNvCxnSpPr>
          <p:nvPr/>
        </p:nvCxnSpPr>
        <p:spPr>
          <a:xfrm flipH="1" flipV="1">
            <a:off x="9180195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>
            <a:off x="9180830" y="2214245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185" y="1457325"/>
            <a:ext cx="7200000" cy="90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FF00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true</a:t>
            </a:r>
            <a:endParaRPr lang="en-US" altLang="zh-CN" sz="2400">
              <a:solidFill>
                <a:srgbClr val="FFFF00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3217545"/>
            <a:ext cx="4320000" cy="288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25" y="3217545"/>
            <a:ext cx="4320000" cy="28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905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true</a:t>
            </a:r>
            <a:endParaRPr lang="en-US" altLang="zh-CN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975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主线程的工作内存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1240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  <a:sym typeface="+mn-ea"/>
              </a:rPr>
              <a:t>isRunning : true</a:t>
            </a:r>
            <a:endParaRPr lang="zh-CN" altLang="en-US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0310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子线程的工作内存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8610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主线程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0945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子线程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6750" y="234061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主内存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8" name="直接箭头连接符 7"/>
          <p:cNvCxnSpPr>
            <a:stCxn id="13" idx="0"/>
            <a:endCxn id="15" idx="0"/>
          </p:cNvCxnSpPr>
          <p:nvPr/>
        </p:nvCxnSpPr>
        <p:spPr>
          <a:xfrm>
            <a:off x="9180195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25" y="3910965"/>
            <a:ext cx="9810115" cy="1655445"/>
          </a:xfrm>
        </p:spPr>
        <p:txBody>
          <a:bodyPr/>
          <a:p>
            <a:r>
              <a:rPr>
                <a:solidFill>
                  <a:srgbClr val="DF2A0D"/>
                </a:solidFill>
                <a:sym typeface="+mn-ea"/>
              </a:rPr>
              <a:t>什么是volatile</a:t>
            </a:r>
            <a:endParaRPr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H="1" flipV="1">
            <a:off x="3198495" y="234061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185" y="1457325"/>
            <a:ext cx="7200000" cy="9000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FF00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: false</a:t>
            </a:r>
            <a:endParaRPr lang="en-US" altLang="zh-CN" sz="2400">
              <a:solidFill>
                <a:srgbClr val="FFFF00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225" y="3217545"/>
            <a:ext cx="4320000" cy="288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25" y="3217545"/>
            <a:ext cx="4320000" cy="28800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905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isRunning = false;</a:t>
            </a:r>
            <a:endParaRPr lang="en-US" altLang="zh-CN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975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主线程的工作内存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1240" y="3554730"/>
            <a:ext cx="3600000" cy="6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  <a:sym typeface="+mn-ea"/>
              </a:rPr>
              <a:t>isRunning : true</a:t>
            </a:r>
            <a:endParaRPr lang="zh-CN" altLang="en-US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0310" y="420243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Light" panose="020B0400000000000000" charset="-122"/>
                <a:ea typeface="思源黑体 Light" panose="020B0400000000000000" charset="-122"/>
              </a:rPr>
              <a:t>子线程的工作内存</a:t>
            </a:r>
            <a:endParaRPr lang="zh-CN" altLang="en-US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8610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主线程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60945" y="5205730"/>
            <a:ext cx="3240000" cy="57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Source Han Sans SC Bold" panose="020B0400000000000000" charset="-122"/>
                <a:ea typeface="Source Han Sans SC Bold" panose="020B0400000000000000" charset="-122"/>
              </a:rPr>
              <a:t>子线程</a:t>
            </a:r>
            <a:endParaRPr lang="zh-CN" altLang="en-US" sz="2400" b="1"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6750" y="2340610"/>
            <a:ext cx="3240000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主内存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305290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4" idx="0"/>
            <a:endCxn id="10" idx="0"/>
          </p:cNvCxnSpPr>
          <p:nvPr/>
        </p:nvCxnSpPr>
        <p:spPr>
          <a:xfrm flipH="1" flipV="1">
            <a:off x="3197860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9072880" y="4202430"/>
            <a:ext cx="635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ea typeface="Source Han Sans SC Bold" panose="020B0400000000000000" charset="-122"/>
                <a:cs typeface="Menlo Regular" panose="020B0609030804020204" charset="0"/>
              </a:rPr>
              <a:t>volatile</a:t>
            </a:r>
            <a:r>
              <a:rPr lang="zh-CN" altLang="en-US"/>
              <a:t>即可解决此问题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530" y="1766570"/>
            <a:ext cx="11229340" cy="4417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7075" y="1959610"/>
            <a:ext cx="10668000" cy="401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public static </a:t>
            </a:r>
            <a:r>
              <a:rPr sz="2000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volatile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boolean isRunning;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public static void main(String[] args) throws InterruptedException {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isRunning = true;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new Thread() {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public void run() {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while (isRunning) {} 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}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}.start();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Thread.sleep(1000);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isRunning = false;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    </a:t>
            </a:r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System.out.println("主线程已将循环变量设置为false，主线程运行结束！");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pPr algn="l"/>
            <a:r>
              <a:rPr sz="2000">
                <a:solidFill>
                  <a:schemeClr val="bg1">
                    <a:lumMod val="50000"/>
                  </a:schemeClr>
                </a:solidFill>
                <a:latin typeface="Menlo Regular" panose="020B0609030804020204" charset="0"/>
                <a:cs typeface="Menlo Regular" panose="020B0609030804020204" charset="0"/>
              </a:rPr>
              <a:t>}</a:t>
            </a:r>
            <a:endParaRPr sz="2000">
              <a:solidFill>
                <a:schemeClr val="bg1">
                  <a:lumMod val="50000"/>
                </a:schemeClr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在多线程中，由于各线程会优先从工作内存中获取共享变量的值，可能导致某线程更新了共享变量的值，但其它线程仍使用工作内存中缓存的值，出现属性可见性问题，添加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ea typeface="Source Han Sans SC Bold" panose="020B0400000000000000" charset="-122"/>
                <a:cs typeface="Menlo Regular" panose="020B0609030804020204" charset="0"/>
              </a:rPr>
              <a:t>volatile</a:t>
            </a:r>
            <a:r>
              <a:rPr lang="zh-CN" altLang="en-US"/>
              <a:t>即可解决此问题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关于属性的可见性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误区：使用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synchronized</a:t>
            </a:r>
            <a:r>
              <a:rPr lang="zh-CN" altLang="en-US"/>
              <a:t>后不需要使用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volatile</a:t>
            </a:r>
            <a:endParaRPr lang="en-US" altLang="zh-CN"/>
          </a:p>
          <a:p>
            <a:r>
              <a:rPr lang="zh-CN" altLang="en-US"/>
              <a:t>解读：两者都是用于解决多线程相关问题的，但问题的情景并不相同，通常，使用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synchronized</a:t>
            </a:r>
            <a:r>
              <a:rPr lang="zh-CN" altLang="en-US"/>
              <a:t>解决的问题大多是“多个线程执行相同的代码”的情景，而使用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/>
              <a:t>解决的问题大多是“多个线程执行的代码不同，但使用到了相同的共享变量”的情景。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常见的误区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6085" y="1130300"/>
            <a:ext cx="11340000" cy="5040000"/>
          </a:xfrm>
        </p:spPr>
        <p:txBody>
          <a:bodyPr/>
          <a:p>
            <a:r>
              <a:rPr lang="zh-CN" altLang="en-US">
                <a:sym typeface="+mn-ea"/>
              </a:rPr>
              <a:t>关于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它是一个关键字，用于修饰类的成员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它的主要作用有：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禁止指令重排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确保多线程时属性的可见性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1/3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6085" y="1130300"/>
            <a:ext cx="11340000" cy="504000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synchronized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>
                <a:sym typeface="+mn-ea"/>
              </a:rPr>
              <a:t>均不可替代彼此，虽然两者都是用于解决多线程相关问题的，但问题的情景并不相同，通常，使用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synchronized</a:t>
            </a:r>
            <a:r>
              <a:rPr lang="zh-CN" altLang="en-US">
                <a:sym typeface="+mn-ea"/>
              </a:rPr>
              <a:t>解决的问题大多是“多个线程执行相同的代码”的情景，而使用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>
                <a:sym typeface="+mn-ea"/>
              </a:rPr>
              <a:t>解决的问题大多是“多个线程执行的代码不同，但使用到了相同的共享变量”的情景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实际使用原则：当某个属性出现在多个方法中，至少有</a:t>
            </a:r>
            <a:r>
              <a:rPr lang="en-US" altLang="zh-CN"/>
              <a:t>1</a:t>
            </a:r>
            <a:r>
              <a:rPr lang="zh-CN" altLang="en-US"/>
              <a:t>个方法会改变该属性的值，且这些方法可能同时被不同的线程执行，则应该为属性添加</a:t>
            </a:r>
            <a:r>
              <a:rPr lang="en-US" altLang="zh-CN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/>
              <a:t>关键字。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3</a:t>
            </a:r>
            <a:r>
              <a:rPr lang="en-US" altLang="zh-CN"/>
              <a:t>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157605"/>
          </a:xfrm>
        </p:spPr>
        <p:txBody>
          <a:bodyPr>
            <a:normAutofit/>
          </a:bodyPr>
          <a:p>
            <a:r>
              <a:rPr lang="en-US" b="1">
                <a:solidFill>
                  <a:srgbClr val="FF0000"/>
                </a:solidFill>
                <a:latin typeface="Menlo Bold" panose="020B0609030804020204" charset="0"/>
                <a:cs typeface="Menlo Bold" panose="020B0609030804020204" charset="0"/>
              </a:rPr>
              <a:t>volatile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语言中的一个关键字，可以修饰类的属性</a:t>
            </a:r>
            <a:endParaRPr lang="zh-CN" altLang="en-US"/>
          </a:p>
          <a:p>
            <a:pPr lvl="1"/>
            <a:r>
              <a:rPr lang="zh-CN" altLang="en-US"/>
              <a:t>其英文释义一般是：</a:t>
            </a:r>
            <a:r>
              <a:rPr lang="zh-CN" altLang="en-US">
                <a:solidFill>
                  <a:srgbClr val="FF0000"/>
                </a:solidFill>
              </a:rPr>
              <a:t>不稳定的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endParaRPr lang="en-US" altLang="zh-CN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045" y="2352675"/>
            <a:ext cx="10401300" cy="1941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07745" y="2537460"/>
            <a:ext cx="9867900" cy="157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class VolatileDemo {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public </a:t>
            </a:r>
            <a:r>
              <a:rPr lang="en-US" altLang="zh-CN" b="1">
                <a:solidFill>
                  <a:srgbClr val="FF0000"/>
                </a:solidFill>
                <a:latin typeface="Menlo Bold" panose="020B0609030804020204" charset="0"/>
                <a:cs typeface="Menlo Bold" panose="020B0609030804020204" charset="0"/>
              </a:rPr>
              <a:t>volatile 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i;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FF0000"/>
                </a:solidFill>
                <a:latin typeface="Menlo Regular" panose="020B0609030804020204" charset="0"/>
                <a:cs typeface="Menlo Regular" panose="020B0609030804020204" charset="0"/>
              </a:rPr>
              <a:t>volatile</a:t>
            </a:r>
            <a:r>
              <a:rPr lang="zh-CN" altLang="en-US"/>
              <a:t>的主要作用有：</a:t>
            </a:r>
            <a:endParaRPr lang="zh-CN" altLang="en-US"/>
          </a:p>
          <a:p>
            <a:pPr lvl="1"/>
            <a:r>
              <a:rPr lang="zh-CN" altLang="en-US"/>
              <a:t>禁止指令重排</a:t>
            </a:r>
            <a:endParaRPr lang="zh-CN" altLang="en-US"/>
          </a:p>
          <a:p>
            <a:pPr lvl="1"/>
            <a:r>
              <a:rPr lang="zh-CN" altLang="en-US"/>
              <a:t>确保多线程时属性的可见性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volatile</a:t>
            </a:r>
            <a:r>
              <a:rPr lang="zh-CN" altLang="en-US">
                <a:sym typeface="+mn-ea"/>
              </a:rPr>
              <a:t>的主要作用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在代码没有依赖关系的前提下，出于优化的目的，</a:t>
            </a:r>
            <a:r>
              <a:rPr lang="en-US"/>
              <a:t>CPU</a:t>
            </a:r>
            <a:r>
              <a:rPr lang="zh-CN" altLang="en-US"/>
              <a:t>和编译器均可能会对指令进行重新排序，可能导致执行顺序与源代码顺序并不相同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075" y="2152015"/>
            <a:ext cx="10401300" cy="1458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3775" y="2247900"/>
            <a:ext cx="9867900" cy="126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//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以下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2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行代码的执行先后顺序可以被改变，并且不会出现任何错误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x = 5;</a:t>
            </a:r>
            <a:endParaRPr lang="en-US" altLang="zh-CN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y = 8;</a:t>
            </a:r>
            <a:endParaRPr lang="en-US" altLang="zh-CN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075" y="3796030"/>
            <a:ext cx="10401300" cy="1458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3775" y="3891915"/>
            <a:ext cx="9867900" cy="126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//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以下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2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Menlo" panose="020B0609030804020204" charset="0"/>
                <a:cs typeface="Menlo" panose="020B0609030804020204" charset="0"/>
              </a:rPr>
              <a:t>行代码的执行先后顺序不会被改变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x = 5;</a:t>
            </a:r>
            <a:endParaRPr lang="en-US" altLang="zh-CN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y = x + 8;</a:t>
            </a:r>
            <a:endParaRPr lang="en-US" altLang="zh-CN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但是，在多线程下，指令重排可能导致运行结果不符合预期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可预测的结果：输出</a:t>
            </a:r>
            <a:r>
              <a:rPr lang="en-US" altLang="zh-CN" b="1">
                <a:solidFill>
                  <a:srgbClr val="00B05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200</a:t>
            </a:r>
            <a:endParaRPr lang="en-US" altLang="zh-CN" b="1">
              <a:solidFill>
                <a:srgbClr val="00B05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7075" y="321881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1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1385" y="351980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2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71385" y="382079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3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可预测的结果：输出</a:t>
            </a:r>
            <a:r>
              <a:rPr lang="en-US" altLang="zh-CN" b="1">
                <a:solidFill>
                  <a:srgbClr val="00B05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101</a:t>
            </a:r>
            <a:endParaRPr lang="en-US" altLang="zh-CN" b="1">
              <a:solidFill>
                <a:srgbClr val="00B05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7075" y="321881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3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1385" y="351980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1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71385" y="382079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2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727075" y="3060700"/>
            <a:ext cx="5810250" cy="279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3775" y="3219450"/>
            <a:ext cx="5287645" cy="240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synchronized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if (flag)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100;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 else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+= 200;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    </a:t>
            </a:r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System.out.println(x);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335"/>
          </a:xfrm>
        </p:spPr>
        <p:txBody>
          <a:bodyPr>
            <a:normAutofit/>
          </a:bodyPr>
          <a:p>
            <a:r>
              <a:rPr lang="zh-CN" altLang="en-US"/>
              <a:t>可预测的结果：输出</a:t>
            </a:r>
            <a:r>
              <a:rPr lang="en-US" altLang="zh-CN" b="1">
                <a:solidFill>
                  <a:srgbClr val="00B05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201</a:t>
            </a:r>
            <a:endParaRPr lang="en-US" altLang="zh-CN" b="1">
              <a:solidFill>
                <a:srgbClr val="00B05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关于指令重排</a:t>
            </a:r>
            <a:endParaRPr lang="zh-CN" altLang="en-US">
              <a:latin typeface="Menlo Regular" panose="020B0609030804020204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3355" y="5544820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075" y="1777365"/>
            <a:ext cx="1040130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3775" y="1873250"/>
            <a:ext cx="9867900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boolean flag;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static int x;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3535" y="3060700"/>
            <a:ext cx="4434840" cy="1501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33565" y="3218815"/>
            <a:ext cx="3769360" cy="117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public void run() {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</a:t>
            </a:r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x = 1;</a:t>
            </a:r>
            <a:endParaRPr lang="en-US"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    flag = true;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}</a:t>
            </a:r>
            <a:endParaRPr sz="20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3165" y="2493645"/>
            <a:ext cx="252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多线程共享变量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7075" y="321881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2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71385" y="351980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1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93300" y="4392295"/>
            <a:ext cx="144000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线程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Y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71385" y="3820795"/>
            <a:ext cx="288000" cy="288000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3</a:t>
            </a:r>
            <a:endParaRPr lang="en-US" altLang="zh-CN" sz="14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4082</Words>
  <Application>WPS 演示</Application>
  <PresentationFormat>宽屏</PresentationFormat>
  <Paragraphs>382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 Bold</vt:lpstr>
      <vt:lpstr>Menlo Regular</vt:lpstr>
      <vt:lpstr>Menlo</vt:lpstr>
      <vt:lpstr>微软雅黑</vt:lpstr>
      <vt:lpstr>汉仪旗黑</vt:lpstr>
      <vt:lpstr>宋体</vt:lpstr>
      <vt:lpstr>Arial Unicode MS</vt:lpstr>
      <vt:lpstr>汉仪书宋二KW</vt:lpstr>
      <vt:lpstr>Constantia</vt:lpstr>
      <vt:lpstr>苹方-简</vt:lpstr>
      <vt:lpstr>Calibri</vt:lpstr>
      <vt:lpstr>Helvetica Neue</vt:lpstr>
      <vt:lpstr>流畅</vt:lpstr>
      <vt:lpstr>PowerPoint 演示文稿</vt:lpstr>
      <vt:lpstr>面试题解析</vt:lpstr>
      <vt:lpstr>什么是volatile</vt:lpstr>
      <vt:lpstr>volatile的主要作用</vt:lpstr>
      <vt:lpstr>关于指令重排</vt:lpstr>
      <vt:lpstr>关于指令重排</vt:lpstr>
      <vt:lpstr>关于指令重排</vt:lpstr>
      <vt:lpstr>关于指令重排</vt:lpstr>
      <vt:lpstr>关于指令重排</vt:lpstr>
      <vt:lpstr>关于指令重排</vt:lpstr>
      <vt:lpstr>禁止指令重排</vt:lpstr>
      <vt:lpstr>关于指令重排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关于属性的可见性</vt:lpstr>
      <vt:lpstr>常见的误区</vt:lpstr>
      <vt:lpstr>总结（1/2）</vt:lpstr>
      <vt:lpstr>总结（1/2）</vt:lpstr>
      <vt:lpstr>总结（2/2）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382</cp:revision>
  <dcterms:created xsi:type="dcterms:W3CDTF">2021-09-28T08:20:11Z</dcterms:created>
  <dcterms:modified xsi:type="dcterms:W3CDTF">2021-09-28T08:20:11Z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