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61" r:id="rId3"/>
    <p:sldId id="650" r:id="rId4"/>
    <p:sldId id="836" r:id="rId6"/>
    <p:sldId id="837" r:id="rId7"/>
    <p:sldId id="838" r:id="rId8"/>
    <p:sldId id="839" r:id="rId9"/>
    <p:sldId id="840" r:id="rId10"/>
    <p:sldId id="841" r:id="rId11"/>
    <p:sldId id="844" r:id="rId12"/>
    <p:sldId id="843" r:id="rId13"/>
    <p:sldId id="707" r:id="rId14"/>
    <p:sldId id="70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0046"/>
    <a:srgbClr val="FB0F3D"/>
    <a:srgbClr val="FC2D18"/>
    <a:srgbClr val="FDA295"/>
    <a:srgbClr val="F42B60"/>
    <a:srgbClr val="E63F29"/>
    <a:srgbClr val="ED502B"/>
    <a:srgbClr val="21FF06"/>
    <a:srgbClr val="00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98345"/>
            <a:ext cx="12191365" cy="1769745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anchor="b" anchorCtr="0"/>
          <a:lstStyle>
            <a:lvl1pPr algn="ctr" eaLnBrk="1" fontAlgn="auto" latinLnBrk="0" hangingPunct="1">
              <a:lnSpc>
                <a:spcPct val="100000"/>
              </a:lnSpc>
              <a:defRPr sz="54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365" y="3938588"/>
            <a:ext cx="9144000" cy="1655762"/>
          </a:xfrm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/>
          <a:lstStyle>
            <a:lvl1pPr marL="0" indent="0" algn="ctr">
              <a:buNone/>
              <a:defRPr sz="3600" b="0">
                <a:solidFill>
                  <a:srgbClr val="DF3A3B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0" y="0"/>
            <a:ext cx="11353800" cy="777240"/>
          </a:xfrm>
          <a:custGeom>
            <a:avLst/>
            <a:gdLst>
              <a:gd name="connsiteX0" fmla="*/ 0 w 11789"/>
              <a:gd name="connsiteY0" fmla="*/ 0 h 1224"/>
              <a:gd name="connsiteX1" fmla="*/ 11789 w 11789"/>
              <a:gd name="connsiteY1" fmla="*/ 1 h 1224"/>
              <a:gd name="connsiteX2" fmla="*/ 10760 w 11789"/>
              <a:gd name="connsiteY2" fmla="*/ 1224 h 1224"/>
              <a:gd name="connsiteX3" fmla="*/ 0 w 11789"/>
              <a:gd name="connsiteY3" fmla="*/ 1224 h 1224"/>
              <a:gd name="connsiteX4" fmla="*/ 0 w 11789"/>
              <a:gd name="connsiteY4" fmla="*/ 0 h 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89" h="1224">
                <a:moveTo>
                  <a:pt x="0" y="0"/>
                </a:moveTo>
                <a:lnTo>
                  <a:pt x="11789" y="1"/>
                </a:lnTo>
                <a:lnTo>
                  <a:pt x="10760" y="1224"/>
                </a:lnTo>
                <a:lnTo>
                  <a:pt x="0" y="122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DF3A3B"/>
              </a:gs>
              <a:gs pos="100000">
                <a:srgbClr val="DB5C30">
                  <a:alpha val="100000"/>
                </a:srgbClr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522470" y="650621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047355" y="650621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38200" y="189230"/>
            <a:ext cx="4131310" cy="3987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p>
            <a:pPr lvl="0"/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J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AVA</a:t>
            </a:r>
            <a:r>
              <a:rPr lang="en-US" altLang="zh-CN" sz="14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  </a:t>
            </a:r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S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OFTWARE  </a:t>
            </a:r>
            <a:r>
              <a:rPr lang="en-US" altLang="zh-CN" sz="20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D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EVELOPMENT</a:t>
            </a:r>
            <a:endParaRPr lang="en-US" altLang="zh-CN" sz="1400" spc="300">
              <a:solidFill>
                <a:schemeClr val="bg1"/>
              </a:solidFill>
              <a:uFillTx/>
              <a:latin typeface="思源黑体 CN Light" panose="020B0200000000000000" charset="-122"/>
              <a:ea typeface="思源黑体 CN Light" panose="020B0200000000000000" charset="-122"/>
            </a:endParaRPr>
          </a:p>
        </p:txBody>
      </p:sp>
      <p:pic>
        <p:nvPicPr>
          <p:cNvPr id="15" name="图片 14" descr="java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130" y="189230"/>
            <a:ext cx="396875" cy="39687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6640" y="2341880"/>
            <a:ext cx="10079355" cy="1224000"/>
          </a:xfrm>
        </p:spPr>
        <p:txBody>
          <a:bodyPr anchor="ctr" anchorCtr="0"/>
          <a:lstStyle>
            <a:lvl1pPr algn="ctr" eaLnBrk="1" fontAlgn="auto" latinLnBrk="0" hangingPunct="1">
              <a:lnSpc>
                <a:spcPct val="100000"/>
              </a:lnSpc>
              <a:defRPr sz="48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5370" y="3637915"/>
            <a:ext cx="10079990" cy="1080000"/>
          </a:xfrm>
        </p:spPr>
        <p:txBody>
          <a:bodyPr anchor="ctr" anchorCtr="0"/>
          <a:lstStyle>
            <a:lvl1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矩形 15"/>
          <p:cNvSpPr/>
          <p:nvPr userDrawn="1"/>
        </p:nvSpPr>
        <p:spPr>
          <a:xfrm>
            <a:off x="1055370" y="3566160"/>
            <a:ext cx="10080000" cy="72000"/>
          </a:xfrm>
          <a:prstGeom prst="rect">
            <a:avLst/>
          </a:prstGeom>
          <a:solidFill>
            <a:schemeClr val="tx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-43815"/>
            <a:ext cx="3659505" cy="6898640"/>
          </a:xfrm>
          <a:prstGeom prst="rect">
            <a:avLst/>
          </a:prstGeom>
          <a:gradFill>
            <a:gsLst>
              <a:gs pos="0">
                <a:srgbClr val="5F737F"/>
              </a:gs>
              <a:gs pos="100000">
                <a:srgbClr val="5F737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54125" y="374650"/>
            <a:ext cx="3666490" cy="845185"/>
          </a:xfrm>
        </p:spPr>
        <p:txBody>
          <a:bodyPr>
            <a:noAutofit/>
          </a:bodyPr>
          <a:lstStyle>
            <a:lvl1pPr eaLnBrk="1" fontAlgn="auto" latinLnBrk="0" hangingPunct="1">
              <a:lnSpc>
                <a:spcPct val="100000"/>
              </a:lnSpc>
              <a:defRPr sz="5400" b="1">
                <a:solidFill>
                  <a:schemeClr val="bg1"/>
                </a:solidFill>
                <a:latin typeface="思源黑体 CN Light" panose="020B0200000000000000" charset="-122"/>
                <a:ea typeface="思源黑体 CN Light" panose="020B0200000000000000" charset="-122"/>
              </a:defRPr>
            </a:lvl1pPr>
          </a:lstStyle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9" name="矩形 8"/>
          <p:cNvSpPr/>
          <p:nvPr userDrawn="1"/>
        </p:nvSpPr>
        <p:spPr>
          <a:xfrm>
            <a:off x="1254125" y="1261745"/>
            <a:ext cx="9860280" cy="4970780"/>
          </a:xfrm>
          <a:prstGeom prst="rect">
            <a:avLst/>
          </a:prstGeom>
          <a:gradFill>
            <a:gsLst>
              <a:gs pos="32000">
                <a:srgbClr val="E86233"/>
              </a:gs>
              <a:gs pos="0">
                <a:srgbClr val="DF3A3B"/>
              </a:gs>
              <a:gs pos="100000">
                <a:srgbClr val="ED8631"/>
              </a:gs>
            </a:gsLst>
            <a:lin ang="78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0515" y="1490345"/>
            <a:ext cx="5462270" cy="4512945"/>
          </a:xfrm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spcBef>
                <a:spcPts val="3000"/>
              </a:spcBef>
              <a:buClr>
                <a:srgbClr val="FFFFFF"/>
              </a:buClr>
              <a:buNone/>
              <a:defRPr sz="24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eaLnBrk="1" fontAlgn="auto" latinLnBrk="0" hangingPunct="1">
              <a:lnSpc>
                <a:spcPct val="100000"/>
              </a:lnSpc>
              <a:buClr>
                <a:srgbClr val="FFFFFF"/>
              </a:buClr>
              <a:buFont typeface="Songti SC" panose="02010800040101010101" charset="-122"/>
              <a:buChar char="◦"/>
              <a:defRPr sz="22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eaLnBrk="1" fontAlgn="auto" latinLnBrk="0" hangingPunct="1">
              <a:lnSpc>
                <a:spcPct val="100000"/>
              </a:lnSpc>
              <a:buClr>
                <a:srgbClr val="FFFFFF"/>
              </a:buClr>
              <a:buFont typeface="Arial" panose="020B0604020202090204" pitchFamily="34" charset="0"/>
              <a:buChar char="–"/>
              <a:defRPr sz="2200">
                <a:solidFill>
                  <a:schemeClr val="bg1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003300" indent="0" eaLnBrk="1" fontAlgn="auto" latinLnBrk="0" hangingPunct="1">
              <a:lnSpc>
                <a:spcPct val="100000"/>
              </a:lnSpc>
              <a:buClr>
                <a:srgbClr val="00B0F0"/>
              </a:buClr>
              <a:buFont typeface="Arial" panose="020B0604020202090204" pitchFamily="34" charset="0"/>
              <a:buNone/>
              <a:defRPr sz="2000">
                <a:solidFill>
                  <a:schemeClr val="bg1"/>
                </a:solidFill>
              </a:defRPr>
            </a:lvl4pPr>
            <a:lvl5pPr marL="1600200" indent="-304800" eaLnBrk="1" fontAlgn="auto" latinLnBrk="0" hangingPunct="1">
              <a:lnSpc>
                <a:spcPct val="100000"/>
              </a:lnSpc>
              <a:buClr>
                <a:srgbClr val="00B0F0"/>
              </a:buClr>
              <a:buFont typeface="Arial" panose="020B0604020202090204" pitchFamily="34" charset="0"/>
              <a:buChar char="–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62305" y="374650"/>
            <a:ext cx="0" cy="6480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 rot="5400000">
            <a:off x="-1684655" y="2218690"/>
            <a:ext cx="3994785" cy="30670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p>
            <a:pPr lvl="0"/>
            <a:r>
              <a:rPr lang="en-US" altLang="zh-CN" sz="1400" b="1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JAVA  </a:t>
            </a:r>
            <a:r>
              <a:rPr lang="en-US" altLang="zh-CN" sz="1400" spc="300">
                <a:solidFill>
                  <a:schemeClr val="bg1"/>
                </a:solidFill>
                <a:uFillTx/>
                <a:latin typeface="思源黑体 CN Light" panose="020B0200000000000000" charset="-122"/>
                <a:ea typeface="思源黑体 CN Light" panose="020B0200000000000000" charset="-122"/>
              </a:rPr>
              <a:t>SOFTWARE  DEVELOPMENT</a:t>
            </a:r>
            <a:endParaRPr lang="en-US" altLang="zh-CN" sz="1400" spc="300">
              <a:solidFill>
                <a:schemeClr val="bg1"/>
              </a:solidFill>
              <a:uFillTx/>
              <a:latin typeface="思源黑体 CN Light" panose="020B0200000000000000" charset="-122"/>
              <a:ea typeface="思源黑体 CN Light" panose="020B0200000000000000" charset="-122"/>
            </a:endParaRPr>
          </a:p>
        </p:txBody>
      </p:sp>
      <p:pic>
        <p:nvPicPr>
          <p:cNvPr id="16" name="图片 15" descr="1"/>
          <p:cNvPicPr>
            <a:picLocks noChangeAspect="1"/>
          </p:cNvPicPr>
          <p:nvPr userDrawn="1"/>
        </p:nvPicPr>
        <p:blipFill>
          <a:blip r:embed="rId2"/>
          <a:srcRect l="19559" t="4370" r="28674"/>
          <a:stretch>
            <a:fillRect/>
          </a:stretch>
        </p:blipFill>
        <p:spPr>
          <a:xfrm flipH="1">
            <a:off x="7310120" y="1261745"/>
            <a:ext cx="3804285" cy="4970145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4" name="矩形 3"/>
          <p:cNvSpPr/>
          <p:nvPr userDrawn="1"/>
        </p:nvSpPr>
        <p:spPr>
          <a:xfrm>
            <a:off x="4522470" y="650621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8047355" y="650621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40000" cy="5040000"/>
          </a:xfrm>
        </p:spPr>
        <p:txBody>
          <a:bodyPr/>
          <a:lstStyle>
            <a:lvl1pPr marL="28067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Songti SC" panose="02010800040101010101" charset="-122"/>
              <a:buChar char="◦"/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200" b="0"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257300" indent="-2540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000" b="0">
                <a:latin typeface="Source Han Sans SC Light" panose="020B0400000000000000" charset="-122"/>
                <a:ea typeface="Source Han Sans SC Light" panose="020B0400000000000000" charset="-122"/>
              </a:defRPr>
            </a:lvl4pPr>
            <a:lvl5pPr marL="160020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b="0">
                <a:latin typeface="Source Han Sans SC Light" panose="020B0400000000000000" charset="-122"/>
                <a:ea typeface="Source Han Sans SC Light" panose="020B0400000000000000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35280" y="568325"/>
            <a:ext cx="11520000" cy="36000"/>
          </a:xfrm>
          <a:prstGeom prst="rect">
            <a:avLst/>
          </a:prstGeom>
          <a:solidFill>
            <a:srgbClr val="FC2D1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834890" y="244475"/>
            <a:ext cx="2520000" cy="64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rgbClr val="FF0000"/>
                </a:solidFill>
                <a:latin typeface="Source Han Sans SC Bold" panose="020B0400000000000000" charset="-122"/>
                <a:ea typeface="Source Han Sans SC Bold" panose="020B0400000000000000" charset="-122"/>
              </a:rPr>
              <a:t>注意事项</a:t>
            </a:r>
            <a:endParaRPr lang="zh-CN" altLang="en-US" sz="3200" b="1">
              <a:solidFill>
                <a:srgbClr val="FF0000"/>
              </a:solidFill>
              <a:latin typeface="Source Han Sans SC Bold" panose="020B0400000000000000" charset="-122"/>
              <a:ea typeface="Source Han Sans SC Bold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130300"/>
            <a:ext cx="11340000" cy="5040000"/>
          </a:xfrm>
        </p:spPr>
        <p:txBody>
          <a:bodyPr/>
          <a:lstStyle>
            <a:lvl1pPr marL="30607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1pPr>
            <a:lvl2pPr marL="5715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Songti SC" panose="02010800040101010101" charset="-122"/>
              <a:buChar char="◦"/>
              <a:defRPr sz="2400" b="0">
                <a:latin typeface="Source Han Sans SC Light" panose="020B0400000000000000" charset="-122"/>
                <a:ea typeface="Source Han Sans SC Light" panose="020B0400000000000000" charset="-122"/>
              </a:defRPr>
            </a:lvl2pPr>
            <a:lvl3pPr marL="914400" indent="-2794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200" b="0">
                <a:latin typeface="Source Han Sans SC Light" panose="020B0400000000000000" charset="-122"/>
                <a:ea typeface="Source Han Sans SC Light" panose="020B0400000000000000" charset="-122"/>
              </a:defRPr>
            </a:lvl3pPr>
            <a:lvl4pPr marL="1257300" indent="-2540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sz="2000" b="0">
                <a:latin typeface="Source Han Sans SC Light" panose="020B0400000000000000" charset="-122"/>
                <a:ea typeface="Source Han Sans SC Light" panose="020B0400000000000000" charset="-122"/>
              </a:defRPr>
            </a:lvl4pPr>
            <a:lvl5pPr marL="1600200" indent="-304800" algn="just" eaLnBrk="1" fontAlgn="auto" latinLnBrk="0" hangingPunct="1">
              <a:lnSpc>
                <a:spcPct val="110000"/>
              </a:lnSpc>
              <a:buClr>
                <a:srgbClr val="D13637"/>
              </a:buClr>
              <a:buFont typeface="Arial" panose="020B0604020202090204" pitchFamily="34" charset="0"/>
              <a:buChar char="–"/>
              <a:defRPr b="0">
                <a:latin typeface="Source Han Sans SC Light" panose="020B0400000000000000" charset="-122"/>
                <a:ea typeface="Source Han Sans SC Light" panose="020B0400000000000000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02895" y="262890"/>
            <a:ext cx="9720000" cy="647700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32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02895" y="262890"/>
            <a:ext cx="9720000" cy="647700"/>
          </a:xfrm>
        </p:spPr>
        <p:txBody>
          <a:bodyPr/>
          <a:lstStyle>
            <a:lvl1pPr eaLnBrk="1" fontAlgn="auto" latinLnBrk="0" hangingPunct="1">
              <a:lnSpc>
                <a:spcPct val="100000"/>
              </a:lnSpc>
              <a:defRPr sz="3200" b="0">
                <a:solidFill>
                  <a:srgbClr val="DF2A0D"/>
                </a:solidFill>
                <a:latin typeface="Source Han Sans SC Light" panose="020B0400000000000000" charset="-122"/>
                <a:ea typeface="Source Han Sans SC Light" panose="020B0400000000000000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6750050"/>
            <a:ext cx="12192635" cy="108000"/>
          </a:xfrm>
          <a:prstGeom prst="rect">
            <a:avLst/>
          </a:prstGeom>
          <a:gradFill>
            <a:gsLst>
              <a:gs pos="0">
                <a:srgbClr val="FC2D18"/>
              </a:gs>
              <a:gs pos="75000">
                <a:srgbClr val="E90046"/>
              </a:gs>
              <a:gs pos="60000">
                <a:srgbClr val="F42B60"/>
              </a:gs>
              <a:gs pos="45000">
                <a:srgbClr val="E63F29"/>
              </a:gs>
              <a:gs pos="30000">
                <a:srgbClr val="ED502B"/>
              </a:gs>
              <a:gs pos="15000">
                <a:srgbClr val="FB0F3D"/>
              </a:gs>
              <a:gs pos="100000">
                <a:srgbClr val="FDA295"/>
              </a:gs>
            </a:gsLst>
            <a:lin ang="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000"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58420" y="6447790"/>
            <a:ext cx="403796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达内时代科技集团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IT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学院，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教学研发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1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部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522470" y="6447790"/>
            <a:ext cx="3146425" cy="2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  Java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互联网架构课程  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Source Han Sans SC Light" panose="020B0400000000000000" charset="-122"/>
                <a:ea typeface="Source Han Sans SC Light" panose="020B0400000000000000" charset="-122"/>
                <a:cs typeface="Source Han Sans SC Light" panose="020B0400000000000000" charset="-122"/>
              </a:rPr>
              <a:t>---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Source Han Sans SC Light" panose="020B0400000000000000" charset="-122"/>
              <a:ea typeface="Source Han Sans SC Light" panose="020B0400000000000000" charset="-122"/>
              <a:cs typeface="Source Han Sans SC Light" panose="020B0400000000000000" charset="-122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思源黑体 Light" panose="020B0400000000000000" charset="-122"/>
          <a:ea typeface="思源黑体 Light" panose="020B04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本课是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  达内时代科技集团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IT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学院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Java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教学研发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部  </a:t>
            </a:r>
            <a:r>
              <a:rPr lang="zh-CN" altLang="en-US">
                <a:sym typeface="+mn-ea"/>
              </a:rPr>
              <a:t>的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Java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互联网架构（课程代码：</a:t>
            </a:r>
            <a:r>
              <a:rPr lang="en-US" altLang="zh-CN" u="sng">
                <a:solidFill>
                  <a:srgbClr val="FF0000"/>
                </a:solidFill>
                <a:sym typeface="+mn-ea"/>
              </a:rPr>
              <a:t>JSD</a:t>
            </a:r>
            <a:r>
              <a:rPr lang="zh-CN" altLang="en-US" u="sng">
                <a:solidFill>
                  <a:srgbClr val="FF0000"/>
                </a:solidFill>
                <a:sym typeface="+mn-ea"/>
              </a:rPr>
              <a:t>）  </a:t>
            </a:r>
            <a:r>
              <a:rPr lang="zh-CN" altLang="en-US">
                <a:sym typeface="+mn-ea"/>
              </a:rPr>
              <a:t>课程的面试题讲解视频，适用于本课程的在读学员，未经许可，禁止传播或滥用；</a:t>
            </a:r>
            <a:endParaRPr lang="zh-CN" altLang="en-US"/>
          </a:p>
          <a:p>
            <a:r>
              <a:rPr lang="zh-CN" altLang="en-US"/>
              <a:t>本课适用于正在学习相关知识点的同学，有助于加深对知识点的理解，也适用于临近毕业即将面试的同学；</a:t>
            </a:r>
            <a:endParaRPr lang="zh-CN" altLang="en-US"/>
          </a:p>
          <a:p>
            <a:r>
              <a:rPr lang="zh-CN" altLang="en-US"/>
              <a:t>建议各位同学在学习本课后，自行编写相关代码，观察运行效果，理解相关概念；</a:t>
            </a:r>
            <a:endParaRPr lang="zh-CN" altLang="en-US"/>
          </a:p>
          <a:p>
            <a:r>
              <a:rPr lang="zh-CN" altLang="en-US"/>
              <a:t>建议各位同学在学习本课后，锻炼表达能力，以保证在面试时能流畅的回答问题；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误区：</a:t>
            </a:r>
            <a:r>
              <a:rPr lang="en-US" altLang="zh-CN"/>
              <a:t>Runnable</a:t>
            </a:r>
            <a:r>
              <a:rPr lang="zh-CN" altLang="en-US"/>
              <a:t>是线程接口</a:t>
            </a:r>
            <a:endParaRPr lang="zh-CN" altLang="en-US"/>
          </a:p>
          <a:p>
            <a:r>
              <a:rPr lang="zh-CN" altLang="en-US"/>
              <a:t>解读：</a:t>
            </a:r>
            <a:r>
              <a:rPr lang="en-US" altLang="zh-CN"/>
              <a:t>Runnable</a:t>
            </a:r>
            <a:r>
              <a:rPr lang="zh-CN" altLang="en-US"/>
              <a:t>表示“可执行的”，创建</a:t>
            </a:r>
            <a:r>
              <a:rPr lang="en-US" altLang="zh-CN"/>
              <a:t>Thread</a:t>
            </a:r>
            <a:r>
              <a:rPr lang="zh-CN" altLang="en-US"/>
              <a:t>对象时，可以使用</a:t>
            </a:r>
            <a:r>
              <a:rPr lang="en-US" altLang="zh-CN"/>
              <a:t>Runnable</a:t>
            </a:r>
            <a:r>
              <a:rPr lang="zh-CN" altLang="en-US"/>
              <a:t>接口类型的对象作为构造方法的参数，并且，在子线程中执行的确实是</a:t>
            </a:r>
            <a:r>
              <a:rPr lang="en-US" altLang="zh-CN"/>
              <a:t>Runnable</a:t>
            </a:r>
            <a:r>
              <a:rPr lang="zh-CN" altLang="en-US"/>
              <a:t>实现类中的</a:t>
            </a:r>
            <a:r>
              <a:rPr lang="en-US" altLang="zh-CN"/>
              <a:t>run()</a:t>
            </a:r>
            <a:r>
              <a:rPr lang="zh-CN" altLang="en-US"/>
              <a:t>方法，但是，</a:t>
            </a:r>
            <a:r>
              <a:rPr lang="en-US" altLang="zh-CN"/>
              <a:t>Runnable</a:t>
            </a:r>
            <a:r>
              <a:rPr lang="zh-CN" altLang="en-US"/>
              <a:t>自身并不是线程接口，事实上，还有许多其它类都可能使用到</a:t>
            </a:r>
            <a:r>
              <a:rPr lang="en-US" altLang="zh-CN"/>
              <a:t>Runnable</a:t>
            </a:r>
            <a:r>
              <a:rPr lang="zh-CN" altLang="en-US"/>
              <a:t>，但与线程完全没有关系。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常见的误区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关于</a:t>
            </a:r>
            <a:r>
              <a:rPr lang="en-US" altLang="zh-CN">
                <a:latin typeface="Menlo Regular" panose="020B0609030804020204" charset="0"/>
                <a:cs typeface="Menlo Regular" panose="020B0609030804020204" charset="0"/>
                <a:sym typeface="+mn-ea"/>
              </a:rPr>
              <a:t>start()</a:t>
            </a:r>
            <a:r>
              <a:rPr lang="zh-CN" altLang="en-US">
                <a:sym typeface="+mn-ea"/>
              </a:rPr>
              <a:t>方法：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是用于启动线程的方法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其内部会（自动的）调用</a:t>
            </a:r>
            <a:r>
              <a:rPr lang="en-US" altLang="zh-CN">
                <a:latin typeface="Menlo Regular" panose="020B0609030804020204" charset="0"/>
                <a:cs typeface="Menlo Regular" panose="020B0609030804020204" charset="0"/>
                <a:sym typeface="+mn-ea"/>
              </a:rPr>
              <a:t>run()</a:t>
            </a:r>
            <a:r>
              <a:rPr lang="zh-CN" altLang="en-US">
                <a:sym typeface="+mn-ea"/>
              </a:rPr>
              <a:t>方法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通常，每个线程对象只能调用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次该方法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关于</a:t>
            </a:r>
            <a:r>
              <a:rPr lang="en-US" altLang="zh-CN">
                <a:latin typeface="Menlo Regular" panose="020B0609030804020204" charset="0"/>
                <a:cs typeface="Menlo Regular" panose="020B0609030804020204" charset="0"/>
                <a:sym typeface="+mn-ea"/>
              </a:rPr>
              <a:t>run()</a:t>
            </a:r>
            <a:r>
              <a:rPr lang="zh-CN" altLang="en-US">
                <a:sym typeface="+mn-ea"/>
              </a:rPr>
              <a:t>方法：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是在线程启动后（自动的）被调用的方法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用于编写子线程执行的代码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默认的</a:t>
            </a:r>
            <a:r>
              <a:rPr lang="en-US" altLang="zh-CN">
                <a:latin typeface="Menlo Regular" panose="020B0609030804020204" charset="0"/>
                <a:cs typeface="Menlo Regular" panose="020B0609030804020204" charset="0"/>
                <a:sym typeface="+mn-ea"/>
              </a:rPr>
              <a:t>run()</a:t>
            </a:r>
            <a:r>
              <a:rPr lang="zh-CN" altLang="en-US">
                <a:sym typeface="+mn-ea"/>
              </a:rPr>
              <a:t>方法会尝试调用</a:t>
            </a:r>
            <a:r>
              <a:rPr lang="en-US" altLang="zh-CN">
                <a:latin typeface="Menlo Regular" panose="020B0609030804020204" charset="0"/>
                <a:cs typeface="Menlo Regular" panose="020B0609030804020204" charset="0"/>
                <a:sym typeface="+mn-ea"/>
              </a:rPr>
              <a:t>Runnable</a:t>
            </a:r>
            <a:r>
              <a:rPr lang="zh-CN" altLang="en-US">
                <a:sym typeface="+mn-ea"/>
              </a:rPr>
              <a:t>对象（如果存在的话）的</a:t>
            </a:r>
            <a:r>
              <a:rPr lang="en-US" altLang="zh-CN">
                <a:latin typeface="Menlo Regular" panose="020B0609030804020204" charset="0"/>
                <a:cs typeface="Menlo Regular" panose="020B0609030804020204" charset="0"/>
                <a:sym typeface="+mn-ea"/>
              </a:rPr>
              <a:t>run()</a:t>
            </a:r>
            <a:r>
              <a:rPr lang="zh-CN" altLang="en-US">
                <a:sym typeface="+mn-ea"/>
              </a:rPr>
              <a:t>方法，否则，</a:t>
            </a:r>
            <a:r>
              <a:rPr lang="zh-CN" altLang="en-US">
                <a:sym typeface="+mn-ea"/>
              </a:rPr>
              <a:t>什么都不执行，也不返回任何值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使用</a:t>
            </a:r>
            <a:r>
              <a:rPr lang="en-US" altLang="zh-CN" sz="2400">
                <a:latin typeface="Menlo Regular" panose="020B0609030804020204" charset="0"/>
                <a:cs typeface="Menlo Regular" panose="020B0609030804020204" charset="0"/>
                <a:sym typeface="+mn-ea"/>
              </a:rPr>
              <a:t>Runnable</a:t>
            </a:r>
            <a:r>
              <a:rPr lang="zh-CN" altLang="en-US">
                <a:sym typeface="+mn-ea"/>
              </a:rPr>
              <a:t>接口时，应该实现</a:t>
            </a:r>
            <a:r>
              <a:rPr lang="en-US" altLang="zh-CN" sz="2400">
                <a:latin typeface="Menlo Regular" panose="020B0609030804020204" charset="0"/>
                <a:cs typeface="Menlo Regular" panose="020B0609030804020204" charset="0"/>
                <a:sym typeface="+mn-ea"/>
              </a:rPr>
              <a:t>run()</a:t>
            </a:r>
            <a:r>
              <a:rPr lang="zh-CN" altLang="en-US">
                <a:sym typeface="+mn-ea"/>
              </a:rPr>
              <a:t>方法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使用</a:t>
            </a:r>
            <a:r>
              <a:rPr lang="en-US" altLang="zh-CN" sz="2400">
                <a:latin typeface="Menlo Regular" panose="020B0609030804020204" charset="0"/>
                <a:cs typeface="Menlo Regular" panose="020B0609030804020204" charset="0"/>
                <a:sym typeface="+mn-ea"/>
              </a:rPr>
              <a:t>Thread</a:t>
            </a:r>
            <a:r>
              <a:rPr lang="zh-CN" altLang="en-US">
                <a:sym typeface="+mn-ea"/>
              </a:rPr>
              <a:t>子类时，应该重写</a:t>
            </a:r>
            <a:r>
              <a:rPr lang="en-US" altLang="zh-CN" sz="2400">
                <a:latin typeface="Menlo Regular" panose="020B0609030804020204" charset="0"/>
                <a:cs typeface="Menlo Regular" panose="020B0609030804020204" charset="0"/>
                <a:sym typeface="+mn-ea"/>
              </a:rPr>
              <a:t>run()</a:t>
            </a:r>
            <a:r>
              <a:rPr lang="zh-CN" altLang="en-US">
                <a:sym typeface="+mn-ea"/>
              </a:rPr>
              <a:t>方法</a:t>
            </a:r>
            <a:endParaRPr lang="zh-CN" altLang="en-US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实际使用原则：</a:t>
            </a:r>
            <a:r>
              <a:rPr lang="en-US" altLang="zh-CN">
                <a:latin typeface="Menlo Regular" panose="020B0609030804020204" charset="0"/>
                <a:cs typeface="Menlo Regular" panose="020B0609030804020204" charset="0"/>
                <a:sym typeface="+mn-ea"/>
              </a:rPr>
              <a:t>start()</a:t>
            </a:r>
            <a:r>
              <a:rPr lang="zh-CN" altLang="en-US">
                <a:sym typeface="+mn-ea"/>
              </a:rPr>
              <a:t>方法是用于启动线程的方法，是提供给开发人员调用的方法</a:t>
            </a:r>
            <a:r>
              <a:rPr lang="zh-CN" altLang="en-US"/>
              <a:t>；</a:t>
            </a:r>
            <a:r>
              <a:rPr lang="en-US">
                <a:latin typeface="Menlo Regular" panose="020B0609030804020204" charset="0"/>
                <a:cs typeface="Menlo Regular" panose="020B0609030804020204" charset="0"/>
                <a:sym typeface="+mn-ea"/>
              </a:rPr>
              <a:t>run()</a:t>
            </a:r>
            <a:r>
              <a:rPr lang="zh-CN" altLang="en-US">
                <a:sym typeface="+mn-ea"/>
              </a:rPr>
              <a:t>方法是线程启动后会（自动的）调用的方法，是提供给开发人员编写的、用于决定线程执行什么任务的方法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总结（</a:t>
            </a:r>
            <a:r>
              <a:rPr lang="en-US" altLang="zh-CN"/>
              <a:t>2/2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98345"/>
            <a:ext cx="12191365" cy="1769745"/>
          </a:xfrm>
        </p:spPr>
        <p:txBody>
          <a:bodyPr>
            <a:normAutofit/>
          </a:bodyPr>
          <a:p>
            <a:r>
              <a:rPr lang="zh-CN">
                <a:solidFill>
                  <a:srgbClr val="DF2A0D"/>
                </a:solidFill>
              </a:rPr>
              <a:t>面试题解析</a:t>
            </a:r>
            <a:endParaRPr lang="zh-CN">
              <a:solidFill>
                <a:srgbClr val="DF2A0D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0625" y="3910965"/>
            <a:ext cx="9810115" cy="1655445"/>
          </a:xfrm>
        </p:spPr>
        <p:txBody>
          <a:bodyPr/>
          <a:p>
            <a:r>
              <a:rPr>
                <a:solidFill>
                  <a:srgbClr val="DF2A0D"/>
                </a:solidFill>
                <a:sym typeface="+mn-ea"/>
              </a:rPr>
              <a:t>Thread类中的start()和run()⽅法</a:t>
            </a:r>
            <a:r>
              <a:rPr lang="zh-CN">
                <a:solidFill>
                  <a:srgbClr val="DF2A0D"/>
                </a:solidFill>
                <a:sym typeface="+mn-ea"/>
              </a:rPr>
              <a:t>的</a:t>
            </a:r>
            <a:r>
              <a:rPr>
                <a:solidFill>
                  <a:srgbClr val="DF2A0D"/>
                </a:solidFill>
                <a:sym typeface="+mn-ea"/>
              </a:rPr>
              <a:t>区别</a:t>
            </a:r>
            <a:endParaRPr>
              <a:solidFill>
                <a:srgbClr val="DF2A0D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Thread</a:t>
            </a:r>
            <a:r>
              <a:rPr lang="zh-CN" altLang="en-US"/>
              <a:t>类的</a:t>
            </a:r>
            <a:r>
              <a:rPr lang="en-US" altLang="zh-CN"/>
              <a:t>start()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7405" y="1087120"/>
            <a:ext cx="7997190" cy="51136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Thread</a:t>
            </a:r>
            <a:r>
              <a:rPr lang="zh-CN" altLang="en-US"/>
              <a:t>类的</a:t>
            </a:r>
            <a:r>
              <a:rPr lang="en-US" altLang="zh-CN"/>
              <a:t>start()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7405" y="1087120"/>
            <a:ext cx="7997190" cy="51136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3847465" y="1734185"/>
            <a:ext cx="6108700" cy="28873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 fontAlgn="auto">
              <a:spcAft>
                <a:spcPts val="2000"/>
              </a:spcAft>
            </a:pPr>
            <a:r>
              <a:rPr lang="zh-CN" altLang="en-US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导致该线程开始执行；在该线程中</a:t>
            </a:r>
            <a:r>
              <a:rPr lang="en-US" altLang="zh-CN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Java</a:t>
            </a:r>
            <a:r>
              <a:rPr lang="zh-CN" altLang="en-US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虚拟机会调用</a:t>
            </a:r>
            <a:r>
              <a:rPr lang="en-US" altLang="zh-CN" sz="2000">
                <a:solidFill>
                  <a:schemeClr val="tx1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run()</a:t>
            </a:r>
            <a:r>
              <a:rPr lang="zh-CN" altLang="en-US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方法。</a:t>
            </a:r>
            <a:endParaRPr lang="zh-CN" alt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  <a:p>
            <a:pPr algn="just" fontAlgn="auto">
              <a:spcAft>
                <a:spcPts val="2000"/>
              </a:spcAft>
            </a:pPr>
            <a:r>
              <a:rPr lang="zh-CN" altLang="en-US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结果是</a:t>
            </a:r>
            <a:r>
              <a:rPr lang="en-US" altLang="zh-CN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个线程会同步执行：当前线程（调用</a:t>
            </a:r>
            <a:r>
              <a:rPr lang="en-US" altLang="zh-CN" sz="2000">
                <a:solidFill>
                  <a:schemeClr val="tx1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start()</a:t>
            </a:r>
            <a:r>
              <a:rPr lang="zh-CN" altLang="en-US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方法的）和另一个线程（执行</a:t>
            </a:r>
            <a:r>
              <a:rPr lang="en-US" altLang="zh-CN" sz="2000">
                <a:solidFill>
                  <a:schemeClr val="tx1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run()</a:t>
            </a:r>
            <a:r>
              <a:rPr lang="zh-CN" altLang="en-US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方法的）。</a:t>
            </a:r>
            <a:endParaRPr lang="zh-CN" alt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  <a:p>
            <a:pPr algn="just" fontAlgn="auto">
              <a:spcAft>
                <a:spcPts val="2000"/>
              </a:spcAft>
            </a:pPr>
            <a:r>
              <a:rPr lang="zh-CN" altLang="en-US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一个线程启动超过</a:t>
            </a:r>
            <a:r>
              <a:rPr lang="en-US" altLang="zh-CN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次以上是不合法的。</a:t>
            </a:r>
            <a:endParaRPr lang="zh-CN" alt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  <a:p>
            <a:pPr algn="just" fontAlgn="auto">
              <a:spcAft>
                <a:spcPts val="2000"/>
              </a:spcAft>
            </a:pPr>
            <a:r>
              <a:rPr lang="zh-CN" altLang="en-US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通常，当一个线程执行完毕后，不可以再次启动。</a:t>
            </a:r>
            <a:endParaRPr lang="zh-CN" alt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是用于启动线程的方法</a:t>
            </a:r>
            <a:endParaRPr lang="zh-CN" altLang="en-US"/>
          </a:p>
          <a:p>
            <a:r>
              <a:rPr lang="zh-CN" altLang="en-US"/>
              <a:t>其内部会（自动的）调用</a:t>
            </a:r>
            <a:r>
              <a:rPr lang="en-US" altLang="zh-CN">
                <a:latin typeface="Menlo Regular" panose="020B0609030804020204" charset="0"/>
                <a:cs typeface="Menlo Regular" panose="020B0609030804020204" charset="0"/>
              </a:rPr>
              <a:t>run()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通常，每个线程对象只能调用</a:t>
            </a:r>
            <a:r>
              <a:rPr lang="en-US" altLang="zh-CN"/>
              <a:t>1</a:t>
            </a:r>
            <a:r>
              <a:rPr lang="zh-CN" altLang="en-US"/>
              <a:t>次该方法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关于</a:t>
            </a:r>
            <a:r>
              <a:rPr lang="en-US" altLang="zh-CN">
                <a:sym typeface="+mn-ea"/>
              </a:rPr>
              <a:t>Thread</a:t>
            </a:r>
            <a:r>
              <a:rPr lang="zh-CN" altLang="en-US">
                <a:sym typeface="+mn-ea"/>
              </a:rPr>
              <a:t>类的</a:t>
            </a:r>
            <a:r>
              <a:rPr lang="en-US" altLang="zh-CN">
                <a:sym typeface="+mn-ea"/>
              </a:rPr>
              <a:t>start()</a:t>
            </a:r>
            <a:r>
              <a:rPr lang="zh-CN" altLang="en-US">
                <a:sym typeface="+mn-ea"/>
              </a:rPr>
              <a:t>方法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Thread</a:t>
            </a:r>
            <a:r>
              <a:rPr lang="zh-CN" altLang="en-US"/>
              <a:t>类的</a:t>
            </a:r>
            <a:r>
              <a:rPr lang="en-US" altLang="zh-CN"/>
              <a:t>run()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025" y="1007745"/>
            <a:ext cx="8235950" cy="5203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Thread</a:t>
            </a:r>
            <a:r>
              <a:rPr lang="zh-CN" altLang="en-US"/>
              <a:t>类的</a:t>
            </a:r>
            <a:r>
              <a:rPr lang="en-US" altLang="zh-CN"/>
              <a:t>run()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865" y="3048000"/>
            <a:ext cx="4356100" cy="106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20" y="1181100"/>
            <a:ext cx="5334000" cy="4800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Thread</a:t>
            </a:r>
            <a:r>
              <a:rPr lang="zh-CN" altLang="en-US"/>
              <a:t>类的</a:t>
            </a:r>
            <a:r>
              <a:rPr lang="en-US" altLang="zh-CN"/>
              <a:t>run()</a:t>
            </a:r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025" y="1007745"/>
            <a:ext cx="8235950" cy="5203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3870960" y="1679575"/>
            <a:ext cx="6228000" cy="1638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 fontAlgn="auto">
              <a:spcAft>
                <a:spcPts val="2000"/>
              </a:spcAft>
            </a:pPr>
            <a:r>
              <a:rPr lang="zh-CN" altLang="en-US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如果这个线程是使用一个独立的</a:t>
            </a:r>
            <a:r>
              <a:rPr lang="en-US" altLang="zh-CN" sz="2000">
                <a:solidFill>
                  <a:schemeClr val="tx1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Runnable</a:t>
            </a:r>
            <a:r>
              <a:rPr lang="zh-CN" altLang="en-US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对象构建的，那么，那个</a:t>
            </a:r>
            <a:r>
              <a:rPr lang="en-US" altLang="zh-CN" sz="2000">
                <a:solidFill>
                  <a:schemeClr val="tx1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Runnable</a:t>
            </a:r>
            <a:r>
              <a:rPr lang="zh-CN" altLang="en-US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对象的</a:t>
            </a:r>
            <a:r>
              <a:rPr lang="en-US" altLang="zh-CN" sz="2000">
                <a:solidFill>
                  <a:schemeClr val="tx1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run()</a:t>
            </a:r>
            <a:r>
              <a:rPr lang="zh-CN" altLang="en-US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方法会被调用；否则，这个方法什么都不执行，也不返回任何值。</a:t>
            </a:r>
            <a:endParaRPr lang="zh-CN" alt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  <a:p>
            <a:pPr algn="just" fontAlgn="auto">
              <a:spcAft>
                <a:spcPts val="2000"/>
              </a:spcAft>
            </a:pPr>
            <a:r>
              <a:rPr lang="en-US" altLang="zh-CN" sz="2000">
                <a:solidFill>
                  <a:schemeClr val="tx1"/>
                </a:solidFill>
                <a:latin typeface="Menlo Regular" panose="020B0609030804020204" charset="0"/>
                <a:ea typeface="思源黑体 Light" panose="020B0400000000000000" charset="-122"/>
                <a:cs typeface="Menlo Regular" panose="020B0609030804020204" charset="0"/>
              </a:rPr>
              <a:t>Thread</a:t>
            </a:r>
            <a:r>
              <a:rPr lang="zh-CN" altLang="en-US" sz="2000">
                <a:solidFill>
                  <a:schemeClr val="tx1"/>
                </a:solidFill>
                <a:latin typeface="思源黑体 Light" panose="020B0400000000000000" charset="-122"/>
                <a:ea typeface="思源黑体 Light" panose="020B0400000000000000" charset="-122"/>
              </a:rPr>
              <a:t>的子类应该重写这个方法。</a:t>
            </a:r>
            <a:endParaRPr lang="zh-CN" altLang="en-US" sz="2000">
              <a:solidFill>
                <a:schemeClr val="tx1"/>
              </a:solidFill>
              <a:latin typeface="思源黑体 Light" panose="020B0400000000000000" charset="-122"/>
              <a:ea typeface="思源黑体 Light" panose="020B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30530" y="1130300"/>
            <a:ext cx="11339830" cy="5039995"/>
          </a:xfrm>
        </p:spPr>
        <p:txBody>
          <a:bodyPr/>
          <a:p>
            <a:r>
              <a:rPr lang="zh-CN" altLang="en-US"/>
              <a:t>是在线程启动后（自动的）被调用的方法</a:t>
            </a:r>
            <a:endParaRPr lang="zh-CN" altLang="en-US"/>
          </a:p>
          <a:p>
            <a:r>
              <a:rPr lang="zh-CN" altLang="en-US"/>
              <a:t>用于编写子线程执行的代码</a:t>
            </a:r>
            <a:endParaRPr lang="zh-CN" altLang="en-US"/>
          </a:p>
          <a:p>
            <a:r>
              <a:rPr lang="zh-CN" altLang="en-US"/>
              <a:t>默认的</a:t>
            </a:r>
            <a:r>
              <a:rPr lang="en-US" altLang="zh-CN"/>
              <a:t>run()</a:t>
            </a:r>
            <a:r>
              <a:rPr lang="zh-CN" altLang="en-US"/>
              <a:t>方法会尝试调用</a:t>
            </a:r>
            <a:r>
              <a:rPr lang="en-US" altLang="zh-CN"/>
              <a:t>Runnable</a:t>
            </a:r>
            <a:r>
              <a:rPr lang="zh-CN" altLang="en-US"/>
              <a:t>对象（如果存在的话）的</a:t>
            </a:r>
            <a:r>
              <a:rPr lang="en-US" altLang="zh-CN"/>
              <a:t>run()</a:t>
            </a:r>
            <a:r>
              <a:rPr lang="zh-CN" altLang="en-US"/>
              <a:t>方法，否则</a:t>
            </a:r>
            <a:r>
              <a:rPr lang="en-US" altLang="zh-CN"/>
              <a:t>,</a:t>
            </a:r>
            <a:r>
              <a:rPr lang="zh-CN" altLang="en-US"/>
              <a:t>什么都不执行，也不返回任何值</a:t>
            </a:r>
            <a:endParaRPr lang="zh-CN" altLang="en-US"/>
          </a:p>
          <a:p>
            <a:pPr lvl="1"/>
            <a:r>
              <a:rPr lang="zh-CN" altLang="en-US"/>
              <a:t>如果你创建线程对象时使用</a:t>
            </a:r>
            <a:r>
              <a:rPr lang="en-US" altLang="zh-CN"/>
              <a:t>Runnable</a:t>
            </a:r>
            <a:r>
              <a:rPr lang="zh-CN" altLang="en-US"/>
              <a:t>对象作为构造方法的参数，当线程启动用会调用</a:t>
            </a:r>
            <a:r>
              <a:rPr lang="en-US" altLang="zh-CN"/>
              <a:t>Runnable</a:t>
            </a:r>
            <a:r>
              <a:rPr lang="zh-CN" altLang="en-US"/>
              <a:t>对象的</a:t>
            </a:r>
            <a:r>
              <a:rPr lang="en-US" altLang="zh-CN"/>
              <a:t>run()</a:t>
            </a:r>
            <a:r>
              <a:rPr lang="zh-CN" altLang="en-US"/>
              <a:t>方法</a:t>
            </a:r>
            <a:endParaRPr lang="zh-CN" altLang="en-US"/>
          </a:p>
          <a:p>
            <a:pPr lvl="2"/>
            <a:r>
              <a:rPr lang="zh-CN" altLang="en-US"/>
              <a:t>所以，你应该在</a:t>
            </a:r>
            <a:r>
              <a:rPr lang="en-US" altLang="zh-CN"/>
              <a:t>Runnable</a:t>
            </a:r>
            <a:r>
              <a:rPr lang="zh-CN" altLang="en-US"/>
              <a:t>实现类中实现</a:t>
            </a:r>
            <a:r>
              <a:rPr lang="en-US" altLang="zh-CN"/>
              <a:t>run()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zh-CN" altLang="en-US"/>
              <a:t>如果你创建的是</a:t>
            </a:r>
            <a:r>
              <a:rPr lang="en-US" altLang="zh-CN"/>
              <a:t>Thread</a:t>
            </a:r>
            <a:r>
              <a:rPr lang="zh-CN" altLang="en-US"/>
              <a:t>子类的对象，则应该在</a:t>
            </a:r>
            <a:r>
              <a:rPr lang="en-US" altLang="zh-CN"/>
              <a:t>Thread</a:t>
            </a:r>
            <a:r>
              <a:rPr lang="zh-CN" altLang="en-US"/>
              <a:t>子类中重写</a:t>
            </a:r>
            <a:r>
              <a:rPr lang="en-US" altLang="zh-CN"/>
              <a:t>run()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Thread</a:t>
            </a:r>
            <a:r>
              <a:rPr lang="zh-CN" altLang="en-US"/>
              <a:t>类的</a:t>
            </a:r>
            <a:r>
              <a:rPr lang="en-US" altLang="zh-CN"/>
              <a:t>run()</a:t>
            </a:r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rtlCol="0" anchor="ctr"/>
      <a:lstStyle>
        <a:defPPr algn="ctr">
          <a:defRPr lang="en-US" altLang="zh-CN" sz="2000">
            <a:latin typeface="思源黑体 Light" panose="020B0400000000000000" charset="-122"/>
            <a:ea typeface="思源黑体 Light" panose="020B0400000000000000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1330</Words>
  <Application>WPS 演示</Application>
  <PresentationFormat>宽屏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5" baseType="lpstr">
      <vt:lpstr>Arial</vt:lpstr>
      <vt:lpstr>方正书宋_GBK</vt:lpstr>
      <vt:lpstr>Wingdings</vt:lpstr>
      <vt:lpstr>思源黑体 Light</vt:lpstr>
      <vt:lpstr>Source Han Sans SC Light</vt:lpstr>
      <vt:lpstr>思源黑体 CN Light</vt:lpstr>
      <vt:lpstr>Songti SC</vt:lpstr>
      <vt:lpstr>Source Han Sans SC Bold</vt:lpstr>
      <vt:lpstr>Menlo Bold</vt:lpstr>
      <vt:lpstr>Menlo Regular</vt:lpstr>
      <vt:lpstr>Menlo</vt:lpstr>
      <vt:lpstr>微软雅黑</vt:lpstr>
      <vt:lpstr>汉仪旗黑</vt:lpstr>
      <vt:lpstr>宋体</vt:lpstr>
      <vt:lpstr>Arial Unicode MS</vt:lpstr>
      <vt:lpstr>汉仪书宋二KW</vt:lpstr>
      <vt:lpstr>Constantia</vt:lpstr>
      <vt:lpstr>苹方-简</vt:lpstr>
      <vt:lpstr>Calibri</vt:lpstr>
      <vt:lpstr>Helvetica Neue</vt:lpstr>
      <vt:lpstr>Menlo Light</vt:lpstr>
      <vt:lpstr>Courier New Regular</vt:lpstr>
      <vt:lpstr>流畅</vt:lpstr>
      <vt:lpstr>PowerPoint 演示文稿</vt:lpstr>
      <vt:lpstr>面试题解析</vt:lpstr>
      <vt:lpstr>PowerPoint 演示文稿</vt:lpstr>
      <vt:lpstr>关于Thread类的start()方法</vt:lpstr>
      <vt:lpstr>PowerPoint 演示文稿</vt:lpstr>
      <vt:lpstr>PowerPoint 演示文稿</vt:lpstr>
      <vt:lpstr>关于Thread类的run()方法</vt:lpstr>
      <vt:lpstr>关于Thread类的run()方法</vt:lpstr>
      <vt:lpstr>关于Thread类的run()方法</vt:lpstr>
      <vt:lpstr>PowerPoint 演示文稿</vt:lpstr>
      <vt:lpstr>总结（1/2）</vt:lpstr>
      <vt:lpstr>总结（2/2）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chengheng</dc:creator>
  <cp:lastModifiedBy>chengheng</cp:lastModifiedBy>
  <cp:revision>389</cp:revision>
  <dcterms:created xsi:type="dcterms:W3CDTF">2021-09-16T13:20:23Z</dcterms:created>
  <dcterms:modified xsi:type="dcterms:W3CDTF">2021-09-16T13:20:23Z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