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6"/>
  </p:notesMasterIdLst>
  <p:sldIdLst>
    <p:sldId id="256" r:id="rId3"/>
    <p:sldId id="260" r:id="rId4"/>
    <p:sldId id="268" r:id="rId5"/>
    <p:sldId id="257" r:id="rId6"/>
    <p:sldId id="275" r:id="rId7"/>
    <p:sldId id="278" r:id="rId8"/>
    <p:sldId id="288" r:id="rId9"/>
    <p:sldId id="269" r:id="rId10"/>
    <p:sldId id="280" r:id="rId11"/>
    <p:sldId id="286" r:id="rId12"/>
    <p:sldId id="287" r:id="rId13"/>
    <p:sldId id="279" r:id="rId14"/>
    <p:sldId id="270" r:id="rId15"/>
    <p:sldId id="285" r:id="rId16"/>
    <p:sldId id="271" r:id="rId17"/>
    <p:sldId id="289" r:id="rId18"/>
    <p:sldId id="284" r:id="rId19"/>
    <p:sldId id="282" r:id="rId20"/>
    <p:sldId id="283" r:id="rId21"/>
    <p:sldId id="274" r:id="rId22"/>
    <p:sldId id="267" r:id="rId23"/>
    <p:sldId id="290" r:id="rId24"/>
    <p:sldId id="29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66098-8D44-47E3-A6D0-3EBDA642D1D9}" type="datetimeFigureOut">
              <a:rPr lang="en-US" smtClean="0"/>
              <a:t>2/13/2014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7A43D-376C-4B67-BA39-B452B564C6E1}" type="slidenum">
              <a:rPr lang="en-US" smtClean="0"/>
              <a:t>‹#›</a:t>
            </a:fld>
            <a:endParaRPr lang="en-US"/>
          </a:p>
        </p:txBody>
      </p:sp>
    </p:spTree>
    <p:extLst>
      <p:ext uri="{BB962C8B-B14F-4D97-AF65-F5344CB8AC3E}">
        <p14:creationId xmlns:p14="http://schemas.microsoft.com/office/powerpoint/2010/main" val="3168321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CC2990F0-8476-4A68-82FA-873BDD6B740E}" type="datetimeFigureOut">
              <a:rPr lang="en-US" smtClean="0"/>
              <a:t>2/13/2014</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229A1FD0-D95A-4868-99EF-921C1BD43386}"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990F0-8476-4A68-82FA-873BDD6B740E}" type="datetimeFigureOut">
              <a:rPr lang="en-US" smtClean="0"/>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1FD0-D95A-4868-99EF-921C1BD4338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2990F0-8476-4A68-82FA-873BDD6B740E}" type="datetimeFigureOut">
              <a:rPr lang="en-US" smtClean="0"/>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229A1FD0-D95A-4868-99EF-921C1BD4338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4950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4043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7432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787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2523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0749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3396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5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2990F0-8476-4A68-82FA-873BDD6B740E}" type="datetimeFigureOut">
              <a:rPr lang="en-US" smtClean="0"/>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1FD0-D95A-4868-99EF-921C1BD43386}"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90437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3495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E6755-1EF3-449C-8A56-762439BB4D3C}" type="datetimeFigureOut">
              <a:rPr lang="en-US">
                <a:solidFill>
                  <a:prstClr val="black">
                    <a:tint val="75000"/>
                  </a:prstClr>
                </a:solidFill>
              </a:rPr>
              <a:pPr/>
              <a:t>2/13/2014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498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CC2990F0-8476-4A68-82FA-873BDD6B740E}" type="datetimeFigureOut">
              <a:rPr lang="en-US" smtClean="0"/>
              <a:t>2/13/2014</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229A1FD0-D95A-4868-99EF-921C1BD43386}"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2990F0-8476-4A68-82FA-873BDD6B740E}" type="datetimeFigureOut">
              <a:rPr lang="en-US" smtClean="0"/>
              <a:t>2/13/2014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A1FD0-D95A-4868-99EF-921C1BD43386}"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2990F0-8476-4A68-82FA-873BDD6B740E}" type="datetimeFigureOut">
              <a:rPr lang="en-US" smtClean="0"/>
              <a:t>2/13/2014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A1FD0-D95A-4868-99EF-921C1BD43386}"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C2990F0-8476-4A68-82FA-873BDD6B740E}" type="datetimeFigureOut">
              <a:rPr lang="en-US" smtClean="0"/>
              <a:t>2/13/2014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A1FD0-D95A-4868-99EF-921C1BD43386}"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C2990F0-8476-4A68-82FA-873BDD6B740E}" type="datetimeFigureOut">
              <a:rPr lang="en-US" smtClean="0"/>
              <a:t>2/13/2014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9A1FD0-D95A-4868-99EF-921C1BD433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990F0-8476-4A68-82FA-873BDD6B740E}" type="datetimeFigureOut">
              <a:rPr lang="en-US" smtClean="0"/>
              <a:t>2/13/2014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229A1FD0-D95A-4868-99EF-921C1BD43386}"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990F0-8476-4A68-82FA-873BDD6B740E}" type="datetimeFigureOut">
              <a:rPr lang="en-US" smtClean="0"/>
              <a:t>2/13/2014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A1FD0-D95A-4868-99EF-921C1BD43386}"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368550"/>
            <a:ext cx="8831802" cy="53118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012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55855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0999" y="1524000"/>
            <a:ext cx="8407893" cy="46024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CC2990F0-8476-4A68-82FA-873BDD6B740E}" type="datetimeFigureOut">
              <a:rPr lang="en-US" smtClean="0"/>
              <a:t>2/13/2014</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229A1FD0-D95A-4868-99EF-921C1BD4338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E6755-1EF3-449C-8A56-762439BB4D3C}" type="datetimeFigureOut">
              <a:rPr lang="en-US" smtClean="0">
                <a:solidFill>
                  <a:prstClr val="black">
                    <a:tint val="75000"/>
                  </a:prstClr>
                </a:solidFill>
              </a:rPr>
              <a:pPr/>
              <a:t>2/13/2014</a:t>
            </a:fld>
            <a:endParaRPr lang="en-US" smtClean="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mtClean="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DC620-E55D-4F29-B8F1-6FF7C74D724D}" type="slidenum">
              <a:rPr lang="en-US" smtClean="0">
                <a:solidFill>
                  <a:prstClr val="black">
                    <a:tint val="75000"/>
                  </a:prstClr>
                </a:solidFill>
              </a:rPr>
              <a:pPr/>
              <a:t>‹#›</a:t>
            </a:fld>
            <a:endParaRPr lang="en-US" smtClean="0">
              <a:solidFill>
                <a:prstClr val="black">
                  <a:tint val="75000"/>
                </a:prstClr>
              </a:solidFill>
            </a:endParaRPr>
          </a:p>
        </p:txBody>
      </p:sp>
    </p:spTree>
    <p:extLst>
      <p:ext uri="{BB962C8B-B14F-4D97-AF65-F5344CB8AC3E}">
        <p14:creationId xmlns:p14="http://schemas.microsoft.com/office/powerpoint/2010/main" val="23819924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Stephen Carlson</a:t>
            </a:r>
          </a:p>
          <a:p>
            <a:r>
              <a:rPr lang="en-US" dirty="0" smtClean="0"/>
              <a:t>Stephen Ellis</a:t>
            </a:r>
          </a:p>
          <a:p>
            <a:r>
              <a:rPr lang="en-US" dirty="0" smtClean="0"/>
              <a:t>Thor Smith</a:t>
            </a:r>
            <a:endParaRPr lang="en-US" dirty="0"/>
          </a:p>
        </p:txBody>
      </p:sp>
      <p:sp>
        <p:nvSpPr>
          <p:cNvPr id="2" name="Title 1"/>
          <p:cNvSpPr>
            <a:spLocks noGrp="1"/>
          </p:cNvSpPr>
          <p:nvPr>
            <p:ph type="title"/>
          </p:nvPr>
        </p:nvSpPr>
        <p:spPr>
          <a:xfrm>
            <a:off x="457200" y="533400"/>
            <a:ext cx="6324600" cy="1828800"/>
          </a:xfrm>
        </p:spPr>
        <p:txBody>
          <a:bodyPr>
            <a:normAutofit fontScale="90000"/>
          </a:bodyPr>
          <a:lstStyle/>
          <a:p>
            <a:r>
              <a:rPr lang="en-US" dirty="0" smtClean="0"/>
              <a:t>Augmented Reality</a:t>
            </a:r>
            <a:br>
              <a:rPr lang="en-US" dirty="0" smtClean="0"/>
            </a:br>
            <a:r>
              <a:rPr lang="en-US" dirty="0" smtClean="0"/>
              <a:t>Cornell Cup Mid </a:t>
            </a:r>
            <a:r>
              <a:rPr lang="en-US" dirty="0"/>
              <a:t>Review </a:t>
            </a:r>
            <a:r>
              <a:rPr lang="en-US" dirty="0" smtClean="0"/>
              <a:t/>
            </a:r>
            <a:br>
              <a:rPr lang="en-US" dirty="0" smtClean="0"/>
            </a:br>
            <a:r>
              <a:rPr lang="en-US" dirty="0" smtClean="0"/>
              <a:t>Fall </a:t>
            </a:r>
            <a:r>
              <a:rPr lang="en-US" dirty="0"/>
              <a:t>2012</a:t>
            </a:r>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98220" y="2514600"/>
            <a:ext cx="5242560" cy="3931920"/>
          </a:xfrm>
          <a:prstGeom prst="rect">
            <a:avLst/>
          </a:prstGeom>
        </p:spPr>
      </p:pic>
      <p:sp>
        <p:nvSpPr>
          <p:cNvPr id="4" name="TextBox 3"/>
          <p:cNvSpPr txBox="1"/>
          <p:nvPr/>
        </p:nvSpPr>
        <p:spPr>
          <a:xfrm>
            <a:off x="5093293" y="5976611"/>
            <a:ext cx="990600" cy="646331"/>
          </a:xfrm>
          <a:prstGeom prst="rect">
            <a:avLst/>
          </a:prstGeom>
          <a:noFill/>
        </p:spPr>
        <p:txBody>
          <a:bodyPr wrap="square" rtlCol="0">
            <a:spAutoFit/>
          </a:bodyPr>
          <a:lstStyle/>
          <a:p>
            <a:pPr algn="ctr"/>
            <a:r>
              <a:rPr lang="en-US" dirty="0" smtClean="0">
                <a:solidFill>
                  <a:srgbClr val="00B0F0"/>
                </a:solidFill>
              </a:rPr>
              <a:t>Thor</a:t>
            </a:r>
          </a:p>
          <a:p>
            <a:pPr algn="ctr"/>
            <a:r>
              <a:rPr lang="en-US" dirty="0" smtClean="0">
                <a:solidFill>
                  <a:srgbClr val="00B0F0"/>
                </a:solidFill>
              </a:rPr>
              <a:t>Smith</a:t>
            </a:r>
            <a:endParaRPr lang="en-US" dirty="0">
              <a:solidFill>
                <a:srgbClr val="00B0F0"/>
              </a:solidFill>
            </a:endParaRPr>
          </a:p>
        </p:txBody>
      </p:sp>
      <p:sp>
        <p:nvSpPr>
          <p:cNvPr id="6" name="TextBox 5"/>
          <p:cNvSpPr txBox="1"/>
          <p:nvPr/>
        </p:nvSpPr>
        <p:spPr>
          <a:xfrm>
            <a:off x="1295400" y="5966737"/>
            <a:ext cx="990600" cy="646331"/>
          </a:xfrm>
          <a:prstGeom prst="rect">
            <a:avLst/>
          </a:prstGeom>
          <a:noFill/>
        </p:spPr>
        <p:txBody>
          <a:bodyPr wrap="square" rtlCol="0">
            <a:spAutoFit/>
          </a:bodyPr>
          <a:lstStyle/>
          <a:p>
            <a:pPr algn="ctr"/>
            <a:r>
              <a:rPr lang="en-US" dirty="0" smtClean="0">
                <a:solidFill>
                  <a:srgbClr val="00B0F0"/>
                </a:solidFill>
              </a:rPr>
              <a:t>Steven</a:t>
            </a:r>
          </a:p>
          <a:p>
            <a:pPr algn="ctr"/>
            <a:r>
              <a:rPr lang="en-US" dirty="0" smtClean="0">
                <a:solidFill>
                  <a:srgbClr val="00B0F0"/>
                </a:solidFill>
              </a:rPr>
              <a:t>Ellis</a:t>
            </a:r>
          </a:p>
        </p:txBody>
      </p:sp>
      <p:sp>
        <p:nvSpPr>
          <p:cNvPr id="8" name="TextBox 7"/>
          <p:cNvSpPr txBox="1"/>
          <p:nvPr/>
        </p:nvSpPr>
        <p:spPr>
          <a:xfrm>
            <a:off x="3048000" y="5976612"/>
            <a:ext cx="1268963" cy="646331"/>
          </a:xfrm>
          <a:prstGeom prst="rect">
            <a:avLst/>
          </a:prstGeom>
          <a:noFill/>
        </p:spPr>
        <p:txBody>
          <a:bodyPr wrap="square" rtlCol="0">
            <a:spAutoFit/>
          </a:bodyPr>
          <a:lstStyle/>
          <a:p>
            <a:pPr algn="ctr"/>
            <a:r>
              <a:rPr lang="en-US" dirty="0" smtClean="0">
                <a:solidFill>
                  <a:srgbClr val="00B0F0"/>
                </a:solidFill>
              </a:rPr>
              <a:t>Stephen</a:t>
            </a:r>
          </a:p>
          <a:p>
            <a:pPr algn="ctr"/>
            <a:r>
              <a:rPr lang="en-US" dirty="0" smtClean="0">
                <a:solidFill>
                  <a:srgbClr val="00B0F0"/>
                </a:solidFill>
              </a:rPr>
              <a:t>Carlson</a:t>
            </a:r>
            <a:endParaRPr lang="en-US" dirty="0">
              <a:solidFill>
                <a:srgbClr val="00B0F0"/>
              </a:solidFill>
            </a:endParaRPr>
          </a:p>
        </p:txBody>
      </p:sp>
    </p:spTree>
    <p:extLst>
      <p:ext uri="{BB962C8B-B14F-4D97-AF65-F5344CB8AC3E}">
        <p14:creationId xmlns:p14="http://schemas.microsoft.com/office/powerpoint/2010/main" val="403176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Hardware metrics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49861872"/>
              </p:ext>
            </p:extLst>
          </p:nvPr>
        </p:nvGraphicFramePr>
        <p:xfrm>
          <a:off x="152400" y="1371600"/>
          <a:ext cx="8839200" cy="5334000"/>
        </p:xfrm>
        <a:graphic>
          <a:graphicData uri="http://schemas.openxmlformats.org/drawingml/2006/table">
            <a:tbl>
              <a:tblPr firstRow="1" firstCol="1" bandRow="1">
                <a:tableStyleId>{5C22544A-7EE6-4342-B048-85BDC9FD1C3A}</a:tableStyleId>
              </a:tblPr>
              <a:tblGrid>
                <a:gridCol w="1016464"/>
                <a:gridCol w="1966217"/>
                <a:gridCol w="5856519"/>
              </a:tblGrid>
              <a:tr h="209488">
                <a:tc>
                  <a:txBody>
                    <a:bodyPr/>
                    <a:lstStyle/>
                    <a:p>
                      <a:pPr marL="0" marR="0" algn="ctr">
                        <a:spcBef>
                          <a:spcPts val="0"/>
                        </a:spcBef>
                        <a:spcAft>
                          <a:spcPts val="0"/>
                        </a:spcAft>
                      </a:pPr>
                      <a:r>
                        <a:rPr lang="en-US" sz="1100" dirty="0">
                          <a:effectLst/>
                        </a:rPr>
                        <a:t>Metric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Target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8975">
                <a:tc>
                  <a:txBody>
                    <a:bodyPr/>
                    <a:lstStyle/>
                    <a:p>
                      <a:pPr marL="0" marR="0" algn="r">
                        <a:spcBef>
                          <a:spcPts val="0"/>
                        </a:spcBef>
                        <a:spcAft>
                          <a:spcPts val="0"/>
                        </a:spcAft>
                      </a:pPr>
                      <a:r>
                        <a:rPr lang="en-US" sz="1100">
                          <a:effectLst/>
                        </a:rPr>
                        <a:t>Mass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Headset: 1 kg</a:t>
                      </a:r>
                    </a:p>
                    <a:p>
                      <a:pPr marL="0" marR="0">
                        <a:spcBef>
                          <a:spcPts val="0"/>
                        </a:spcBef>
                        <a:spcAft>
                          <a:spcPts val="0"/>
                        </a:spcAft>
                      </a:pPr>
                      <a:r>
                        <a:rPr lang="en-US" sz="1100">
                          <a:effectLst/>
                        </a:rPr>
                        <a:t>Backpack: 3 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Neither the headset nor the backpack can be too heavy to impede the performance of typical activities by the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28463">
                <a:tc>
                  <a:txBody>
                    <a:bodyPr/>
                    <a:lstStyle/>
                    <a:p>
                      <a:pPr marL="0" marR="0" algn="r">
                        <a:spcBef>
                          <a:spcPts val="0"/>
                        </a:spcBef>
                        <a:spcAft>
                          <a:spcPts val="0"/>
                        </a:spcAft>
                      </a:pPr>
                      <a:r>
                        <a:rPr lang="en-US" sz="1100">
                          <a:effectLst/>
                        </a:rPr>
                        <a:t>Power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3 hours runtime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Augmented reality applications run for long durations, so the device must operate long enough on battery power to be usable. The remaining battery capacity should be displayed to the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28463">
                <a:tc>
                  <a:txBody>
                    <a:bodyPr/>
                    <a:lstStyle/>
                    <a:p>
                      <a:pPr marL="0" marR="0" algn="r">
                        <a:spcBef>
                          <a:spcPts val="0"/>
                        </a:spcBef>
                        <a:spcAft>
                          <a:spcPts val="0"/>
                        </a:spcAft>
                      </a:pPr>
                      <a:r>
                        <a:rPr lang="en-US" sz="1100">
                          <a:effectLst/>
                        </a:rPr>
                        <a:t>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2 meter accuracy and 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The accuracy of the rendered virtual world depends heavily on the accuracy and precision of the user’s geospatial position.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34759">
                <a:tc>
                  <a:txBody>
                    <a:bodyPr/>
                    <a:lstStyle/>
                    <a:p>
                      <a:pPr marL="0" marR="0" algn="r">
                        <a:spcBef>
                          <a:spcPts val="0"/>
                        </a:spcBef>
                        <a:spcAft>
                          <a:spcPts val="0"/>
                        </a:spcAft>
                      </a:pPr>
                      <a:r>
                        <a:rPr lang="en-US" sz="1100">
                          <a:effectLst/>
                        </a:rPr>
                        <a:t>Wireless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80 m range, line of sight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A unique feature of this device is the wireless coordination capability of multiple headsets in the same virtual environment. The current wireless signal strength should be reported to the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47438">
                <a:tc>
                  <a:txBody>
                    <a:bodyPr/>
                    <a:lstStyle/>
                    <a:p>
                      <a:pPr marL="0" marR="0" algn="r">
                        <a:spcBef>
                          <a:spcPts val="0"/>
                        </a:spcBef>
                        <a:spcAft>
                          <a:spcPts val="0"/>
                        </a:spcAft>
                      </a:pPr>
                      <a:r>
                        <a:rPr lang="en-US" sz="1100">
                          <a:effectLst/>
                        </a:rPr>
                        <a:t>Comfort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No running speed or vision reduction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Ideally, the user would be able to perform actions without a noticeable burden on the user. It is difficult to quantitatively measure comfort, but the user should be able to orient their head, see the environment, and move from place to place as effectively as if the device was not worn.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37951">
                <a:tc>
                  <a:txBody>
                    <a:bodyPr/>
                    <a:lstStyle/>
                    <a:p>
                      <a:pPr marL="0" marR="0" algn="r">
                        <a:spcBef>
                          <a:spcPts val="0"/>
                        </a:spcBef>
                        <a:spcAft>
                          <a:spcPts val="0"/>
                        </a:spcAft>
                      </a:pPr>
                      <a:r>
                        <a:rPr lang="en-US" sz="1100">
                          <a:effectLst/>
                        </a:rPr>
                        <a:t>Durability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Operate from 0 to 40 C indoors and outdoors in dry conditions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Most augmented reality applications involve users walking or running, which will subject the device to vibration and light impacts. In addition, sunlight, humidity, and dust are inherent concerns for a portable device.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28463">
                <a:tc>
                  <a:txBody>
                    <a:bodyPr/>
                    <a:lstStyle/>
                    <a:p>
                      <a:pPr marL="0" marR="0" algn="r">
                        <a:spcBef>
                          <a:spcPts val="0"/>
                        </a:spcBef>
                        <a:spcAft>
                          <a:spcPts val="0"/>
                        </a:spcAft>
                      </a:pPr>
                      <a:r>
                        <a:rPr lang="en-US" sz="1100">
                          <a:effectLst/>
                        </a:rPr>
                        <a:t>Usability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End user can start up and use device without a technician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A user unfamiliar with the device technical details must be able to power on the device, perform start-up procedures such as wireless connection, and load the desired application.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65532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523629795"/>
              </p:ext>
            </p:extLst>
          </p:nvPr>
        </p:nvGraphicFramePr>
        <p:xfrm>
          <a:off x="152400" y="1371600"/>
          <a:ext cx="8839200" cy="5334001"/>
        </p:xfrm>
        <a:graphic>
          <a:graphicData uri="http://schemas.openxmlformats.org/drawingml/2006/table">
            <a:tbl>
              <a:tblPr firstRow="1" firstCol="1" bandRow="1">
                <a:tableStyleId>{5C22544A-7EE6-4342-B048-85BDC9FD1C3A}</a:tableStyleId>
              </a:tblPr>
              <a:tblGrid>
                <a:gridCol w="1579996"/>
                <a:gridCol w="1399174"/>
                <a:gridCol w="5860030"/>
              </a:tblGrid>
              <a:tr h="242455">
                <a:tc>
                  <a:txBody>
                    <a:bodyPr/>
                    <a:lstStyle/>
                    <a:p>
                      <a:pPr marL="0" marR="0" algn="ctr">
                        <a:spcBef>
                          <a:spcPts val="0"/>
                        </a:spcBef>
                        <a:spcAft>
                          <a:spcPts val="0"/>
                        </a:spcAft>
                      </a:pPr>
                      <a:r>
                        <a:rPr lang="en-US" sz="1100">
                          <a:effectLst/>
                        </a:rPr>
                        <a:t>Metric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Target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27364">
                <a:tc>
                  <a:txBody>
                    <a:bodyPr/>
                    <a:lstStyle/>
                    <a:p>
                      <a:pPr marL="0" marR="0" algn="ctr">
                        <a:spcBef>
                          <a:spcPts val="0"/>
                        </a:spcBef>
                        <a:spcAft>
                          <a:spcPts val="0"/>
                        </a:spcAft>
                      </a:pPr>
                      <a:r>
                        <a:rPr lang="en-US" sz="1100">
                          <a:effectLst/>
                        </a:rPr>
                        <a:t>3D Graphics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5000 polygon 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The user will expect to see a good 3d image. Phase 2 offers opportunities to increase graphical performance.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27364">
                <a:tc>
                  <a:txBody>
                    <a:bodyPr/>
                    <a:lstStyle/>
                    <a:p>
                      <a:pPr marL="0" marR="0" algn="r">
                        <a:spcBef>
                          <a:spcPts val="0"/>
                        </a:spcBef>
                        <a:spcAft>
                          <a:spcPts val="0"/>
                        </a:spcAft>
                      </a:pPr>
                      <a:r>
                        <a:rPr lang="en-US" sz="1100">
                          <a:effectLst/>
                        </a:rPr>
                        <a:t>Graphics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20 Hz update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We will need to render ghosts and the maze walls in real time according to the user’s geospatial location and their head orientation.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69818">
                <a:tc>
                  <a:txBody>
                    <a:bodyPr/>
                    <a:lstStyle/>
                    <a:p>
                      <a:pPr marL="0" marR="0" algn="r">
                        <a:spcBef>
                          <a:spcPts val="0"/>
                        </a:spcBef>
                        <a:spcAft>
                          <a:spcPts val="0"/>
                        </a:spcAft>
                      </a:pPr>
                      <a:r>
                        <a:rPr lang="en-US" sz="1100">
                          <a:effectLst/>
                        </a:rPr>
                        <a:t>Collision Detection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2 meter accuracy and 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The ability of the software to detect collision detection will be affected by the accuracy of the GPS. The minimum required to be meaningful cannot exceed a couple of meters. This means ghosts could be 2 m</a:t>
                      </a:r>
                      <a:r>
                        <a:rPr lang="en-US" sz="1100" baseline="30000">
                          <a:effectLst/>
                        </a:rPr>
                        <a:t>2</a:t>
                      </a:r>
                      <a:r>
                        <a:rPr lang="en-US" sz="1100">
                          <a:effectLst/>
                        </a:rPr>
                        <a:t> to account for accuracy of GPS.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69818">
                <a:tc>
                  <a:txBody>
                    <a:bodyPr/>
                    <a:lstStyle/>
                    <a:p>
                      <a:pPr marL="0" marR="0" algn="r">
                        <a:spcBef>
                          <a:spcPts val="0"/>
                        </a:spcBef>
                        <a:spcAft>
                          <a:spcPts val="0"/>
                        </a:spcAft>
                      </a:pPr>
                      <a:r>
                        <a:rPr lang="en-US" sz="1100">
                          <a:effectLst/>
                        </a:rPr>
                        <a:t>Network </a:t>
                      </a:r>
                    </a:p>
                    <a:p>
                      <a:pPr marL="0" marR="0" algn="r">
                        <a:spcBef>
                          <a:spcPts val="0"/>
                        </a:spcBef>
                        <a:spcAft>
                          <a:spcPts val="0"/>
                        </a:spcAft>
                      </a:pPr>
                      <a:r>
                        <a:rPr lang="en-US" sz="1100">
                          <a:effectLst/>
                        </a:rPr>
                        <a:t>User Position Update Rate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of 20Hz (50ms).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The position and orientation of each headset will need to be communicated wirelessly at least every 50ms to keep up with the GPS and provide meaningful feedback about collisions to each headset.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27364">
                <a:tc>
                  <a:txBody>
                    <a:bodyPr/>
                    <a:lstStyle/>
                    <a:p>
                      <a:pPr marL="0" marR="0" algn="r">
                        <a:spcBef>
                          <a:spcPts val="0"/>
                        </a:spcBef>
                        <a:spcAft>
                          <a:spcPts val="0"/>
                        </a:spcAft>
                      </a:pPr>
                      <a:r>
                        <a:rPr lang="en-US" sz="1100">
                          <a:effectLst/>
                        </a:rPr>
                        <a:t>Network</a:t>
                      </a:r>
                    </a:p>
                    <a:p>
                      <a:pPr marL="0" marR="0" algn="r">
                        <a:spcBef>
                          <a:spcPts val="0"/>
                        </a:spcBef>
                        <a:spcAft>
                          <a:spcPts val="0"/>
                        </a:spcAft>
                      </a:pPr>
                      <a:r>
                        <a:rPr lang="en-US" sz="1100">
                          <a:effectLst/>
                        </a:rPr>
                        <a:t>Graphic Position Update Rate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of 20Hz</a:t>
                      </a:r>
                    </a:p>
                    <a:p>
                      <a:pPr marL="0" marR="0">
                        <a:spcBef>
                          <a:spcPts val="0"/>
                        </a:spcBef>
                        <a:spcAft>
                          <a:spcPts val="0"/>
                        </a:spcAft>
                      </a:pPr>
                      <a:r>
                        <a:rPr lang="en-US" sz="1100">
                          <a:effectLst/>
                        </a:rPr>
                        <a:t>(50ms)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The position information about positions of ghosts and other virtual objects needs to be updated in a timely manner and should at least be as fast as the update rate of the player’s position.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69818">
                <a:tc>
                  <a:txBody>
                    <a:bodyPr/>
                    <a:lstStyle/>
                    <a:p>
                      <a:pPr marL="0" marR="0" algn="r">
                        <a:spcBef>
                          <a:spcPts val="0"/>
                        </a:spcBef>
                        <a:spcAft>
                          <a:spcPts val="0"/>
                        </a:spcAft>
                      </a:pPr>
                      <a:r>
                        <a:rPr lang="en-US" sz="1100">
                          <a:effectLst/>
                        </a:rPr>
                        <a:t>User Interface Usability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End user can navigate the user interface intuitively.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A user unfamiliar with the operation of the software should be able to figure it out with minimal references to the user manual. For phase 1 this will be displayed from the control unit. In phase 2 the user interface will migrate to the headset’s display.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Software metrics</a:t>
            </a:r>
            <a:endParaRPr lang="en-US" dirty="0"/>
          </a:p>
        </p:txBody>
      </p:sp>
    </p:spTree>
    <p:extLst>
      <p:ext uri="{BB962C8B-B14F-4D97-AF65-F5344CB8AC3E}">
        <p14:creationId xmlns:p14="http://schemas.microsoft.com/office/powerpoint/2010/main" val="271646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Power consumption testing</a:t>
            </a:r>
          </a:p>
          <a:p>
            <a:pPr lvl="1"/>
            <a:r>
              <a:rPr lang="en-US" sz="2000" dirty="0" smtClean="0"/>
              <a:t>Provided </a:t>
            </a:r>
            <a:r>
              <a:rPr lang="en-US" sz="2000" dirty="0" err="1" smtClean="0"/>
              <a:t>Terasic</a:t>
            </a:r>
            <a:r>
              <a:rPr lang="en-US" sz="2000" dirty="0" smtClean="0"/>
              <a:t> board uses 1.2 A typical (14.4 W)</a:t>
            </a:r>
          </a:p>
          <a:p>
            <a:pPr lvl="1"/>
            <a:r>
              <a:rPr lang="en-US" sz="2000" dirty="0" smtClean="0"/>
              <a:t>Acceptable battery life with 60 </a:t>
            </a:r>
            <a:r>
              <a:rPr lang="en-US" sz="2000" dirty="0" err="1" smtClean="0"/>
              <a:t>Whr</a:t>
            </a:r>
            <a:r>
              <a:rPr lang="en-US" sz="2000" dirty="0" smtClean="0"/>
              <a:t> capacity</a:t>
            </a:r>
          </a:p>
          <a:p>
            <a:r>
              <a:rPr lang="en-US" sz="2400" dirty="0" smtClean="0"/>
              <a:t>Hardware design for Phase 2</a:t>
            </a:r>
          </a:p>
          <a:p>
            <a:pPr lvl="1"/>
            <a:r>
              <a:rPr lang="en-US" sz="2000" dirty="0" smtClean="0"/>
              <a:t>Power supply design</a:t>
            </a:r>
          </a:p>
          <a:p>
            <a:pPr lvl="2"/>
            <a:r>
              <a:rPr lang="en-US" dirty="0" smtClean="0"/>
              <a:t>Battery and regulator selection</a:t>
            </a:r>
          </a:p>
          <a:p>
            <a:pPr lvl="1"/>
            <a:r>
              <a:rPr lang="en-US" sz="2000" dirty="0" smtClean="0"/>
              <a:t>Headset interfacing board</a:t>
            </a:r>
          </a:p>
          <a:p>
            <a:pPr lvl="2"/>
            <a:r>
              <a:rPr lang="en-US" dirty="0" smtClean="0"/>
              <a:t>Re-use GPS, inertial measurement unit, microcontroller</a:t>
            </a:r>
          </a:p>
          <a:p>
            <a:r>
              <a:rPr lang="en-US" sz="2400" dirty="0" smtClean="0"/>
              <a:t>Packaging</a:t>
            </a:r>
          </a:p>
          <a:p>
            <a:pPr lvl="1"/>
            <a:r>
              <a:rPr lang="en-US" sz="2000" dirty="0" smtClean="0"/>
              <a:t>Re-use optics</a:t>
            </a:r>
          </a:p>
          <a:p>
            <a:pPr lvl="1"/>
            <a:r>
              <a:rPr lang="en-US" sz="2000" dirty="0" smtClean="0"/>
              <a:t>Selected new display</a:t>
            </a:r>
          </a:p>
          <a:p>
            <a:pPr lvl="1"/>
            <a:r>
              <a:rPr lang="en-US" sz="2000" dirty="0" smtClean="0"/>
              <a:t>Selected helmet and backpack</a:t>
            </a:r>
            <a:endParaRPr lang="en-US" sz="2000" dirty="0"/>
          </a:p>
        </p:txBody>
      </p:sp>
      <p:sp>
        <p:nvSpPr>
          <p:cNvPr id="3" name="Title 2"/>
          <p:cNvSpPr>
            <a:spLocks noGrp="1"/>
          </p:cNvSpPr>
          <p:nvPr>
            <p:ph type="title"/>
          </p:nvPr>
        </p:nvSpPr>
        <p:spPr/>
        <p:txBody>
          <a:bodyPr/>
          <a:lstStyle/>
          <a:p>
            <a:r>
              <a:rPr lang="en-US" dirty="0" smtClean="0"/>
              <a:t>Accomplishments To Date (PHA2)</a:t>
            </a:r>
            <a:endParaRPr lang="en-US" dirty="0"/>
          </a:p>
        </p:txBody>
      </p:sp>
      <p:sp>
        <p:nvSpPr>
          <p:cNvPr id="4" name="TextBox 3"/>
          <p:cNvSpPr txBox="1"/>
          <p:nvPr/>
        </p:nvSpPr>
        <p:spPr>
          <a:xfrm>
            <a:off x="6324600" y="2751307"/>
            <a:ext cx="2633798" cy="369332"/>
          </a:xfrm>
          <a:prstGeom prst="rect">
            <a:avLst/>
          </a:prstGeom>
          <a:noFill/>
        </p:spPr>
        <p:txBody>
          <a:bodyPr wrap="none" rtlCol="0">
            <a:spAutoFit/>
          </a:bodyPr>
          <a:lstStyle/>
          <a:p>
            <a:r>
              <a:rPr lang="en-US" dirty="0" smtClean="0"/>
              <a:t>[POWER CONSUMPTION]</a:t>
            </a:r>
            <a:endParaRPr lang="en-US" dirty="0"/>
          </a:p>
        </p:txBody>
      </p:sp>
      <p:sp>
        <p:nvSpPr>
          <p:cNvPr id="5" name="TextBox 4"/>
          <p:cNvSpPr txBox="1"/>
          <p:nvPr/>
        </p:nvSpPr>
        <p:spPr>
          <a:xfrm>
            <a:off x="6400800" y="4495800"/>
            <a:ext cx="729687" cy="369332"/>
          </a:xfrm>
          <a:prstGeom prst="rect">
            <a:avLst/>
          </a:prstGeom>
          <a:noFill/>
        </p:spPr>
        <p:txBody>
          <a:bodyPr wrap="none" rtlCol="0">
            <a:spAutoFit/>
          </a:bodyPr>
          <a:lstStyle/>
          <a:p>
            <a:r>
              <a:rPr lang="en-US" dirty="0" smtClean="0"/>
              <a:t>[PCB]</a:t>
            </a:r>
            <a:endParaRPr lang="en-US" dirty="0"/>
          </a:p>
        </p:txBody>
      </p:sp>
    </p:spTree>
    <p:extLst>
      <p:ext uri="{BB962C8B-B14F-4D97-AF65-F5344CB8AC3E}">
        <p14:creationId xmlns:p14="http://schemas.microsoft.com/office/powerpoint/2010/main" val="3540674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Display virtual environment overlay on real world</a:t>
            </a:r>
          </a:p>
          <a:p>
            <a:pPr lvl="1"/>
            <a:r>
              <a:rPr lang="en-US" sz="2000" dirty="0" smtClean="0"/>
              <a:t>Preserves real-world depth perception</a:t>
            </a:r>
          </a:p>
          <a:p>
            <a:pPr lvl="1"/>
            <a:r>
              <a:rPr lang="en-US" sz="2000" dirty="0" smtClean="0"/>
              <a:t>Large field of view</a:t>
            </a:r>
          </a:p>
          <a:p>
            <a:pPr lvl="1"/>
            <a:r>
              <a:rPr lang="en-US" sz="2000" dirty="0" smtClean="0"/>
              <a:t>Both worlds perceptible simultaneously</a:t>
            </a:r>
          </a:p>
          <a:p>
            <a:r>
              <a:rPr lang="en-US" sz="2400" dirty="0" smtClean="0"/>
              <a:t>User head and position tracking</a:t>
            </a:r>
          </a:p>
          <a:p>
            <a:pPr lvl="1"/>
            <a:r>
              <a:rPr lang="en-US" sz="2000" dirty="0" smtClean="0"/>
              <a:t>Filtering algorithm for inertial measurement data</a:t>
            </a:r>
          </a:p>
          <a:p>
            <a:r>
              <a:rPr lang="en-US" sz="2400" dirty="0" smtClean="0"/>
              <a:t>Portability and battery operation</a:t>
            </a:r>
          </a:p>
          <a:p>
            <a:r>
              <a:rPr lang="en-US" sz="2400" dirty="0" smtClean="0"/>
              <a:t>Wireless communication to other headsets</a:t>
            </a:r>
          </a:p>
          <a:p>
            <a:pPr lvl="1"/>
            <a:r>
              <a:rPr lang="en-US" sz="2000" dirty="0" smtClean="0"/>
              <a:t>Multi-user augmented reality</a:t>
            </a:r>
          </a:p>
        </p:txBody>
      </p:sp>
      <p:sp>
        <p:nvSpPr>
          <p:cNvPr id="3" name="Title 2"/>
          <p:cNvSpPr>
            <a:spLocks noGrp="1"/>
          </p:cNvSpPr>
          <p:nvPr>
            <p:ph type="title"/>
          </p:nvPr>
        </p:nvSpPr>
        <p:spPr/>
        <p:txBody>
          <a:bodyPr/>
          <a:lstStyle/>
          <a:p>
            <a:r>
              <a:rPr lang="en-US" dirty="0" smtClean="0"/>
              <a:t>Technical Ingenuity</a:t>
            </a:r>
            <a:endParaRPr lang="en-US" dirty="0"/>
          </a:p>
        </p:txBody>
      </p:sp>
    </p:spTree>
    <p:extLst>
      <p:ext uri="{BB962C8B-B14F-4D97-AF65-F5344CB8AC3E}">
        <p14:creationId xmlns:p14="http://schemas.microsoft.com/office/powerpoint/2010/main" val="2791106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Execution overview – </a:t>
            </a:r>
            <a:r>
              <a:rPr lang="en-US" dirty="0" smtClean="0"/>
              <a:t>Timeline 1/3</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36219" b="-207"/>
          <a:stretch/>
        </p:blipFill>
        <p:spPr>
          <a:xfrm>
            <a:off x="152400" y="1371600"/>
            <a:ext cx="8834213" cy="5334000"/>
          </a:xfrm>
        </p:spPr>
      </p:pic>
    </p:spTree>
    <p:extLst>
      <p:ext uri="{BB962C8B-B14F-4D97-AF65-F5344CB8AC3E}">
        <p14:creationId xmlns:p14="http://schemas.microsoft.com/office/powerpoint/2010/main" val="3042760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Execution overview – Timeline 2/3</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40359"/>
          <a:stretch/>
        </p:blipFill>
        <p:spPr>
          <a:xfrm>
            <a:off x="152400" y="1371600"/>
            <a:ext cx="8839200" cy="5334000"/>
          </a:xfrm>
        </p:spPr>
      </p:pic>
    </p:spTree>
    <p:extLst>
      <p:ext uri="{BB962C8B-B14F-4D97-AF65-F5344CB8AC3E}">
        <p14:creationId xmlns:p14="http://schemas.microsoft.com/office/powerpoint/2010/main" val="4157361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40359"/>
          <a:stretch/>
        </p:blipFill>
        <p:spPr>
          <a:xfrm>
            <a:off x="152400" y="1371600"/>
            <a:ext cx="8839200" cy="5334000"/>
          </a:xfrm>
        </p:spPr>
      </p:pic>
      <p:sp>
        <p:nvSpPr>
          <p:cNvPr id="3" name="Title 2"/>
          <p:cNvSpPr>
            <a:spLocks noGrp="1"/>
          </p:cNvSpPr>
          <p:nvPr>
            <p:ph type="title"/>
          </p:nvPr>
        </p:nvSpPr>
        <p:spPr/>
        <p:txBody>
          <a:bodyPr/>
          <a:lstStyle/>
          <a:p>
            <a:r>
              <a:rPr lang="en-US" dirty="0" smtClean="0"/>
              <a:t>Execution Overview – Timeline 3/3</a:t>
            </a:r>
            <a:endParaRPr lang="en-US" dirty="0"/>
          </a:p>
        </p:txBody>
      </p:sp>
    </p:spTree>
    <p:extLst>
      <p:ext uri="{BB962C8B-B14F-4D97-AF65-F5344CB8AC3E}">
        <p14:creationId xmlns:p14="http://schemas.microsoft.com/office/powerpoint/2010/main" val="1351510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Execution overview - BUDGET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49841390"/>
              </p:ext>
            </p:extLst>
          </p:nvPr>
        </p:nvGraphicFramePr>
        <p:xfrm>
          <a:off x="152400" y="1371599"/>
          <a:ext cx="8839199" cy="5334000"/>
        </p:xfrm>
        <a:graphic>
          <a:graphicData uri="http://schemas.openxmlformats.org/drawingml/2006/table">
            <a:tbl>
              <a:tblPr>
                <a:tableStyleId>{5C22544A-7EE6-4342-B048-85BDC9FD1C3A}</a:tableStyleId>
              </a:tblPr>
              <a:tblGrid>
                <a:gridCol w="1556019"/>
                <a:gridCol w="2698551"/>
                <a:gridCol w="1015583"/>
                <a:gridCol w="928532"/>
                <a:gridCol w="928532"/>
                <a:gridCol w="928532"/>
                <a:gridCol w="783450"/>
              </a:tblGrid>
              <a:tr h="280000">
                <a:tc>
                  <a:txBody>
                    <a:bodyPr/>
                    <a:lstStyle/>
                    <a:p>
                      <a:pPr algn="l" fontAlgn="b"/>
                      <a:r>
                        <a:rPr lang="en-US" sz="1100" u="none" strike="noStrike">
                          <a:effectLst/>
                        </a:rPr>
                        <a:t>Name</a:t>
                      </a:r>
                      <a:endParaRPr lang="en-US" sz="1100" b="1"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Item</a:t>
                      </a:r>
                      <a:endParaRPr lang="en-US" sz="1100" b="1"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Vendor</a:t>
                      </a:r>
                      <a:endParaRPr lang="en-US" sz="1100" b="1"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Unit Price</a:t>
                      </a:r>
                      <a:endParaRPr lang="en-US" sz="1100" b="1"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Shipping</a:t>
                      </a:r>
                      <a:endParaRPr lang="en-US" sz="1100" b="1"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Quantity</a:t>
                      </a:r>
                      <a:endParaRPr lang="en-US" sz="1100" b="1"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Price</a:t>
                      </a:r>
                      <a:endParaRPr lang="en-US" sz="1100" b="1"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Battery</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BatterySpace</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66.95</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133.9</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Screen1</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AdaFruit</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139.95</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139.95</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Screen2</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AdaFruit</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64.95</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64.95</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IMU</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Mouser</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$28.75 </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28.75</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GPS</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SparkFun</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49.99</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49.99</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Passives</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Various</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PCB</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Oshpark</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40</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80</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Microcontroller</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DigiKey</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11.45</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22.9</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Charger</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BatterySpace</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39.95</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79.9</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Regulator</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Mouser</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13.23</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26.46</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Fuel Guage</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DigiKey</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6.43</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12.86</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3D printed Box</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Purdue IEEE</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40</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80</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Backpack</a:t>
                      </a:r>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Draw String Backpack</a:t>
                      </a:r>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Supplied</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r>
              <a:tr h="266000">
                <a:tc>
                  <a:txBody>
                    <a:bodyPr/>
                    <a:lstStyle/>
                    <a:p>
                      <a:pPr algn="l" fontAlgn="b"/>
                      <a:r>
                        <a:rPr lang="en-US" sz="1100" u="none" strike="noStrike">
                          <a:effectLst/>
                        </a:rPr>
                        <a:t>Total</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a:effectLst/>
                        </a:rPr>
                        <a:t>521.65</a:t>
                      </a:r>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l" fontAlgn="b"/>
                      <a:endParaRPr lang="en-US" sz="1100" b="0" i="0" u="none" strike="noStrike">
                        <a:solidFill>
                          <a:srgbClr val="000000"/>
                        </a:solidFill>
                        <a:effectLst/>
                        <a:latin typeface="Liberation Sans"/>
                      </a:endParaRPr>
                    </a:p>
                  </a:txBody>
                  <a:tcPr marL="9525" marR="9525" marT="9525" marB="0" anchor="b"/>
                </a:tc>
                <a:tc>
                  <a:txBody>
                    <a:bodyPr/>
                    <a:lstStyle/>
                    <a:p>
                      <a:pPr algn="r" fontAlgn="b"/>
                      <a:r>
                        <a:rPr lang="en-US" sz="1100" u="none" strike="noStrike" dirty="0">
                          <a:effectLst/>
                        </a:rPr>
                        <a:t>739.66</a:t>
                      </a:r>
                      <a:endParaRPr lang="en-US" sz="1100" b="0" i="0" u="none" strike="noStrike" dirty="0">
                        <a:solidFill>
                          <a:srgbClr val="000000"/>
                        </a:solidFill>
                        <a:effectLst/>
                        <a:latin typeface="Liberation Sans"/>
                      </a:endParaRPr>
                    </a:p>
                  </a:txBody>
                  <a:tcPr marL="9525" marR="9525" marT="9525" marB="0" anchor="b"/>
                </a:tc>
              </a:tr>
            </a:tbl>
          </a:graphicData>
        </a:graphic>
      </p:graphicFrame>
    </p:spTree>
    <p:extLst>
      <p:ext uri="{BB962C8B-B14F-4D97-AF65-F5344CB8AC3E}">
        <p14:creationId xmlns:p14="http://schemas.microsoft.com/office/powerpoint/2010/main" val="3975776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dirty="0" smtClean="0"/>
              <a:t>Patent Liability</a:t>
            </a:r>
          </a:p>
          <a:p>
            <a:pPr lvl="1"/>
            <a:r>
              <a:rPr lang="en-US" sz="2400" dirty="0" smtClean="0"/>
              <a:t>Novelty of design avoids many AR patents</a:t>
            </a:r>
          </a:p>
          <a:p>
            <a:pPr lvl="2"/>
            <a:r>
              <a:rPr lang="en-US" sz="2000" dirty="0" smtClean="0"/>
              <a:t>Large fraction specifically mention cameras</a:t>
            </a:r>
          </a:p>
          <a:p>
            <a:pPr lvl="1"/>
            <a:r>
              <a:rPr lang="en-US" sz="2400" dirty="0" smtClean="0"/>
              <a:t>Licensing may be required</a:t>
            </a:r>
          </a:p>
          <a:p>
            <a:pPr lvl="1"/>
            <a:r>
              <a:rPr lang="en-US" sz="2400" dirty="0" smtClean="0"/>
              <a:t>Could file new patents and cross-license</a:t>
            </a:r>
            <a:endParaRPr lang="en-US" sz="2400" dirty="0"/>
          </a:p>
          <a:p>
            <a:r>
              <a:rPr lang="en-US" sz="2800" dirty="0" smtClean="0"/>
              <a:t>User Safety</a:t>
            </a:r>
          </a:p>
          <a:p>
            <a:pPr lvl="1"/>
            <a:r>
              <a:rPr lang="en-US" sz="2400" dirty="0" smtClean="0"/>
              <a:t>LiFePO</a:t>
            </a:r>
            <a:r>
              <a:rPr lang="en-US" sz="2400" baseline="-25000" dirty="0" smtClean="0"/>
              <a:t>4</a:t>
            </a:r>
            <a:r>
              <a:rPr lang="en-US" sz="2400" dirty="0" smtClean="0"/>
              <a:t> much safer than other Lithium battery chemistries</a:t>
            </a:r>
          </a:p>
          <a:p>
            <a:pPr lvl="1"/>
            <a:r>
              <a:rPr lang="en-US" sz="2400" dirty="0" smtClean="0"/>
              <a:t>Translucent display keeps user aware of environment</a:t>
            </a:r>
          </a:p>
          <a:p>
            <a:pPr lvl="1"/>
            <a:r>
              <a:rPr lang="en-US" sz="2400" dirty="0" smtClean="0"/>
              <a:t>Product unsuitable for use while driving, operating heavy machinery</a:t>
            </a:r>
          </a:p>
        </p:txBody>
      </p:sp>
      <p:sp>
        <p:nvSpPr>
          <p:cNvPr id="3" name="Title 2"/>
          <p:cNvSpPr>
            <a:spLocks noGrp="1"/>
          </p:cNvSpPr>
          <p:nvPr>
            <p:ph type="title"/>
          </p:nvPr>
        </p:nvSpPr>
        <p:spPr/>
        <p:txBody>
          <a:bodyPr/>
          <a:lstStyle/>
          <a:p>
            <a:r>
              <a:rPr lang="en-US" dirty="0" smtClean="0"/>
              <a:t>COMPLICATIONS</a:t>
            </a:r>
            <a:endParaRPr lang="en-US" dirty="0"/>
          </a:p>
        </p:txBody>
      </p:sp>
    </p:spTree>
    <p:extLst>
      <p:ext uri="{BB962C8B-B14F-4D97-AF65-F5344CB8AC3E}">
        <p14:creationId xmlns:p14="http://schemas.microsoft.com/office/powerpoint/2010/main" val="90168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Selling software to users after purchase of device</a:t>
            </a:r>
          </a:p>
          <a:p>
            <a:pPr lvl="1"/>
            <a:r>
              <a:rPr lang="en-US" dirty="0" smtClean="0"/>
              <a:t>Need to set up distribution network</a:t>
            </a:r>
          </a:p>
          <a:p>
            <a:pPr lvl="1"/>
            <a:r>
              <a:rPr lang="en-US" dirty="0" smtClean="0"/>
              <a:t>Encourage third party development</a:t>
            </a:r>
          </a:p>
          <a:p>
            <a:pPr lvl="1"/>
            <a:r>
              <a:rPr lang="en-US" dirty="0" smtClean="0"/>
              <a:t>Anti-piracy solutions</a:t>
            </a:r>
          </a:p>
          <a:p>
            <a:pPr lvl="1"/>
            <a:endParaRPr lang="en-US" dirty="0"/>
          </a:p>
        </p:txBody>
      </p:sp>
      <p:sp>
        <p:nvSpPr>
          <p:cNvPr id="3" name="Title 2"/>
          <p:cNvSpPr>
            <a:spLocks noGrp="1"/>
          </p:cNvSpPr>
          <p:nvPr>
            <p:ph type="title"/>
          </p:nvPr>
        </p:nvSpPr>
        <p:spPr/>
        <p:txBody>
          <a:bodyPr/>
          <a:lstStyle/>
          <a:p>
            <a:r>
              <a:rPr lang="en-US" dirty="0" smtClean="0"/>
              <a:t>Opportunities</a:t>
            </a:r>
            <a:endParaRPr lang="en-US" dirty="0"/>
          </a:p>
        </p:txBody>
      </p:sp>
    </p:spTree>
    <p:extLst>
      <p:ext uri="{BB962C8B-B14F-4D97-AF65-F5344CB8AC3E}">
        <p14:creationId xmlns:p14="http://schemas.microsoft.com/office/powerpoint/2010/main" val="275955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3200" dirty="0" smtClean="0"/>
              <a:t>Challenge Definition</a:t>
            </a:r>
            <a:endParaRPr lang="en-US" sz="3200" dirty="0"/>
          </a:p>
          <a:p>
            <a:r>
              <a:rPr lang="en-US" sz="3200" dirty="0" smtClean="0"/>
              <a:t>Project Entry Solution</a:t>
            </a:r>
            <a:endParaRPr lang="en-US" sz="3200" dirty="0"/>
          </a:p>
          <a:p>
            <a:r>
              <a:rPr lang="en-US" sz="3200" dirty="0" smtClean="0"/>
              <a:t>Accomplishments to Date</a:t>
            </a:r>
            <a:endParaRPr lang="en-US" sz="3200" dirty="0"/>
          </a:p>
          <a:p>
            <a:r>
              <a:rPr lang="en-US" sz="3200" dirty="0" smtClean="0"/>
              <a:t>Technical Ingenuity</a:t>
            </a:r>
            <a:endParaRPr lang="en-US" sz="3200" dirty="0"/>
          </a:p>
          <a:p>
            <a:r>
              <a:rPr lang="en-US" sz="3200" dirty="0" smtClean="0"/>
              <a:t>Project Execution Overview</a:t>
            </a:r>
            <a:endParaRPr lang="en-US" sz="3200" dirty="0"/>
          </a:p>
          <a:p>
            <a:r>
              <a:rPr lang="en-US" sz="3200" dirty="0" smtClean="0"/>
              <a:t>Complications</a:t>
            </a:r>
          </a:p>
          <a:p>
            <a:r>
              <a:rPr lang="en-US" sz="3200" dirty="0" smtClean="0"/>
              <a:t>Opportunities</a:t>
            </a:r>
          </a:p>
          <a:p>
            <a:r>
              <a:rPr lang="en-US" sz="3200" dirty="0" smtClean="0"/>
              <a:t>Recommendations and Next Steps</a:t>
            </a:r>
            <a:endParaRPr lang="en-US" sz="3200"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2465666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Continued software development</a:t>
            </a:r>
          </a:p>
          <a:p>
            <a:pPr lvl="1"/>
            <a:r>
              <a:rPr lang="en-US" sz="2000" dirty="0" smtClean="0"/>
              <a:t>Improve calculation of head orientation</a:t>
            </a:r>
          </a:p>
          <a:p>
            <a:pPr lvl="1"/>
            <a:r>
              <a:rPr lang="en-US" sz="2000" dirty="0" smtClean="0"/>
              <a:t>Improve filtering of GPS data</a:t>
            </a:r>
          </a:p>
          <a:p>
            <a:r>
              <a:rPr lang="en-US" sz="2200" dirty="0"/>
              <a:t>Migrate software to new motherboard</a:t>
            </a:r>
          </a:p>
          <a:p>
            <a:r>
              <a:rPr lang="en-US" sz="2200" dirty="0" smtClean="0"/>
              <a:t>Finalize packaging modifications for larger display</a:t>
            </a:r>
          </a:p>
          <a:p>
            <a:r>
              <a:rPr lang="en-US" sz="2200" dirty="0" smtClean="0"/>
              <a:t>Testing of new hardware</a:t>
            </a:r>
          </a:p>
          <a:p>
            <a:pPr lvl="1"/>
            <a:r>
              <a:rPr lang="en-US" sz="2000" dirty="0" smtClean="0"/>
              <a:t>Battery power and charging</a:t>
            </a:r>
          </a:p>
          <a:p>
            <a:pPr lvl="1"/>
            <a:r>
              <a:rPr lang="en-US" sz="2000" dirty="0" smtClean="0"/>
              <a:t>Interfacing of </a:t>
            </a:r>
            <a:r>
              <a:rPr lang="en-US" sz="2000" dirty="0" err="1" smtClean="0"/>
              <a:t>Terasic</a:t>
            </a:r>
            <a:r>
              <a:rPr lang="en-US" sz="2000" dirty="0" smtClean="0"/>
              <a:t> board with existing microcontroller</a:t>
            </a:r>
          </a:p>
          <a:p>
            <a:pPr lvl="1"/>
            <a:r>
              <a:rPr lang="en-US" sz="2000" dirty="0" smtClean="0"/>
              <a:t>Display</a:t>
            </a:r>
          </a:p>
        </p:txBody>
      </p:sp>
      <p:sp>
        <p:nvSpPr>
          <p:cNvPr id="3" name="Title 2"/>
          <p:cNvSpPr>
            <a:spLocks noGrp="1"/>
          </p:cNvSpPr>
          <p:nvPr>
            <p:ph type="title"/>
          </p:nvPr>
        </p:nvSpPr>
        <p:spPr/>
        <p:txBody>
          <a:bodyPr/>
          <a:lstStyle/>
          <a:p>
            <a:r>
              <a:rPr lang="en-US" dirty="0" smtClean="0"/>
              <a:t>Recommendations and Next Steps</a:t>
            </a:r>
            <a:endParaRPr lang="en-US" dirty="0"/>
          </a:p>
        </p:txBody>
      </p:sp>
    </p:spTree>
    <p:extLst>
      <p:ext uri="{BB962C8B-B14F-4D97-AF65-F5344CB8AC3E}">
        <p14:creationId xmlns:p14="http://schemas.microsoft.com/office/powerpoint/2010/main" val="2571464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a:t>Questions / Discussion</a:t>
            </a:r>
          </a:p>
        </p:txBody>
      </p:sp>
    </p:spTree>
    <p:extLst>
      <p:ext uri="{BB962C8B-B14F-4D97-AF65-F5344CB8AC3E}">
        <p14:creationId xmlns:p14="http://schemas.microsoft.com/office/powerpoint/2010/main" val="620796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37930" y="1371600"/>
            <a:ext cx="5867400" cy="5319954"/>
          </a:xfrm>
        </p:spPr>
      </p:pic>
      <p:sp>
        <p:nvSpPr>
          <p:cNvPr id="3" name="Title 2"/>
          <p:cNvSpPr>
            <a:spLocks noGrp="1"/>
          </p:cNvSpPr>
          <p:nvPr>
            <p:ph type="title"/>
          </p:nvPr>
        </p:nvSpPr>
        <p:spPr/>
        <p:txBody>
          <a:bodyPr/>
          <a:lstStyle/>
          <a:p>
            <a:r>
              <a:rPr lang="en-US" dirty="0" smtClean="0"/>
              <a:t>PCB</a:t>
            </a:r>
            <a:endParaRPr lang="en-US" dirty="0"/>
          </a:p>
        </p:txBody>
      </p:sp>
    </p:spTree>
    <p:extLst>
      <p:ext uri="{BB962C8B-B14F-4D97-AF65-F5344CB8AC3E}">
        <p14:creationId xmlns:p14="http://schemas.microsoft.com/office/powerpoint/2010/main" val="26233868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1371600"/>
            <a:ext cx="7696570" cy="5304242"/>
          </a:xfrm>
        </p:spPr>
      </p:pic>
      <p:sp>
        <p:nvSpPr>
          <p:cNvPr id="3" name="Title 2"/>
          <p:cNvSpPr>
            <a:spLocks noGrp="1"/>
          </p:cNvSpPr>
          <p:nvPr>
            <p:ph type="title"/>
          </p:nvPr>
        </p:nvSpPr>
        <p:spPr/>
        <p:txBody>
          <a:bodyPr/>
          <a:lstStyle/>
          <a:p>
            <a:r>
              <a:rPr lang="en-US" dirty="0" smtClean="0"/>
              <a:t>Schematic</a:t>
            </a:r>
            <a:endParaRPr lang="en-US" dirty="0"/>
          </a:p>
        </p:txBody>
      </p:sp>
    </p:spTree>
    <p:extLst>
      <p:ext uri="{BB962C8B-B14F-4D97-AF65-F5344CB8AC3E}">
        <p14:creationId xmlns:p14="http://schemas.microsoft.com/office/powerpoint/2010/main" val="1278752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Wearable </a:t>
            </a:r>
            <a:r>
              <a:rPr lang="en-US" dirty="0"/>
              <a:t>computing is </a:t>
            </a:r>
            <a:r>
              <a:rPr lang="en-US" dirty="0" smtClean="0"/>
              <a:t>emerging quickly</a:t>
            </a:r>
          </a:p>
          <a:p>
            <a:pPr lvl="1"/>
            <a:r>
              <a:rPr lang="en-US" dirty="0" smtClean="0"/>
              <a:t>Google Glass, Samsung </a:t>
            </a:r>
            <a:r>
              <a:rPr lang="en-US" dirty="0"/>
              <a:t>Galaxy </a:t>
            </a:r>
            <a:r>
              <a:rPr lang="en-US" dirty="0" smtClean="0"/>
              <a:t>Gear</a:t>
            </a:r>
            <a:r>
              <a:rPr lang="en-US" dirty="0"/>
              <a:t>, </a:t>
            </a:r>
            <a:r>
              <a:rPr lang="en-US" dirty="0" smtClean="0"/>
              <a:t>and </a:t>
            </a:r>
            <a:r>
              <a:rPr lang="en-US" dirty="0"/>
              <a:t>Oculus Rift</a:t>
            </a:r>
            <a:r>
              <a:rPr lang="en-US" dirty="0" smtClean="0"/>
              <a:t>.</a:t>
            </a:r>
          </a:p>
          <a:p>
            <a:r>
              <a:rPr lang="en-US" dirty="0" smtClean="0"/>
              <a:t>Combine </a:t>
            </a:r>
            <a:r>
              <a:rPr lang="en-US" dirty="0"/>
              <a:t>virtual reality with reality to create augmented </a:t>
            </a:r>
            <a:r>
              <a:rPr lang="en-US" dirty="0" smtClean="0"/>
              <a:t>reality</a:t>
            </a:r>
          </a:p>
          <a:p>
            <a:pPr lvl="1"/>
            <a:r>
              <a:rPr lang="en-US" dirty="0" smtClean="0"/>
              <a:t>Provide information</a:t>
            </a:r>
          </a:p>
          <a:p>
            <a:pPr lvl="1"/>
            <a:r>
              <a:rPr lang="en-US" dirty="0" smtClean="0"/>
              <a:t>Promote Teamwork</a:t>
            </a:r>
          </a:p>
          <a:p>
            <a:pPr lvl="1"/>
            <a:r>
              <a:rPr lang="en-US" dirty="0" smtClean="0"/>
              <a:t>Decrease need for physical objects</a:t>
            </a:r>
          </a:p>
          <a:p>
            <a:r>
              <a:rPr lang="en-US" dirty="0"/>
              <a:t>The design will need to satisfy the following </a:t>
            </a:r>
            <a:r>
              <a:rPr lang="en-US" dirty="0" smtClean="0"/>
              <a:t>requirements:</a:t>
            </a:r>
          </a:p>
          <a:p>
            <a:pPr lvl="1"/>
            <a:r>
              <a:rPr lang="en-US" dirty="0" smtClean="0"/>
              <a:t>Portable </a:t>
            </a:r>
            <a:r>
              <a:rPr lang="en-US" dirty="0"/>
              <a:t>and </a:t>
            </a:r>
            <a:r>
              <a:rPr lang="en-US" dirty="0" smtClean="0"/>
              <a:t>Comfortable</a:t>
            </a:r>
            <a:endParaRPr lang="en-US" dirty="0"/>
          </a:p>
          <a:p>
            <a:pPr lvl="1"/>
            <a:r>
              <a:rPr lang="en-US" dirty="0" smtClean="0"/>
              <a:t>Track user position </a:t>
            </a:r>
            <a:r>
              <a:rPr lang="en-US" dirty="0"/>
              <a:t>and </a:t>
            </a:r>
            <a:r>
              <a:rPr lang="en-US" dirty="0" smtClean="0"/>
              <a:t>head orientation</a:t>
            </a:r>
            <a:endParaRPr lang="en-US" dirty="0"/>
          </a:p>
          <a:p>
            <a:pPr lvl="1"/>
            <a:r>
              <a:rPr lang="en-US" dirty="0" smtClean="0"/>
              <a:t>Wireless </a:t>
            </a:r>
            <a:r>
              <a:rPr lang="en-US" dirty="0"/>
              <a:t>Communication</a:t>
            </a:r>
          </a:p>
          <a:p>
            <a:pPr lvl="1"/>
            <a:r>
              <a:rPr lang="en-US" dirty="0" smtClean="0"/>
              <a:t>Easy </a:t>
            </a:r>
            <a:r>
              <a:rPr lang="en-US" dirty="0"/>
              <a:t>to set up and use</a:t>
            </a:r>
          </a:p>
          <a:p>
            <a:pPr lvl="1"/>
            <a:r>
              <a:rPr lang="en-US" dirty="0" smtClean="0"/>
              <a:t>Transparent display, easy to see</a:t>
            </a:r>
            <a:endParaRPr lang="en-US" dirty="0"/>
          </a:p>
        </p:txBody>
      </p:sp>
      <p:sp>
        <p:nvSpPr>
          <p:cNvPr id="3" name="Title 2"/>
          <p:cNvSpPr>
            <a:spLocks noGrp="1"/>
          </p:cNvSpPr>
          <p:nvPr>
            <p:ph type="title"/>
          </p:nvPr>
        </p:nvSpPr>
        <p:spPr/>
        <p:txBody>
          <a:bodyPr/>
          <a:lstStyle/>
          <a:p>
            <a:r>
              <a:rPr lang="en-US" dirty="0" smtClean="0"/>
              <a:t>Challenge Definition</a:t>
            </a:r>
            <a:endParaRPr lang="en-US" dirty="0"/>
          </a:p>
        </p:txBody>
      </p:sp>
    </p:spTree>
    <p:extLst>
      <p:ext uri="{BB962C8B-B14F-4D97-AF65-F5344CB8AC3E}">
        <p14:creationId xmlns:p14="http://schemas.microsoft.com/office/powerpoint/2010/main" val="1359449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dirty="0" smtClean="0"/>
              <a:t>Artistic Performance</a:t>
            </a:r>
          </a:p>
          <a:p>
            <a:pPr lvl="1"/>
            <a:r>
              <a:rPr lang="en-US" sz="2200" dirty="0" smtClean="0"/>
              <a:t>Performers need to </a:t>
            </a:r>
            <a:r>
              <a:rPr lang="en-US" sz="2200" dirty="0"/>
              <a:t>know where </a:t>
            </a:r>
            <a:r>
              <a:rPr lang="en-US" sz="2200" dirty="0" smtClean="0"/>
              <a:t>to </a:t>
            </a:r>
            <a:r>
              <a:rPr lang="en-US" sz="2200" dirty="0"/>
              <a:t>be and when.</a:t>
            </a:r>
          </a:p>
          <a:p>
            <a:r>
              <a:rPr lang="en-US" sz="2400" dirty="0" smtClean="0"/>
              <a:t>Train a New Employee</a:t>
            </a:r>
          </a:p>
          <a:p>
            <a:pPr lvl="1"/>
            <a:r>
              <a:rPr lang="en-US" sz="2200" dirty="0" smtClean="0"/>
              <a:t>Show </a:t>
            </a:r>
            <a:r>
              <a:rPr lang="en-US" sz="2200" dirty="0"/>
              <a:t>a physical demonstration of </a:t>
            </a:r>
            <a:r>
              <a:rPr lang="en-US" sz="2200" dirty="0" smtClean="0"/>
              <a:t>equipment</a:t>
            </a:r>
          </a:p>
          <a:p>
            <a:pPr lvl="1"/>
            <a:r>
              <a:rPr lang="en-US" sz="2200" dirty="0" smtClean="0"/>
              <a:t>Employee </a:t>
            </a:r>
            <a:r>
              <a:rPr lang="en-US" sz="2200" dirty="0"/>
              <a:t>may </a:t>
            </a:r>
            <a:r>
              <a:rPr lang="en-US" sz="2200" dirty="0" smtClean="0"/>
              <a:t>observe machinery in operation.</a:t>
            </a:r>
            <a:endParaRPr lang="en-US" sz="2200" dirty="0"/>
          </a:p>
          <a:p>
            <a:r>
              <a:rPr lang="en-US" sz="2400" dirty="0" smtClean="0">
                <a:solidFill>
                  <a:srgbClr val="FF0000"/>
                </a:solidFill>
              </a:rPr>
              <a:t>Children </a:t>
            </a:r>
            <a:r>
              <a:rPr lang="en-US" sz="2400" dirty="0">
                <a:solidFill>
                  <a:srgbClr val="FF0000"/>
                </a:solidFill>
              </a:rPr>
              <a:t>P</a:t>
            </a:r>
            <a:r>
              <a:rPr lang="en-US" sz="2400" dirty="0" smtClean="0">
                <a:solidFill>
                  <a:srgbClr val="FF0000"/>
                </a:solidFill>
              </a:rPr>
              <a:t>laying Games</a:t>
            </a:r>
          </a:p>
          <a:p>
            <a:pPr lvl="1"/>
            <a:r>
              <a:rPr lang="en-US" sz="2200" dirty="0" smtClean="0">
                <a:solidFill>
                  <a:srgbClr val="FF0000"/>
                </a:solidFill>
              </a:rPr>
              <a:t>Children Rely </a:t>
            </a:r>
            <a:r>
              <a:rPr lang="en-US" sz="2200" dirty="0">
                <a:solidFill>
                  <a:srgbClr val="FF0000"/>
                </a:solidFill>
              </a:rPr>
              <a:t>on “imaginary” objects placed in a select location.</a:t>
            </a:r>
          </a:p>
          <a:p>
            <a:r>
              <a:rPr lang="en-US" sz="2400" dirty="0" smtClean="0"/>
              <a:t>Educational Demonstrations</a:t>
            </a:r>
          </a:p>
          <a:p>
            <a:pPr lvl="1"/>
            <a:r>
              <a:rPr lang="en-US" sz="2200" dirty="0" smtClean="0"/>
              <a:t> Replace resources with virtual resources placed </a:t>
            </a:r>
            <a:r>
              <a:rPr lang="en-US" sz="2200" dirty="0"/>
              <a:t>in appropriate locations</a:t>
            </a:r>
            <a:r>
              <a:rPr lang="en-US" sz="2200" dirty="0" smtClean="0"/>
              <a:t>.</a:t>
            </a:r>
            <a:endParaRPr lang="en-US" sz="2200" dirty="0"/>
          </a:p>
        </p:txBody>
      </p:sp>
      <p:sp>
        <p:nvSpPr>
          <p:cNvPr id="3" name="Title 2"/>
          <p:cNvSpPr>
            <a:spLocks noGrp="1"/>
          </p:cNvSpPr>
          <p:nvPr>
            <p:ph type="title"/>
          </p:nvPr>
        </p:nvSpPr>
        <p:spPr/>
        <p:txBody>
          <a:bodyPr/>
          <a:lstStyle/>
          <a:p>
            <a:r>
              <a:rPr lang="en-US" dirty="0" smtClean="0"/>
              <a:t>USE cases</a:t>
            </a:r>
            <a:endParaRPr lang="en-US" dirty="0"/>
          </a:p>
        </p:txBody>
      </p:sp>
    </p:spTree>
    <p:extLst>
      <p:ext uri="{BB962C8B-B14F-4D97-AF65-F5344CB8AC3E}">
        <p14:creationId xmlns:p14="http://schemas.microsoft.com/office/powerpoint/2010/main" val="2526024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3886200"/>
            <a:ext cx="8407893" cy="2240279"/>
          </a:xfrm>
        </p:spPr>
        <p:txBody>
          <a:bodyPr>
            <a:normAutofit/>
          </a:bodyPr>
          <a:lstStyle/>
          <a:p>
            <a:endParaRPr lang="en-US" dirty="0"/>
          </a:p>
          <a:p>
            <a:r>
              <a:rPr lang="en-US" sz="2800" dirty="0" smtClean="0"/>
              <a:t>Will </a:t>
            </a:r>
            <a:r>
              <a:rPr lang="en-US" sz="2800" dirty="0"/>
              <a:t>not focus on internet </a:t>
            </a:r>
            <a:r>
              <a:rPr lang="en-US" sz="2800" dirty="0" smtClean="0"/>
              <a:t>connectivity</a:t>
            </a:r>
          </a:p>
          <a:p>
            <a:r>
              <a:rPr lang="en-US" sz="2800" dirty="0" smtClean="0"/>
              <a:t>Allow for multiple simulations.</a:t>
            </a:r>
            <a:endParaRPr lang="en-US" sz="2800" dirty="0"/>
          </a:p>
          <a:p>
            <a:r>
              <a:rPr lang="en-US" sz="2800" dirty="0" smtClean="0"/>
              <a:t>Focus on Gaming</a:t>
            </a:r>
          </a:p>
        </p:txBody>
      </p:sp>
      <p:sp>
        <p:nvSpPr>
          <p:cNvPr id="3" name="Title 2"/>
          <p:cNvSpPr>
            <a:spLocks noGrp="1"/>
          </p:cNvSpPr>
          <p:nvPr>
            <p:ph type="title"/>
          </p:nvPr>
        </p:nvSpPr>
        <p:spPr/>
        <p:txBody>
          <a:bodyPr/>
          <a:lstStyle/>
          <a:p>
            <a:r>
              <a:rPr lang="en-US" dirty="0" smtClean="0"/>
              <a:t>Project entry solution</a:t>
            </a:r>
            <a:endParaRPr lang="en-US" dirty="0"/>
          </a:p>
        </p:txBody>
      </p:sp>
      <p:sp>
        <p:nvSpPr>
          <p:cNvPr id="4" name="TextBox 3"/>
          <p:cNvSpPr txBox="1"/>
          <p:nvPr/>
        </p:nvSpPr>
        <p:spPr>
          <a:xfrm>
            <a:off x="457200" y="1792579"/>
            <a:ext cx="3733800" cy="1988237"/>
          </a:xfrm>
          <a:prstGeom prst="rect">
            <a:avLst/>
          </a:prstGeom>
          <a:noFill/>
        </p:spPr>
        <p:txBody>
          <a:bodyPr wrap="square" rtlCol="0">
            <a:spAutoFit/>
          </a:bodyPr>
          <a:lstStyle/>
          <a:p>
            <a:r>
              <a:rPr lang="en-US" sz="2800" dirty="0">
                <a:solidFill>
                  <a:schemeClr val="tx2"/>
                </a:solidFill>
              </a:rPr>
              <a:t>Headset:</a:t>
            </a:r>
          </a:p>
          <a:p>
            <a:pPr marL="548640" lvl="1" indent="-182880">
              <a:spcBef>
                <a:spcPct val="20000"/>
              </a:spcBef>
              <a:buClr>
                <a:srgbClr val="BF974D"/>
              </a:buClr>
              <a:buFont typeface="Wingdings" pitchFamily="2" charset="2"/>
              <a:buChar char="§"/>
            </a:pPr>
            <a:r>
              <a:rPr lang="en-US" sz="2800" dirty="0" smtClean="0">
                <a:solidFill>
                  <a:schemeClr val="tx2"/>
                </a:solidFill>
              </a:rPr>
              <a:t>Provide the display</a:t>
            </a:r>
          </a:p>
          <a:p>
            <a:pPr marL="548640" lvl="1" indent="-182880">
              <a:spcBef>
                <a:spcPct val="20000"/>
              </a:spcBef>
              <a:buClr>
                <a:srgbClr val="BF974D"/>
              </a:buClr>
              <a:buFont typeface="Wingdings" pitchFamily="2" charset="2"/>
              <a:buChar char="§"/>
            </a:pPr>
            <a:r>
              <a:rPr lang="en-US" sz="2800" dirty="0" smtClean="0">
                <a:solidFill>
                  <a:schemeClr val="tx2"/>
                </a:solidFill>
              </a:rPr>
              <a:t>Mounting point for sensors</a:t>
            </a:r>
          </a:p>
        </p:txBody>
      </p:sp>
      <p:sp>
        <p:nvSpPr>
          <p:cNvPr id="5" name="TextBox 4"/>
          <p:cNvSpPr txBox="1"/>
          <p:nvPr/>
        </p:nvSpPr>
        <p:spPr>
          <a:xfrm>
            <a:off x="4572000" y="1706401"/>
            <a:ext cx="3505200" cy="2160591"/>
          </a:xfrm>
          <a:prstGeom prst="rect">
            <a:avLst/>
          </a:prstGeom>
          <a:noFill/>
        </p:spPr>
        <p:txBody>
          <a:bodyPr wrap="square" rtlCol="0">
            <a:spAutoFit/>
          </a:bodyPr>
          <a:lstStyle/>
          <a:p>
            <a:r>
              <a:rPr lang="en-US" sz="2400" dirty="0">
                <a:solidFill>
                  <a:schemeClr val="tx2"/>
                </a:solidFill>
              </a:rPr>
              <a:t>Backpack:</a:t>
            </a:r>
          </a:p>
          <a:p>
            <a:pPr marL="548640" lvl="1" indent="-182880">
              <a:spcBef>
                <a:spcPct val="20000"/>
              </a:spcBef>
              <a:buClr>
                <a:srgbClr val="BF974D"/>
              </a:buClr>
              <a:buFont typeface="Wingdings" pitchFamily="2" charset="2"/>
              <a:buChar char="§"/>
            </a:pPr>
            <a:r>
              <a:rPr lang="en-US" sz="2400" dirty="0" smtClean="0">
                <a:solidFill>
                  <a:schemeClr val="tx2"/>
                </a:solidFill>
              </a:rPr>
              <a:t>Wireless </a:t>
            </a:r>
            <a:r>
              <a:rPr lang="en-US" sz="2400" dirty="0">
                <a:solidFill>
                  <a:schemeClr val="tx2"/>
                </a:solidFill>
              </a:rPr>
              <a:t>communication</a:t>
            </a:r>
          </a:p>
          <a:p>
            <a:pPr marL="548640" lvl="1" indent="-182880">
              <a:spcBef>
                <a:spcPct val="20000"/>
              </a:spcBef>
              <a:buClr>
                <a:srgbClr val="BF974D"/>
              </a:buClr>
              <a:buFont typeface="Wingdings" pitchFamily="2" charset="2"/>
              <a:buChar char="§"/>
            </a:pPr>
            <a:r>
              <a:rPr lang="en-US" sz="2400" dirty="0" smtClean="0">
                <a:solidFill>
                  <a:schemeClr val="tx2"/>
                </a:solidFill>
              </a:rPr>
              <a:t>Graphics rendering</a:t>
            </a:r>
          </a:p>
          <a:p>
            <a:pPr marL="548640" lvl="1" indent="-182880">
              <a:spcBef>
                <a:spcPct val="20000"/>
              </a:spcBef>
              <a:buClr>
                <a:srgbClr val="BF974D"/>
              </a:buClr>
              <a:buFont typeface="Wingdings" pitchFamily="2" charset="2"/>
              <a:buChar char="§"/>
            </a:pPr>
            <a:r>
              <a:rPr lang="en-US" sz="2400" dirty="0" smtClean="0">
                <a:solidFill>
                  <a:schemeClr val="tx2"/>
                </a:solidFill>
              </a:rPr>
              <a:t>Simulation Logic</a:t>
            </a:r>
          </a:p>
        </p:txBody>
      </p:sp>
    </p:spTree>
    <p:extLst>
      <p:ext uri="{BB962C8B-B14F-4D97-AF65-F5344CB8AC3E}">
        <p14:creationId xmlns:p14="http://schemas.microsoft.com/office/powerpoint/2010/main" val="645456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a:ext>
            </a:extLst>
          </a:blip>
          <a:stretch>
            <a:fillRect/>
          </a:stretch>
        </p:blipFill>
        <p:spPr bwMode="auto">
          <a:xfrm>
            <a:off x="76200" y="228600"/>
            <a:ext cx="9067800" cy="6400800"/>
          </a:xfrm>
          <a:prstGeom prst="rect">
            <a:avLst/>
          </a:prstGeom>
          <a:noFill/>
          <a:ln>
            <a:noFill/>
          </a:ln>
        </p:spPr>
      </p:pic>
    </p:spTree>
    <p:extLst>
      <p:ext uri="{BB962C8B-B14F-4D97-AF65-F5344CB8AC3E}">
        <p14:creationId xmlns:p14="http://schemas.microsoft.com/office/powerpoint/2010/main" val="965746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8000" dirty="0" smtClean="0"/>
              <a:t>PHASE 1</a:t>
            </a:r>
          </a:p>
          <a:p>
            <a:endParaRPr lang="en-US" sz="8000" dirty="0"/>
          </a:p>
          <a:p>
            <a:r>
              <a:rPr lang="en-US" sz="8000" dirty="0" smtClean="0"/>
              <a:t>PHASE 2</a:t>
            </a:r>
            <a:endParaRPr lang="en-US" sz="8000" dirty="0"/>
          </a:p>
        </p:txBody>
      </p:sp>
      <p:sp>
        <p:nvSpPr>
          <p:cNvPr id="3" name="Title 2"/>
          <p:cNvSpPr>
            <a:spLocks noGrp="1"/>
          </p:cNvSpPr>
          <p:nvPr>
            <p:ph type="title"/>
          </p:nvPr>
        </p:nvSpPr>
        <p:spPr/>
        <p:txBody>
          <a:bodyPr/>
          <a:lstStyle/>
          <a:p>
            <a:r>
              <a:rPr lang="en-US" dirty="0" smtClean="0"/>
              <a:t>Accomplishments To Date</a:t>
            </a:r>
            <a:endParaRPr lang="en-US" dirty="0"/>
          </a:p>
        </p:txBody>
      </p:sp>
    </p:spTree>
    <p:extLst>
      <p:ext uri="{BB962C8B-B14F-4D97-AF65-F5344CB8AC3E}">
        <p14:creationId xmlns:p14="http://schemas.microsoft.com/office/powerpoint/2010/main" val="2966193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Hardware</a:t>
            </a:r>
          </a:p>
          <a:p>
            <a:pPr lvl="1"/>
            <a:r>
              <a:rPr lang="en-US" sz="2000" dirty="0" smtClean="0"/>
              <a:t>Interfacing to Inertial Measurement Unit</a:t>
            </a:r>
          </a:p>
          <a:p>
            <a:pPr lvl="1"/>
            <a:r>
              <a:rPr lang="en-US" sz="2000" dirty="0" smtClean="0"/>
              <a:t>Interfacing to GPS</a:t>
            </a:r>
          </a:p>
          <a:p>
            <a:pPr lvl="1"/>
            <a:r>
              <a:rPr lang="en-US" sz="2000" dirty="0" smtClean="0"/>
              <a:t>Power management</a:t>
            </a:r>
          </a:p>
          <a:p>
            <a:pPr lvl="2"/>
            <a:r>
              <a:rPr lang="en-US" dirty="0" smtClean="0"/>
              <a:t>Battery charging</a:t>
            </a:r>
          </a:p>
          <a:p>
            <a:pPr lvl="2"/>
            <a:r>
              <a:rPr lang="en-US" dirty="0" smtClean="0"/>
              <a:t>Battery fuel gauge</a:t>
            </a:r>
          </a:p>
          <a:p>
            <a:pPr lvl="2"/>
            <a:r>
              <a:rPr lang="en-US" dirty="0" smtClean="0"/>
              <a:t>Voltage regulation</a:t>
            </a:r>
          </a:p>
        </p:txBody>
      </p:sp>
      <p:sp>
        <p:nvSpPr>
          <p:cNvPr id="3" name="Title 2"/>
          <p:cNvSpPr>
            <a:spLocks noGrp="1"/>
          </p:cNvSpPr>
          <p:nvPr>
            <p:ph type="title"/>
          </p:nvPr>
        </p:nvSpPr>
        <p:spPr/>
        <p:txBody>
          <a:bodyPr/>
          <a:lstStyle/>
          <a:p>
            <a:r>
              <a:rPr lang="en-US" dirty="0" smtClean="0"/>
              <a:t>Accomplishments To Date (PHA1)</a:t>
            </a:r>
            <a:endParaRPr lang="en-US" dirty="0"/>
          </a:p>
        </p:txBody>
      </p:sp>
      <p:pic>
        <p:nvPicPr>
          <p:cNvPr id="1028" name="Picture 4" descr="https://lh5.googleusercontent.com/-azXA1pEJXH4/UnfMv-A82uI/AAAAAAAAAb4/v4Kk6RwBdL4/w769-h577-no/pcb_xbee.jpg"/>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905000" y="3991730"/>
            <a:ext cx="5562601" cy="2518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026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Self-contained headset</a:t>
            </a:r>
          </a:p>
          <a:p>
            <a:pPr lvl="1"/>
            <a:r>
              <a:rPr lang="en-US" sz="2000" dirty="0" smtClean="0"/>
              <a:t>Hard hat with display and all</a:t>
            </a:r>
          </a:p>
          <a:p>
            <a:pPr marL="365760" lvl="1" indent="0">
              <a:buNone/>
            </a:pPr>
            <a:r>
              <a:rPr lang="en-US" sz="2000" dirty="0"/>
              <a:t> </a:t>
            </a:r>
            <a:r>
              <a:rPr lang="en-US" sz="2000" dirty="0" smtClean="0"/>
              <a:t>  electronics mounted to rails</a:t>
            </a:r>
          </a:p>
          <a:p>
            <a:endParaRPr lang="en-US" sz="2400" dirty="0" smtClean="0"/>
          </a:p>
          <a:p>
            <a:r>
              <a:rPr lang="en-US" sz="2400" dirty="0" smtClean="0"/>
              <a:t>Software</a:t>
            </a:r>
          </a:p>
          <a:p>
            <a:pPr lvl="1"/>
            <a:r>
              <a:rPr lang="en-US" sz="2000" dirty="0" smtClean="0"/>
              <a:t>OpenGL ES for 3D rendering</a:t>
            </a:r>
          </a:p>
          <a:p>
            <a:pPr lvl="1"/>
            <a:r>
              <a:rPr lang="en-US" sz="2000" dirty="0" smtClean="0"/>
              <a:t>Networking: </a:t>
            </a:r>
            <a:r>
              <a:rPr lang="en-US" sz="2000" dirty="0" err="1" smtClean="0"/>
              <a:t>XBees</a:t>
            </a:r>
            <a:r>
              <a:rPr lang="en-US" sz="2000" dirty="0" smtClean="0"/>
              <a:t> with CCU</a:t>
            </a:r>
          </a:p>
          <a:p>
            <a:pPr lvl="1"/>
            <a:r>
              <a:rPr lang="en-US" sz="2000" dirty="0" smtClean="0"/>
              <a:t>SPI communication between</a:t>
            </a:r>
            <a:br>
              <a:rPr lang="en-US" sz="2000" dirty="0" smtClean="0"/>
            </a:br>
            <a:r>
              <a:rPr lang="en-US" sz="2000" dirty="0" smtClean="0"/>
              <a:t>Pi and micro</a:t>
            </a:r>
          </a:p>
          <a:p>
            <a:pPr lvl="1"/>
            <a:r>
              <a:rPr lang="en-US" sz="2000" dirty="0" err="1" smtClean="0"/>
              <a:t>MacPan</a:t>
            </a:r>
            <a:r>
              <a:rPr lang="en-US" sz="2000" dirty="0" smtClean="0"/>
              <a:t> game</a:t>
            </a:r>
          </a:p>
        </p:txBody>
      </p:sp>
      <p:sp>
        <p:nvSpPr>
          <p:cNvPr id="3" name="Title 2"/>
          <p:cNvSpPr>
            <a:spLocks noGrp="1"/>
          </p:cNvSpPr>
          <p:nvPr>
            <p:ph type="title"/>
          </p:nvPr>
        </p:nvSpPr>
        <p:spPr/>
        <p:txBody>
          <a:bodyPr/>
          <a:lstStyle/>
          <a:p>
            <a:r>
              <a:rPr lang="en-US" dirty="0" smtClean="0"/>
              <a:t>Accomplishments To Date (PHA1)</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57800" y="1524000"/>
            <a:ext cx="3096186" cy="20574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257800" y="3886200"/>
            <a:ext cx="3128279" cy="2133600"/>
          </a:xfrm>
          <a:prstGeom prst="rect">
            <a:avLst/>
          </a:prstGeom>
        </p:spPr>
      </p:pic>
    </p:spTree>
    <p:extLst>
      <p:ext uri="{BB962C8B-B14F-4D97-AF65-F5344CB8AC3E}">
        <p14:creationId xmlns:p14="http://schemas.microsoft.com/office/powerpoint/2010/main" val="6759420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Grid</Template>
  <TotalTime>720</TotalTime>
  <Words>1160</Words>
  <Application>Microsoft Office PowerPoint</Application>
  <PresentationFormat>On-screen Show (4:3)</PresentationFormat>
  <Paragraphs>261</Paragraphs>
  <Slides>23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Franklin Gothic Medium</vt:lpstr>
      <vt:lpstr>Liberation Sans</vt:lpstr>
      <vt:lpstr>Times New Roman</vt:lpstr>
      <vt:lpstr>Wingdings</vt:lpstr>
      <vt:lpstr>Wingdings 2</vt:lpstr>
      <vt:lpstr>Grid</vt:lpstr>
      <vt:lpstr>Office Theme</vt:lpstr>
      <vt:lpstr>Augmented Reality Cornell Cup Mid Review  Fall 2012</vt:lpstr>
      <vt:lpstr>Outline</vt:lpstr>
      <vt:lpstr>Challenge Definition</vt:lpstr>
      <vt:lpstr>USE cases</vt:lpstr>
      <vt:lpstr>Project entry solution</vt:lpstr>
      <vt:lpstr>PowerPoint Presentation</vt:lpstr>
      <vt:lpstr>Accomplishments To Date</vt:lpstr>
      <vt:lpstr>Accomplishments To Date (PHA1)</vt:lpstr>
      <vt:lpstr>Accomplishments To Date (PHA1)</vt:lpstr>
      <vt:lpstr>Hardware metrics</vt:lpstr>
      <vt:lpstr>Software metrics</vt:lpstr>
      <vt:lpstr>Accomplishments To Date (PHA2)</vt:lpstr>
      <vt:lpstr>Technical Ingenuity</vt:lpstr>
      <vt:lpstr>Execution overview – Timeline 1/3</vt:lpstr>
      <vt:lpstr>Execution overview – Timeline 2/3</vt:lpstr>
      <vt:lpstr>Execution Overview – Timeline 3/3</vt:lpstr>
      <vt:lpstr>Execution overview - BUDGET</vt:lpstr>
      <vt:lpstr>COMPLICATIONS</vt:lpstr>
      <vt:lpstr>Opportunities</vt:lpstr>
      <vt:lpstr>Recommendations and Next Steps</vt:lpstr>
      <vt:lpstr>Questions / Discussion</vt:lpstr>
      <vt:lpstr>PCB</vt:lpstr>
      <vt:lpstr>Schematic</vt:lpstr>
    </vt:vector>
  </TitlesOfParts>
  <Company>Engineering Computer Network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5: Augmented Reality Simulator</dc:title>
  <dc:creator>Smith, Thor A</dc:creator>
  <cp:lastModifiedBy>Smith, Thor A</cp:lastModifiedBy>
  <cp:revision>101</cp:revision>
  <dcterms:created xsi:type="dcterms:W3CDTF">2013-09-03T13:42:12Z</dcterms:created>
  <dcterms:modified xsi:type="dcterms:W3CDTF">2014-02-13T17:57:06Z</dcterms:modified>
</cp:coreProperties>
</file>