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68" r:id="rId3"/>
    <p:sldId id="267" r:id="rId4"/>
    <p:sldId id="269" r:id="rId5"/>
    <p:sldId id="274" r:id="rId6"/>
    <p:sldId id="271" r:id="rId7"/>
    <p:sldId id="272" r:id="rId8"/>
    <p:sldId id="273" r:id="rId9"/>
    <p:sldId id="270" r:id="rId10"/>
    <p:sldId id="261" r:id="rId11"/>
    <p:sldId id="275" r:id="rId12"/>
    <p:sldId id="276" r:id="rId13"/>
    <p:sldId id="27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D8EEF8-C8C9-43F1-A3A5-733E730FC175}" type="datetimeFigureOut">
              <a:rPr lang="en-US" smtClean="0"/>
              <a:t>10/2/2013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22CF2-3609-4D0F-B4E0-65F4D200B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30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1939-B595-4E60-8E63-7E65E6153AEE}" type="datetime1">
              <a:rPr lang="en-US" smtClean="0"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05: Augmented Reality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CB0E-7553-4E98-8C00-40291283ADC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EDD3-7B13-4751-9B9D-EB3D86AEB141}" type="datetime1">
              <a:rPr lang="en-US" smtClean="0"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05: Augmented Reality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CB0E-7553-4E98-8C00-40291283AD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6048B-D1D7-4D5E-9678-8ACEED705B8B}" type="datetime1">
              <a:rPr lang="en-US" smtClean="0"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US" smtClean="0"/>
              <a:t>Team 05: Augmented Reality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CB0E-7553-4E98-8C00-40291283AD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11352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A42B7-CBEA-4025-A0D2-C859235FCAA3}" type="datetime1">
              <a:rPr lang="en-US" smtClean="0"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05: Augmented Reality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CB0E-7553-4E98-8C00-40291283AD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78EA-B459-45B3-9DC6-8ECC0016F0CC}" type="datetime1">
              <a:rPr lang="en-US" smtClean="0"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05: Augmented Reality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CB0E-7553-4E98-8C00-40291283ADC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25395-EECC-42BA-9380-CB5106612400}" type="datetime1">
              <a:rPr lang="en-US" smtClean="0"/>
              <a:t>10/2/2013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05: Augmented Reality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CB0E-7553-4E98-8C00-40291283AD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6FA43-3E23-45A4-A429-233DB103EA82}" type="datetime1">
              <a:rPr lang="en-US" smtClean="0"/>
              <a:t>10/2/2013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05: Augmented Reality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CB0E-7553-4E98-8C00-40291283AD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831-548C-459A-B8AD-667F6B30247E}" type="datetime1">
              <a:rPr lang="en-US" smtClean="0"/>
              <a:t>10/2/2013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05: Augmented Reality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CB0E-7553-4E98-8C00-40291283AD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C087-971A-4547-A568-C36999E8CE44}" type="datetime1">
              <a:rPr lang="en-US" smtClean="0"/>
              <a:t>10/2/2013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05: Augmented Reality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CB0E-7553-4E98-8C00-40291283AD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7E2-F581-4F58-8B16-97AE57FC5C03}" type="datetime1">
              <a:rPr lang="en-US" smtClean="0"/>
              <a:t>10/2/2013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05: Augmented Reality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CB0E-7553-4E98-8C00-40291283ADC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073240A-7BA0-49D7-8CC0-0CE00170C00B}" type="datetime1">
              <a:rPr lang="en-US" smtClean="0"/>
              <a:t>10/2/2013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Team 05: Augmented Reality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3C8CB0E-7553-4E98-8C00-40291283ADC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066801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1"/>
            <a:ext cx="9143999" cy="10668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1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1"/>
            <a:ext cx="8229600" cy="510540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588A801-EBA6-493C-81F5-994D5D7595DE}" type="datetime1">
              <a:rPr lang="en-US" smtClean="0"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Team 05: Augmented Reality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3C8CB0E-7553-4E98-8C00-40291283ADC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hf sldNum="0" hd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slide" Target="slide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2.xml"/><Relationship Id="rId5" Type="http://schemas.openxmlformats.org/officeDocument/2006/relationships/image" Target="../media/image9.png"/><Relationship Id="rId4" Type="http://schemas.openxmlformats.org/officeDocument/2006/relationships/slide" Target="slide11.xml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PCB Layout Narrative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400" dirty="0" smtClean="0"/>
              <a:t>Team 05 Augmented Reality Project</a:t>
            </a:r>
          </a:p>
          <a:p>
            <a:pPr algn="ctr"/>
            <a:r>
              <a:rPr lang="en-US" sz="2400" smtClean="0"/>
              <a:t>TCSP </a:t>
            </a:r>
            <a:r>
              <a:rPr lang="en-US" sz="2400" smtClean="0"/>
              <a:t>#05</a:t>
            </a:r>
            <a:endParaRPr lang="en-US" sz="2400" dirty="0" smtClean="0"/>
          </a:p>
          <a:p>
            <a:pPr algn="ctr"/>
            <a:r>
              <a:rPr lang="en-US" sz="2400" dirty="0" smtClean="0"/>
              <a:t>Stephen Carlson, Steven Ellis, Alec Stephen Green, Thor Smith</a:t>
            </a:r>
          </a:p>
        </p:txBody>
      </p:sp>
    </p:spTree>
    <p:extLst>
      <p:ext uri="{BB962C8B-B14F-4D97-AF65-F5344CB8AC3E}">
        <p14:creationId xmlns:p14="http://schemas.microsoft.com/office/powerpoint/2010/main" val="259444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5" name="Content Placeholder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332107"/>
            <a:ext cx="1041783" cy="658491"/>
          </a:xfrm>
          <a:prstGeom prst="rect">
            <a:avLst/>
          </a:prstGeom>
        </p:spPr>
      </p:pic>
      <p:pic>
        <p:nvPicPr>
          <p:cNvPr id="6" name="Picture 2">
            <a:hlinkClick r:id="rId4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133600" y="332108"/>
            <a:ext cx="1738159" cy="658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>
            <a:hlinkClick r:id="rId6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95800" y="332108"/>
            <a:ext cx="1226096" cy="658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>
            <a:hlinkClick r:id="rId8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400800" y="332108"/>
            <a:ext cx="2187469" cy="658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20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Layout, Power Supply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05: Augmented Reality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4800" y="1291509"/>
            <a:ext cx="4876800" cy="5015812"/>
            <a:chOff x="1039091" y="831273"/>
            <a:chExt cx="5455582" cy="5611092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039091" y="831273"/>
              <a:ext cx="5455580" cy="5611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5791201" y="2819400"/>
              <a:ext cx="703472" cy="36229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239" t="18626" r="2169" b="9040"/>
          <a:stretch/>
        </p:blipFill>
        <p:spPr bwMode="auto">
          <a:xfrm>
            <a:off x="4537116" y="4495583"/>
            <a:ext cx="4398571" cy="181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52400" y="1106843"/>
            <a:ext cx="8783287" cy="3592251"/>
            <a:chOff x="152400" y="1106843"/>
            <a:chExt cx="8783287" cy="3592251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52400" y="1371600"/>
              <a:ext cx="8783287" cy="3327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152400" y="3581400"/>
              <a:ext cx="2819400" cy="11176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629400" y="2438400"/>
              <a:ext cx="533400" cy="76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696200" y="2514600"/>
              <a:ext cx="609600" cy="90174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50086" y="3348541"/>
              <a:ext cx="698114" cy="1147042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5085" y="1672358"/>
              <a:ext cx="698114" cy="1147042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05000" y="2831068"/>
              <a:ext cx="1376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</a:rPr>
                <a:t>Core Supply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357419" y="2884050"/>
              <a:ext cx="14021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F0"/>
                  </a:solidFill>
                </a:rPr>
                <a:t>MCU Supply</a:t>
              </a:r>
              <a:endParaRPr lang="en-US" b="1" dirty="0">
                <a:solidFill>
                  <a:srgbClr val="00B0F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175655" y="2145268"/>
              <a:ext cx="1289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Fuel Gauge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34535" y="2499334"/>
              <a:ext cx="461665" cy="881010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b="1" dirty="0" smtClean="0">
                  <a:solidFill>
                    <a:srgbClr val="FFC000"/>
                  </a:solidFill>
                </a:rPr>
                <a:t>Charger</a:t>
              </a:r>
              <a:endParaRPr lang="en-US" b="1" dirty="0">
                <a:solidFill>
                  <a:srgbClr val="FFC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39688" y="1106843"/>
              <a:ext cx="15378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Power Switch</a:t>
              </a:r>
              <a:endParaRPr lang="en-US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318962" y="1106843"/>
              <a:ext cx="1616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JST Connector</a:t>
              </a:r>
              <a:endParaRPr lang="en-US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386865" y="4151839"/>
              <a:ext cx="15488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Charging LED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50767" y="2667000"/>
              <a:ext cx="461665" cy="1181862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Power LED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613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Layout, Microcontroller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05: Augmented Reality</a:t>
            </a:r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981200" y="1219200"/>
            <a:ext cx="5732086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52400" y="1182469"/>
            <a:ext cx="8839200" cy="5160197"/>
            <a:chOff x="152400" y="1182469"/>
            <a:chExt cx="8839200" cy="5160197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52400" y="1226127"/>
              <a:ext cx="8839200" cy="4747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4572000" y="3201769"/>
              <a:ext cx="17107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FF00"/>
                  </a:solidFill>
                </a:rPr>
                <a:t>STM32F4</a:t>
              </a:r>
            </a:p>
            <a:p>
              <a:pPr algn="ctr"/>
              <a:r>
                <a:rPr lang="en-US" b="1" dirty="0" smtClean="0">
                  <a:solidFill>
                    <a:srgbClr val="FFFF00"/>
                  </a:solidFill>
                </a:rPr>
                <a:t>Microcontroller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88604" y="1524000"/>
              <a:ext cx="1841698" cy="3962400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5336" y="3023908"/>
              <a:ext cx="738664" cy="1049326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C000"/>
                  </a:solidFill>
                </a:rPr>
                <a:t>8MHz</a:t>
              </a:r>
            </a:p>
            <a:p>
              <a:pPr algn="ctr"/>
              <a:r>
                <a:rPr lang="en-US" b="1" dirty="0" smtClean="0">
                  <a:solidFill>
                    <a:srgbClr val="FFC000"/>
                  </a:solidFill>
                </a:rPr>
                <a:t>Oscillator</a:t>
              </a:r>
              <a:endParaRPr lang="en-US" b="1" dirty="0">
                <a:solidFill>
                  <a:srgbClr val="FFC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48200" y="1226126"/>
              <a:ext cx="1828800" cy="67887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29200" y="1182469"/>
              <a:ext cx="14478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SPI to</a:t>
              </a:r>
            </a:p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Raspberry PI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322127" y="2920857"/>
              <a:ext cx="1669473" cy="678873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298508" y="2953399"/>
              <a:ext cx="16930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B0F0"/>
                  </a:solidFill>
                </a:rPr>
                <a:t>To USB</a:t>
              </a:r>
            </a:p>
            <a:p>
              <a:pPr algn="ctr"/>
              <a:r>
                <a:rPr lang="en-US" b="1" dirty="0" smtClean="0">
                  <a:solidFill>
                    <a:srgbClr val="00B0F0"/>
                  </a:solidFill>
                </a:rPr>
                <a:t>(programming)</a:t>
              </a:r>
              <a:endParaRPr lang="en-US" b="1" dirty="0">
                <a:solidFill>
                  <a:srgbClr val="00B0F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62889" y="5970618"/>
              <a:ext cx="1228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70C0"/>
                  </a:solidFill>
                </a:rPr>
                <a:t>I</a:t>
              </a:r>
              <a:r>
                <a:rPr lang="en-US" b="1" baseline="30000" dirty="0" smtClean="0">
                  <a:solidFill>
                    <a:srgbClr val="0070C0"/>
                  </a:solidFill>
                </a:rPr>
                <a:t>2</a:t>
              </a:r>
              <a:r>
                <a:rPr lang="en-US" b="1" dirty="0" smtClean="0">
                  <a:solidFill>
                    <a:srgbClr val="0070C0"/>
                  </a:solidFill>
                </a:rPr>
                <a:t>C to IMU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2400" y="5973334"/>
              <a:ext cx="17909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To Reset Button</a:t>
              </a:r>
              <a:endParaRPr lang="en-US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21578" y="5970618"/>
              <a:ext cx="1608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2060"/>
                  </a:solidFill>
                </a:rPr>
                <a:t>UART to </a:t>
              </a:r>
              <a:r>
                <a:rPr lang="en-US" b="1" dirty="0" err="1" smtClean="0">
                  <a:solidFill>
                    <a:srgbClr val="002060"/>
                  </a:solidFill>
                </a:rPr>
                <a:t>XBee</a:t>
              </a:r>
              <a:endParaRPr 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94985" y="5970618"/>
              <a:ext cx="1504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7030A0"/>
                  </a:solidFill>
                </a:rPr>
                <a:t>UART to GPS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52400" y="5715000"/>
              <a:ext cx="1295400" cy="25561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34440" y="5715000"/>
              <a:ext cx="1295400" cy="255618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81878" y="5715000"/>
              <a:ext cx="717622" cy="265261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859269" y="5701146"/>
              <a:ext cx="423456" cy="265261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479402" y="1981200"/>
              <a:ext cx="3683397" cy="3733800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416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Layout, Peripherals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05: Augmented Reality</a:t>
            </a:r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" y="1295401"/>
            <a:ext cx="8478024" cy="5166943"/>
            <a:chOff x="304800" y="1295401"/>
            <a:chExt cx="8478024" cy="5166943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04800" y="1295401"/>
              <a:ext cx="6109855" cy="3733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553200" y="1295401"/>
              <a:ext cx="2229624" cy="3138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8" name="Picture 4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645827" y="4433788"/>
              <a:ext cx="3136997" cy="2028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162445" y="1274619"/>
            <a:ext cx="8760212" cy="2682030"/>
            <a:chOff x="162445" y="2385718"/>
            <a:chExt cx="8760212" cy="2682030"/>
          </a:xfrm>
        </p:grpSpPr>
        <p:pic>
          <p:nvPicPr>
            <p:cNvPr id="6149" name="Picture 5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09" t="26504" r="2144" b="20883"/>
            <a:stretch/>
          </p:blipFill>
          <p:spPr bwMode="auto">
            <a:xfrm>
              <a:off x="162445" y="2430673"/>
              <a:ext cx="8760212" cy="2637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753985" y="2792969"/>
              <a:ext cx="1519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rgbClr val="FFFF00"/>
                  </a:solidFill>
                </a:rPr>
                <a:t>XBee</a:t>
              </a:r>
              <a:r>
                <a:rPr lang="en-US" b="1" dirty="0" smtClean="0">
                  <a:solidFill>
                    <a:srgbClr val="FFFF00"/>
                  </a:solidFill>
                </a:rPr>
                <a:t> Pro 900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2445" y="2430673"/>
              <a:ext cx="3037955" cy="2598528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429000" y="2792969"/>
              <a:ext cx="2172044" cy="1550431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645827" y="3162301"/>
              <a:ext cx="3276830" cy="18669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24393" y="4322804"/>
              <a:ext cx="25798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ST 9-DOF IMU Breakout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91200" y="2430672"/>
              <a:ext cx="3131457" cy="5588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332019" y="2430673"/>
              <a:ext cx="2687782" cy="27942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515022" y="4433787"/>
              <a:ext cx="1086022" cy="595414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529613" y="4382870"/>
              <a:ext cx="8899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B050"/>
                  </a:solidFill>
                </a:rPr>
                <a:t>V_ADC</a:t>
              </a:r>
            </a:p>
            <a:p>
              <a:pPr algn="ctr"/>
              <a:r>
                <a:rPr lang="en-US" b="1" dirty="0" smtClean="0">
                  <a:solidFill>
                    <a:srgbClr val="00B050"/>
                  </a:solidFill>
                </a:rPr>
                <a:t>Supply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00411" y="2385718"/>
              <a:ext cx="2284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C000"/>
                  </a:solidFill>
                </a:rPr>
                <a:t>Venus GPS Breakout</a:t>
              </a:r>
              <a:endParaRPr lang="en-US" b="1" dirty="0">
                <a:solidFill>
                  <a:srgbClr val="FFC000"/>
                </a:solidFill>
              </a:endParaRPr>
            </a:p>
          </p:txBody>
        </p:sp>
      </p:grpSp>
      <p:pic>
        <p:nvPicPr>
          <p:cNvPr id="6150" name="Picture 6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16388" y="4114800"/>
            <a:ext cx="6452325" cy="1569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3846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 propose </a:t>
            </a:r>
            <a:r>
              <a:rPr lang="en-US" dirty="0" smtClean="0"/>
              <a:t>an </a:t>
            </a:r>
            <a:r>
              <a:rPr lang="en-US" i="1" dirty="0"/>
              <a:t>augmented reality simulator</a:t>
            </a:r>
          </a:p>
          <a:p>
            <a:pPr lvl="1"/>
            <a:r>
              <a:rPr lang="en-US" dirty="0" smtClean="0"/>
              <a:t>Allows </a:t>
            </a:r>
            <a:r>
              <a:rPr lang="en-US" dirty="0"/>
              <a:t>at least one user to play an electronic game in a mobile, outdoor environment</a:t>
            </a:r>
          </a:p>
          <a:p>
            <a:pPr lvl="1"/>
            <a:r>
              <a:rPr lang="en-US" dirty="0"/>
              <a:t>Intended for gaming and other simulations that require an augmented environment</a:t>
            </a:r>
          </a:p>
          <a:p>
            <a:r>
              <a:rPr lang="en-US" dirty="0"/>
              <a:t>Contains two primary parts: a </a:t>
            </a:r>
            <a:r>
              <a:rPr lang="en-US" b="1" dirty="0"/>
              <a:t>headset</a:t>
            </a:r>
            <a:r>
              <a:rPr lang="en-US" dirty="0"/>
              <a:t> and a </a:t>
            </a:r>
            <a:r>
              <a:rPr lang="en-US" b="1" dirty="0"/>
              <a:t>central control unit</a:t>
            </a:r>
            <a:r>
              <a:rPr lang="en-US" dirty="0"/>
              <a:t> (CCU)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headset</a:t>
            </a:r>
            <a:r>
              <a:rPr lang="en-US" dirty="0"/>
              <a:t> is </a:t>
            </a:r>
            <a:r>
              <a:rPr lang="en-US" dirty="0" smtClean="0"/>
              <a:t>worn </a:t>
            </a:r>
            <a:r>
              <a:rPr lang="en-US" dirty="0"/>
              <a:t>by the </a:t>
            </a:r>
            <a:r>
              <a:rPr lang="en-US" dirty="0" smtClean="0"/>
              <a:t>user and overlays images of game objects on the user’s view of the environment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CCU</a:t>
            </a:r>
            <a:r>
              <a:rPr lang="en-US" dirty="0" smtClean="0"/>
              <a:t> remains stationary and communicates information to the headset about simulation logic.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05: Augmented Reality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3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Block Diagram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05: Augmented Reality</a:t>
            </a:r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143000"/>
            <a:ext cx="5105400" cy="543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19600" y="3276600"/>
            <a:ext cx="2630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CCU will not have a PCB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79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PSSC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 ability to render graphics based on the orientation of the user’s head.</a:t>
            </a:r>
          </a:p>
          <a:p>
            <a:r>
              <a:rPr lang="en-US" dirty="0"/>
              <a:t>An ability to render graphics based on the user’s current geospatial location.</a:t>
            </a:r>
          </a:p>
          <a:p>
            <a:r>
              <a:rPr lang="en-US" dirty="0"/>
              <a:t>An ability to monitor and display the battery power level of the headset to the user.</a:t>
            </a:r>
          </a:p>
          <a:p>
            <a:r>
              <a:rPr lang="en-US" dirty="0"/>
              <a:t>An ability to </a:t>
            </a:r>
            <a:r>
              <a:rPr lang="en-US" dirty="0" smtClean="0"/>
              <a:t>monitor and display the status and quality of the wireless connection to the central control unit.</a:t>
            </a:r>
            <a:endParaRPr lang="en-US" dirty="0"/>
          </a:p>
          <a:p>
            <a:r>
              <a:rPr lang="en-US" dirty="0"/>
              <a:t>An ability to load </a:t>
            </a:r>
            <a:r>
              <a:rPr lang="en-US" dirty="0" smtClean="0"/>
              <a:t>headset graphics </a:t>
            </a:r>
            <a:r>
              <a:rPr lang="en-US" dirty="0"/>
              <a:t>for a new simulation </a:t>
            </a:r>
            <a:r>
              <a:rPr lang="en-US" dirty="0" smtClean="0"/>
              <a:t>without re-flashing </a:t>
            </a:r>
            <a:r>
              <a:rPr lang="en-US" dirty="0"/>
              <a:t>software on the headset’s microcontroller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05: Augmented Reality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3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Considerations –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Advanced Circuits/4PCB specs</a:t>
            </a:r>
          </a:p>
          <a:p>
            <a:pPr lvl="1"/>
            <a:r>
              <a:rPr lang="en-US" dirty="0" smtClean="0"/>
              <a:t>5mil trace/5mil space</a:t>
            </a:r>
          </a:p>
          <a:p>
            <a:pPr lvl="1"/>
            <a:r>
              <a:rPr lang="en-US" dirty="0" smtClean="0"/>
              <a:t>10mil minimum hole size and 5mil tolerance</a:t>
            </a:r>
          </a:p>
          <a:p>
            <a:r>
              <a:rPr lang="en-US" dirty="0" smtClean="0"/>
              <a:t>For manufacturability</a:t>
            </a:r>
          </a:p>
          <a:p>
            <a:pPr lvl="1"/>
            <a:r>
              <a:rPr lang="en-US" dirty="0" smtClean="0"/>
              <a:t>10mil trace/8mil space</a:t>
            </a:r>
          </a:p>
          <a:p>
            <a:pPr lvl="1"/>
            <a:r>
              <a:rPr lang="en-US" dirty="0" smtClean="0"/>
              <a:t>15mil minimum hole size</a:t>
            </a:r>
          </a:p>
          <a:p>
            <a:r>
              <a:rPr lang="en-US" dirty="0" smtClean="0"/>
              <a:t>No acute angles</a:t>
            </a:r>
          </a:p>
          <a:p>
            <a:r>
              <a:rPr lang="en-US" dirty="0" smtClean="0"/>
              <a:t>Two layers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05: Augmented Reality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0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Considerations – MCU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Oscillator and USB lines match impedance</a:t>
            </a:r>
          </a:p>
          <a:p>
            <a:pPr lvl="1"/>
            <a:r>
              <a:rPr lang="en-US" dirty="0" smtClean="0"/>
              <a:t>Trace lengths must match</a:t>
            </a:r>
          </a:p>
          <a:p>
            <a:pPr lvl="1"/>
            <a:r>
              <a:rPr lang="en-US" dirty="0" smtClean="0"/>
              <a:t>No right angles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Decoupling, oscillator must be adjacent</a:t>
            </a:r>
          </a:p>
          <a:p>
            <a:pPr lvl="1"/>
            <a:r>
              <a:rPr lang="en-US" dirty="0" smtClean="0"/>
              <a:t>Place some capacitors underneath chip</a:t>
            </a:r>
          </a:p>
          <a:p>
            <a:r>
              <a:rPr lang="en-US" dirty="0" smtClean="0"/>
              <a:t>Pin locations determine routing success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05: Augmented Reality</a:t>
            </a:r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38800" y="1877291"/>
            <a:ext cx="3062201" cy="2618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2672" y="3124197"/>
            <a:ext cx="4654466" cy="1149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733800" y="3429000"/>
            <a:ext cx="990600" cy="7620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1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Considerations –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current could be up to 2A</a:t>
            </a:r>
          </a:p>
          <a:p>
            <a:pPr lvl="1"/>
            <a:r>
              <a:rPr lang="en-US" dirty="0" smtClean="0"/>
              <a:t>Use low resistance copper pours</a:t>
            </a:r>
          </a:p>
          <a:p>
            <a:pPr lvl="1"/>
            <a:r>
              <a:rPr lang="en-US" dirty="0" smtClean="0"/>
              <a:t>Multiple large </a:t>
            </a:r>
            <a:r>
              <a:rPr lang="en-US" dirty="0" err="1" smtClean="0"/>
              <a:t>vias</a:t>
            </a:r>
            <a:r>
              <a:rPr lang="en-US" dirty="0" smtClean="0"/>
              <a:t> for transfer between layers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Power from multiple directions (“islands”)</a:t>
            </a:r>
          </a:p>
          <a:p>
            <a:pPr lvl="1"/>
            <a:r>
              <a:rPr lang="en-US" dirty="0" smtClean="0"/>
              <a:t>Bulk capacitors near regulator, bypass near loads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05: Augmented Reality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068" t="15280" r="15666" b="14600"/>
          <a:stretch/>
        </p:blipFill>
        <p:spPr bwMode="auto">
          <a:xfrm>
            <a:off x="2692730" y="2971800"/>
            <a:ext cx="3722914" cy="20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233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Considerations – 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Connectors</a:t>
            </a:r>
          </a:p>
          <a:p>
            <a:pPr lvl="1"/>
            <a:r>
              <a:rPr lang="en-US" dirty="0" smtClean="0"/>
              <a:t>Raspberry PI connector must match motherboard</a:t>
            </a:r>
          </a:p>
          <a:p>
            <a:pPr lvl="1"/>
            <a:r>
              <a:rPr lang="en-US" dirty="0" smtClean="0"/>
              <a:t>Other connectors must be on edges</a:t>
            </a:r>
          </a:p>
          <a:p>
            <a:r>
              <a:rPr lang="en-US" dirty="0" smtClean="0"/>
              <a:t>Route I</a:t>
            </a:r>
            <a:r>
              <a:rPr lang="en-US" baseline="30000" dirty="0" smtClean="0"/>
              <a:t>2</a:t>
            </a:r>
            <a:r>
              <a:rPr lang="en-US" dirty="0" smtClean="0"/>
              <a:t>C, UART, SPI lines together</a:t>
            </a:r>
          </a:p>
          <a:p>
            <a:pPr lvl="1"/>
            <a:r>
              <a:rPr lang="en-US" dirty="0" smtClean="0"/>
              <a:t>Test points</a:t>
            </a:r>
            <a:endParaRPr lang="en-US" dirty="0"/>
          </a:p>
          <a:p>
            <a:r>
              <a:rPr lang="en-US" dirty="0" smtClean="0"/>
              <a:t>Debug LEDs, spare I/O headers</a:t>
            </a:r>
          </a:p>
          <a:p>
            <a:r>
              <a:rPr lang="en-US" dirty="0" smtClean="0"/>
              <a:t>Place V_ADC regulator near IMU</a:t>
            </a:r>
          </a:p>
          <a:p>
            <a:pPr lvl="1"/>
            <a:r>
              <a:rPr lang="en-US" dirty="0" smtClean="0"/>
              <a:t>Reduce interference pickup</a:t>
            </a:r>
          </a:p>
          <a:p>
            <a:pPr lvl="1"/>
            <a:r>
              <a:rPr lang="en-US" dirty="0" smtClean="0"/>
              <a:t>Place </a:t>
            </a:r>
            <a:r>
              <a:rPr lang="en-US" dirty="0" err="1" smtClean="0"/>
              <a:t>XBee</a:t>
            </a:r>
            <a:r>
              <a:rPr lang="en-US" dirty="0" smtClean="0"/>
              <a:t> far away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Team 05: Augmented Reality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5400000">
            <a:off x="6966154" y="3286213"/>
            <a:ext cx="1847410" cy="2063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091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Layout, Full Board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95400"/>
            <a:ext cx="8001000" cy="505727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05: Augmented Reality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7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165</TotalTime>
  <Words>469</Words>
  <Application>Microsoft Office PowerPoint</Application>
  <PresentationFormat>On-screen Show (4:3)</PresentationFormat>
  <Paragraphs>99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Module</vt:lpstr>
      <vt:lpstr>PCB Layout Narrative</vt:lpstr>
      <vt:lpstr>Abstract</vt:lpstr>
      <vt:lpstr>Functional Block Diagram</vt:lpstr>
      <vt:lpstr>PSSC Review</vt:lpstr>
      <vt:lpstr>Layout Considerations – General</vt:lpstr>
      <vt:lpstr>Layout Considerations – MCU</vt:lpstr>
      <vt:lpstr>Layout Considerations – Power</vt:lpstr>
      <vt:lpstr>Layout Considerations – Other</vt:lpstr>
      <vt:lpstr>Layout, Full Board</vt:lpstr>
      <vt:lpstr>Questions</vt:lpstr>
      <vt:lpstr>Layout, Power Supply</vt:lpstr>
      <vt:lpstr>Layout, Microcontroller</vt:lpstr>
      <vt:lpstr>Layout, Peripherals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Constraint Analysis</dc:title>
  <dc:creator>Stephen Carlson</dc:creator>
  <cp:lastModifiedBy>Stephen Carlson</cp:lastModifiedBy>
  <cp:revision>93</cp:revision>
  <dcterms:created xsi:type="dcterms:W3CDTF">2013-09-10T16:46:28Z</dcterms:created>
  <dcterms:modified xsi:type="dcterms:W3CDTF">2013-10-02T17:14:54Z</dcterms:modified>
</cp:coreProperties>
</file>