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2"/>
  </p:notesMasterIdLst>
  <p:sldIdLst>
    <p:sldId id="256" r:id="rId3"/>
    <p:sldId id="260" r:id="rId4"/>
    <p:sldId id="268" r:id="rId5"/>
    <p:sldId id="257" r:id="rId6"/>
    <p:sldId id="275" r:id="rId7"/>
    <p:sldId id="278" r:id="rId8"/>
    <p:sldId id="269" r:id="rId9"/>
    <p:sldId id="280" r:id="rId10"/>
    <p:sldId id="281" r:id="rId11"/>
    <p:sldId id="279" r:id="rId12"/>
    <p:sldId id="270" r:id="rId13"/>
    <p:sldId id="286" r:id="rId14"/>
    <p:sldId id="285" r:id="rId15"/>
    <p:sldId id="271" r:id="rId16"/>
    <p:sldId id="284" r:id="rId17"/>
    <p:sldId id="282" r:id="rId18"/>
    <p:sldId id="283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Whr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751307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[POWER CONSUMPTION]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4958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[PCB]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Approximately 3 weeks behind expected schedule.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Added more tasks and worked to clarify testing tasks.</a:t>
            </a:r>
          </a:p>
          <a:p>
            <a:pPr lvl="1"/>
            <a:r>
              <a:rPr lang="en-US" dirty="0" smtClean="0"/>
              <a:t>Created Explicit task for working on Final Report.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" y="1447800"/>
            <a:ext cx="8880777" cy="5105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1703"/>
            <a:ext cx="8839200" cy="50814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</a:t>
            </a:r>
            <a:r>
              <a:rPr lang="en-US" dirty="0" smtClean="0"/>
              <a:t>– Timeline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33757"/>
              </p:ext>
            </p:extLst>
          </p:nvPr>
        </p:nvGraphicFramePr>
        <p:xfrm>
          <a:off x="304800" y="1676400"/>
          <a:ext cx="8458202" cy="4648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949"/>
                <a:gridCol w="2582234"/>
                <a:gridCol w="971808"/>
                <a:gridCol w="888510"/>
                <a:gridCol w="888510"/>
                <a:gridCol w="888510"/>
                <a:gridCol w="749681"/>
              </a:tblGrid>
              <a:tr h="232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Vendor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Shipping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Oshpark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DigiKey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Power Supply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????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Packaging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605.22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1005.54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Patent Liability</a:t>
            </a:r>
          </a:p>
          <a:p>
            <a:pPr lvl="1"/>
            <a:r>
              <a:rPr lang="en-US" dirty="0" smtClean="0"/>
              <a:t>Novelty of design avoids many AR patents</a:t>
            </a:r>
          </a:p>
          <a:p>
            <a:pPr lvl="2"/>
            <a:r>
              <a:rPr lang="en-US" dirty="0" smtClean="0"/>
              <a:t>Large fraction specifically mention cameras</a:t>
            </a:r>
          </a:p>
          <a:p>
            <a:pPr lvl="1"/>
            <a:r>
              <a:rPr lang="en-US" dirty="0" smtClean="0"/>
              <a:t>Licensing may be required</a:t>
            </a:r>
          </a:p>
          <a:p>
            <a:pPr lvl="1"/>
            <a:r>
              <a:rPr lang="en-US" dirty="0" smtClean="0"/>
              <a:t>Could file new patents and cross-license</a:t>
            </a:r>
            <a:endParaRPr lang="en-US" dirty="0"/>
          </a:p>
          <a:p>
            <a:r>
              <a:rPr lang="en-US" dirty="0" smtClean="0"/>
              <a:t>User Safety</a:t>
            </a:r>
          </a:p>
          <a:p>
            <a:pPr lvl="1"/>
            <a:r>
              <a:rPr lang="en-US" dirty="0" smtClean="0"/>
              <a:t>LiFePO</a:t>
            </a:r>
            <a:r>
              <a:rPr lang="en-US" baseline="-25000" dirty="0" smtClean="0"/>
              <a:t>4</a:t>
            </a:r>
            <a:r>
              <a:rPr lang="en-US" dirty="0" smtClean="0"/>
              <a:t> much safer than other Lithium battery chemistries</a:t>
            </a:r>
          </a:p>
          <a:p>
            <a:pPr lvl="1"/>
            <a:r>
              <a:rPr lang="en-US" dirty="0" smtClean="0"/>
              <a:t>Translucent display keeps user aware of environment</a:t>
            </a:r>
          </a:p>
          <a:p>
            <a:pPr lvl="1"/>
            <a:r>
              <a:rPr lang="en-US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/>
              <a:t>computing is quickly becoming the next step of embedded systems evolution as evidenced by devices like Google </a:t>
            </a:r>
            <a:r>
              <a:rPr lang="en-US" dirty="0" smtClean="0"/>
              <a:t>Glass, </a:t>
            </a:r>
            <a:r>
              <a:rPr lang="en-US" dirty="0"/>
              <a:t>the Samsung Galaxy </a:t>
            </a:r>
            <a:r>
              <a:rPr lang="en-US" dirty="0" smtClean="0"/>
              <a:t>Gear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Oculus Rift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challenge is to combine virtual reality with reality to create augmented reality in such a way as to enhance one’s ability to work on a team and allow virtual objects to take the place of physical items placed in select locations</a:t>
            </a:r>
            <a:r>
              <a:rPr lang="en-US" dirty="0" smtClean="0"/>
              <a:t>.</a:t>
            </a:r>
          </a:p>
          <a:p>
            <a:r>
              <a:rPr lang="en-US" dirty="0"/>
              <a:t>The design will need to satisfy the following </a:t>
            </a: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Portability </a:t>
            </a:r>
            <a:r>
              <a:rPr lang="en-US" dirty="0"/>
              <a:t>and Comfortable Use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position of user and orientation of users head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Wireless 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must be transparent and cause minimal eye strain.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practicing for an artistic performance, people to know where they need to be and when.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training a new employee, the employee may need to be shown a physical demonstration of using the equipment and he or she may need observe how the machinery operates.</a:t>
            </a:r>
          </a:p>
          <a:p>
            <a:r>
              <a:rPr lang="en-US" sz="2200" dirty="0" smtClean="0"/>
              <a:t>Children </a:t>
            </a:r>
            <a:r>
              <a:rPr lang="en-US" sz="2200" dirty="0"/>
              <a:t>playing games outside rely on “imaginary” objects placed in a select location.</a:t>
            </a:r>
          </a:p>
          <a:p>
            <a:r>
              <a:rPr lang="en-US" sz="2200" dirty="0" smtClean="0"/>
              <a:t>Educational </a:t>
            </a:r>
            <a:r>
              <a:rPr lang="en-US" sz="2200" dirty="0"/>
              <a:t>demonstrations may require lots of equipment placed in appropriate locations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propose a headset and backpack solution. (Just like Incredible HUD, proof concept works)</a:t>
            </a:r>
          </a:p>
          <a:p>
            <a:r>
              <a:rPr lang="en-US" dirty="0" smtClean="0"/>
              <a:t>The </a:t>
            </a:r>
            <a:r>
              <a:rPr lang="en-US" dirty="0"/>
              <a:t>headset provides the display for the user and mounting point for head tracking sensors.</a:t>
            </a:r>
          </a:p>
          <a:p>
            <a:r>
              <a:rPr lang="en-US" dirty="0" smtClean="0"/>
              <a:t>The </a:t>
            </a:r>
            <a:r>
              <a:rPr lang="en-US" dirty="0"/>
              <a:t>backpack provides wireless communication, graphics rendering, and simulation logic.</a:t>
            </a:r>
          </a:p>
          <a:p>
            <a:r>
              <a:rPr lang="en-US" dirty="0" smtClean="0"/>
              <a:t>Will </a:t>
            </a:r>
            <a:r>
              <a:rPr lang="en-US" dirty="0"/>
              <a:t>not focus on internet connectivity (different from Google Glass/Samsung Galaxy)</a:t>
            </a:r>
          </a:p>
          <a:p>
            <a:r>
              <a:rPr lang="en-US" dirty="0" smtClean="0"/>
              <a:t>Allows </a:t>
            </a:r>
            <a:r>
              <a:rPr lang="en-US" dirty="0"/>
              <a:t>multiple simulations to be loaded onto the device in a modular fashion.</a:t>
            </a:r>
          </a:p>
          <a:p>
            <a:r>
              <a:rPr lang="en-US" dirty="0" smtClean="0"/>
              <a:t>Will </a:t>
            </a:r>
            <a:r>
              <a:rPr lang="en-US" dirty="0"/>
              <a:t>focus on gaming as an open-ended way to push the limits of the technology and generate excitement/creativity for the project development.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200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r>
              <a:rPr lang="en-US" sz="2000" dirty="0" smtClean="0"/>
              <a:t> with CCU</a:t>
            </a:r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MacPan</a:t>
            </a:r>
            <a:r>
              <a:rPr lang="en-US" sz="2000" dirty="0" smtClean="0"/>
              <a:t>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To </a:t>
            </a:r>
            <a:r>
              <a:rPr lang="en-US" dirty="0" smtClean="0"/>
              <a:t>Date (Pha1)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13166"/>
              </p:ext>
            </p:extLst>
          </p:nvPr>
        </p:nvGraphicFramePr>
        <p:xfrm>
          <a:off x="381000" y="1524000"/>
          <a:ext cx="8407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kg 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kg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 tracking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nits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617</TotalTime>
  <Words>795</Words>
  <Application>Microsoft Office PowerPoint</Application>
  <PresentationFormat>On-screen Show (4:3)</PresentationFormat>
  <Paragraphs>226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 (PHA1)</vt:lpstr>
      <vt:lpstr>Accomplishments To Date (PHA1)</vt:lpstr>
      <vt:lpstr>Accomplishments To Date (Pha1)</vt:lpstr>
      <vt:lpstr>Accomplishments To Date (PHA2)</vt:lpstr>
      <vt:lpstr>Technical Ingenuity</vt:lpstr>
      <vt:lpstr>Execution overview – Timeline</vt:lpstr>
      <vt:lpstr>Execution overview – Timeline A</vt:lpstr>
      <vt:lpstr>Execution overview – Timeline B</vt:lpstr>
      <vt:lpstr>Execution overview - BUDGET</vt:lpstr>
      <vt:lpstr>COMPLICATIONS</vt:lpstr>
      <vt:lpstr>Opportunities</vt:lpstr>
      <vt:lpstr>Recommendations and Next Steps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92</cp:revision>
  <dcterms:created xsi:type="dcterms:W3CDTF">2013-09-03T13:42:12Z</dcterms:created>
  <dcterms:modified xsi:type="dcterms:W3CDTF">2014-02-11T13:40:20Z</dcterms:modified>
</cp:coreProperties>
</file>