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5"/>
  </p:notesMasterIdLst>
  <p:sldIdLst>
    <p:sldId id="298" r:id="rId2"/>
    <p:sldId id="260" r:id="rId3"/>
    <p:sldId id="257" r:id="rId4"/>
    <p:sldId id="259" r:id="rId5"/>
    <p:sldId id="258" r:id="rId6"/>
    <p:sldId id="276" r:id="rId7"/>
    <p:sldId id="285" r:id="rId8"/>
    <p:sldId id="279" r:id="rId9"/>
    <p:sldId id="286" r:id="rId10"/>
    <p:sldId id="297" r:id="rId11"/>
    <p:sldId id="281" r:id="rId12"/>
    <p:sldId id="296" r:id="rId13"/>
    <p:sldId id="288" r:id="rId14"/>
    <p:sldId id="282" r:id="rId15"/>
    <p:sldId id="283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65" r:id="rId32"/>
    <p:sldId id="266" r:id="rId33"/>
    <p:sldId id="26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2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6098-8D44-47E3-A6D0-3EBDA642D1D9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A43D-376C-4B67-BA39-B452B564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2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A43D-376C-4B67-BA39-B452B564C6E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2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368550"/>
            <a:ext cx="8831802" cy="5311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012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558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524000"/>
            <a:ext cx="8407893" cy="460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Stephen Carlson</a:t>
            </a:r>
          </a:p>
          <a:p>
            <a:r>
              <a:rPr lang="en-US" dirty="0" smtClean="0"/>
              <a:t>Stephen Ellis</a:t>
            </a:r>
          </a:p>
          <a:p>
            <a:r>
              <a:rPr lang="en-US" dirty="0" smtClean="0"/>
              <a:t>Alec Green</a:t>
            </a:r>
          </a:p>
          <a:p>
            <a:r>
              <a:rPr lang="en-US" dirty="0" smtClean="0"/>
              <a:t>Thor Smith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324600" cy="1828800"/>
          </a:xfrm>
        </p:spPr>
        <p:txBody>
          <a:bodyPr>
            <a:normAutofit fontScale="90000"/>
          </a:bodyPr>
          <a:lstStyle/>
          <a:p>
            <a:r>
              <a:rPr lang="en-US" dirty="0"/>
              <a:t>ECE 477 Design Review Team </a:t>
            </a:r>
            <a:r>
              <a:rPr lang="en-US" dirty="0" smtClean="0"/>
              <a:t>5</a:t>
            </a:r>
            <a:br>
              <a:rPr lang="en-US" dirty="0" smtClean="0"/>
            </a:br>
            <a:r>
              <a:rPr lang="en-US" dirty="0" smtClean="0"/>
              <a:t>Fall </a:t>
            </a:r>
            <a:r>
              <a:rPr lang="en-US" dirty="0"/>
              <a:t>2012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420" y="2514600"/>
            <a:ext cx="5852160" cy="3931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5952589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Thor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Smith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5961578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Steven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Ellis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5961578"/>
            <a:ext cx="126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Stephen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Carlson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3000" y="5952588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Alec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Green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1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Main Constraints</a:t>
            </a:r>
            <a:endParaRPr lang="en-US" sz="2800" dirty="0"/>
          </a:p>
          <a:p>
            <a:pPr lvl="1"/>
            <a:r>
              <a:rPr lang="en-US" sz="2400" dirty="0"/>
              <a:t>3D graphics </a:t>
            </a:r>
            <a:r>
              <a:rPr lang="en-US" sz="2400" dirty="0" smtClean="0"/>
              <a:t>rendering needs fast GPU</a:t>
            </a:r>
          </a:p>
          <a:p>
            <a:r>
              <a:rPr lang="en-US" sz="2800" dirty="0" smtClean="0"/>
              <a:t>Required</a:t>
            </a:r>
            <a:r>
              <a:rPr lang="en-US" dirty="0" smtClean="0"/>
              <a:t> </a:t>
            </a:r>
            <a:r>
              <a:rPr lang="en-US" sz="2800" dirty="0"/>
              <a:t>peripherals</a:t>
            </a:r>
          </a:p>
          <a:p>
            <a:pPr lvl="1"/>
            <a:r>
              <a:rPr lang="en-US" sz="2400" dirty="0"/>
              <a:t>1 </a:t>
            </a:r>
            <a:r>
              <a:rPr lang="en-US" sz="2400" dirty="0" smtClean="0"/>
              <a:t>SPI for microcontroller connection</a:t>
            </a:r>
            <a:endParaRPr lang="en-US" sz="2400" dirty="0"/>
          </a:p>
          <a:p>
            <a:pPr lvl="1"/>
            <a:r>
              <a:rPr lang="en-US" sz="2400" dirty="0"/>
              <a:t>Display output (HDMI, Composite, VGA</a:t>
            </a:r>
            <a:r>
              <a:rPr lang="en-US" sz="2400" dirty="0" smtClean="0"/>
              <a:t>)</a:t>
            </a:r>
          </a:p>
          <a:p>
            <a:r>
              <a:rPr lang="en-US" sz="2600" dirty="0" smtClean="0"/>
              <a:t>Other constraints</a:t>
            </a:r>
            <a:endParaRPr lang="en-US" sz="2600" dirty="0"/>
          </a:p>
          <a:p>
            <a:pPr lvl="1"/>
            <a:r>
              <a:rPr lang="en-US" sz="2400" dirty="0"/>
              <a:t>Power usage should be suitable for </a:t>
            </a:r>
            <a:r>
              <a:rPr lang="en-US" sz="2400" dirty="0" smtClean="0"/>
              <a:t>batteries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Motherboard constraints (headset)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839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Motherboard Choices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467358"/>
            <a:ext cx="4038600" cy="5026152"/>
          </a:xfrm>
          <a:ln w="57150">
            <a:solidFill>
              <a:srgbClr val="00B050"/>
            </a:solidFill>
          </a:ln>
        </p:spPr>
        <p:txBody>
          <a:bodyPr/>
          <a:lstStyle/>
          <a:p>
            <a:r>
              <a:rPr lang="en-US" dirty="0" smtClean="0"/>
              <a:t>Raspberry PI </a:t>
            </a:r>
            <a:r>
              <a:rPr lang="en-US" dirty="0" err="1" smtClean="0"/>
              <a:t>ModelA</a:t>
            </a:r>
            <a:endParaRPr lang="en-US" dirty="0" smtClean="0"/>
          </a:p>
          <a:p>
            <a:pPr lvl="1"/>
            <a:r>
              <a:rPr lang="en-US" dirty="0" smtClean="0"/>
              <a:t>Low-cost ($40 total)</a:t>
            </a:r>
          </a:p>
          <a:p>
            <a:pPr lvl="1"/>
            <a:r>
              <a:rPr lang="en-US" dirty="0" smtClean="0"/>
              <a:t>700 MHz ARM11</a:t>
            </a:r>
          </a:p>
          <a:p>
            <a:pPr lvl="1"/>
            <a:r>
              <a:rPr lang="en-US" dirty="0" smtClean="0"/>
              <a:t>Low-power (2W)</a:t>
            </a:r>
          </a:p>
          <a:p>
            <a:r>
              <a:rPr lang="en-US" dirty="0" smtClean="0"/>
              <a:t>Selected because</a:t>
            </a:r>
          </a:p>
          <a:p>
            <a:pPr lvl="1"/>
            <a:r>
              <a:rPr lang="en-US" dirty="0" smtClean="0"/>
              <a:t>Power consumption</a:t>
            </a:r>
          </a:p>
          <a:p>
            <a:pPr lvl="1"/>
            <a:r>
              <a:rPr lang="en-US" dirty="0" smtClean="0"/>
              <a:t>Community support</a:t>
            </a:r>
          </a:p>
          <a:p>
            <a:pPr lvl="1"/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95178" y="1467358"/>
            <a:ext cx="4038600" cy="5026152"/>
          </a:xfrm>
          <a:ln w="57150">
            <a:solidFill>
              <a:srgbClr val="FF0000"/>
            </a:solidFill>
          </a:ln>
        </p:spPr>
        <p:txBody>
          <a:bodyPr/>
          <a:lstStyle/>
          <a:p>
            <a:r>
              <a:rPr lang="en-US" dirty="0" err="1" smtClean="0"/>
              <a:t>BeagleBone</a:t>
            </a:r>
            <a:r>
              <a:rPr lang="en-US" dirty="0" smtClean="0"/>
              <a:t> Black</a:t>
            </a:r>
          </a:p>
          <a:p>
            <a:pPr lvl="1"/>
            <a:r>
              <a:rPr lang="en-US" dirty="0" smtClean="0"/>
              <a:t>$45</a:t>
            </a:r>
          </a:p>
          <a:p>
            <a:pPr lvl="1"/>
            <a:r>
              <a:rPr lang="en-US" dirty="0" smtClean="0"/>
              <a:t>1GHz Cortex-A8</a:t>
            </a:r>
          </a:p>
          <a:p>
            <a:pPr lvl="1"/>
            <a:r>
              <a:rPr lang="en-US" dirty="0" smtClean="0"/>
              <a:t>Low-power (2.5W)</a:t>
            </a:r>
          </a:p>
          <a:p>
            <a:r>
              <a:rPr lang="en-US" dirty="0" smtClean="0"/>
              <a:t>Rejected because</a:t>
            </a:r>
          </a:p>
          <a:p>
            <a:pPr lvl="1"/>
            <a:r>
              <a:rPr lang="en-US" dirty="0" smtClean="0"/>
              <a:t>Slower GPU</a:t>
            </a:r>
          </a:p>
          <a:p>
            <a:pPr lvl="1"/>
            <a:r>
              <a:rPr lang="en-US" dirty="0" smtClean="0"/>
              <a:t>No composite video</a:t>
            </a:r>
            <a:endParaRPr lang="en-US" dirty="0"/>
          </a:p>
        </p:txBody>
      </p:sp>
      <p:pic>
        <p:nvPicPr>
          <p:cNvPr id="1026" name="Picture 2" descr="http://downloads.element14.com/pi-images/raspberry-pi-model-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1800" y="4648200"/>
            <a:ext cx="1346860" cy="171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010400" y="4750273"/>
            <a:ext cx="1600320" cy="1600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83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8382000" cy="4407408"/>
          </a:xfrm>
        </p:spPr>
        <p:txBody>
          <a:bodyPr/>
          <a:lstStyle/>
          <a:p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Venus638LPx</a:t>
            </a:r>
            <a:endParaRPr lang="en-US" dirty="0" smtClean="0"/>
          </a:p>
          <a:p>
            <a:pPr lvl="2"/>
            <a:r>
              <a:rPr lang="en-US" dirty="0" smtClean="0"/>
              <a:t>High accuracy </a:t>
            </a:r>
            <a:r>
              <a:rPr lang="en-US" dirty="0" smtClean="0"/>
              <a:t>(claimed 2.5m</a:t>
            </a:r>
            <a:r>
              <a:rPr lang="en-US" dirty="0" smtClean="0"/>
              <a:t>) and refresh rate (20Hz)</a:t>
            </a:r>
          </a:p>
          <a:p>
            <a:r>
              <a:rPr lang="en-US" dirty="0" smtClean="0"/>
              <a:t>9DOF</a:t>
            </a:r>
          </a:p>
          <a:p>
            <a:pPr lvl="1"/>
            <a:r>
              <a:rPr lang="en-US" dirty="0" smtClean="0"/>
              <a:t>LSM303DLHC</a:t>
            </a:r>
          </a:p>
          <a:p>
            <a:pPr lvl="2"/>
            <a:r>
              <a:rPr lang="en-US" dirty="0" smtClean="0"/>
              <a:t>Low cost but still high </a:t>
            </a:r>
            <a:r>
              <a:rPr lang="en-US" dirty="0" smtClean="0"/>
              <a:t>accuracy</a:t>
            </a:r>
          </a:p>
          <a:p>
            <a:pPr lvl="2"/>
            <a:r>
              <a:rPr lang="en-US" dirty="0" smtClean="0"/>
              <a:t>More expensive unit has on-chip filtering but requires NDA</a:t>
            </a:r>
            <a:endParaRPr lang="en-US" dirty="0" smtClean="0"/>
          </a:p>
          <a:p>
            <a:r>
              <a:rPr lang="en-US" dirty="0" smtClean="0"/>
              <a:t>Wireless</a:t>
            </a:r>
          </a:p>
          <a:p>
            <a:pPr lvl="1"/>
            <a:r>
              <a:rPr lang="en-US" dirty="0" err="1"/>
              <a:t>XBee</a:t>
            </a:r>
            <a:r>
              <a:rPr lang="en-US" dirty="0"/>
              <a:t> Pro </a:t>
            </a:r>
            <a:r>
              <a:rPr lang="en-US" dirty="0" smtClean="0"/>
              <a:t>900HP</a:t>
            </a:r>
          </a:p>
          <a:p>
            <a:pPr lvl="2"/>
            <a:r>
              <a:rPr lang="en-US" dirty="0" smtClean="0"/>
              <a:t>Long range (claimed 6 miles, tested ~300m)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CHOICES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600" dirty="0" smtClean="0"/>
              <a:t>Relatively light weight, balanced</a:t>
            </a:r>
          </a:p>
          <a:p>
            <a:pPr lvl="1"/>
            <a:r>
              <a:rPr lang="en-US" sz="2600" dirty="0" smtClean="0"/>
              <a:t>Display focusing and field of view</a:t>
            </a:r>
          </a:p>
          <a:p>
            <a:r>
              <a:rPr lang="en-US" sz="2800" dirty="0" smtClean="0"/>
              <a:t>Materials</a:t>
            </a:r>
            <a:endParaRPr lang="en-US" sz="2800" dirty="0"/>
          </a:p>
          <a:p>
            <a:pPr lvl="1"/>
            <a:r>
              <a:rPr lang="en-US" sz="2400" dirty="0"/>
              <a:t>Hat/helmet</a:t>
            </a:r>
          </a:p>
          <a:p>
            <a:pPr lvl="1"/>
            <a:r>
              <a:rPr lang="en-US" sz="2400" dirty="0"/>
              <a:t>Enclosures for display, PCB/battery stack</a:t>
            </a:r>
          </a:p>
          <a:p>
            <a:pPr lvl="1"/>
            <a:r>
              <a:rPr lang="en-US" sz="2400" dirty="0"/>
              <a:t>Angle aluminum for mounting frame</a:t>
            </a:r>
          </a:p>
          <a:p>
            <a:pPr lvl="1"/>
            <a:r>
              <a:rPr lang="en-US" sz="2400" dirty="0" smtClean="0"/>
              <a:t>Acrylic or polycarbonate sheet</a:t>
            </a:r>
            <a:endParaRPr lang="en-US" sz="2400" dirty="0"/>
          </a:p>
          <a:p>
            <a:pPr lvl="1"/>
            <a:r>
              <a:rPr lang="en-US" sz="2400" dirty="0"/>
              <a:t>Reflective </a:t>
            </a:r>
            <a:r>
              <a:rPr lang="en-US" sz="2400" dirty="0" smtClean="0"/>
              <a:t>film</a:t>
            </a:r>
          </a:p>
          <a:p>
            <a:pPr lvl="1"/>
            <a:r>
              <a:rPr lang="en-US" sz="2400" dirty="0" smtClean="0"/>
              <a:t>Lenses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4000"/>
            <a:ext cx="9202320" cy="6832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64144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</p:sp>
      <p:pic>
        <p:nvPicPr>
          <p:cNvPr id="98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17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 &amp; Theory of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Accelerometer + Magnetometer (compass) + Gyro determine user orientation</a:t>
            </a:r>
          </a:p>
          <a:p>
            <a:r>
              <a:rPr lang="en-US" dirty="0" smtClean="0"/>
              <a:t>GPS (+ accelerometer) determine geospatial position</a:t>
            </a:r>
          </a:p>
          <a:p>
            <a:r>
              <a:rPr lang="en-US" dirty="0" smtClean="0"/>
              <a:t>All sensor data sent to </a:t>
            </a:r>
            <a:r>
              <a:rPr lang="en-US" dirty="0" err="1" smtClean="0"/>
              <a:t>uC</a:t>
            </a:r>
            <a:r>
              <a:rPr lang="en-US" dirty="0" smtClean="0"/>
              <a:t> for processing</a:t>
            </a:r>
          </a:p>
          <a:p>
            <a:endParaRPr lang="en-US" dirty="0"/>
          </a:p>
          <a:p>
            <a:r>
              <a:rPr lang="en-US" dirty="0" smtClean="0"/>
              <a:t>3.3V: common voltage among all components</a:t>
            </a:r>
          </a:p>
          <a:p>
            <a:r>
              <a:rPr lang="en-US" dirty="0" smtClean="0"/>
              <a:t>168MHz: maximum, performance when processing sensor data, power consumption negligible when compared to other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610600" cy="1600200"/>
          </a:xfrm>
        </p:spPr>
        <p:txBody>
          <a:bodyPr/>
          <a:lstStyle/>
          <a:p>
            <a:r>
              <a:rPr lang="en-US" dirty="0" smtClean="0"/>
              <a:t>Schematic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Ports A and B to avoid crystal-facing Port C</a:t>
            </a:r>
          </a:p>
          <a:p>
            <a:r>
              <a:rPr lang="en-US" dirty="0" smtClean="0"/>
              <a:t>USART: GPS</a:t>
            </a:r>
          </a:p>
          <a:p>
            <a:r>
              <a:rPr lang="en-US" dirty="0" smtClean="0"/>
              <a:t>USART: </a:t>
            </a:r>
            <a:r>
              <a:rPr lang="en-US" dirty="0" err="1" smtClean="0"/>
              <a:t>Xbee</a:t>
            </a:r>
            <a:endParaRPr lang="en-US" dirty="0" smtClean="0"/>
          </a:p>
          <a:p>
            <a:r>
              <a:rPr lang="en-US" dirty="0" smtClean="0"/>
              <a:t>I2C: Accelerometer + Magnetometer + Gyro</a:t>
            </a:r>
          </a:p>
          <a:p>
            <a:r>
              <a:rPr lang="en-US" dirty="0" smtClean="0"/>
              <a:t>I2C: Battery fuel gauge</a:t>
            </a:r>
          </a:p>
          <a:p>
            <a:r>
              <a:rPr lang="en-US" dirty="0"/>
              <a:t>SPI: Raspberry </a:t>
            </a:r>
            <a:r>
              <a:rPr lang="en-US" dirty="0" smtClean="0"/>
              <a:t>Pi</a:t>
            </a:r>
          </a:p>
          <a:p>
            <a:endParaRPr lang="en-US" dirty="0"/>
          </a:p>
          <a:p>
            <a:r>
              <a:rPr lang="en-US" dirty="0" smtClean="0"/>
              <a:t>168MHz frequency: maximum, sensor processing performance, negligible power consumption</a:t>
            </a:r>
          </a:p>
        </p:txBody>
      </p:sp>
    </p:spTree>
    <p:extLst>
      <p:ext uri="{BB962C8B-B14F-4D97-AF65-F5344CB8AC3E}">
        <p14:creationId xmlns:p14="http://schemas.microsoft.com/office/powerpoint/2010/main" val="18908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610600" cy="1600200"/>
          </a:xfrm>
        </p:spPr>
        <p:txBody>
          <a:bodyPr/>
          <a:lstStyle/>
          <a:p>
            <a:r>
              <a:rPr lang="en-US" dirty="0" smtClean="0"/>
              <a:t>Schematic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3.3V .5A </a:t>
            </a:r>
            <a:r>
              <a:rPr lang="en-US" dirty="0" err="1" smtClean="0"/>
              <a:t>Vcore</a:t>
            </a:r>
            <a:r>
              <a:rPr lang="en-US" dirty="0" smtClean="0"/>
              <a:t>: Raspberry Pi</a:t>
            </a:r>
          </a:p>
          <a:p>
            <a:pPr lvl="1"/>
            <a:r>
              <a:rPr lang="en-US" dirty="0" smtClean="0"/>
              <a:t>3.3V .5A </a:t>
            </a:r>
            <a:r>
              <a:rPr lang="en-US" dirty="0" err="1" smtClean="0"/>
              <a:t>Vmcu</a:t>
            </a:r>
            <a:r>
              <a:rPr lang="en-US" dirty="0" smtClean="0"/>
              <a:t>: </a:t>
            </a:r>
            <a:r>
              <a:rPr lang="en-US" dirty="0" err="1" smtClean="0"/>
              <a:t>uC</a:t>
            </a:r>
            <a:r>
              <a:rPr lang="en-US" dirty="0" smtClean="0"/>
              <a:t> + </a:t>
            </a:r>
            <a:r>
              <a:rPr lang="en-US" dirty="0" err="1" smtClean="0"/>
              <a:t>Xbee</a:t>
            </a:r>
            <a:r>
              <a:rPr lang="en-US" dirty="0" smtClean="0"/>
              <a:t> + GPS</a:t>
            </a:r>
          </a:p>
          <a:p>
            <a:pPr lvl="1"/>
            <a:r>
              <a:rPr lang="en-US" dirty="0" smtClean="0"/>
              <a:t>3.3V .05A </a:t>
            </a:r>
            <a:r>
              <a:rPr lang="en-US" dirty="0" err="1" smtClean="0"/>
              <a:t>Vadc</a:t>
            </a:r>
            <a:r>
              <a:rPr lang="en-US" dirty="0" smtClean="0"/>
              <a:t>: IMU (low noise)</a:t>
            </a:r>
            <a:endParaRPr lang="en-US" dirty="0"/>
          </a:p>
          <a:p>
            <a:r>
              <a:rPr lang="en-US" dirty="0"/>
              <a:t>Ground</a:t>
            </a:r>
            <a:r>
              <a:rPr lang="en-US" dirty="0" smtClean="0"/>
              <a:t>: ground pour</a:t>
            </a:r>
            <a:endParaRPr lang="en-US" dirty="0"/>
          </a:p>
          <a:p>
            <a:r>
              <a:rPr lang="en-US" dirty="0"/>
              <a:t>Bypass caps: </a:t>
            </a:r>
            <a:r>
              <a:rPr lang="en-US" dirty="0" smtClean="0"/>
              <a:t>manufacturer recommendations</a:t>
            </a:r>
          </a:p>
          <a:p>
            <a:pPr lvl="1"/>
            <a:r>
              <a:rPr lang="en-US" dirty="0" smtClean="0"/>
              <a:t>1x 1uF decoupling on </a:t>
            </a:r>
            <a:r>
              <a:rPr lang="en-US" dirty="0" err="1" smtClean="0"/>
              <a:t>Vbatt</a:t>
            </a:r>
            <a:endParaRPr lang="en-US" dirty="0" smtClean="0"/>
          </a:p>
          <a:p>
            <a:pPr lvl="1"/>
            <a:r>
              <a:rPr lang="en-US" dirty="0" smtClean="0"/>
              <a:t>2x 2.2uF bypass for </a:t>
            </a:r>
            <a:r>
              <a:rPr lang="en-US" dirty="0" err="1" smtClean="0"/>
              <a:t>uC</a:t>
            </a:r>
            <a:r>
              <a:rPr lang="en-US" dirty="0" smtClean="0"/>
              <a:t> core supply internal regulator</a:t>
            </a:r>
          </a:p>
          <a:p>
            <a:pPr lvl="1"/>
            <a:r>
              <a:rPr lang="en-US" dirty="0" smtClean="0"/>
              <a:t>10x .1uF decoupling power pins</a:t>
            </a:r>
          </a:p>
          <a:p>
            <a:pPr lvl="1"/>
            <a:r>
              <a:rPr lang="en-US" dirty="0" smtClean="0"/>
              <a:t>2x 22uF bulk for regulators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8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41" y="0"/>
            <a:ext cx="8229600" cy="1295400"/>
          </a:xfrm>
        </p:spPr>
        <p:txBody>
          <a:bodyPr/>
          <a:lstStyle/>
          <a:p>
            <a:r>
              <a:rPr lang="en-US" dirty="0" smtClean="0"/>
              <a:t>Schematic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Batt</a:t>
            </a:r>
            <a:r>
              <a:rPr lang="en-US" dirty="0" smtClean="0"/>
              <a:t> charge + Fuel Gauge)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33625"/>
            <a:ext cx="7691482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4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Project overview </a:t>
            </a:r>
          </a:p>
          <a:p>
            <a:r>
              <a:rPr lang="en-US" sz="2400" dirty="0"/>
              <a:t>Project-specific success criteria</a:t>
            </a:r>
          </a:p>
          <a:p>
            <a:r>
              <a:rPr lang="en-US" sz="2400" dirty="0"/>
              <a:t>Block diagram</a:t>
            </a:r>
          </a:p>
          <a:p>
            <a:r>
              <a:rPr lang="en-US" sz="2400" dirty="0"/>
              <a:t>Component selection rationale</a:t>
            </a:r>
          </a:p>
          <a:p>
            <a:r>
              <a:rPr lang="en-US" sz="2400" dirty="0"/>
              <a:t>Packaging design</a:t>
            </a:r>
          </a:p>
          <a:p>
            <a:r>
              <a:rPr lang="en-US" sz="2400" dirty="0"/>
              <a:t>Schematic and theory of operation</a:t>
            </a:r>
          </a:p>
          <a:p>
            <a:r>
              <a:rPr lang="en-US" sz="2400" dirty="0"/>
              <a:t>PCB layout</a:t>
            </a:r>
          </a:p>
          <a:p>
            <a:r>
              <a:rPr lang="en-US" sz="2400" dirty="0"/>
              <a:t>Software design/development status</a:t>
            </a:r>
          </a:p>
          <a:p>
            <a:r>
              <a:rPr lang="en-US" sz="2400" dirty="0"/>
              <a:t>Project completion timeline</a:t>
            </a:r>
          </a:p>
          <a:p>
            <a:r>
              <a:rPr lang="en-US" sz="2400" dirty="0"/>
              <a:t>Questions / </a:t>
            </a:r>
            <a:r>
              <a:rPr lang="en-US" sz="2400" dirty="0" smtClean="0"/>
              <a:t>discussion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600200"/>
          </a:xfrm>
        </p:spPr>
        <p:txBody>
          <a:bodyPr/>
          <a:lstStyle/>
          <a:p>
            <a:r>
              <a:rPr lang="en-US" dirty="0" smtClean="0"/>
              <a:t>Schematic</a:t>
            </a:r>
            <a:br>
              <a:rPr lang="en-US" dirty="0" smtClean="0"/>
            </a:br>
            <a:r>
              <a:rPr lang="en-US" dirty="0" smtClean="0"/>
              <a:t>(Power Supplies)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914525"/>
            <a:ext cx="554355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3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600200"/>
          </a:xfrm>
        </p:spPr>
        <p:txBody>
          <a:bodyPr/>
          <a:lstStyle/>
          <a:p>
            <a:r>
              <a:rPr lang="en-US" dirty="0" smtClean="0"/>
              <a:t>Schematic (Sensors)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" y="1905000"/>
            <a:ext cx="6959316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0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57" y="-152400"/>
            <a:ext cx="8229600" cy="1600200"/>
          </a:xfrm>
        </p:spPr>
        <p:txBody>
          <a:bodyPr/>
          <a:lstStyle/>
          <a:p>
            <a:r>
              <a:rPr lang="en-US" dirty="0" smtClean="0"/>
              <a:t>Schematic (</a:t>
            </a:r>
            <a:r>
              <a:rPr lang="en-US" dirty="0" err="1" smtClean="0"/>
              <a:t>uC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635115" cy="534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24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Layout –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Advanced Circuits/4PCB specs</a:t>
            </a:r>
          </a:p>
          <a:p>
            <a:pPr lvl="1"/>
            <a:r>
              <a:rPr lang="en-US" sz="2800" dirty="0" smtClean="0"/>
              <a:t>5mil trace/5mil space</a:t>
            </a:r>
          </a:p>
          <a:p>
            <a:pPr lvl="1"/>
            <a:r>
              <a:rPr lang="en-US" sz="2800" dirty="0" smtClean="0"/>
              <a:t>10mil minimum hole size and 5mil tolerance</a:t>
            </a:r>
          </a:p>
          <a:p>
            <a:r>
              <a:rPr lang="en-US" sz="3200" dirty="0" smtClean="0"/>
              <a:t>For manufacturability</a:t>
            </a:r>
          </a:p>
          <a:p>
            <a:pPr lvl="1"/>
            <a:r>
              <a:rPr lang="en-US" sz="2800" dirty="0" smtClean="0"/>
              <a:t>10mil trace/8mil space</a:t>
            </a:r>
          </a:p>
          <a:p>
            <a:pPr lvl="1"/>
            <a:r>
              <a:rPr lang="en-US" sz="2800" dirty="0" smtClean="0"/>
              <a:t>15mil minimum hole size</a:t>
            </a:r>
          </a:p>
          <a:p>
            <a:r>
              <a:rPr lang="en-US" sz="3200" dirty="0" smtClean="0"/>
              <a:t>No acute angles</a:t>
            </a:r>
          </a:p>
          <a:p>
            <a:r>
              <a:rPr lang="en-US" sz="3200" dirty="0" smtClean="0"/>
              <a:t>Two layers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05: Augmented Reality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5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Layout – MCU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524000"/>
            <a:ext cx="8407893" cy="4800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Oscillator and USB lines match impedance</a:t>
            </a:r>
          </a:p>
          <a:p>
            <a:pPr lvl="1"/>
            <a:r>
              <a:rPr lang="en-US" sz="2000" dirty="0" smtClean="0"/>
              <a:t>Trace lengths must match</a:t>
            </a:r>
          </a:p>
          <a:p>
            <a:pPr lvl="1"/>
            <a:r>
              <a:rPr lang="en-US" sz="2000" dirty="0" smtClean="0"/>
              <a:t>No right angles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Decoupling, oscillator must be</a:t>
            </a:r>
            <a:br>
              <a:rPr lang="en-US" sz="2400" dirty="0" smtClean="0"/>
            </a:br>
            <a:r>
              <a:rPr lang="en-US" sz="2400" dirty="0" smtClean="0"/>
              <a:t>adjacent</a:t>
            </a:r>
          </a:p>
          <a:p>
            <a:pPr lvl="1"/>
            <a:r>
              <a:rPr lang="en-US" sz="2000" dirty="0" smtClean="0"/>
              <a:t>Place some capacitors underneath chip</a:t>
            </a:r>
          </a:p>
          <a:p>
            <a:r>
              <a:rPr lang="en-US" sz="2400" dirty="0" smtClean="0"/>
              <a:t>Pin locations determine routing success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05: Augmented Reality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2898" y="2057400"/>
            <a:ext cx="4299014" cy="25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50168" y="3541931"/>
            <a:ext cx="6102237" cy="914402"/>
            <a:chOff x="-152400" y="3048002"/>
            <a:chExt cx="6102237" cy="914402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-152400" y="3048002"/>
              <a:ext cx="6102237" cy="91440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352800" y="3048002"/>
              <a:ext cx="990600" cy="76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6084" y="2895600"/>
            <a:ext cx="335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0.2mm = about 7 mil difference</a:t>
            </a:r>
          </a:p>
          <a:p>
            <a:pPr algn="ctr"/>
            <a:r>
              <a:rPr lang="en-US" dirty="0" smtClean="0"/>
              <a:t>(less than one trace width)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Layout –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Total current could be up to 2A</a:t>
            </a:r>
          </a:p>
          <a:p>
            <a:pPr lvl="1"/>
            <a:r>
              <a:rPr lang="en-US" sz="2400" dirty="0" smtClean="0"/>
              <a:t>Use low resistance copper pours</a:t>
            </a:r>
          </a:p>
          <a:p>
            <a:pPr lvl="1"/>
            <a:r>
              <a:rPr lang="en-US" sz="2400" dirty="0" smtClean="0"/>
              <a:t>Multiple large </a:t>
            </a:r>
            <a:r>
              <a:rPr lang="en-US" sz="2400" dirty="0" err="1" smtClean="0"/>
              <a:t>vias</a:t>
            </a:r>
            <a:r>
              <a:rPr lang="en-US" sz="2400" dirty="0" smtClean="0"/>
              <a:t> for transfer between layers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Power from multiple directions (“islands”)</a:t>
            </a:r>
          </a:p>
          <a:p>
            <a:pPr lvl="1"/>
            <a:r>
              <a:rPr lang="en-US" sz="2400" dirty="0" smtClean="0"/>
              <a:t>Bulk capacitors near regulator, bypass near loads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264" t="14451" r="11719" b="6970"/>
          <a:stretch/>
        </p:blipFill>
        <p:spPr bwMode="auto">
          <a:xfrm>
            <a:off x="2421700" y="2971800"/>
            <a:ext cx="4007284" cy="217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35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Layout –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Connectors</a:t>
            </a:r>
          </a:p>
          <a:p>
            <a:pPr lvl="1"/>
            <a:r>
              <a:rPr lang="en-US" sz="2400" dirty="0" smtClean="0"/>
              <a:t>Raspberry PI connector must match motherboard</a:t>
            </a:r>
          </a:p>
          <a:p>
            <a:pPr lvl="1"/>
            <a:r>
              <a:rPr lang="en-US" sz="2400" dirty="0" smtClean="0"/>
              <a:t>Other connectors must be on edges</a:t>
            </a:r>
          </a:p>
          <a:p>
            <a:r>
              <a:rPr lang="en-US" sz="2800" dirty="0" smtClean="0"/>
              <a:t>Route I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C, UART, SPI lines together</a:t>
            </a:r>
          </a:p>
          <a:p>
            <a:pPr lvl="1"/>
            <a:r>
              <a:rPr lang="en-US" sz="2400" dirty="0" smtClean="0"/>
              <a:t>Test points</a:t>
            </a:r>
            <a:endParaRPr lang="en-US" sz="2400" dirty="0"/>
          </a:p>
          <a:p>
            <a:r>
              <a:rPr lang="en-US" sz="2800" dirty="0" smtClean="0"/>
              <a:t>Debug LEDs, spare I/O headers</a:t>
            </a:r>
          </a:p>
          <a:p>
            <a:r>
              <a:rPr lang="en-US" sz="2800" dirty="0" smtClean="0"/>
              <a:t>Place V_ADC regulator near IMU</a:t>
            </a:r>
          </a:p>
          <a:p>
            <a:pPr lvl="1"/>
            <a:r>
              <a:rPr lang="en-US" sz="2400" dirty="0" smtClean="0"/>
              <a:t>Reduce interference pickup</a:t>
            </a:r>
          </a:p>
          <a:p>
            <a:pPr lvl="1"/>
            <a:r>
              <a:rPr lang="en-US" sz="2400" dirty="0" smtClean="0"/>
              <a:t>Place </a:t>
            </a:r>
            <a:r>
              <a:rPr lang="en-US" sz="2400" dirty="0" err="1" smtClean="0"/>
              <a:t>XBee</a:t>
            </a:r>
            <a:r>
              <a:rPr lang="en-US" sz="2400" dirty="0" smtClean="0"/>
              <a:t> far away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05: Augmented Reality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6966154" y="3286213"/>
            <a:ext cx="1847410" cy="206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93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Pcb</a:t>
            </a:r>
            <a:r>
              <a:rPr lang="en-US" dirty="0" smtClean="0"/>
              <a:t> Layout, Full Board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33" y="1278092"/>
            <a:ext cx="8384467" cy="54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0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Pcb</a:t>
            </a:r>
            <a:r>
              <a:rPr lang="en-US" dirty="0"/>
              <a:t> Layout</a:t>
            </a:r>
            <a:r>
              <a:rPr lang="en-US" dirty="0" smtClean="0"/>
              <a:t>, Power Supply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" y="1291509"/>
            <a:ext cx="4876800" cy="5015812"/>
            <a:chOff x="1039091" y="831273"/>
            <a:chExt cx="5455582" cy="5611092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39091" y="831273"/>
              <a:ext cx="5455580" cy="561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5791201" y="2819400"/>
              <a:ext cx="703472" cy="3622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39" t="18626" r="2169" b="9040"/>
          <a:stretch/>
        </p:blipFill>
        <p:spPr bwMode="auto">
          <a:xfrm>
            <a:off x="4537116" y="4495583"/>
            <a:ext cx="4398571" cy="18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52400" y="1106843"/>
            <a:ext cx="8783287" cy="3592251"/>
            <a:chOff x="152400" y="1106843"/>
            <a:chExt cx="8783287" cy="3592251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010" r="2342" b="8767"/>
            <a:stretch/>
          </p:blipFill>
          <p:spPr bwMode="auto">
            <a:xfrm>
              <a:off x="152400" y="1392147"/>
              <a:ext cx="8783286" cy="3306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52400" y="3581400"/>
              <a:ext cx="2819400" cy="11176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600" y="2438400"/>
              <a:ext cx="533400" cy="76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96200" y="2514600"/>
              <a:ext cx="685800" cy="90174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02486" y="3276600"/>
              <a:ext cx="698114" cy="114704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44176" y="1737008"/>
              <a:ext cx="698114" cy="1147042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28733" y="2831068"/>
              <a:ext cx="1376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Core Supply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2884050"/>
              <a:ext cx="1402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MCU Supply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75655" y="2145268"/>
              <a:ext cx="1289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Fuel Gauge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34535" y="2499334"/>
              <a:ext cx="461665" cy="88101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b="1" dirty="0" smtClean="0">
                  <a:solidFill>
                    <a:srgbClr val="FFC000"/>
                  </a:solidFill>
                </a:rPr>
                <a:t>Charger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39688" y="1106843"/>
              <a:ext cx="1537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Power Switch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18962" y="1106843"/>
              <a:ext cx="161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JST Connector</a:t>
              </a:r>
              <a:endParaRPr 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86865" y="4098546"/>
              <a:ext cx="15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Charging LED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29200" y="2685669"/>
              <a:ext cx="461665" cy="118186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Power LED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07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Pcb</a:t>
            </a:r>
            <a:r>
              <a:rPr lang="en-US" dirty="0"/>
              <a:t> Layout</a:t>
            </a:r>
            <a:r>
              <a:rPr lang="en-US" dirty="0" smtClean="0"/>
              <a:t>, Microcontroller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81200" y="1219200"/>
            <a:ext cx="5732086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52400" y="1182469"/>
            <a:ext cx="8839200" cy="5160197"/>
            <a:chOff x="152400" y="1182469"/>
            <a:chExt cx="8839200" cy="516019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52400" y="1239217"/>
              <a:ext cx="8801100" cy="4745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897753" y="2630233"/>
              <a:ext cx="1710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STM32F4</a:t>
              </a:r>
            </a:p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Microcontroller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54668" y="1828800"/>
              <a:ext cx="1575634" cy="335280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42536" y="3048000"/>
              <a:ext cx="738664" cy="104932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8MHz</a:t>
              </a:r>
            </a:p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Oscillator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24400" y="1226126"/>
              <a:ext cx="1752600" cy="6788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29200" y="1182469"/>
              <a:ext cx="144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SPI to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Raspberry PI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22127" y="2920857"/>
              <a:ext cx="1669473" cy="678873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98508" y="2953399"/>
              <a:ext cx="16930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F0"/>
                  </a:solidFill>
                </a:rPr>
                <a:t>To USB</a:t>
              </a:r>
            </a:p>
            <a:p>
              <a:pPr algn="ctr"/>
              <a:r>
                <a:rPr lang="en-US" b="1" dirty="0" smtClean="0">
                  <a:solidFill>
                    <a:srgbClr val="00B0F0"/>
                  </a:solidFill>
                </a:rPr>
                <a:t>(programming)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62889" y="5970618"/>
              <a:ext cx="122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I</a:t>
              </a:r>
              <a:r>
                <a:rPr lang="en-US" b="1" baseline="30000" dirty="0" smtClean="0">
                  <a:solidFill>
                    <a:srgbClr val="0070C0"/>
                  </a:solidFill>
                </a:rPr>
                <a:t>2</a:t>
              </a:r>
              <a:r>
                <a:rPr lang="en-US" b="1" dirty="0" smtClean="0">
                  <a:solidFill>
                    <a:srgbClr val="0070C0"/>
                  </a:solidFill>
                </a:rPr>
                <a:t>C to IMU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2400" y="5973334"/>
              <a:ext cx="1790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To Reset Button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21578" y="5970618"/>
              <a:ext cx="1608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UART to </a:t>
              </a:r>
              <a:r>
                <a:rPr lang="en-US" b="1" dirty="0" err="1" smtClean="0">
                  <a:solidFill>
                    <a:srgbClr val="002060"/>
                  </a:solidFill>
                </a:rPr>
                <a:t>XBee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94985" y="5970618"/>
              <a:ext cx="1504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</a:rPr>
                <a:t>UART to GPS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2400" y="5535582"/>
              <a:ext cx="1295400" cy="25561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81200" y="5715000"/>
              <a:ext cx="1905000" cy="255618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81878" y="5715000"/>
              <a:ext cx="717622" cy="26526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59269" y="5701146"/>
              <a:ext cx="423456" cy="265261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79402" y="1981200"/>
              <a:ext cx="3683397" cy="373380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030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propose an augmented reality simulator</a:t>
            </a:r>
          </a:p>
          <a:p>
            <a:pPr lvl="1"/>
            <a:r>
              <a:rPr lang="en-US" sz="2000" dirty="0"/>
              <a:t>Allows at least one user to play an electronic game in a mobile, outdoor environment</a:t>
            </a:r>
          </a:p>
          <a:p>
            <a:pPr lvl="1"/>
            <a:r>
              <a:rPr lang="en-US" sz="2000" dirty="0"/>
              <a:t>Intended for gaming and other simulations that require an augmented environment</a:t>
            </a:r>
          </a:p>
          <a:p>
            <a:r>
              <a:rPr lang="en-US" sz="2400" dirty="0"/>
              <a:t>Contains two primary parts: a headset and a central control unit (CCU)</a:t>
            </a:r>
          </a:p>
          <a:p>
            <a:pPr lvl="1"/>
            <a:r>
              <a:rPr lang="en-US" sz="2000" dirty="0"/>
              <a:t>The headset is worn by the user and overlays images of game objects on the user’s view of the environment</a:t>
            </a:r>
          </a:p>
          <a:p>
            <a:pPr lvl="1"/>
            <a:r>
              <a:rPr lang="en-US" sz="2000" dirty="0"/>
              <a:t>The CCU remains stationary and communicates information to the headset about simulation logic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Pcb</a:t>
            </a:r>
            <a:r>
              <a:rPr lang="en-US" dirty="0"/>
              <a:t> Layout</a:t>
            </a:r>
            <a:r>
              <a:rPr lang="en-US" dirty="0" smtClean="0"/>
              <a:t>, Peripherals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295401"/>
            <a:ext cx="8478024" cy="5166943"/>
            <a:chOff x="304800" y="1295401"/>
            <a:chExt cx="8478024" cy="5166943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04800" y="1295401"/>
              <a:ext cx="6109855" cy="373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553200" y="1295401"/>
              <a:ext cx="2229624" cy="3138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645827" y="4433788"/>
              <a:ext cx="3136997" cy="2028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162445" y="1274619"/>
            <a:ext cx="8760212" cy="2710534"/>
            <a:chOff x="162445" y="1274619"/>
            <a:chExt cx="8760212" cy="271053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18" t="31981" r="2389" b="6816"/>
            <a:stretch/>
          </p:blipFill>
          <p:spPr bwMode="auto">
            <a:xfrm>
              <a:off x="162445" y="1295401"/>
              <a:ext cx="8760212" cy="2689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56059" y="1857392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rgbClr val="FFFF00"/>
                  </a:solidFill>
                </a:rPr>
                <a:t>XBee</a:t>
              </a:r>
              <a:r>
                <a:rPr lang="en-US" b="1" dirty="0" smtClean="0">
                  <a:solidFill>
                    <a:srgbClr val="FFFF00"/>
                  </a:solidFill>
                </a:rPr>
                <a:t> Pro 900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2445" y="1319574"/>
              <a:ext cx="3037955" cy="2598528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2019" y="1681870"/>
              <a:ext cx="2154381" cy="15504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45827" y="2051202"/>
              <a:ext cx="3276830" cy="18669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24393" y="3211705"/>
              <a:ext cx="2579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ST 9-DOF IMU Breakout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91200" y="1319573"/>
              <a:ext cx="3131457" cy="5588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32019" y="1319574"/>
              <a:ext cx="2687782" cy="2794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19600" y="3271771"/>
              <a:ext cx="1181444" cy="64633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29613" y="3271771"/>
              <a:ext cx="8899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V_ADC</a:t>
              </a:r>
            </a:p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Supply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00411" y="1274619"/>
              <a:ext cx="2284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Venus GPS Breakout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</p:grpSp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16388" y="4114800"/>
            <a:ext cx="6452325" cy="156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31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Preliminary drivers to extract GPS and IMU data has been completed. Next steps to push data to GPU and CCU.</a:t>
            </a:r>
          </a:p>
          <a:p>
            <a:r>
              <a:rPr lang="en-US" sz="2000" dirty="0" smtClean="0"/>
              <a:t>The GPU code will be written in OpenGL.</a:t>
            </a:r>
          </a:p>
          <a:p>
            <a:r>
              <a:rPr lang="en-US" sz="2000" dirty="0" smtClean="0"/>
              <a:t>The CCU will provide a user interface and process game logic.</a:t>
            </a:r>
            <a:r>
              <a:rPr lang="en-US" sz="2000" dirty="0"/>
              <a:t> </a:t>
            </a:r>
            <a:r>
              <a:rPr lang="en-US" sz="2000" dirty="0" smtClean="0"/>
              <a:t>C++ for game logic, python for User Interface.</a:t>
            </a:r>
          </a:p>
          <a:p>
            <a:r>
              <a:rPr lang="en-US" sz="2000" dirty="0" err="1" smtClean="0"/>
              <a:t>XBee</a:t>
            </a:r>
            <a:r>
              <a:rPr lang="en-US" sz="2000" dirty="0" smtClean="0"/>
              <a:t> packets flows defined.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Software Design/Development Status</a:t>
            </a:r>
          </a:p>
        </p:txBody>
      </p:sp>
      <p:sp>
        <p:nvSpPr>
          <p:cNvPr id="5" name="Rectangle 4"/>
          <p:cNvSpPr/>
          <p:nvPr/>
        </p:nvSpPr>
        <p:spPr>
          <a:xfrm>
            <a:off x="4652865" y="1719072"/>
            <a:ext cx="1371600" cy="1447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 Thread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Convert to Decimeters</a:t>
            </a:r>
          </a:p>
          <a:p>
            <a:pPr algn="ctr"/>
            <a:r>
              <a:rPr lang="en-US" dirty="0"/>
              <a:t>o</a:t>
            </a:r>
            <a:r>
              <a:rPr lang="en-US" dirty="0" smtClean="0"/>
              <a:t>n </a:t>
            </a:r>
            <a:r>
              <a:rPr lang="en-US" dirty="0" err="1" smtClean="0"/>
              <a:t>x,y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7239000" y="1719072"/>
            <a:ext cx="1447800" cy="1447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IMU Thread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Convert to pitch, yaw, roll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48300" y="3207841"/>
            <a:ext cx="2438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Logic</a:t>
            </a:r>
          </a:p>
          <a:p>
            <a:pPr algn="ctr"/>
            <a:endParaRPr lang="en-US" dirty="0"/>
          </a:p>
          <a:p>
            <a:r>
              <a:rPr lang="en-US" dirty="0" smtClean="0"/>
              <a:t>* Send IMU/GPS over network to CCU/GPU</a:t>
            </a:r>
          </a:p>
          <a:p>
            <a:r>
              <a:rPr lang="en-US" dirty="0" smtClean="0"/>
              <a:t>* Make Decisions based on packets from CCU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9755" y="5266461"/>
            <a:ext cx="1828800" cy="141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XBee</a:t>
            </a:r>
            <a:r>
              <a:rPr lang="en-US" dirty="0" smtClean="0"/>
              <a:t> Driver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Send/Queue packets.</a:t>
            </a:r>
          </a:p>
          <a:p>
            <a:pPr algn="ctr"/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8500" y="5275653"/>
            <a:ext cx="1676400" cy="1211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 Thread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Monitor Battery Life</a:t>
            </a:r>
          </a:p>
        </p:txBody>
      </p:sp>
    </p:spTree>
    <p:extLst>
      <p:ext uri="{BB962C8B-B14F-4D97-AF65-F5344CB8AC3E}">
        <p14:creationId xmlns:p14="http://schemas.microsoft.com/office/powerpoint/2010/main" val="3332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513111"/>
              </p:ext>
            </p:extLst>
          </p:nvPr>
        </p:nvGraphicFramePr>
        <p:xfrm>
          <a:off x="0" y="17106"/>
          <a:ext cx="9067798" cy="6934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/>
                <a:gridCol w="2187049"/>
                <a:gridCol w="1382746"/>
                <a:gridCol w="1328901"/>
                <a:gridCol w="1328901"/>
                <a:gridCol w="1328901"/>
              </a:tblGrid>
              <a:tr h="366268">
                <a:tc gridSpan="6">
                  <a:txBody>
                    <a:bodyPr/>
                    <a:lstStyle/>
                    <a:p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5 Project Completion Timeline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6084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PCB /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Hw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CCU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Packaging</a:t>
                      </a:r>
                      <a:endParaRPr lang="en-US" dirty="0"/>
                    </a:p>
                  </a:txBody>
                  <a:tcPr/>
                </a:tc>
              </a:tr>
              <a:tr h="915669">
                <a:tc>
                  <a:txBody>
                    <a:bodyPr/>
                    <a:lstStyle/>
                    <a:p>
                      <a:r>
                        <a:rPr lang="en-US" dirty="0" smtClean="0"/>
                        <a:t>Week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to One parts check.</a:t>
                      </a:r>
                    </a:p>
                    <a:p>
                      <a:r>
                        <a:rPr lang="en-US" dirty="0" smtClean="0"/>
                        <a:t>PCB Verification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formats Finalized.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Finish Building Headset.</a:t>
                      </a:r>
                      <a:endParaRPr lang="en-US" dirty="0"/>
                    </a:p>
                  </a:txBody>
                  <a:tcPr/>
                </a:tc>
              </a:tr>
              <a:tr h="915669">
                <a:tc>
                  <a:txBody>
                    <a:bodyPr/>
                    <a:lstStyle/>
                    <a:p>
                      <a:r>
                        <a:rPr lang="en-US" dirty="0" smtClean="0"/>
                        <a:t>Week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Parts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Prelim</a:t>
                      </a:r>
                      <a:r>
                        <a:rPr lang="en-US" baseline="0" dirty="0" smtClean="0"/>
                        <a:t> Animation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Sensor processing complete.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 Software 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15669">
                <a:tc>
                  <a:txBody>
                    <a:bodyPr/>
                    <a:lstStyle/>
                    <a:p>
                      <a:r>
                        <a:rPr lang="en-US" dirty="0" smtClean="0"/>
                        <a:t>Week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Solder</a:t>
                      </a:r>
                      <a:r>
                        <a:rPr lang="en-US" baseline="0" dirty="0" smtClean="0"/>
                        <a:t> Parts to Board</a:t>
                      </a:r>
                    </a:p>
                    <a:p>
                      <a:r>
                        <a:rPr lang="en-US" baseline="0" dirty="0" smtClean="0"/>
                        <a:t>Test Power Supply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Animation w/ IMU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 network</a:t>
                      </a:r>
                      <a:r>
                        <a:rPr lang="en-US" baseline="0" dirty="0" smtClean="0"/>
                        <a:t> flow.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15669">
                <a:tc>
                  <a:txBody>
                    <a:bodyPr/>
                    <a:lstStyle/>
                    <a:p>
                      <a:r>
                        <a:rPr lang="en-US" dirty="0" smtClean="0"/>
                        <a:t>Week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Micro and other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Animation w/ GPS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 Battery Sensing.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Library for</a:t>
                      </a:r>
                      <a:r>
                        <a:rPr lang="en-US" baseline="0" dirty="0" smtClean="0"/>
                        <a:t> simulations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 of Headset</a:t>
                      </a:r>
                      <a:r>
                        <a:rPr lang="en-US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</a:tr>
              <a:tr h="640968">
                <a:tc>
                  <a:txBody>
                    <a:bodyPr/>
                    <a:lstStyle/>
                    <a:p>
                      <a:r>
                        <a:rPr lang="en-US" dirty="0" smtClean="0"/>
                        <a:t>Week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 w/ Micro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15669">
                <a:tc>
                  <a:txBody>
                    <a:bodyPr/>
                    <a:lstStyle/>
                    <a:p>
                      <a:r>
                        <a:rPr lang="en-US" dirty="0" smtClean="0"/>
                        <a:t>Week 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 </a:t>
                      </a:r>
                      <a:r>
                        <a:rPr lang="en-US" dirty="0" err="1" smtClean="0"/>
                        <a:t>PacMan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Revision of Headset</a:t>
                      </a:r>
                      <a:r>
                        <a:rPr lang="en-US" baseline="0" dirty="0" smtClean="0"/>
                        <a:t> design.</a:t>
                      </a:r>
                      <a:endParaRPr lang="en-US" dirty="0"/>
                    </a:p>
                  </a:txBody>
                  <a:tcPr/>
                </a:tc>
              </a:tr>
              <a:tr h="366268">
                <a:tc>
                  <a:txBody>
                    <a:bodyPr/>
                    <a:lstStyle/>
                    <a:p>
                      <a:r>
                        <a:rPr lang="en-US" dirty="0" smtClean="0"/>
                        <a:t>Week 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268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75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6207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524000"/>
            <a:ext cx="8407893" cy="4800600"/>
          </a:xfrm>
        </p:spPr>
        <p:txBody>
          <a:bodyPr>
            <a:noAutofit/>
          </a:bodyPr>
          <a:lstStyle/>
          <a:p>
            <a:pPr marL="502920" lvl="0" indent="-457200">
              <a:buFont typeface="+mj-lt"/>
              <a:buAutoNum type="arabicPeriod"/>
            </a:pPr>
            <a:r>
              <a:rPr lang="en-US" sz="2400" b="1" dirty="0"/>
              <a:t>An ability to render graphics based on the orientation of the user’s head.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b="1" dirty="0"/>
              <a:t>An ability to render graphics based on the user’s current geospatial location.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b="1" dirty="0"/>
              <a:t>An ability to monitor and display the battery power level of the headset to the user.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b="1" dirty="0"/>
              <a:t>An ability to monitor and display the status and quality of the wireless connection to the central control unit.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b="1" dirty="0"/>
              <a:t>An ability to load headset graphics for a new simulation without re-flashing software on the headset’s microcontroller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Specific Success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3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8595" y="1447800"/>
            <a:ext cx="304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Figure 1: The block diagram indicates two functional groups that communicate through the </a:t>
            </a:r>
            <a:r>
              <a:rPr lang="en-US" dirty="0" err="1" smtClean="0">
                <a:solidFill>
                  <a:schemeClr val="tx2"/>
                </a:solidFill>
              </a:rPr>
              <a:t>Xbee</a:t>
            </a:r>
            <a:r>
              <a:rPr lang="en-US" dirty="0" smtClean="0">
                <a:solidFill>
                  <a:schemeClr val="tx2"/>
                </a:solidFill>
              </a:rPr>
              <a:t> wireless devices.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The CCU will perform simulation logic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The headset will perform graphics rendering and sensor data acquisition.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336" y="1447800"/>
            <a:ext cx="479060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Headset</a:t>
            </a:r>
          </a:p>
          <a:p>
            <a:pPr lvl="1"/>
            <a:r>
              <a:rPr lang="en-US" sz="2400" dirty="0"/>
              <a:t>Micro</a:t>
            </a:r>
          </a:p>
          <a:p>
            <a:pPr lvl="2"/>
            <a:r>
              <a:rPr lang="en-US" sz="2000" dirty="0"/>
              <a:t>GPS and IMU interfacing</a:t>
            </a:r>
          </a:p>
          <a:p>
            <a:pPr lvl="2"/>
            <a:r>
              <a:rPr lang="en-US" sz="2000" dirty="0"/>
              <a:t>Wireless communication</a:t>
            </a:r>
          </a:p>
          <a:p>
            <a:pPr lvl="2"/>
            <a:r>
              <a:rPr lang="en-US" sz="2000" dirty="0"/>
              <a:t>Battery monitor </a:t>
            </a:r>
            <a:r>
              <a:rPr lang="en-US" sz="2000" dirty="0" smtClean="0"/>
              <a:t>interfacing</a:t>
            </a:r>
            <a:endParaRPr lang="en-US" sz="2000" dirty="0"/>
          </a:p>
          <a:p>
            <a:pPr lvl="1"/>
            <a:r>
              <a:rPr lang="en-US" sz="2400" dirty="0" smtClean="0"/>
              <a:t>Motherboard</a:t>
            </a:r>
            <a:endParaRPr lang="en-US" sz="2400" dirty="0"/>
          </a:p>
          <a:p>
            <a:pPr lvl="2"/>
            <a:r>
              <a:rPr lang="en-US" sz="2000" dirty="0"/>
              <a:t>Render graphics</a:t>
            </a:r>
          </a:p>
          <a:p>
            <a:r>
              <a:rPr lang="en-US" sz="2800" dirty="0"/>
              <a:t>Central control </a:t>
            </a:r>
            <a:r>
              <a:rPr lang="en-US" sz="2800" dirty="0" smtClean="0"/>
              <a:t>unit motherboard</a:t>
            </a:r>
            <a:endParaRPr lang="en-US" sz="2800" dirty="0"/>
          </a:p>
          <a:p>
            <a:pPr lvl="1"/>
            <a:r>
              <a:rPr lang="en-US" sz="2200" dirty="0" smtClean="0"/>
              <a:t>Wireless </a:t>
            </a:r>
            <a:r>
              <a:rPr lang="en-US" sz="2200" dirty="0"/>
              <a:t>communication</a:t>
            </a:r>
          </a:p>
          <a:p>
            <a:pPr lvl="1"/>
            <a:r>
              <a:rPr lang="en-US" sz="2200" dirty="0"/>
              <a:t>Data </a:t>
            </a:r>
            <a:r>
              <a:rPr lang="en-US" sz="2200" dirty="0" smtClean="0"/>
              <a:t>storage</a:t>
            </a:r>
          </a:p>
          <a:p>
            <a:pPr lvl="1"/>
            <a:r>
              <a:rPr lang="en-US" sz="2200" dirty="0" smtClean="0"/>
              <a:t>Game logic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Component Selection </a:t>
            </a:r>
            <a:r>
              <a:rPr lang="en-US" sz="2800" dirty="0" smtClean="0"/>
              <a:t>Rationale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86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Must be capable of low latency sensor processing</a:t>
            </a:r>
          </a:p>
          <a:p>
            <a:pPr lvl="1"/>
            <a:r>
              <a:rPr lang="en-US" sz="2400" dirty="0"/>
              <a:t>High speed for floating point math</a:t>
            </a:r>
          </a:p>
          <a:p>
            <a:r>
              <a:rPr lang="en-US" sz="2800" dirty="0"/>
              <a:t>Required external peripherals</a:t>
            </a:r>
          </a:p>
          <a:p>
            <a:pPr lvl="1"/>
            <a:r>
              <a:rPr lang="en-US" sz="2400" dirty="0"/>
              <a:t>2 UART (GPS, Wireless module)</a:t>
            </a:r>
          </a:p>
          <a:p>
            <a:pPr lvl="1"/>
            <a:r>
              <a:rPr lang="en-US" sz="2400" dirty="0"/>
              <a:t>1 SPI (Display/Motherboard connector)</a:t>
            </a:r>
          </a:p>
          <a:p>
            <a:pPr lvl="1"/>
            <a:r>
              <a:rPr lang="en-US" sz="2400" dirty="0"/>
              <a:t>1 I2C (Power Monitor, IMU)</a:t>
            </a:r>
          </a:p>
          <a:p>
            <a:pPr lvl="1"/>
            <a:r>
              <a:rPr lang="en-US" sz="2400" dirty="0"/>
              <a:t>At least 10 additional GPIO pins</a:t>
            </a:r>
          </a:p>
          <a:p>
            <a:r>
              <a:rPr lang="en-US" sz="2800" dirty="0"/>
              <a:t>Prefer 3.3V supply and 3.3V I/O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Microcontroller Constraints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704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 Choices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038600" cy="5102352"/>
          </a:xfrm>
          <a:ln w="57150">
            <a:solidFill>
              <a:srgbClr val="00B050"/>
            </a:solidFill>
          </a:ln>
        </p:spPr>
        <p:txBody>
          <a:bodyPr/>
          <a:lstStyle/>
          <a:p>
            <a:r>
              <a:rPr lang="en-US" dirty="0" smtClean="0"/>
              <a:t>STM32F405RGT6</a:t>
            </a:r>
          </a:p>
          <a:p>
            <a:pPr lvl="1"/>
            <a:r>
              <a:rPr lang="en-US" dirty="0" smtClean="0"/>
              <a:t>ARM-Cortex M4F</a:t>
            </a:r>
          </a:p>
          <a:p>
            <a:pPr lvl="1"/>
            <a:r>
              <a:rPr lang="en-US" dirty="0" smtClean="0"/>
              <a:t>168 MHz </a:t>
            </a:r>
            <a:r>
              <a:rPr lang="en-US" b="1" dirty="0" smtClean="0"/>
              <a:t>with FPU</a:t>
            </a:r>
          </a:p>
          <a:p>
            <a:pPr lvl="1"/>
            <a:r>
              <a:rPr lang="en-US" dirty="0" smtClean="0"/>
              <a:t>192 KB RAM</a:t>
            </a:r>
          </a:p>
          <a:p>
            <a:pPr lvl="1"/>
            <a:r>
              <a:rPr lang="en-US" dirty="0" smtClean="0"/>
              <a:t>64 LQFP 51 I/O</a:t>
            </a:r>
          </a:p>
          <a:p>
            <a:pPr lvl="1"/>
            <a:r>
              <a:rPr lang="en-US" dirty="0" smtClean="0"/>
              <a:t>$11 single quantity</a:t>
            </a:r>
          </a:p>
          <a:p>
            <a:r>
              <a:rPr lang="en-US" dirty="0" smtClean="0"/>
              <a:t>Selected because</a:t>
            </a:r>
          </a:p>
          <a:p>
            <a:pPr lvl="1"/>
            <a:r>
              <a:rPr lang="en-US" dirty="0" smtClean="0"/>
              <a:t>FPU (1 cycle multiply!)</a:t>
            </a:r>
          </a:p>
          <a:p>
            <a:pPr lvl="1"/>
            <a:r>
              <a:rPr lang="en-US" dirty="0" smtClean="0"/>
              <a:t>ART Accelerator (instruction cache)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1630" y="1434353"/>
            <a:ext cx="4038600" cy="5102352"/>
          </a:xfrm>
          <a:ln w="57150"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PIC32MX695F512H</a:t>
            </a:r>
          </a:p>
          <a:p>
            <a:pPr lvl="1"/>
            <a:r>
              <a:rPr lang="en-US" dirty="0" smtClean="0"/>
              <a:t>MIPS</a:t>
            </a:r>
          </a:p>
          <a:p>
            <a:pPr lvl="1"/>
            <a:r>
              <a:rPr lang="en-US" dirty="0" smtClean="0"/>
              <a:t>80 MHz</a:t>
            </a:r>
          </a:p>
          <a:p>
            <a:pPr lvl="1"/>
            <a:r>
              <a:rPr lang="en-US" dirty="0" smtClean="0"/>
              <a:t>128 KB RAM</a:t>
            </a:r>
          </a:p>
          <a:p>
            <a:pPr lvl="1"/>
            <a:r>
              <a:rPr lang="en-US" dirty="0" smtClean="0"/>
              <a:t>64 TQFP 53 I/O</a:t>
            </a:r>
            <a:endParaRPr lang="en-US" dirty="0"/>
          </a:p>
          <a:p>
            <a:pPr lvl="1"/>
            <a:r>
              <a:rPr lang="en-US" dirty="0" smtClean="0"/>
              <a:t>$10 single quantity</a:t>
            </a:r>
          </a:p>
          <a:p>
            <a:r>
              <a:rPr lang="en-US" dirty="0" smtClean="0"/>
              <a:t>Rejected because</a:t>
            </a:r>
          </a:p>
          <a:p>
            <a:pPr lvl="1"/>
            <a:r>
              <a:rPr lang="en-US" dirty="0" smtClean="0"/>
              <a:t>Lower IPC</a:t>
            </a:r>
          </a:p>
          <a:p>
            <a:pPr lvl="1"/>
            <a:r>
              <a:rPr lang="en-US" dirty="0" smtClean="0"/>
              <a:t>Slower clock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Uses</a:t>
            </a:r>
            <a:endParaRPr lang="en-US" sz="2800" dirty="0"/>
          </a:p>
          <a:p>
            <a:pPr lvl="1"/>
            <a:r>
              <a:rPr lang="en-US" sz="2400" dirty="0"/>
              <a:t>Game logic</a:t>
            </a:r>
          </a:p>
          <a:p>
            <a:pPr lvl="1"/>
            <a:r>
              <a:rPr lang="en-US" sz="2400" dirty="0" smtClean="0"/>
              <a:t>Store game objects to load onto headsets</a:t>
            </a:r>
          </a:p>
          <a:p>
            <a:r>
              <a:rPr lang="en-US" sz="2800" dirty="0"/>
              <a:t>Required peripherals</a:t>
            </a:r>
          </a:p>
          <a:p>
            <a:pPr lvl="1"/>
            <a:r>
              <a:rPr lang="en-US" sz="2400" dirty="0"/>
              <a:t>USB for user input device</a:t>
            </a:r>
          </a:p>
          <a:p>
            <a:pPr lvl="1"/>
            <a:r>
              <a:rPr lang="en-US" sz="2400" dirty="0"/>
              <a:t>1 UART (or USB UART) for Wireless module</a:t>
            </a:r>
          </a:p>
          <a:p>
            <a:pPr lvl="1"/>
            <a:r>
              <a:rPr lang="en-US" sz="2400" dirty="0"/>
              <a:t>Display output (HDMI, Composite, VGA</a:t>
            </a:r>
            <a:r>
              <a:rPr lang="en-US" sz="2400" dirty="0" smtClean="0"/>
              <a:t>)</a:t>
            </a:r>
            <a:endParaRPr lang="en-US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Motherboard </a:t>
            </a:r>
            <a:r>
              <a:rPr lang="en-US" dirty="0" smtClean="0"/>
              <a:t>Constraints (CCU)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6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455</TotalTime>
  <Words>1244</Words>
  <Application>Microsoft Office PowerPoint</Application>
  <PresentationFormat>On-screen Show (4:3)</PresentationFormat>
  <Paragraphs>309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Franklin Gothic Medium</vt:lpstr>
      <vt:lpstr>Wingdings</vt:lpstr>
      <vt:lpstr>Wingdings 2</vt:lpstr>
      <vt:lpstr>Grid</vt:lpstr>
      <vt:lpstr>ECE 477 Design Review Team 5 Fall 2012</vt:lpstr>
      <vt:lpstr>Outline</vt:lpstr>
      <vt:lpstr>Project Overview</vt:lpstr>
      <vt:lpstr>Project Specific Success Criteria</vt:lpstr>
      <vt:lpstr>Block Diagram</vt:lpstr>
      <vt:lpstr>Component Selection Rationale</vt:lpstr>
      <vt:lpstr>Microcontroller Constraints</vt:lpstr>
      <vt:lpstr>Microcontroller Choices</vt:lpstr>
      <vt:lpstr>Motherboard Constraints (CCU)</vt:lpstr>
      <vt:lpstr>Motherboard constraints (headset)</vt:lpstr>
      <vt:lpstr>Motherboard Choices</vt:lpstr>
      <vt:lpstr>OTHER CHOICES</vt:lpstr>
      <vt:lpstr>Packaging Design</vt:lpstr>
      <vt:lpstr>PowerPoint Presentation</vt:lpstr>
      <vt:lpstr>PowerPoint Presentation</vt:lpstr>
      <vt:lpstr>Schematic &amp; Theory of Operation</vt:lpstr>
      <vt:lpstr>Schematic (1/2)</vt:lpstr>
      <vt:lpstr>Schematic (2/2)</vt:lpstr>
      <vt:lpstr>Schematic (Batt charge + Fuel Gauge)</vt:lpstr>
      <vt:lpstr>Schematic (Power Supplies)</vt:lpstr>
      <vt:lpstr>Schematic (Sensors)</vt:lpstr>
      <vt:lpstr>Schematic (uC)</vt:lpstr>
      <vt:lpstr>PCB Layout – General</vt:lpstr>
      <vt:lpstr>PCB Layout – MCU</vt:lpstr>
      <vt:lpstr>PCB Layout – Power</vt:lpstr>
      <vt:lpstr>PCB Layout – Other</vt:lpstr>
      <vt:lpstr>Pcb Layout, Full Board</vt:lpstr>
      <vt:lpstr>Pcb Layout, Power Supply</vt:lpstr>
      <vt:lpstr>Pcb Layout, Microcontroller</vt:lpstr>
      <vt:lpstr>Pcb Layout, Peripherals</vt:lpstr>
      <vt:lpstr>Software Design/Development Status</vt:lpstr>
      <vt:lpstr>PowerPoint Presentation</vt:lpstr>
      <vt:lpstr>Questions / Discussion</vt:lpstr>
    </vt:vector>
  </TitlesOfParts>
  <Company>Engineering Computer Network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5: Augmented Reality Simulator</dc:title>
  <dc:creator>Smith, Thor A</dc:creator>
  <cp:lastModifiedBy>Ellis, Steven D</cp:lastModifiedBy>
  <cp:revision>61</cp:revision>
  <dcterms:created xsi:type="dcterms:W3CDTF">2013-09-03T13:42:12Z</dcterms:created>
  <dcterms:modified xsi:type="dcterms:W3CDTF">2013-10-11T17:17:59Z</dcterms:modified>
</cp:coreProperties>
</file>