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25"/>
  </p:notesMasterIdLst>
  <p:sldIdLst>
    <p:sldId id="256" r:id="rId3"/>
    <p:sldId id="260" r:id="rId4"/>
    <p:sldId id="268" r:id="rId5"/>
    <p:sldId id="257" r:id="rId6"/>
    <p:sldId id="275" r:id="rId7"/>
    <p:sldId id="278" r:id="rId8"/>
    <p:sldId id="292" r:id="rId9"/>
    <p:sldId id="269" r:id="rId10"/>
    <p:sldId id="280" r:id="rId11"/>
    <p:sldId id="286" r:id="rId12"/>
    <p:sldId id="279" r:id="rId13"/>
    <p:sldId id="270" r:id="rId14"/>
    <p:sldId id="285" r:id="rId15"/>
    <p:sldId id="271" r:id="rId16"/>
    <p:sldId id="289" r:id="rId17"/>
    <p:sldId id="284" r:id="rId18"/>
    <p:sldId id="282" r:id="rId19"/>
    <p:sldId id="283" r:id="rId20"/>
    <p:sldId id="274" r:id="rId21"/>
    <p:sldId id="267" r:id="rId22"/>
    <p:sldId id="290" r:id="rId23"/>
    <p:sldId id="29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66098-8D44-47E3-A6D0-3EBDA642D1D9}" type="datetimeFigureOut">
              <a:rPr lang="en-US" smtClean="0"/>
              <a:t>2/15/2014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7A43D-376C-4B67-BA39-B452B564C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21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2990F0-8476-4A68-82FA-873BDD6B740E}" type="datetimeFigureOut">
              <a:rPr lang="en-US" smtClean="0"/>
              <a:t>2/15/2014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95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043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43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87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52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74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39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43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4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98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2990F0-8476-4A68-82FA-873BDD6B740E}" type="datetimeFigureOut">
              <a:rPr lang="en-US" smtClean="0"/>
              <a:t>2/15/2014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368550"/>
            <a:ext cx="8831802" cy="53118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01270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558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524000"/>
            <a:ext cx="8407893" cy="4602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CC2990F0-8476-4A68-82FA-873BDD6B740E}" type="datetimeFigureOut">
              <a:rPr lang="en-US" smtClean="0"/>
              <a:t>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E6755-1EF3-449C-8A56-762439BB4D3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2/15/2014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DC620-E55D-4F29-B8F1-6FF7C74D724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992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Stephen Carlson</a:t>
            </a:r>
          </a:p>
          <a:p>
            <a:r>
              <a:rPr lang="en-US" sz="1600" dirty="0" smtClean="0"/>
              <a:t>Steven Ellis</a:t>
            </a:r>
          </a:p>
          <a:p>
            <a:r>
              <a:rPr lang="en-US" sz="1600" dirty="0" smtClean="0"/>
              <a:t>Thor Smith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324600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Augmented Reality</a:t>
            </a:r>
            <a:br>
              <a:rPr lang="en-US" dirty="0" smtClean="0"/>
            </a:br>
            <a:r>
              <a:rPr lang="en-US" dirty="0" smtClean="0"/>
              <a:t>Cornell Cup Mid </a:t>
            </a:r>
            <a:r>
              <a:rPr lang="en-US" dirty="0"/>
              <a:t>Review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Fall </a:t>
            </a:r>
            <a:r>
              <a:rPr lang="en-US" dirty="0"/>
              <a:t>2012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220" y="2514600"/>
            <a:ext cx="5242560" cy="39319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93293" y="5953474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Thor</a:t>
            </a:r>
          </a:p>
          <a:p>
            <a:pPr algn="ctr"/>
            <a:r>
              <a:rPr lang="en-US" dirty="0" smtClean="0">
                <a:solidFill>
                  <a:srgbClr val="00B0F0"/>
                </a:solidFill>
              </a:rPr>
              <a:t>Smith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59436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Steven</a:t>
            </a:r>
          </a:p>
          <a:p>
            <a:pPr algn="ctr"/>
            <a:r>
              <a:rPr lang="en-US" dirty="0" smtClean="0">
                <a:solidFill>
                  <a:srgbClr val="00B0F0"/>
                </a:solidFill>
              </a:rPr>
              <a:t>Ellis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0" y="5953475"/>
            <a:ext cx="1268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Stephen</a:t>
            </a:r>
          </a:p>
          <a:p>
            <a:pPr algn="ctr"/>
            <a:r>
              <a:rPr lang="en-US" dirty="0" smtClean="0">
                <a:solidFill>
                  <a:srgbClr val="00B0F0"/>
                </a:solidFill>
              </a:rPr>
              <a:t>Carlson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7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metrics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8571874"/>
              </p:ext>
            </p:extLst>
          </p:nvPr>
        </p:nvGraphicFramePr>
        <p:xfrm>
          <a:off x="228600" y="1371600"/>
          <a:ext cx="8686800" cy="3962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7400"/>
                <a:gridCol w="2133600"/>
                <a:gridCol w="2362200"/>
                <a:gridCol w="2133600"/>
              </a:tblGrid>
              <a:tr h="20948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Metric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Phase 1 (Measured)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Phase 2 Target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Phase 2 (</a:t>
                      </a:r>
                      <a:r>
                        <a:rPr lang="en-US" sz="16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Estimate)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28712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Mass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Headset: 1.3kg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Backpack:</a:t>
                      </a:r>
                      <a:r>
                        <a:rPr lang="en-US" sz="18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N/A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Headset: 1 kg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Backpack: 3 kg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Headset: ~1kg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Backpack:</a:t>
                      </a:r>
                      <a:r>
                        <a:rPr lang="en-US" sz="18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~2.5kg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5919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Power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~3 hours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 hours runtime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~4 hours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Location</a:t>
                      </a: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baseline="0" dirty="0" smtClean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Precision</a:t>
                      </a:r>
                      <a:r>
                        <a:rPr lang="en-US" sz="1200" b="1" baseline="0" dirty="0" smtClean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 b="1" dirty="0" smtClean="0">
                        <a:effectLst/>
                        <a:latin typeface="+mj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~1.5 m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2 meters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Same as Phase 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Wireless </a:t>
                      </a:r>
                      <a:r>
                        <a:rPr lang="en-US" sz="1800" dirty="0" smtClean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Range</a:t>
                      </a:r>
                      <a:endParaRPr lang="en-US" sz="1800" dirty="0" smtClean="0">
                        <a:effectLst/>
                        <a:latin typeface="+mj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200 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80 </a:t>
                      </a:r>
                      <a:r>
                        <a:rPr lang="en-US" sz="1800" dirty="0" smtClean="0">
                          <a:effectLst/>
                        </a:rPr>
                        <a:t>m, </a:t>
                      </a:r>
                      <a:r>
                        <a:rPr lang="en-US" sz="1800" dirty="0">
                          <a:effectLst/>
                        </a:rPr>
                        <a:t>line of sight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200 m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5529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Display</a:t>
                      </a:r>
                      <a:r>
                        <a:rPr lang="en-US" sz="18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Refresh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 FPS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20</a:t>
                      </a:r>
                      <a:r>
                        <a:rPr lang="en-US" sz="1800" baseline="0" dirty="0" smtClean="0">
                          <a:effectLst/>
                        </a:rPr>
                        <a:t> FPS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 FPS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Network Refresh</a:t>
                      </a:r>
                      <a:endParaRPr lang="en-US" sz="18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N/A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 FPS</a:t>
                      </a:r>
                      <a:endParaRPr lang="en-US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 FPS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096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Usability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Turnkey startup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User </a:t>
                      </a:r>
                      <a:r>
                        <a:rPr lang="en-US" sz="1800" dirty="0">
                          <a:effectLst/>
                        </a:rPr>
                        <a:t>can start </a:t>
                      </a:r>
                      <a:r>
                        <a:rPr lang="en-US" sz="1800" dirty="0" smtClean="0">
                          <a:effectLst/>
                        </a:rPr>
                        <a:t>and </a:t>
                      </a:r>
                      <a:r>
                        <a:rPr lang="en-US" sz="1800" dirty="0">
                          <a:effectLst/>
                        </a:rPr>
                        <a:t>use </a:t>
                      </a:r>
                      <a:r>
                        <a:rPr lang="en-US" sz="1800" dirty="0" smtClean="0">
                          <a:effectLst/>
                        </a:rPr>
                        <a:t>without </a:t>
                      </a:r>
                      <a:r>
                        <a:rPr lang="en-US" sz="1800" dirty="0">
                          <a:effectLst/>
                        </a:rPr>
                        <a:t>a technician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Turnkey startup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858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Simultaneous Device Limit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5-6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32+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09600" y="54102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User review process for subjective measures like comfort, eye strain, and response time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553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Power consumption testing</a:t>
            </a:r>
          </a:p>
          <a:p>
            <a:pPr lvl="1"/>
            <a:r>
              <a:rPr lang="en-US" sz="2000" dirty="0" smtClean="0"/>
              <a:t>Provided </a:t>
            </a:r>
            <a:r>
              <a:rPr lang="en-US" sz="2000" dirty="0" err="1" smtClean="0"/>
              <a:t>Terasic</a:t>
            </a:r>
            <a:r>
              <a:rPr lang="en-US" sz="2000" dirty="0" smtClean="0"/>
              <a:t> board uses 1.2 A typical (14.4 W)</a:t>
            </a:r>
          </a:p>
          <a:p>
            <a:pPr lvl="1"/>
            <a:r>
              <a:rPr lang="en-US" sz="2000" dirty="0" smtClean="0"/>
              <a:t>Acceptable battery life with 60 </a:t>
            </a:r>
            <a:r>
              <a:rPr lang="en-US" sz="2000" dirty="0" err="1" smtClean="0"/>
              <a:t>Wh</a:t>
            </a:r>
            <a:r>
              <a:rPr lang="en-US" sz="2000" dirty="0" smtClean="0"/>
              <a:t> capacity</a:t>
            </a:r>
          </a:p>
          <a:p>
            <a:r>
              <a:rPr lang="en-US" sz="2400" dirty="0" smtClean="0"/>
              <a:t>Hardware design for Phase 2</a:t>
            </a:r>
          </a:p>
          <a:p>
            <a:pPr lvl="1"/>
            <a:r>
              <a:rPr lang="en-US" sz="2000" dirty="0" smtClean="0"/>
              <a:t>Power supply design</a:t>
            </a:r>
          </a:p>
          <a:p>
            <a:pPr lvl="2"/>
            <a:r>
              <a:rPr lang="en-US" dirty="0" smtClean="0"/>
              <a:t>Battery and regulator selection</a:t>
            </a:r>
          </a:p>
          <a:p>
            <a:pPr lvl="1"/>
            <a:r>
              <a:rPr lang="en-US" sz="2000" dirty="0" smtClean="0"/>
              <a:t>Headset interfacing board</a:t>
            </a:r>
          </a:p>
          <a:p>
            <a:pPr lvl="2"/>
            <a:r>
              <a:rPr lang="en-US" dirty="0" smtClean="0"/>
              <a:t>Re-use GPS, inertial measurement unit,</a:t>
            </a:r>
          </a:p>
          <a:p>
            <a:pPr marL="640080" lvl="2" indent="0">
              <a:buNone/>
            </a:pPr>
            <a:r>
              <a:rPr lang="en-US" dirty="0"/>
              <a:t> </a:t>
            </a:r>
            <a:r>
              <a:rPr lang="en-US" dirty="0" smtClean="0"/>
              <a:t>  microcontroller</a:t>
            </a:r>
          </a:p>
          <a:p>
            <a:r>
              <a:rPr lang="en-US" sz="2400" dirty="0" smtClean="0"/>
              <a:t>Packaging</a:t>
            </a:r>
          </a:p>
          <a:p>
            <a:pPr lvl="1"/>
            <a:r>
              <a:rPr lang="en-US" sz="2000" dirty="0" smtClean="0"/>
              <a:t>Re-use optics</a:t>
            </a:r>
          </a:p>
          <a:p>
            <a:pPr lvl="1"/>
            <a:r>
              <a:rPr lang="en-US" sz="2000" dirty="0" smtClean="0"/>
              <a:t>Selected new display</a:t>
            </a:r>
          </a:p>
          <a:p>
            <a:pPr lvl="1"/>
            <a:r>
              <a:rPr lang="en-US" sz="2000" dirty="0" smtClean="0"/>
              <a:t>Selected helmet and backpack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Accomplishments To Date (PHA2)</a:t>
            </a:r>
            <a:endParaRPr lang="en-US" dirty="0"/>
          </a:p>
        </p:txBody>
      </p:sp>
      <p:pic>
        <p:nvPicPr>
          <p:cNvPr id="1026" name="Picture 2" descr="D:\DSC00999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49752" y="2667000"/>
            <a:ext cx="2559802" cy="193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72200" y="4814786"/>
            <a:ext cx="1714907" cy="155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67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Display virtual environment overlay on real world</a:t>
            </a:r>
          </a:p>
          <a:p>
            <a:pPr lvl="1"/>
            <a:r>
              <a:rPr lang="en-US" sz="2000" dirty="0" smtClean="0"/>
              <a:t>Preserves real-world depth perception</a:t>
            </a:r>
          </a:p>
          <a:p>
            <a:pPr lvl="1"/>
            <a:r>
              <a:rPr lang="en-US" sz="2000" dirty="0" smtClean="0"/>
              <a:t>Large field of view</a:t>
            </a:r>
          </a:p>
          <a:p>
            <a:pPr lvl="1"/>
            <a:r>
              <a:rPr lang="en-US" sz="2000" dirty="0" smtClean="0"/>
              <a:t>Both worlds perceptible simultaneously</a:t>
            </a:r>
          </a:p>
          <a:p>
            <a:pPr lvl="1"/>
            <a:r>
              <a:rPr lang="en-US" sz="2000" dirty="0" smtClean="0"/>
              <a:t>Image perceptible to both eyes</a:t>
            </a:r>
          </a:p>
          <a:p>
            <a:r>
              <a:rPr lang="en-US" sz="2400" dirty="0" smtClean="0"/>
              <a:t>User head and position tracking</a:t>
            </a:r>
          </a:p>
          <a:p>
            <a:pPr lvl="1"/>
            <a:r>
              <a:rPr lang="en-US" sz="2000" dirty="0" smtClean="0"/>
              <a:t>Filtering algorithm for inertial measurement data</a:t>
            </a:r>
          </a:p>
          <a:p>
            <a:r>
              <a:rPr lang="en-US" sz="2400" dirty="0" smtClean="0"/>
              <a:t>Portability and battery operation</a:t>
            </a:r>
          </a:p>
          <a:p>
            <a:r>
              <a:rPr lang="en-US" sz="2400" dirty="0" smtClean="0"/>
              <a:t>Wireless communication to other headsets</a:t>
            </a:r>
          </a:p>
          <a:p>
            <a:pPr lvl="1"/>
            <a:r>
              <a:rPr lang="en-US" sz="2000" dirty="0" smtClean="0"/>
              <a:t>Multi-user augmented reality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Ingenuity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10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overview – </a:t>
            </a:r>
            <a:r>
              <a:rPr lang="en-US" dirty="0" smtClean="0"/>
              <a:t>Timeline 1/3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19" b="-207"/>
          <a:stretch/>
        </p:blipFill>
        <p:spPr>
          <a:xfrm>
            <a:off x="152400" y="1371600"/>
            <a:ext cx="8834213" cy="5334000"/>
          </a:xfrm>
        </p:spPr>
      </p:pic>
    </p:spTree>
    <p:extLst>
      <p:ext uri="{BB962C8B-B14F-4D97-AF65-F5344CB8AC3E}">
        <p14:creationId xmlns:p14="http://schemas.microsoft.com/office/powerpoint/2010/main" val="304276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overview – Timeline 2/3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59"/>
          <a:stretch/>
        </p:blipFill>
        <p:spPr>
          <a:xfrm>
            <a:off x="152400" y="1371600"/>
            <a:ext cx="8839200" cy="5334000"/>
          </a:xfrm>
        </p:spPr>
      </p:pic>
    </p:spTree>
    <p:extLst>
      <p:ext uri="{BB962C8B-B14F-4D97-AF65-F5344CB8AC3E}">
        <p14:creationId xmlns:p14="http://schemas.microsoft.com/office/powerpoint/2010/main" val="415736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59"/>
          <a:stretch/>
        </p:blipFill>
        <p:spPr>
          <a:xfrm>
            <a:off x="152400" y="1371600"/>
            <a:ext cx="8839200" cy="5334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Overview – Timeline 3/3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51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overview - BUDGET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3289073"/>
              </p:ext>
            </p:extLst>
          </p:nvPr>
        </p:nvGraphicFramePr>
        <p:xfrm>
          <a:off x="304801" y="1447800"/>
          <a:ext cx="8610599" cy="502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70598"/>
                <a:gridCol w="1677779"/>
                <a:gridCol w="1533967"/>
                <a:gridCol w="1533967"/>
                <a:gridCol w="1294288"/>
              </a:tblGrid>
              <a:tr h="28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Name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Vendor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Unit Price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Quantity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Price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Battery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BatterySpace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66.95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133.90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Screen 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 smtClean="0">
                          <a:effectLst/>
                        </a:rPr>
                        <a:t>Adafruit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139.95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139.95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Screen 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 smtClean="0">
                          <a:effectLst/>
                        </a:rPr>
                        <a:t>Adafruit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64.95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64.95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IMU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Mouser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28.75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0.00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GPS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 smtClean="0">
                          <a:effectLst/>
                        </a:rPr>
                        <a:t>Sparkfun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49.99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0.00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Passive</a:t>
                      </a:r>
                      <a:r>
                        <a:rPr lang="en-US" sz="2000" u="none" strike="noStrike" baseline="0" dirty="0" smtClean="0">
                          <a:effectLst/>
                        </a:rPr>
                        <a:t> Components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Various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10.00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20.00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Circuit</a:t>
                      </a:r>
                      <a:r>
                        <a:rPr lang="en-US" sz="20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Board (PCB)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OSH Park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40.00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80.00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Microcontroller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DigiKey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11.45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22.90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Battery charger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BatterySpace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39.95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79.90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Voltage regulator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Mouser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13.23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26.46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Fuel </a:t>
                      </a:r>
                      <a:r>
                        <a:rPr lang="en-US" sz="2000" u="none" strike="noStrike" dirty="0" smtClean="0">
                          <a:effectLst/>
                        </a:rPr>
                        <a:t>gauge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DigiKey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6.43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12.86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3D </a:t>
                      </a:r>
                      <a:r>
                        <a:rPr lang="en-US" sz="2000" u="none" strike="noStrike" dirty="0" smtClean="0">
                          <a:effectLst/>
                        </a:rPr>
                        <a:t>printed</a:t>
                      </a:r>
                      <a:r>
                        <a:rPr lang="en-US" sz="2000" u="none" strike="noStrike" baseline="0" dirty="0" smtClean="0">
                          <a:effectLst/>
                        </a:rPr>
                        <a:t> b</a:t>
                      </a:r>
                      <a:r>
                        <a:rPr lang="en-US" sz="2000" u="none" strike="noStrike" dirty="0" smtClean="0">
                          <a:effectLst/>
                        </a:rPr>
                        <a:t>ox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Purdue IEEE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40.00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80.00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Backpack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N/A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10.00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0.00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Development Cost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739.66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77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Patent Liability</a:t>
            </a:r>
          </a:p>
          <a:p>
            <a:pPr lvl="1"/>
            <a:r>
              <a:rPr lang="en-US" sz="2400" dirty="0" smtClean="0"/>
              <a:t>Novelty of design avoids many AR patents</a:t>
            </a:r>
          </a:p>
          <a:p>
            <a:pPr lvl="2"/>
            <a:r>
              <a:rPr lang="en-US" sz="2000" dirty="0" smtClean="0"/>
              <a:t>Large fraction specifically mention cameras</a:t>
            </a:r>
          </a:p>
          <a:p>
            <a:pPr lvl="1"/>
            <a:r>
              <a:rPr lang="en-US" sz="2400" dirty="0" smtClean="0"/>
              <a:t>Licensing may be required</a:t>
            </a:r>
          </a:p>
          <a:p>
            <a:pPr lvl="1"/>
            <a:r>
              <a:rPr lang="en-US" sz="2400" dirty="0" smtClean="0"/>
              <a:t>Could file new patents and cross-license</a:t>
            </a:r>
            <a:endParaRPr lang="en-US" sz="2400" dirty="0"/>
          </a:p>
          <a:p>
            <a:r>
              <a:rPr lang="en-US" sz="2800" dirty="0" smtClean="0"/>
              <a:t>User Safety</a:t>
            </a:r>
          </a:p>
          <a:p>
            <a:pPr lvl="1"/>
            <a:r>
              <a:rPr lang="en-US" sz="2400" dirty="0" smtClean="0"/>
              <a:t>LiFePO</a:t>
            </a:r>
            <a:r>
              <a:rPr lang="en-US" sz="2400" baseline="-25000" dirty="0" smtClean="0"/>
              <a:t>4</a:t>
            </a:r>
            <a:r>
              <a:rPr lang="en-US" sz="2400" dirty="0" smtClean="0"/>
              <a:t> much safer than other Lithium battery chemistries</a:t>
            </a:r>
          </a:p>
          <a:p>
            <a:pPr lvl="1"/>
            <a:r>
              <a:rPr lang="en-US" sz="2400" dirty="0" smtClean="0"/>
              <a:t>Translucent display keeps user aware of environment</a:t>
            </a:r>
          </a:p>
          <a:p>
            <a:pPr lvl="1"/>
            <a:r>
              <a:rPr lang="en-US" sz="2400" dirty="0" smtClean="0"/>
              <a:t>Product unsuitable for use while driving, operating heavy machinery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6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Selling software to users after purchase of device</a:t>
            </a:r>
          </a:p>
          <a:p>
            <a:pPr lvl="1"/>
            <a:r>
              <a:rPr lang="en-US" dirty="0" smtClean="0"/>
              <a:t>Need to set up distribution network</a:t>
            </a:r>
          </a:p>
          <a:p>
            <a:pPr lvl="1"/>
            <a:r>
              <a:rPr lang="en-US" dirty="0" smtClean="0"/>
              <a:t>Encourage third party development</a:t>
            </a:r>
          </a:p>
          <a:p>
            <a:pPr lvl="1"/>
            <a:r>
              <a:rPr lang="en-US" dirty="0" smtClean="0"/>
              <a:t>Anti-piracy solutions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55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Continued software development</a:t>
            </a:r>
          </a:p>
          <a:p>
            <a:pPr lvl="1"/>
            <a:r>
              <a:rPr lang="en-US" sz="2400" dirty="0" smtClean="0"/>
              <a:t>Improve </a:t>
            </a:r>
            <a:r>
              <a:rPr lang="en-US" sz="2400" dirty="0" smtClean="0"/>
              <a:t>response time </a:t>
            </a:r>
            <a:r>
              <a:rPr lang="en-US" sz="2400" dirty="0" smtClean="0"/>
              <a:t>of head orientation</a:t>
            </a:r>
          </a:p>
          <a:p>
            <a:pPr lvl="1"/>
            <a:r>
              <a:rPr lang="en-US" sz="2400" dirty="0" smtClean="0"/>
              <a:t>Improve filtering of GPS </a:t>
            </a:r>
            <a:r>
              <a:rPr lang="en-US" sz="2400" dirty="0" smtClean="0"/>
              <a:t>data (</a:t>
            </a:r>
            <a:r>
              <a:rPr lang="en-US" sz="2400" smtClean="0"/>
              <a:t>location precision)</a:t>
            </a:r>
            <a:endParaRPr lang="en-US" sz="2400" dirty="0" smtClean="0"/>
          </a:p>
          <a:p>
            <a:pPr lvl="2"/>
            <a:r>
              <a:rPr lang="en-US" sz="1800" dirty="0" smtClean="0"/>
              <a:t>Large “jumps” in position</a:t>
            </a:r>
            <a:endParaRPr lang="en-US" sz="1800" dirty="0" smtClean="0"/>
          </a:p>
          <a:p>
            <a:r>
              <a:rPr lang="en-US" sz="2400" dirty="0"/>
              <a:t>Migrate software to new motherboard</a:t>
            </a:r>
          </a:p>
          <a:p>
            <a:r>
              <a:rPr lang="en-US" sz="2400" dirty="0" smtClean="0"/>
              <a:t>Finalize packaging modifications for larger display</a:t>
            </a:r>
          </a:p>
          <a:p>
            <a:r>
              <a:rPr lang="en-US" sz="2400" dirty="0" smtClean="0"/>
              <a:t>Testing of new hardware</a:t>
            </a:r>
          </a:p>
          <a:p>
            <a:pPr lvl="1"/>
            <a:r>
              <a:rPr lang="en-US" sz="2400" dirty="0" smtClean="0"/>
              <a:t>Battery power and charging</a:t>
            </a:r>
          </a:p>
          <a:p>
            <a:pPr lvl="1"/>
            <a:r>
              <a:rPr lang="en-US" sz="2400" dirty="0" smtClean="0"/>
              <a:t>Interfacing of </a:t>
            </a:r>
            <a:r>
              <a:rPr lang="en-US" sz="2400" dirty="0" err="1" smtClean="0"/>
              <a:t>Terasic</a:t>
            </a:r>
            <a:r>
              <a:rPr lang="en-US" sz="2400" dirty="0" smtClean="0"/>
              <a:t> board with existing microcontroller</a:t>
            </a:r>
          </a:p>
          <a:p>
            <a:pPr lvl="1"/>
            <a:r>
              <a:rPr lang="en-US" sz="2400" dirty="0" smtClean="0"/>
              <a:t>Display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and Next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6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Challenge Definition</a:t>
            </a:r>
            <a:endParaRPr lang="en-US" sz="3200" dirty="0"/>
          </a:p>
          <a:p>
            <a:r>
              <a:rPr lang="en-US" sz="3200" dirty="0" smtClean="0"/>
              <a:t>Project Entry Solution</a:t>
            </a:r>
            <a:endParaRPr lang="en-US" sz="3200" dirty="0"/>
          </a:p>
          <a:p>
            <a:r>
              <a:rPr lang="en-US" sz="3200" dirty="0" smtClean="0"/>
              <a:t>Accomplishments to Date</a:t>
            </a:r>
            <a:endParaRPr lang="en-US" sz="3200" dirty="0"/>
          </a:p>
          <a:p>
            <a:r>
              <a:rPr lang="en-US" sz="3200" dirty="0" smtClean="0"/>
              <a:t>Technical Ingenuity</a:t>
            </a:r>
            <a:endParaRPr lang="en-US" sz="3200" dirty="0"/>
          </a:p>
          <a:p>
            <a:r>
              <a:rPr lang="en-US" sz="3200" dirty="0" smtClean="0"/>
              <a:t>Project Execution Overview</a:t>
            </a:r>
            <a:endParaRPr lang="en-US" sz="3200" dirty="0"/>
          </a:p>
          <a:p>
            <a:r>
              <a:rPr lang="en-US" sz="3200" dirty="0" smtClean="0"/>
              <a:t>Complications</a:t>
            </a:r>
          </a:p>
          <a:p>
            <a:r>
              <a:rPr lang="en-US" sz="3200" dirty="0" smtClean="0"/>
              <a:t>Opportunities</a:t>
            </a:r>
          </a:p>
          <a:p>
            <a:r>
              <a:rPr lang="en-US" sz="3200" dirty="0" smtClean="0"/>
              <a:t>Recommendations and Next Steps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66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/ Discussion</a:t>
            </a:r>
          </a:p>
        </p:txBody>
      </p:sp>
    </p:spTree>
    <p:extLst>
      <p:ext uri="{BB962C8B-B14F-4D97-AF65-F5344CB8AC3E}">
        <p14:creationId xmlns:p14="http://schemas.microsoft.com/office/powerpoint/2010/main" val="62079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930" y="1371600"/>
            <a:ext cx="5867400" cy="531995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38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71600"/>
            <a:ext cx="7696570" cy="530424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75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Wearable augmented reality </a:t>
            </a:r>
            <a:r>
              <a:rPr lang="en-US" sz="2400" dirty="0"/>
              <a:t>is </a:t>
            </a:r>
            <a:r>
              <a:rPr lang="en-US" sz="2400" dirty="0" smtClean="0"/>
              <a:t>emerging quickly</a:t>
            </a:r>
          </a:p>
          <a:p>
            <a:pPr lvl="1"/>
            <a:r>
              <a:rPr lang="en-US" sz="2000" dirty="0" smtClean="0"/>
              <a:t>Google Glass, Oculus Rift, Epson BT-100</a:t>
            </a:r>
          </a:p>
          <a:p>
            <a:pPr lvl="1"/>
            <a:r>
              <a:rPr lang="en-US" sz="2000" dirty="0" smtClean="0"/>
              <a:t>Provide information</a:t>
            </a:r>
          </a:p>
          <a:p>
            <a:pPr lvl="1"/>
            <a:r>
              <a:rPr lang="en-US" sz="2000" dirty="0" smtClean="0"/>
              <a:t>Promote teamwork</a:t>
            </a:r>
          </a:p>
          <a:p>
            <a:pPr lvl="1"/>
            <a:r>
              <a:rPr lang="en-US" sz="2000" dirty="0" smtClean="0"/>
              <a:t>Decrease need for physical objects</a:t>
            </a:r>
          </a:p>
          <a:p>
            <a:r>
              <a:rPr lang="en-US" sz="2400" dirty="0" smtClean="0"/>
              <a:t>Design requirements</a:t>
            </a:r>
            <a:r>
              <a:rPr lang="en-US" sz="2400" dirty="0"/>
              <a:t>:</a:t>
            </a:r>
            <a:endParaRPr lang="en-US" sz="2400" dirty="0" smtClean="0"/>
          </a:p>
          <a:p>
            <a:pPr lvl="1"/>
            <a:r>
              <a:rPr lang="en-US" sz="2000" dirty="0" smtClean="0"/>
              <a:t>Portable </a:t>
            </a:r>
            <a:r>
              <a:rPr lang="en-US" sz="2000" dirty="0"/>
              <a:t>and </a:t>
            </a:r>
            <a:r>
              <a:rPr lang="en-US" sz="2000" dirty="0" smtClean="0"/>
              <a:t>comfortable</a:t>
            </a:r>
            <a:endParaRPr lang="en-US" sz="2000" dirty="0"/>
          </a:p>
          <a:p>
            <a:pPr lvl="1"/>
            <a:r>
              <a:rPr lang="en-US" sz="2000" dirty="0" smtClean="0"/>
              <a:t>Track user position </a:t>
            </a:r>
            <a:r>
              <a:rPr lang="en-US" sz="2000" dirty="0"/>
              <a:t>and </a:t>
            </a:r>
            <a:r>
              <a:rPr lang="en-US" sz="2000" dirty="0" smtClean="0"/>
              <a:t>head orientation</a:t>
            </a:r>
            <a:endParaRPr lang="en-US" sz="2000" dirty="0"/>
          </a:p>
          <a:p>
            <a:pPr lvl="1"/>
            <a:r>
              <a:rPr lang="en-US" sz="2000" dirty="0" smtClean="0"/>
              <a:t>Wireless communication</a:t>
            </a:r>
            <a:endParaRPr lang="en-US" sz="2000" dirty="0"/>
          </a:p>
          <a:p>
            <a:pPr lvl="1"/>
            <a:r>
              <a:rPr lang="en-US" sz="2000" dirty="0" smtClean="0"/>
              <a:t>Easy </a:t>
            </a:r>
            <a:r>
              <a:rPr lang="en-US" sz="2000" dirty="0"/>
              <a:t>to set up and use</a:t>
            </a:r>
          </a:p>
          <a:p>
            <a:pPr lvl="1"/>
            <a:r>
              <a:rPr lang="en-US" sz="2000" dirty="0" smtClean="0"/>
              <a:t>Maintain peripheral vision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44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Artistic performance</a:t>
            </a:r>
          </a:p>
          <a:p>
            <a:pPr lvl="1"/>
            <a:r>
              <a:rPr lang="en-US" sz="2200" dirty="0" smtClean="0"/>
              <a:t>Performers need to </a:t>
            </a:r>
            <a:r>
              <a:rPr lang="en-US" sz="2200" dirty="0"/>
              <a:t>know where </a:t>
            </a:r>
            <a:r>
              <a:rPr lang="en-US" sz="2200" dirty="0" smtClean="0"/>
              <a:t>to </a:t>
            </a:r>
            <a:r>
              <a:rPr lang="en-US" sz="2200" dirty="0"/>
              <a:t>be and </a:t>
            </a:r>
            <a:r>
              <a:rPr lang="en-US" sz="2200" dirty="0" smtClean="0"/>
              <a:t>when</a:t>
            </a:r>
            <a:endParaRPr lang="en-US" sz="2200" dirty="0"/>
          </a:p>
          <a:p>
            <a:r>
              <a:rPr lang="en-US" sz="2400" dirty="0" smtClean="0"/>
              <a:t>Train a new employee</a:t>
            </a:r>
          </a:p>
          <a:p>
            <a:pPr lvl="1"/>
            <a:r>
              <a:rPr lang="en-US" sz="2200" dirty="0" smtClean="0"/>
              <a:t>Show </a:t>
            </a:r>
            <a:r>
              <a:rPr lang="en-US" sz="2200" dirty="0"/>
              <a:t>a physical demonstration of </a:t>
            </a:r>
            <a:r>
              <a:rPr lang="en-US" sz="2200" dirty="0" smtClean="0"/>
              <a:t>equipment</a:t>
            </a:r>
          </a:p>
          <a:p>
            <a:pPr lvl="1"/>
            <a:r>
              <a:rPr lang="en-US" sz="2200" dirty="0" smtClean="0"/>
              <a:t>Employee </a:t>
            </a:r>
            <a:r>
              <a:rPr lang="en-US" sz="2200" dirty="0"/>
              <a:t>may </a:t>
            </a:r>
            <a:r>
              <a:rPr lang="en-US" sz="2200" dirty="0" smtClean="0"/>
              <a:t>observe machinery in operation</a:t>
            </a:r>
            <a:endParaRPr lang="en-US" sz="2200" dirty="0"/>
          </a:p>
          <a:p>
            <a:r>
              <a:rPr lang="en-US" sz="2400" dirty="0" smtClean="0"/>
              <a:t>Educational demonstrations</a:t>
            </a:r>
          </a:p>
          <a:p>
            <a:pPr lvl="1"/>
            <a:r>
              <a:rPr lang="en-US" sz="2200" dirty="0" smtClean="0"/>
              <a:t>Place virtual resources in </a:t>
            </a:r>
            <a:r>
              <a:rPr lang="en-US" sz="2200" dirty="0"/>
              <a:t>appropriate </a:t>
            </a:r>
            <a:r>
              <a:rPr lang="en-US" sz="2200" dirty="0" smtClean="0"/>
              <a:t>locations</a:t>
            </a:r>
          </a:p>
          <a:p>
            <a:r>
              <a:rPr lang="en-US" sz="2400" dirty="0" smtClean="0"/>
              <a:t>Virtual tour, guide, or navigation</a:t>
            </a:r>
          </a:p>
          <a:p>
            <a:r>
              <a:rPr lang="en-US" sz="2400" dirty="0"/>
              <a:t>Gaming</a:t>
            </a:r>
          </a:p>
          <a:p>
            <a:pPr lvl="1"/>
            <a:r>
              <a:rPr lang="en-US" sz="2200" dirty="0"/>
              <a:t>Rely </a:t>
            </a:r>
            <a:r>
              <a:rPr lang="en-US" sz="2200" dirty="0" smtClean="0"/>
              <a:t>on “imaginary” objects placed in a select location</a:t>
            </a:r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381000" y="1524000"/>
            <a:ext cx="8407893" cy="46024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Artistic performance</a:t>
            </a:r>
          </a:p>
          <a:p>
            <a:pPr lvl="1"/>
            <a:r>
              <a:rPr 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Performers need to know where to be and when</a:t>
            </a:r>
          </a:p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Train a new employee</a:t>
            </a:r>
          </a:p>
          <a:p>
            <a:pPr lvl="1"/>
            <a:r>
              <a:rPr 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Show a physical demonstration of equipment</a:t>
            </a:r>
          </a:p>
          <a:p>
            <a:pPr lvl="1"/>
            <a:r>
              <a:rPr 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Employee may observe machinery in operation</a:t>
            </a:r>
          </a:p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Educational demonstrations</a:t>
            </a:r>
          </a:p>
          <a:p>
            <a:pPr lvl="1"/>
            <a:r>
              <a:rPr 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Place virtual resources in appropriate locations</a:t>
            </a:r>
          </a:p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Virtual tour, guide, or navigation</a:t>
            </a:r>
          </a:p>
          <a:p>
            <a:r>
              <a:rPr lang="en-US" sz="2400" u="sng" dirty="0" smtClean="0"/>
              <a:t>Gaming</a:t>
            </a:r>
          </a:p>
          <a:p>
            <a:pPr lvl="1"/>
            <a:r>
              <a:rPr lang="en-US" sz="2200" u="sng" dirty="0" smtClean="0"/>
              <a:t>Rely on “imaginary” objects placed in a select location</a:t>
            </a:r>
            <a:endParaRPr lang="en-US" sz="2200" u="sng" dirty="0"/>
          </a:p>
        </p:txBody>
      </p:sp>
    </p:spTree>
    <p:extLst>
      <p:ext uri="{BB962C8B-B14F-4D97-AF65-F5344CB8AC3E}">
        <p14:creationId xmlns:p14="http://schemas.microsoft.com/office/powerpoint/2010/main" val="252602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3886200"/>
            <a:ext cx="8407893" cy="2240279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800" dirty="0" smtClean="0"/>
              <a:t>Focus on gaming</a:t>
            </a:r>
          </a:p>
          <a:p>
            <a:r>
              <a:rPr lang="en-US" sz="2800" dirty="0" smtClean="0"/>
              <a:t>Allow for multiple simulations</a:t>
            </a:r>
          </a:p>
          <a:p>
            <a:pPr lvl="1"/>
            <a:r>
              <a:rPr lang="en-US" sz="2600" dirty="0" smtClean="0"/>
              <a:t>Different permutations of same simulation</a:t>
            </a:r>
            <a:endParaRPr lang="en-US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entry solution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706401"/>
            <a:ext cx="3733800" cy="216059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Headset:</a:t>
            </a:r>
          </a:p>
          <a:p>
            <a:pPr marL="548640" lvl="1" indent="-182880">
              <a:spcBef>
                <a:spcPct val="20000"/>
              </a:spcBef>
              <a:buClr>
                <a:srgbClr val="BF974D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Display</a:t>
            </a:r>
          </a:p>
          <a:p>
            <a:pPr marL="548640" lvl="1" indent="-182880">
              <a:spcBef>
                <a:spcPct val="20000"/>
              </a:spcBef>
              <a:buClr>
                <a:srgbClr val="BF974D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Inertial measurement unit (IMU)</a:t>
            </a:r>
          </a:p>
          <a:p>
            <a:pPr marL="548640" lvl="1" indent="-182880">
              <a:spcBef>
                <a:spcPct val="20000"/>
              </a:spcBef>
              <a:buClr>
                <a:srgbClr val="BF974D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GPS receiver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19600" y="1706401"/>
            <a:ext cx="3581400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Backpack:</a:t>
            </a:r>
          </a:p>
          <a:p>
            <a:pPr marL="548640" lvl="1" indent="-182880">
              <a:spcBef>
                <a:spcPct val="20000"/>
              </a:spcBef>
              <a:buClr>
                <a:srgbClr val="BF974D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Wireless </a:t>
            </a:r>
            <a:r>
              <a:rPr lang="en-US" sz="2400" dirty="0">
                <a:solidFill>
                  <a:schemeClr val="tx2"/>
                </a:solidFill>
              </a:rPr>
              <a:t>communication</a:t>
            </a:r>
          </a:p>
          <a:p>
            <a:pPr marL="548640" lvl="1" indent="-182880">
              <a:spcBef>
                <a:spcPct val="20000"/>
              </a:spcBef>
              <a:buClr>
                <a:srgbClr val="BF974D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Graphics rendering</a:t>
            </a:r>
          </a:p>
          <a:p>
            <a:pPr marL="548640" lvl="1" indent="-182880">
              <a:spcBef>
                <a:spcPct val="20000"/>
              </a:spcBef>
              <a:buClr>
                <a:srgbClr val="BF974D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Simulation logic</a:t>
            </a:r>
          </a:p>
        </p:txBody>
      </p:sp>
    </p:spTree>
    <p:extLst>
      <p:ext uri="{BB962C8B-B14F-4D97-AF65-F5344CB8AC3E}">
        <p14:creationId xmlns:p14="http://schemas.microsoft.com/office/powerpoint/2010/main" val="64545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28" y="536250"/>
            <a:ext cx="8648144" cy="578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74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Phase 1: Senior Design</a:t>
            </a:r>
          </a:p>
          <a:p>
            <a:endParaRPr lang="en-US" sz="4800" dirty="0" smtClean="0"/>
          </a:p>
          <a:p>
            <a:endParaRPr lang="en-US" sz="4800" dirty="0"/>
          </a:p>
          <a:p>
            <a:r>
              <a:rPr lang="en-US" sz="4800" dirty="0" smtClean="0"/>
              <a:t>Phase 2: Cornell Cup</a:t>
            </a:r>
            <a:endParaRPr lang="en-US" sz="4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Accomplishments To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63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Hardware</a:t>
            </a:r>
          </a:p>
          <a:p>
            <a:pPr lvl="1"/>
            <a:r>
              <a:rPr lang="en-US" sz="2400" dirty="0" smtClean="0"/>
              <a:t>Interfacing to IMU</a:t>
            </a:r>
          </a:p>
          <a:p>
            <a:pPr lvl="1"/>
            <a:r>
              <a:rPr lang="en-US" sz="2400" dirty="0" smtClean="0"/>
              <a:t>Interfacing to GPS</a:t>
            </a:r>
          </a:p>
          <a:p>
            <a:pPr lvl="1"/>
            <a:r>
              <a:rPr lang="en-US" sz="2400" dirty="0" smtClean="0"/>
              <a:t>Power management</a:t>
            </a:r>
          </a:p>
          <a:p>
            <a:pPr lvl="2"/>
            <a:r>
              <a:rPr lang="en-US" sz="1800" dirty="0" smtClean="0"/>
              <a:t>Battery charging</a:t>
            </a:r>
          </a:p>
          <a:p>
            <a:pPr lvl="2"/>
            <a:r>
              <a:rPr lang="en-US" sz="1800" dirty="0" smtClean="0"/>
              <a:t>Battery fuel gauge</a:t>
            </a:r>
          </a:p>
          <a:p>
            <a:pPr lvl="2"/>
            <a:r>
              <a:rPr lang="en-US" sz="1800" dirty="0" smtClean="0"/>
              <a:t>Voltage regulation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Accomplishments To Date (PHA1)</a:t>
            </a:r>
            <a:endParaRPr lang="en-US" dirty="0"/>
          </a:p>
        </p:txBody>
      </p:sp>
      <p:pic>
        <p:nvPicPr>
          <p:cNvPr id="1028" name="Picture 4" descr="https://lh5.googleusercontent.com/-azXA1pEJXH4/UnfMv-A82uI/AAAAAAAAAb4/v4Kk6RwBdL4/w769-h577-no/pcb_xbe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72"/>
          <a:stretch/>
        </p:blipFill>
        <p:spPr bwMode="auto">
          <a:xfrm>
            <a:off x="3411940" y="3991730"/>
            <a:ext cx="5274861" cy="2518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02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524000"/>
            <a:ext cx="4724401" cy="460247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Self-contained headset</a:t>
            </a:r>
          </a:p>
          <a:p>
            <a:pPr lvl="1"/>
            <a:r>
              <a:rPr lang="en-US" sz="2000" dirty="0" smtClean="0"/>
              <a:t>Adjustable hard hat</a:t>
            </a:r>
          </a:p>
          <a:p>
            <a:pPr lvl="1"/>
            <a:r>
              <a:rPr lang="en-US" sz="2000" dirty="0" smtClean="0"/>
              <a:t>Display mounted to rails</a:t>
            </a:r>
          </a:p>
          <a:p>
            <a:pPr lvl="1"/>
            <a:r>
              <a:rPr lang="en-US" sz="2000" dirty="0" smtClean="0"/>
              <a:t>Electronics in back for balance</a:t>
            </a:r>
          </a:p>
          <a:p>
            <a:endParaRPr lang="en-US" sz="2400" dirty="0" smtClean="0"/>
          </a:p>
          <a:p>
            <a:r>
              <a:rPr lang="en-US" sz="2400" dirty="0" smtClean="0"/>
              <a:t>Software</a:t>
            </a:r>
          </a:p>
          <a:p>
            <a:pPr lvl="1"/>
            <a:r>
              <a:rPr lang="en-US" sz="2000" dirty="0" smtClean="0"/>
              <a:t>OpenGL ES for 3D rendering</a:t>
            </a:r>
          </a:p>
          <a:p>
            <a:pPr lvl="1"/>
            <a:r>
              <a:rPr lang="en-US" sz="2000" dirty="0" smtClean="0"/>
              <a:t>Networking using </a:t>
            </a:r>
            <a:r>
              <a:rPr lang="en-US" sz="2000" dirty="0" err="1" smtClean="0"/>
              <a:t>XBees</a:t>
            </a:r>
            <a:endParaRPr lang="en-US" sz="2000" dirty="0" smtClean="0"/>
          </a:p>
          <a:p>
            <a:pPr lvl="1"/>
            <a:r>
              <a:rPr lang="en-US" sz="2000" dirty="0" smtClean="0"/>
              <a:t>SPI communication between</a:t>
            </a:r>
            <a:br>
              <a:rPr lang="en-US" sz="2000" dirty="0" smtClean="0"/>
            </a:br>
            <a:r>
              <a:rPr lang="en-US" sz="2000" dirty="0" smtClean="0"/>
              <a:t>Raspberry Pi and microcontroller</a:t>
            </a:r>
          </a:p>
          <a:p>
            <a:pPr lvl="1"/>
            <a:r>
              <a:rPr lang="en-US" sz="2000" dirty="0" err="1" smtClean="0"/>
              <a:t>PacMan</a:t>
            </a:r>
            <a:r>
              <a:rPr lang="en-US" sz="2000" dirty="0"/>
              <a:t>-</a:t>
            </a:r>
            <a:r>
              <a:rPr lang="en-US" sz="2000" dirty="0" smtClean="0"/>
              <a:t>like game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Accomplishments To Date (PHA1)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57800" y="1524000"/>
            <a:ext cx="3096186" cy="2057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57800" y="3886200"/>
            <a:ext cx="3128279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942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931</TotalTime>
  <Words>766</Words>
  <Application>Microsoft Office PowerPoint</Application>
  <PresentationFormat>On-screen Show (4:3)</PresentationFormat>
  <Paragraphs>261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Grid</vt:lpstr>
      <vt:lpstr>Office Theme</vt:lpstr>
      <vt:lpstr>Augmented Reality Cornell Cup Mid Review  Fall 2012</vt:lpstr>
      <vt:lpstr>Outline</vt:lpstr>
      <vt:lpstr>Challenge Definition</vt:lpstr>
      <vt:lpstr>USE cases</vt:lpstr>
      <vt:lpstr>Project entry solution</vt:lpstr>
      <vt:lpstr>PowerPoint Presentation</vt:lpstr>
      <vt:lpstr>Accomplishments To Date</vt:lpstr>
      <vt:lpstr>Accomplishments To Date (PHA1)</vt:lpstr>
      <vt:lpstr>Accomplishments To Date (PHA1)</vt:lpstr>
      <vt:lpstr>Performance metrics</vt:lpstr>
      <vt:lpstr>Accomplishments To Date (PHA2)</vt:lpstr>
      <vt:lpstr>Technical Ingenuity</vt:lpstr>
      <vt:lpstr>Execution overview – Timeline 1/3</vt:lpstr>
      <vt:lpstr>Execution overview – Timeline 2/3</vt:lpstr>
      <vt:lpstr>Execution Overview – Timeline 3/3</vt:lpstr>
      <vt:lpstr>Execution overview - BUDGET</vt:lpstr>
      <vt:lpstr>COMPLICATIONS</vt:lpstr>
      <vt:lpstr>Opportunities</vt:lpstr>
      <vt:lpstr>Recommendations and Next Steps</vt:lpstr>
      <vt:lpstr>Questions / Discussion</vt:lpstr>
      <vt:lpstr>PCB</vt:lpstr>
      <vt:lpstr>Schematic</vt:lpstr>
    </vt:vector>
  </TitlesOfParts>
  <Company>Engineering Computer Network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5: Augmented Reality Simulator</dc:title>
  <dc:creator>Smith, Thor A</dc:creator>
  <cp:lastModifiedBy>Stephen Carlson</cp:lastModifiedBy>
  <cp:revision>149</cp:revision>
  <dcterms:created xsi:type="dcterms:W3CDTF">2013-09-03T13:42:12Z</dcterms:created>
  <dcterms:modified xsi:type="dcterms:W3CDTF">2014-02-15T23:18:42Z</dcterms:modified>
</cp:coreProperties>
</file>