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6"/>
  </p:notesMasterIdLst>
  <p:sldIdLst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D1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4" y="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66098-8D44-47E3-A6D0-3EBDA642D1D9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7A43D-376C-4B67-BA39-B452B564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21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40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28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13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13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65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36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87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39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21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59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12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21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23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49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84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43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48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4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73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05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7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6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115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6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368550"/>
            <a:ext cx="8831802" cy="53118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0127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558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524000"/>
            <a:ext cx="8407893" cy="460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5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2488"/>
            <a:ext cx="6324600" cy="18288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ECE 477 Final Presentation Team 05 </a:t>
            </a:r>
            <a:r>
              <a:rPr lang="en-US" dirty="0">
                <a:sym typeface="Symbol" pitchFamily="18" charset="2"/>
              </a:rPr>
              <a:t></a:t>
            </a:r>
            <a:r>
              <a:rPr lang="en-US" dirty="0"/>
              <a:t> Fall 2013</a:t>
            </a: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838200" y="5867417"/>
            <a:ext cx="5562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i="1" dirty="0" smtClean="0">
                <a:solidFill>
                  <a:schemeClr val="bg1"/>
                </a:solidFill>
              </a:rPr>
              <a:t>From left: Thor Smith, Stephen Carlson, </a:t>
            </a:r>
            <a:r>
              <a:rPr lang="en-US" sz="1400" i="1" dirty="0">
                <a:solidFill>
                  <a:schemeClr val="bg1"/>
                </a:solidFill>
              </a:rPr>
              <a:t>Steven Ellis,</a:t>
            </a:r>
            <a:r>
              <a:rPr lang="en-US" sz="1400" i="1" dirty="0" smtClean="0">
                <a:solidFill>
                  <a:schemeClr val="bg1"/>
                </a:solidFill>
              </a:rPr>
              <a:t> Alec Green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6323" y="2621797"/>
            <a:ext cx="6006353" cy="324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8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Member 3 - Stephen </a:t>
            </a:r>
            <a:r>
              <a:rPr lang="en-US" smtClean="0"/>
              <a:t>Carlson</a:t>
            </a: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dirty="0" smtClean="0"/>
              <a:t>Design Constraint Analysis</a:t>
            </a:r>
          </a:p>
          <a:p>
            <a:pPr lvl="1">
              <a:defRPr/>
            </a:pPr>
            <a:r>
              <a:rPr lang="en-US" sz="2400" dirty="0" smtClean="0"/>
              <a:t>Research parts</a:t>
            </a:r>
          </a:p>
          <a:p>
            <a:pPr lvl="1">
              <a:defRPr/>
            </a:pPr>
            <a:r>
              <a:rPr lang="en-US" sz="2400" dirty="0" smtClean="0"/>
              <a:t>Select candidate based on project requirements</a:t>
            </a:r>
          </a:p>
          <a:p>
            <a:pPr>
              <a:defRPr/>
            </a:pPr>
            <a:r>
              <a:rPr lang="en-US" sz="2800" dirty="0" smtClean="0"/>
              <a:t>Schematic and Theory of Operation</a:t>
            </a:r>
          </a:p>
          <a:p>
            <a:pPr lvl="1">
              <a:defRPr/>
            </a:pPr>
            <a:r>
              <a:rPr lang="en-US" sz="2400" dirty="0" smtClean="0"/>
              <a:t>Power supply design</a:t>
            </a:r>
          </a:p>
          <a:p>
            <a:pPr lvl="1">
              <a:defRPr/>
            </a:pPr>
            <a:r>
              <a:rPr lang="en-US" sz="2400" dirty="0" smtClean="0"/>
              <a:t>Select pins/ports on microcontroller</a:t>
            </a:r>
          </a:p>
          <a:p>
            <a:pPr>
              <a:defRPr/>
            </a:pPr>
            <a:r>
              <a:rPr lang="en-US" sz="2800" dirty="0" smtClean="0"/>
              <a:t>PCB Layout</a:t>
            </a:r>
          </a:p>
          <a:p>
            <a:pPr lvl="1">
              <a:defRPr/>
            </a:pPr>
            <a:r>
              <a:rPr lang="en-US" sz="2400" dirty="0" smtClean="0"/>
              <a:t>Design for manufacturability</a:t>
            </a:r>
          </a:p>
          <a:p>
            <a:pPr lvl="1">
              <a:defRPr/>
            </a:pPr>
            <a:r>
              <a:rPr lang="en-US" sz="2400" dirty="0" smtClean="0"/>
              <a:t>Power handling and impedance matching</a:t>
            </a:r>
          </a:p>
          <a:p>
            <a:pPr>
              <a:defRPr/>
            </a:pPr>
            <a:r>
              <a:rPr lang="en-US" sz="2800" dirty="0" smtClean="0"/>
              <a:t>Assembly and Soldering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0217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Member 4 - Steven </a:t>
            </a:r>
            <a:r>
              <a:rPr lang="en-US" smtClean="0"/>
              <a:t>Ellis</a:t>
            </a: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dirty="0" smtClean="0"/>
              <a:t>Graphics</a:t>
            </a:r>
          </a:p>
          <a:p>
            <a:pPr lvl="1">
              <a:defRPr/>
            </a:pPr>
            <a:r>
              <a:rPr lang="en-US" sz="2400" dirty="0" smtClean="0"/>
              <a:t>Created game 3D models</a:t>
            </a:r>
          </a:p>
          <a:p>
            <a:pPr lvl="1">
              <a:defRPr/>
            </a:pPr>
            <a:r>
              <a:rPr lang="en-US" sz="2400" dirty="0" smtClean="0"/>
              <a:t>Custom configuration file format</a:t>
            </a:r>
          </a:p>
          <a:p>
            <a:pPr lvl="1">
              <a:defRPr/>
            </a:pPr>
            <a:r>
              <a:rPr lang="en-US" sz="2400" dirty="0"/>
              <a:t>OpenGL </a:t>
            </a:r>
            <a:r>
              <a:rPr lang="en-US" sz="2400" dirty="0" smtClean="0"/>
              <a:t>code</a:t>
            </a:r>
          </a:p>
          <a:p>
            <a:pPr>
              <a:defRPr/>
            </a:pPr>
            <a:r>
              <a:rPr lang="en-US" sz="2800" dirty="0" smtClean="0"/>
              <a:t>Raspberry Pi SPI code</a:t>
            </a:r>
          </a:p>
          <a:p>
            <a:pPr lvl="1">
              <a:defRPr/>
            </a:pPr>
            <a:r>
              <a:rPr lang="en-US" sz="2400" dirty="0" smtClean="0"/>
              <a:t>Integration with graphics</a:t>
            </a:r>
          </a:p>
          <a:p>
            <a:pPr>
              <a:defRPr/>
            </a:pPr>
            <a:r>
              <a:rPr lang="en-US" sz="2800" dirty="0" smtClean="0"/>
              <a:t>Packaging</a:t>
            </a:r>
          </a:p>
          <a:p>
            <a:pPr lvl="1">
              <a:defRPr/>
            </a:pPr>
            <a:r>
              <a:rPr lang="en-US" sz="2400" dirty="0" smtClean="0"/>
              <a:t>Assembly</a:t>
            </a:r>
          </a:p>
          <a:p>
            <a:pPr lvl="1">
              <a:defRPr/>
            </a:pPr>
            <a:r>
              <a:rPr lang="en-US" sz="2400" dirty="0" smtClean="0"/>
              <a:t>Optics research</a:t>
            </a:r>
          </a:p>
          <a:p>
            <a:pPr lvl="1">
              <a:defRPr/>
            </a:pPr>
            <a:r>
              <a:rPr lang="en-US" sz="2400" dirty="0" smtClean="0"/>
              <a:t>Model for 3D printed enclosure</a:t>
            </a:r>
          </a:p>
          <a:p>
            <a:pPr eaLnBrk="1" hangingPunct="1">
              <a:defRPr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4986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Project Demonstration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lnSpcReduction="10000"/>
          </a:bodyPr>
          <a:lstStyle/>
          <a:p>
            <a:pPr marL="502920" lvl="0" indent="-457200">
              <a:buFont typeface="+mj-lt"/>
              <a:buAutoNum type="arabicPeriod"/>
            </a:pPr>
            <a:r>
              <a:rPr lang="en-US" sz="2400" dirty="0"/>
              <a:t>An ability to render graphics based on the orientation of the user’s head.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sz="2400" dirty="0"/>
              <a:t>An ability to render graphics based on the user’s current geospatial location.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sz="2400" dirty="0"/>
              <a:t>An ability to monitor and display the battery power level of the headset to the user.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sz="2400" dirty="0"/>
              <a:t>An ability to monitor and display the status and quality of the wireless connection to the central control unit.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sz="2400" dirty="0"/>
              <a:t>An ability to load headset graphics for a new simulation without re-flashing software on the headset’s microcontroller.</a:t>
            </a:r>
          </a:p>
        </p:txBody>
      </p:sp>
    </p:spTree>
    <p:extLst>
      <p:ext uri="{BB962C8B-B14F-4D97-AF65-F5344CB8AC3E}">
        <p14:creationId xmlns:p14="http://schemas.microsoft.com/office/powerpoint/2010/main" val="380565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784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0" dirty="0" smtClean="0"/>
              <a:t>Project overview</a:t>
            </a:r>
          </a:p>
          <a:p>
            <a:pPr eaLnBrk="1" hangingPunct="1">
              <a:defRPr/>
            </a:pPr>
            <a:r>
              <a:rPr lang="en-US" sz="3200" b="0" dirty="0" smtClean="0"/>
              <a:t>Block diagram</a:t>
            </a:r>
          </a:p>
          <a:p>
            <a:pPr eaLnBrk="1" hangingPunct="1">
              <a:defRPr/>
            </a:pPr>
            <a:r>
              <a:rPr lang="en-US" sz="3200" b="0" dirty="0" smtClean="0"/>
              <a:t>Design challenges</a:t>
            </a:r>
          </a:p>
          <a:p>
            <a:pPr eaLnBrk="1" hangingPunct="1">
              <a:defRPr/>
            </a:pPr>
            <a:r>
              <a:rPr lang="en-US" sz="3200" b="0" dirty="0" smtClean="0"/>
              <a:t>Individual contributions</a:t>
            </a:r>
          </a:p>
          <a:p>
            <a:pPr eaLnBrk="1" hangingPunct="1">
              <a:defRPr/>
            </a:pPr>
            <a:r>
              <a:rPr lang="en-US" sz="3200" b="0" dirty="0" smtClean="0"/>
              <a:t>Project demonstration</a:t>
            </a:r>
          </a:p>
          <a:p>
            <a:pPr eaLnBrk="1" hangingPunct="1">
              <a:defRPr/>
            </a:pPr>
            <a:r>
              <a:rPr lang="en-US" sz="3200" b="0" dirty="0" smtClean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638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Project 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Augmented Reality Simulator</a:t>
            </a:r>
            <a:endParaRPr lang="en-US" sz="2800" dirty="0"/>
          </a:p>
          <a:p>
            <a:pPr lvl="1"/>
            <a:r>
              <a:rPr lang="en-US" sz="2400" dirty="0" smtClean="0"/>
              <a:t>Play as </a:t>
            </a:r>
            <a:r>
              <a:rPr lang="en-US" sz="2400" dirty="0" err="1" smtClean="0"/>
              <a:t>Pacman</a:t>
            </a:r>
            <a:r>
              <a:rPr lang="en-US" sz="2400" dirty="0" smtClean="0"/>
              <a:t> in a mobile, outdoor environment.</a:t>
            </a:r>
            <a:endParaRPr lang="en-US" sz="2400" dirty="0"/>
          </a:p>
          <a:p>
            <a:pPr lvl="1"/>
            <a:r>
              <a:rPr lang="en-US" sz="2400" dirty="0" smtClean="0"/>
              <a:t>Designed to support other </a:t>
            </a:r>
            <a:r>
              <a:rPr lang="en-US" sz="2400" dirty="0"/>
              <a:t>simulations that require an augmented </a:t>
            </a:r>
            <a:r>
              <a:rPr lang="en-US" sz="2400" dirty="0" smtClean="0"/>
              <a:t>environment and multiple users.</a:t>
            </a:r>
            <a:endParaRPr lang="en-US" sz="2400" dirty="0"/>
          </a:p>
          <a:p>
            <a:r>
              <a:rPr lang="en-US" sz="2800" dirty="0"/>
              <a:t>Contains two primary parts: a headset and a central control unit (CCU)</a:t>
            </a:r>
          </a:p>
          <a:p>
            <a:pPr lvl="1"/>
            <a:r>
              <a:rPr lang="en-US" sz="2400" dirty="0"/>
              <a:t>The headset is worn by the user and overlays images of game objects on the user’s view of the environment</a:t>
            </a:r>
          </a:p>
          <a:p>
            <a:pPr lvl="1"/>
            <a:r>
              <a:rPr lang="en-US" sz="2400" dirty="0"/>
              <a:t>The CCU remains stationary and communicates information to the headset about simulation logic.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860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1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-76200"/>
            <a:ext cx="6324600" cy="688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366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Design Challenges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400" dirty="0"/>
              <a:t>Packaging</a:t>
            </a:r>
          </a:p>
          <a:p>
            <a:pPr lvl="1">
              <a:defRPr/>
            </a:pPr>
            <a:r>
              <a:rPr lang="en-US" sz="3200" dirty="0"/>
              <a:t>Needs to be lightweight </a:t>
            </a:r>
            <a:r>
              <a:rPr lang="en-US" sz="3200" dirty="0" smtClean="0"/>
              <a:t>and comfortable</a:t>
            </a:r>
          </a:p>
          <a:p>
            <a:pPr lvl="1">
              <a:defRPr/>
            </a:pPr>
            <a:r>
              <a:rPr lang="en-US" sz="3200" dirty="0" smtClean="0"/>
              <a:t>Stability of IMU mounting</a:t>
            </a:r>
            <a:endParaRPr lang="en-US" sz="3200" dirty="0"/>
          </a:p>
          <a:p>
            <a:pPr lvl="1">
              <a:defRPr/>
            </a:pPr>
            <a:r>
              <a:rPr lang="en-US" sz="3200" dirty="0"/>
              <a:t>Semi-transparent display</a:t>
            </a:r>
          </a:p>
          <a:p>
            <a:pPr>
              <a:defRPr/>
            </a:pPr>
            <a:r>
              <a:rPr lang="en-US" sz="3400" dirty="0"/>
              <a:t>Headset Pi Software</a:t>
            </a:r>
          </a:p>
          <a:p>
            <a:pPr lvl="1">
              <a:defRPr/>
            </a:pPr>
            <a:r>
              <a:rPr lang="en-US" sz="3200" dirty="0"/>
              <a:t>3D rendering</a:t>
            </a:r>
          </a:p>
          <a:p>
            <a:pPr lvl="1">
              <a:defRPr/>
            </a:pPr>
            <a:r>
              <a:rPr lang="en-US" sz="3200" dirty="0"/>
              <a:t>SPI communication with </a:t>
            </a:r>
            <a:r>
              <a:rPr lang="en-US" sz="3200" dirty="0" smtClean="0"/>
              <a:t>µC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179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Challenges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Hardware Design</a:t>
            </a:r>
          </a:p>
          <a:p>
            <a:pPr lvl="1">
              <a:defRPr/>
            </a:pPr>
            <a:r>
              <a:rPr lang="en-US" sz="3200" dirty="0"/>
              <a:t>PCB needs to fit Raspberry Pi </a:t>
            </a:r>
            <a:r>
              <a:rPr lang="en-US" sz="3200" dirty="0" smtClean="0"/>
              <a:t>footprint</a:t>
            </a:r>
          </a:p>
          <a:p>
            <a:pPr lvl="1">
              <a:defRPr/>
            </a:pPr>
            <a:r>
              <a:rPr lang="en-US" sz="3200" dirty="0" smtClean="0"/>
              <a:t>Battery power and power supply</a:t>
            </a:r>
          </a:p>
          <a:p>
            <a:r>
              <a:rPr lang="en-US" sz="3600" dirty="0" smtClean="0"/>
              <a:t>Headset </a:t>
            </a:r>
            <a:r>
              <a:rPr lang="en-US" sz="3600" dirty="0"/>
              <a:t>µC Software</a:t>
            </a:r>
          </a:p>
          <a:p>
            <a:pPr lvl="1"/>
            <a:r>
              <a:rPr lang="en-US" sz="3200" dirty="0" err="1"/>
              <a:t>XBee</a:t>
            </a:r>
            <a:r>
              <a:rPr lang="en-US" sz="3200" dirty="0"/>
              <a:t> communication</a:t>
            </a:r>
          </a:p>
          <a:p>
            <a:pPr lvl="1"/>
            <a:r>
              <a:rPr lang="en-US" sz="3200" dirty="0"/>
              <a:t>Sensor filtering</a:t>
            </a:r>
          </a:p>
          <a:p>
            <a:pPr lvl="1"/>
            <a:r>
              <a:rPr lang="en-US" sz="3200" dirty="0"/>
              <a:t>SPI communication with </a:t>
            </a:r>
            <a:r>
              <a:rPr lang="en-US" sz="3200" dirty="0" smtClean="0"/>
              <a:t>Raspberry Pi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7558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Individual Contributions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0" dirty="0"/>
              <a:t>Team Leader - Thor Smith</a:t>
            </a:r>
          </a:p>
          <a:p>
            <a:pPr eaLnBrk="1" hangingPunct="1">
              <a:defRPr/>
            </a:pPr>
            <a:r>
              <a:rPr lang="en-US" sz="3600" b="0" dirty="0"/>
              <a:t>Team Member 2 - Alec Green</a:t>
            </a:r>
          </a:p>
          <a:p>
            <a:pPr eaLnBrk="1" hangingPunct="1">
              <a:defRPr/>
            </a:pPr>
            <a:r>
              <a:rPr lang="en-US" sz="3600" b="0" dirty="0"/>
              <a:t>Team Member 3 - Stephen Carlson</a:t>
            </a:r>
          </a:p>
          <a:p>
            <a:pPr eaLnBrk="1" hangingPunct="1">
              <a:defRPr/>
            </a:pPr>
            <a:r>
              <a:rPr lang="en-US" sz="3600" b="0" dirty="0"/>
              <a:t>Team Member 4 - Steven Ellis</a:t>
            </a:r>
          </a:p>
        </p:txBody>
      </p:sp>
    </p:spTree>
    <p:extLst>
      <p:ext uri="{BB962C8B-B14F-4D97-AF65-F5344CB8AC3E}">
        <p14:creationId xmlns:p14="http://schemas.microsoft.com/office/powerpoint/2010/main" val="33427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Team Leader - Thor Smith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User interface on the Central Control Unit.</a:t>
            </a:r>
          </a:p>
          <a:p>
            <a:pPr>
              <a:defRPr/>
            </a:pPr>
            <a:r>
              <a:rPr lang="en-US" sz="2800" dirty="0"/>
              <a:t>Networking packets sent between the Central Control Unit and the Headset.</a:t>
            </a:r>
          </a:p>
          <a:p>
            <a:pPr>
              <a:defRPr/>
            </a:pPr>
            <a:r>
              <a:rPr lang="en-US" sz="2800" dirty="0"/>
              <a:t>Inter-process Communication between user interface, simulation, and packet program.</a:t>
            </a:r>
          </a:p>
          <a:p>
            <a:pPr>
              <a:defRPr/>
            </a:pPr>
            <a:r>
              <a:rPr lang="en-US" sz="2800" dirty="0"/>
              <a:t>Worked with Steven Ellis on packaging design and construction.</a:t>
            </a:r>
          </a:p>
          <a:p>
            <a:pPr>
              <a:defRPr/>
            </a:pPr>
            <a:r>
              <a:rPr lang="en-US" sz="2800" dirty="0"/>
              <a:t>Organized most team meetings and purchased most parts for project.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0292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Member 2 - Alec Green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00050" indent="-342900">
              <a:defRPr/>
            </a:pPr>
            <a:r>
              <a:rPr lang="en-US" sz="2800" dirty="0" smtClean="0">
                <a:latin typeface="+mj-lt"/>
                <a:cs typeface="Arial"/>
              </a:rPr>
              <a:t>Google Maps parsing for automatic map generation</a:t>
            </a:r>
          </a:p>
          <a:p>
            <a:pPr marL="674370" lvl="1" indent="-342900">
              <a:defRPr/>
            </a:pPr>
            <a:r>
              <a:rPr lang="en-US" sz="2400" dirty="0" smtClean="0">
                <a:latin typeface="+mj-lt"/>
                <a:cs typeface="Arial"/>
              </a:rPr>
              <a:t>Image process map tiles</a:t>
            </a:r>
          </a:p>
          <a:p>
            <a:pPr marL="674370" lvl="1" indent="-342900">
              <a:defRPr/>
            </a:pPr>
            <a:r>
              <a:rPr lang="en-US" sz="2400" dirty="0" smtClean="0">
                <a:latin typeface="+mj-lt"/>
                <a:cs typeface="Arial"/>
              </a:rPr>
              <a:t>GPS location from pixel coordinate</a:t>
            </a:r>
          </a:p>
          <a:p>
            <a:pPr marL="400050" indent="-342900">
              <a:defRPr/>
            </a:pPr>
            <a:r>
              <a:rPr lang="en-US" sz="2800" b="0" dirty="0" smtClean="0">
                <a:latin typeface="+mj-lt"/>
                <a:cs typeface="Arial"/>
              </a:rPr>
              <a:t>Packet protocol definition</a:t>
            </a:r>
          </a:p>
          <a:p>
            <a:pPr marL="400050" indent="-342900">
              <a:defRPr/>
            </a:pPr>
            <a:r>
              <a:rPr lang="en-US" sz="2800" dirty="0" smtClean="0">
                <a:latin typeface="+mj-lt"/>
                <a:cs typeface="Arial"/>
              </a:rPr>
              <a:t>IMU sensors</a:t>
            </a:r>
          </a:p>
          <a:p>
            <a:pPr marL="674370" lvl="1" indent="-342900">
              <a:defRPr/>
            </a:pPr>
            <a:r>
              <a:rPr lang="en-US" sz="2400" dirty="0" smtClean="0">
                <a:latin typeface="+mj-lt"/>
                <a:cs typeface="Arial"/>
              </a:rPr>
              <a:t>Calculate Euler angles from sensor readings</a:t>
            </a:r>
          </a:p>
          <a:p>
            <a:pPr marL="674370" lvl="1" indent="-342900">
              <a:defRPr/>
            </a:pPr>
            <a:r>
              <a:rPr lang="en-US" sz="2400" b="0" dirty="0" smtClean="0">
                <a:latin typeface="+mj-lt"/>
                <a:cs typeface="Arial"/>
              </a:rPr>
              <a:t>Research and design filters</a:t>
            </a:r>
          </a:p>
          <a:p>
            <a:pPr marL="400050" indent="-342900">
              <a:defRPr/>
            </a:pPr>
            <a:r>
              <a:rPr lang="en-US" sz="2600" dirty="0" smtClean="0">
                <a:latin typeface="+mj-lt"/>
                <a:cs typeface="Arial"/>
              </a:rPr>
              <a:t>Compiled Video</a:t>
            </a:r>
            <a:endParaRPr lang="en-US" sz="2600" b="0" dirty="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953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</TotalTime>
  <Words>448</Words>
  <Application>Microsoft Office PowerPoint</Application>
  <PresentationFormat>On-screen Show (4:3)</PresentationFormat>
  <Paragraphs>81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Franklin Gothic Medium</vt:lpstr>
      <vt:lpstr>Symbol</vt:lpstr>
      <vt:lpstr>Wingdings</vt:lpstr>
      <vt:lpstr>Wingdings 2</vt:lpstr>
      <vt:lpstr>Grid</vt:lpstr>
      <vt:lpstr>Office Theme</vt:lpstr>
      <vt:lpstr>ECE 477 Final Presentation Team 05  Fall 2013</vt:lpstr>
      <vt:lpstr>Outline</vt:lpstr>
      <vt:lpstr>Project Overview</vt:lpstr>
      <vt:lpstr>PowerPoint Presentation</vt:lpstr>
      <vt:lpstr>Design Challenges</vt:lpstr>
      <vt:lpstr>Design Challenges </vt:lpstr>
      <vt:lpstr>Individual Contributions</vt:lpstr>
      <vt:lpstr>Team Leader - Thor Smith</vt:lpstr>
      <vt:lpstr>Member 2 - Alec Green</vt:lpstr>
      <vt:lpstr>Member 3 - Stephen Carlson</vt:lpstr>
      <vt:lpstr>Member 4 - Steven Ellis</vt:lpstr>
      <vt:lpstr>Project Demonstration</vt:lpstr>
      <vt:lpstr>Questions / Discussion</vt:lpstr>
    </vt:vector>
  </TitlesOfParts>
  <Company>Engineering Computer Network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5: Augmented Reality Simulator</dc:title>
  <dc:creator>Smith, Thor A</dc:creator>
  <cp:lastModifiedBy>Smith, Thor A</cp:lastModifiedBy>
  <cp:revision>76</cp:revision>
  <dcterms:created xsi:type="dcterms:W3CDTF">2013-09-03T13:42:12Z</dcterms:created>
  <dcterms:modified xsi:type="dcterms:W3CDTF">2013-12-11T03:59:08Z</dcterms:modified>
</cp:coreProperties>
</file>