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26"/>
  </p:notesMasterIdLst>
  <p:sldIdLst>
    <p:sldId id="256" r:id="rId3"/>
    <p:sldId id="260" r:id="rId4"/>
    <p:sldId id="268" r:id="rId5"/>
    <p:sldId id="257" r:id="rId6"/>
    <p:sldId id="275" r:id="rId7"/>
    <p:sldId id="278" r:id="rId8"/>
    <p:sldId id="292" r:id="rId9"/>
    <p:sldId id="269" r:id="rId10"/>
    <p:sldId id="280" r:id="rId11"/>
    <p:sldId id="286" r:id="rId12"/>
    <p:sldId id="279" r:id="rId13"/>
    <p:sldId id="270" r:id="rId14"/>
    <p:sldId id="293" r:id="rId15"/>
    <p:sldId id="294" r:id="rId16"/>
    <p:sldId id="295" r:id="rId17"/>
    <p:sldId id="284" r:id="rId18"/>
    <p:sldId id="282" r:id="rId19"/>
    <p:sldId id="283" r:id="rId20"/>
    <p:sldId id="274" r:id="rId21"/>
    <p:sldId id="267" r:id="rId22"/>
    <p:sldId id="290" r:id="rId23"/>
    <p:sldId id="291" r:id="rId24"/>
    <p:sldId id="29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>
      <p:cViewPr>
        <p:scale>
          <a:sx n="70" d="100"/>
          <a:sy n="70" d="100"/>
        </p:scale>
        <p:origin x="-2814" y="-9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66098-8D44-47E3-A6D0-3EBDA642D1D9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7A43D-376C-4B67-BA39-B452B564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2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5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4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7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5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39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4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E6755-1EF3-449C-8A56-762439BB4D3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DC620-E55D-4F29-B8F1-6FF7C74D724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368550"/>
            <a:ext cx="8831802" cy="53118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012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585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CC2990F0-8476-4A68-82FA-873BDD6B740E}" type="datetimeFigureOut">
              <a:rPr lang="en-US" smtClean="0"/>
              <a:t>2/15/2014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29A1FD0-D95A-4868-99EF-921C1BD433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E6755-1EF3-449C-8A56-762439BB4D3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2/15/2014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DC620-E55D-4F29-B8F1-6FF7C74D724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9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Stephen Carlson</a:t>
            </a:r>
          </a:p>
          <a:p>
            <a:r>
              <a:rPr lang="en-US" sz="1600" dirty="0" smtClean="0"/>
              <a:t>Steven Ellis</a:t>
            </a:r>
          </a:p>
          <a:p>
            <a:r>
              <a:rPr lang="en-US" sz="1600" dirty="0" smtClean="0"/>
              <a:t>Thor Smith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Augmented Reality</a:t>
            </a:r>
            <a:br>
              <a:rPr lang="en-US" dirty="0" smtClean="0"/>
            </a:br>
            <a:r>
              <a:rPr lang="en-US" dirty="0" smtClean="0"/>
              <a:t>Cornell Cup Mid </a:t>
            </a:r>
            <a:r>
              <a:rPr lang="en-US" dirty="0"/>
              <a:t>Review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/>
              <a:t>2012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8220" y="2514600"/>
            <a:ext cx="5242560" cy="393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3293" y="595347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Thor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Smith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5943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Steven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Ellis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0" y="5953475"/>
            <a:ext cx="126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Stephen</a:t>
            </a:r>
          </a:p>
          <a:p>
            <a:pPr algn="ctr"/>
            <a:r>
              <a:rPr lang="en-US" dirty="0" smtClean="0">
                <a:solidFill>
                  <a:srgbClr val="00B0F0"/>
                </a:solidFill>
              </a:rPr>
              <a:t>Carlson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7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844895"/>
              </p:ext>
            </p:extLst>
          </p:nvPr>
        </p:nvGraphicFramePr>
        <p:xfrm>
          <a:off x="228600" y="1371600"/>
          <a:ext cx="8686800" cy="4648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133600"/>
                <a:gridCol w="2362200"/>
                <a:gridCol w="2133600"/>
              </a:tblGrid>
              <a:tr h="2094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Metric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1 (Measured)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Phase 2 Target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 2 (</a:t>
                      </a:r>
                      <a:r>
                        <a:rPr lang="en-US" sz="16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Estimate)</a:t>
                      </a:r>
                      <a:endParaRPr lang="en-US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28712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Mass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1.3kg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Headset: 1 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Backpack: 3 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Headset: ~1kg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Backpack:</a:t>
                      </a:r>
                      <a:r>
                        <a:rPr lang="en-US" sz="18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~2.5kg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591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Power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~3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hours runtime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~4 hours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Location</a:t>
                      </a:r>
                      <a:r>
                        <a:rPr lang="en-US" sz="1800" baseline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r>
                        <a:rPr lang="en-US" sz="1200" b="1" baseline="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 meters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~1.5m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Wireless </a:t>
                      </a:r>
                      <a:r>
                        <a:rPr lang="en-US" sz="1800" dirty="0" smtClean="0">
                          <a:effectLst/>
                          <a:latin typeface="+mj-lt"/>
                          <a:cs typeface="Times New Roman" panose="02020603050405020304" pitchFamily="18" charset="0"/>
                        </a:rPr>
                        <a:t>Range</a:t>
                      </a:r>
                      <a:endParaRPr lang="en-US" sz="1800" dirty="0" smtClean="0">
                        <a:effectLst/>
                        <a:latin typeface="+mj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 </a:t>
                      </a:r>
                      <a:r>
                        <a:rPr lang="en-US" sz="1800" dirty="0" smtClean="0">
                          <a:effectLst/>
                        </a:rPr>
                        <a:t>m, </a:t>
                      </a:r>
                      <a:r>
                        <a:rPr lang="en-US" sz="1800" dirty="0">
                          <a:effectLst/>
                        </a:rPr>
                        <a:t>line of sight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5529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Refresh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20</a:t>
                      </a:r>
                      <a:r>
                        <a:rPr lang="en-US" sz="1800" baseline="0" dirty="0" smtClean="0">
                          <a:effectLst/>
                        </a:rPr>
                        <a:t>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Network Refresh</a:t>
                      </a:r>
                      <a:endParaRPr lang="en-US" sz="18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Unimplemented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 FPS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 FPS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096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Usability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User </a:t>
                      </a:r>
                      <a:r>
                        <a:rPr lang="en-US" sz="1800" dirty="0">
                          <a:effectLst/>
                        </a:rPr>
                        <a:t>can start </a:t>
                      </a:r>
                      <a:r>
                        <a:rPr lang="en-US" sz="1800" dirty="0" smtClean="0">
                          <a:effectLst/>
                        </a:rPr>
                        <a:t>and </a:t>
                      </a:r>
                      <a:r>
                        <a:rPr lang="en-US" sz="1800" dirty="0">
                          <a:effectLst/>
                        </a:rPr>
                        <a:t>use </a:t>
                      </a:r>
                      <a:r>
                        <a:rPr lang="en-US" sz="1800" dirty="0" smtClean="0">
                          <a:effectLst/>
                        </a:rPr>
                        <a:t>without </a:t>
                      </a:r>
                      <a:r>
                        <a:rPr lang="en-US" sz="1800" dirty="0">
                          <a:effectLst/>
                        </a:rPr>
                        <a:t>a technician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Turnkey startup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Simultaneous Device Limit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5-6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32+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Head Tracking</a:t>
                      </a:r>
                      <a:r>
                        <a:rPr lang="en-US" sz="1800" baseline="0" dirty="0" smtClean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Latency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97006" y="611824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User survey for subjective measures like comfort, eye strain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Power consumption testing</a:t>
            </a:r>
          </a:p>
          <a:p>
            <a:pPr lvl="1"/>
            <a:r>
              <a:rPr lang="en-US" sz="2000" dirty="0" smtClean="0"/>
              <a:t>Provided </a:t>
            </a:r>
            <a:r>
              <a:rPr lang="en-US" sz="2000" dirty="0" err="1" smtClean="0"/>
              <a:t>Terasic</a:t>
            </a:r>
            <a:r>
              <a:rPr lang="en-US" sz="2000" dirty="0" smtClean="0"/>
              <a:t> board uses 1.2 A typical (14.4 W)</a:t>
            </a:r>
          </a:p>
          <a:p>
            <a:pPr lvl="1"/>
            <a:r>
              <a:rPr lang="en-US" sz="2000" dirty="0" smtClean="0"/>
              <a:t>Acceptable battery life with 60 </a:t>
            </a:r>
            <a:r>
              <a:rPr lang="en-US" sz="2000" dirty="0" err="1" smtClean="0"/>
              <a:t>Wh</a:t>
            </a:r>
            <a:r>
              <a:rPr lang="en-US" sz="2000" dirty="0" smtClean="0"/>
              <a:t> capacity</a:t>
            </a:r>
          </a:p>
          <a:p>
            <a:r>
              <a:rPr lang="en-US" sz="2400" dirty="0" smtClean="0"/>
              <a:t>Hardware design for Phase 2</a:t>
            </a:r>
          </a:p>
          <a:p>
            <a:pPr lvl="1"/>
            <a:r>
              <a:rPr lang="en-US" sz="2000" dirty="0" smtClean="0"/>
              <a:t>Power supply design</a:t>
            </a:r>
          </a:p>
          <a:p>
            <a:pPr lvl="2"/>
            <a:r>
              <a:rPr lang="en-US" dirty="0" smtClean="0"/>
              <a:t>Battery and regulator selection</a:t>
            </a:r>
          </a:p>
          <a:p>
            <a:pPr lvl="1"/>
            <a:r>
              <a:rPr lang="en-US" sz="2000" dirty="0" smtClean="0"/>
              <a:t>Headset interfacing board</a:t>
            </a:r>
          </a:p>
          <a:p>
            <a:pPr lvl="2"/>
            <a:r>
              <a:rPr lang="en-US" dirty="0" smtClean="0"/>
              <a:t>Re-use GPS, inertial measurement unit,</a:t>
            </a:r>
          </a:p>
          <a:p>
            <a:pPr marL="640080" lvl="2" indent="0">
              <a:buNone/>
            </a:pPr>
            <a:r>
              <a:rPr lang="en-US" dirty="0"/>
              <a:t> </a:t>
            </a:r>
            <a:r>
              <a:rPr lang="en-US" dirty="0" smtClean="0"/>
              <a:t>  microcontroller</a:t>
            </a:r>
          </a:p>
          <a:p>
            <a:r>
              <a:rPr lang="en-US" sz="2400" dirty="0" smtClean="0"/>
              <a:t>Packaging</a:t>
            </a:r>
          </a:p>
          <a:p>
            <a:pPr lvl="1"/>
            <a:r>
              <a:rPr lang="en-US" sz="2000" dirty="0" smtClean="0"/>
              <a:t>Re-use optics</a:t>
            </a:r>
          </a:p>
          <a:p>
            <a:pPr lvl="1"/>
            <a:r>
              <a:rPr lang="en-US" sz="2000" dirty="0" smtClean="0"/>
              <a:t>Selected new display</a:t>
            </a:r>
          </a:p>
          <a:p>
            <a:pPr lvl="1"/>
            <a:r>
              <a:rPr lang="en-US" sz="2000" dirty="0" smtClean="0"/>
              <a:t>Selected helmet and backpack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(PHA2)</a:t>
            </a:r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430" y="4572000"/>
            <a:ext cx="2035427" cy="1845515"/>
          </a:xfrm>
          <a:prstGeom prst="rect">
            <a:avLst/>
          </a:prstGeom>
        </p:spPr>
      </p:pic>
      <p:pic>
        <p:nvPicPr>
          <p:cNvPr id="4" name="Picture 2" descr="D:\heads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0" y="2743200"/>
            <a:ext cx="20354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67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Display virtual environment overlay on real world</a:t>
            </a:r>
          </a:p>
          <a:p>
            <a:pPr lvl="1"/>
            <a:r>
              <a:rPr lang="en-US" sz="2000" dirty="0" smtClean="0"/>
              <a:t>Preserves real-world depth perception</a:t>
            </a:r>
          </a:p>
          <a:p>
            <a:pPr lvl="1"/>
            <a:r>
              <a:rPr lang="en-US" sz="2000" dirty="0" smtClean="0"/>
              <a:t>Large field of view</a:t>
            </a:r>
          </a:p>
          <a:p>
            <a:pPr lvl="1"/>
            <a:r>
              <a:rPr lang="en-US" sz="2000" dirty="0" smtClean="0"/>
              <a:t>Both worlds perceptible simultaneously</a:t>
            </a:r>
          </a:p>
          <a:p>
            <a:pPr lvl="1"/>
            <a:r>
              <a:rPr lang="en-US" sz="2000" dirty="0" smtClean="0"/>
              <a:t>Image perceptible to both eyes</a:t>
            </a:r>
          </a:p>
          <a:p>
            <a:r>
              <a:rPr lang="en-US" sz="2400" dirty="0" smtClean="0"/>
              <a:t>User head and position tracking</a:t>
            </a:r>
          </a:p>
          <a:p>
            <a:pPr lvl="1"/>
            <a:r>
              <a:rPr lang="en-US" sz="2000" dirty="0" smtClean="0"/>
              <a:t>Filtering algorithm for inertial measurement data</a:t>
            </a:r>
          </a:p>
          <a:p>
            <a:r>
              <a:rPr lang="en-US" sz="2400" dirty="0" smtClean="0"/>
              <a:t>Portability and battery operation</a:t>
            </a:r>
          </a:p>
          <a:p>
            <a:r>
              <a:rPr lang="en-US" sz="2400" dirty="0" smtClean="0"/>
              <a:t>Wireless communication to other headsets</a:t>
            </a:r>
          </a:p>
          <a:p>
            <a:pPr lvl="1"/>
            <a:r>
              <a:rPr lang="en-US" sz="2000" dirty="0" smtClean="0"/>
              <a:t>Multi-user augmented reality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Ingenuity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overview – </a:t>
            </a:r>
            <a:r>
              <a:rPr lang="en-US" dirty="0" smtClean="0"/>
              <a:t>Timeline 1/3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4" y="1371600"/>
            <a:ext cx="8586865" cy="5334000"/>
          </a:xfrm>
        </p:spPr>
      </p:pic>
    </p:spTree>
    <p:extLst>
      <p:ext uri="{BB962C8B-B14F-4D97-AF65-F5344CB8AC3E}">
        <p14:creationId xmlns:p14="http://schemas.microsoft.com/office/powerpoint/2010/main" val="26795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2/3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1371600"/>
            <a:ext cx="8534400" cy="5301409"/>
          </a:xfrm>
        </p:spPr>
      </p:pic>
    </p:spTree>
    <p:extLst>
      <p:ext uri="{BB962C8B-B14F-4D97-AF65-F5344CB8AC3E}">
        <p14:creationId xmlns:p14="http://schemas.microsoft.com/office/powerpoint/2010/main" val="139438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67" y="1371600"/>
            <a:ext cx="8586865" cy="5334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– Timeline 3/3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1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 - BUDGET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89073"/>
              </p:ext>
            </p:extLst>
          </p:nvPr>
        </p:nvGraphicFramePr>
        <p:xfrm>
          <a:off x="304801" y="1447800"/>
          <a:ext cx="8610599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70598"/>
                <a:gridCol w="1677779"/>
                <a:gridCol w="1533967"/>
                <a:gridCol w="1533967"/>
                <a:gridCol w="1294288"/>
              </a:tblGrid>
              <a:tr h="280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Vendor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Unit 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Price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Battery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66.95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133.90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Screen 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Adafruit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64.95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IMU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28.75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GPS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 smtClean="0">
                          <a:effectLst/>
                        </a:rPr>
                        <a:t>Sparkfun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49.99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Passive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Components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Various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Circuit</a:t>
                      </a:r>
                      <a:r>
                        <a:rPr lang="en-US" sz="20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Board (PCB)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OSH Park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Microcontroller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11.45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22.90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Battery charger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BatterySpace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39.95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79.90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Voltage regulator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13.23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26.46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Fuel </a:t>
                      </a:r>
                      <a:r>
                        <a:rPr lang="en-US" sz="2000" u="none" strike="noStrike" dirty="0" smtClean="0">
                          <a:effectLst/>
                        </a:rPr>
                        <a:t>gauge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DigiKey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6.43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12.86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3D </a:t>
                      </a:r>
                      <a:r>
                        <a:rPr lang="en-US" sz="2000" u="none" strike="noStrike" dirty="0" smtClean="0">
                          <a:effectLst/>
                        </a:rPr>
                        <a:t>printed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b</a:t>
                      </a:r>
                      <a:r>
                        <a:rPr lang="en-US" sz="2000" u="none" strike="noStrike" dirty="0" smtClean="0">
                          <a:effectLst/>
                        </a:rPr>
                        <a:t>ox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Purdue IEEE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40.00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80.00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Backpack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N/A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10.00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 smtClean="0">
                          <a:effectLst/>
                        </a:rPr>
                        <a:t>0.00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  <a:tr h="26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Development Cost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739.66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7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Patent Liability</a:t>
            </a:r>
          </a:p>
          <a:p>
            <a:pPr lvl="1"/>
            <a:r>
              <a:rPr lang="en-US" sz="2400" dirty="0" smtClean="0"/>
              <a:t>Many AR patents exist</a:t>
            </a:r>
          </a:p>
          <a:p>
            <a:pPr lvl="1"/>
            <a:r>
              <a:rPr lang="en-US" sz="2400" dirty="0" smtClean="0"/>
              <a:t>Licensing may be required</a:t>
            </a:r>
          </a:p>
          <a:p>
            <a:pPr lvl="1"/>
            <a:r>
              <a:rPr lang="en-US" sz="2400" dirty="0" smtClean="0"/>
              <a:t>Could file new patents and cross-license</a:t>
            </a:r>
            <a:endParaRPr lang="en-US" sz="2400" dirty="0"/>
          </a:p>
          <a:p>
            <a:r>
              <a:rPr lang="en-US" sz="2800" dirty="0" smtClean="0"/>
              <a:t>User Safety</a:t>
            </a:r>
          </a:p>
          <a:p>
            <a:pPr lvl="1"/>
            <a:r>
              <a:rPr lang="en-US" sz="2400" dirty="0" smtClean="0"/>
              <a:t>LiFePO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much safer than other Lithium battery chemistries</a:t>
            </a:r>
          </a:p>
          <a:p>
            <a:pPr lvl="1"/>
            <a:r>
              <a:rPr lang="en-US" sz="2400" dirty="0" smtClean="0"/>
              <a:t>Translucent display keeps user aware of environment</a:t>
            </a:r>
          </a:p>
          <a:p>
            <a:pPr lvl="1"/>
            <a:r>
              <a:rPr lang="en-US" sz="2400" dirty="0" smtClean="0"/>
              <a:t>Product unsuitable for use while driving, operating heavy machinery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Selling software after device purchase</a:t>
            </a:r>
          </a:p>
          <a:p>
            <a:pPr lvl="1"/>
            <a:r>
              <a:rPr lang="en-US" sz="2400" dirty="0" smtClean="0"/>
              <a:t>Create app store</a:t>
            </a:r>
          </a:p>
          <a:p>
            <a:pPr lvl="1"/>
            <a:r>
              <a:rPr lang="en-US" sz="2400" dirty="0" smtClean="0"/>
              <a:t>Encourage third party development</a:t>
            </a:r>
          </a:p>
          <a:p>
            <a:r>
              <a:rPr lang="en-US" sz="2800" dirty="0" smtClean="0"/>
              <a:t>Creation of alternative input devices</a:t>
            </a:r>
          </a:p>
          <a:p>
            <a:pPr lvl="1"/>
            <a:r>
              <a:rPr lang="en-US" sz="2400" dirty="0" smtClean="0"/>
              <a:t>Gloves for tracking hand movement</a:t>
            </a:r>
          </a:p>
          <a:p>
            <a:pPr lvl="1"/>
            <a:r>
              <a:rPr lang="en-US" sz="2400" dirty="0" smtClean="0"/>
              <a:t>Gun controller for shooting games</a:t>
            </a:r>
          </a:p>
          <a:p>
            <a:r>
              <a:rPr lang="en-US" sz="2800" dirty="0" smtClean="0"/>
              <a:t>Business to business sales</a:t>
            </a:r>
            <a:endParaRPr lang="en-US" sz="2800" dirty="0"/>
          </a:p>
          <a:p>
            <a:pPr lvl="1"/>
            <a:r>
              <a:rPr lang="en-US" sz="2400" dirty="0" smtClean="0"/>
              <a:t>Sell to schools for education</a:t>
            </a:r>
          </a:p>
          <a:p>
            <a:pPr lvl="1"/>
            <a:r>
              <a:rPr lang="en-US" sz="2400" dirty="0" smtClean="0"/>
              <a:t>Sell to businesses for employee training</a:t>
            </a:r>
          </a:p>
          <a:p>
            <a:pPr lvl="1"/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5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Continued software development</a:t>
            </a:r>
          </a:p>
          <a:p>
            <a:pPr lvl="1"/>
            <a:r>
              <a:rPr lang="en-US" sz="2400" dirty="0" smtClean="0"/>
              <a:t>Improve response time of head orientation</a:t>
            </a:r>
          </a:p>
          <a:p>
            <a:pPr lvl="1"/>
            <a:r>
              <a:rPr lang="en-US" sz="2400" dirty="0" smtClean="0"/>
              <a:t>Improve filtering of GPS data (</a:t>
            </a:r>
            <a:r>
              <a:rPr lang="en-US" sz="2400" smtClean="0"/>
              <a:t>location precision)</a:t>
            </a:r>
            <a:endParaRPr lang="en-US" sz="2400" dirty="0" smtClean="0"/>
          </a:p>
          <a:p>
            <a:pPr lvl="2"/>
            <a:r>
              <a:rPr lang="en-US" sz="1800" dirty="0" smtClean="0"/>
              <a:t>Large “jumps” in position</a:t>
            </a:r>
          </a:p>
          <a:p>
            <a:r>
              <a:rPr lang="en-US" sz="2400" dirty="0"/>
              <a:t>Migrate software to new motherboard</a:t>
            </a:r>
          </a:p>
          <a:p>
            <a:r>
              <a:rPr lang="en-US" sz="2400" dirty="0" smtClean="0"/>
              <a:t>Finalize packaging modifications for larger display</a:t>
            </a:r>
          </a:p>
          <a:p>
            <a:r>
              <a:rPr lang="en-US" sz="2400" dirty="0" smtClean="0"/>
              <a:t>Testing of new hardware</a:t>
            </a:r>
          </a:p>
          <a:p>
            <a:pPr lvl="1"/>
            <a:r>
              <a:rPr lang="en-US" sz="2400" dirty="0" smtClean="0"/>
              <a:t>Battery power and charging</a:t>
            </a:r>
          </a:p>
          <a:p>
            <a:pPr lvl="1"/>
            <a:r>
              <a:rPr lang="en-US" sz="2400" dirty="0" smtClean="0"/>
              <a:t>Interfacing of </a:t>
            </a:r>
            <a:r>
              <a:rPr lang="en-US" sz="2400" dirty="0" err="1" smtClean="0"/>
              <a:t>Terasic</a:t>
            </a:r>
            <a:r>
              <a:rPr lang="en-US" sz="2400" dirty="0" smtClean="0"/>
              <a:t> board with existing microcontroller</a:t>
            </a:r>
          </a:p>
          <a:p>
            <a:pPr lvl="1"/>
            <a:r>
              <a:rPr lang="en-US" sz="2400" dirty="0" smtClean="0"/>
              <a:t>Display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and 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6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Challenge Definition</a:t>
            </a:r>
            <a:endParaRPr lang="en-US" sz="3200" dirty="0"/>
          </a:p>
          <a:p>
            <a:r>
              <a:rPr lang="en-US" sz="3200" dirty="0" smtClean="0"/>
              <a:t>Project Entry Solution</a:t>
            </a:r>
            <a:endParaRPr lang="en-US" sz="3200" dirty="0"/>
          </a:p>
          <a:p>
            <a:r>
              <a:rPr lang="en-US" sz="3200" dirty="0" smtClean="0"/>
              <a:t>Accomplishments to Date</a:t>
            </a:r>
            <a:endParaRPr lang="en-US" sz="3200" dirty="0"/>
          </a:p>
          <a:p>
            <a:r>
              <a:rPr lang="en-US" sz="3200" dirty="0" smtClean="0"/>
              <a:t>Technical Ingenuity</a:t>
            </a:r>
            <a:endParaRPr lang="en-US" sz="3200" dirty="0"/>
          </a:p>
          <a:p>
            <a:r>
              <a:rPr lang="en-US" sz="3200" dirty="0" smtClean="0"/>
              <a:t>Project Execution Overview</a:t>
            </a:r>
            <a:endParaRPr lang="en-US" sz="3200" dirty="0"/>
          </a:p>
          <a:p>
            <a:r>
              <a:rPr lang="en-US" sz="3200" dirty="0" smtClean="0"/>
              <a:t>Complications</a:t>
            </a:r>
          </a:p>
          <a:p>
            <a:r>
              <a:rPr lang="en-US" sz="3200" dirty="0" smtClean="0"/>
              <a:t>Opportunities</a:t>
            </a:r>
          </a:p>
          <a:p>
            <a:r>
              <a:rPr lang="en-US" sz="3200" dirty="0" smtClean="0"/>
              <a:t>Recommendations and Next Steps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/ Discussion</a:t>
            </a:r>
          </a:p>
        </p:txBody>
      </p:sp>
    </p:spTree>
    <p:extLst>
      <p:ext uri="{BB962C8B-B14F-4D97-AF65-F5344CB8AC3E}">
        <p14:creationId xmlns:p14="http://schemas.microsoft.com/office/powerpoint/2010/main" val="6207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30" y="1371600"/>
            <a:ext cx="5867400" cy="531995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7696570" cy="530424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 8585476 B2</a:t>
            </a:r>
          </a:p>
          <a:p>
            <a:pPr lvl="1"/>
            <a:r>
              <a:rPr lang="en-US" sz="2800" dirty="0" smtClean="0"/>
              <a:t>Location-based </a:t>
            </a:r>
            <a:r>
              <a:rPr lang="en-US" sz="2800" dirty="0"/>
              <a:t>games and augmented reality </a:t>
            </a:r>
            <a:r>
              <a:rPr lang="en-US" sz="2800" dirty="0" smtClean="0"/>
              <a:t>systems</a:t>
            </a:r>
            <a:endParaRPr lang="en-US" sz="2800" dirty="0"/>
          </a:p>
          <a:p>
            <a:r>
              <a:rPr lang="en-US" sz="2800" dirty="0"/>
              <a:t>US 20130267309 A1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physical </a:t>
            </a:r>
            <a:r>
              <a:rPr lang="en-US" sz="2800" dirty="0" smtClean="0"/>
              <a:t>games</a:t>
            </a:r>
          </a:p>
          <a:p>
            <a:r>
              <a:rPr lang="en-US" sz="2800" dirty="0"/>
              <a:t>US 8519844 </a:t>
            </a:r>
            <a:r>
              <a:rPr lang="en-US" sz="2800" dirty="0" smtClean="0"/>
              <a:t>B2</a:t>
            </a:r>
          </a:p>
          <a:p>
            <a:pPr lvl="1"/>
            <a:r>
              <a:rPr lang="en-US" sz="2800" dirty="0" smtClean="0"/>
              <a:t>Augmented </a:t>
            </a:r>
            <a:r>
              <a:rPr lang="en-US" sz="2800" dirty="0"/>
              <a:t>reality and location determination methods and </a:t>
            </a:r>
            <a:r>
              <a:rPr lang="en-US" sz="2800" dirty="0" smtClean="0"/>
              <a:t>apparatus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Wearable augmented reality </a:t>
            </a:r>
            <a:r>
              <a:rPr lang="en-US" sz="2400" dirty="0"/>
              <a:t>is </a:t>
            </a:r>
            <a:r>
              <a:rPr lang="en-US" sz="2400" dirty="0" smtClean="0"/>
              <a:t>emerging quickly</a:t>
            </a:r>
          </a:p>
          <a:p>
            <a:pPr lvl="1"/>
            <a:r>
              <a:rPr lang="en-US" sz="2000" dirty="0" smtClean="0"/>
              <a:t>Google Glass, Oculus Rift, Epson BT-100</a:t>
            </a:r>
          </a:p>
          <a:p>
            <a:pPr lvl="1"/>
            <a:r>
              <a:rPr lang="en-US" sz="2000" dirty="0" smtClean="0"/>
              <a:t>Provide information</a:t>
            </a:r>
          </a:p>
          <a:p>
            <a:pPr lvl="1"/>
            <a:r>
              <a:rPr lang="en-US" sz="2000" dirty="0" smtClean="0"/>
              <a:t>Promote teamwork</a:t>
            </a:r>
          </a:p>
          <a:p>
            <a:pPr lvl="1"/>
            <a:r>
              <a:rPr lang="en-US" sz="2000" dirty="0" smtClean="0"/>
              <a:t>Decrease need for physical objects</a:t>
            </a:r>
          </a:p>
          <a:p>
            <a:r>
              <a:rPr lang="en-US" sz="2400" dirty="0" smtClean="0"/>
              <a:t>Design requirements</a:t>
            </a:r>
            <a:r>
              <a:rPr lang="en-US" sz="2400" dirty="0"/>
              <a:t>:</a:t>
            </a:r>
            <a:endParaRPr lang="en-US" sz="2400" dirty="0" smtClean="0"/>
          </a:p>
          <a:p>
            <a:pPr lvl="1"/>
            <a:r>
              <a:rPr lang="en-US" sz="2000" dirty="0" smtClean="0"/>
              <a:t>Portable </a:t>
            </a:r>
            <a:r>
              <a:rPr lang="en-US" sz="2000" dirty="0"/>
              <a:t>and </a:t>
            </a:r>
            <a:r>
              <a:rPr lang="en-US" sz="2000" dirty="0" smtClean="0"/>
              <a:t>comfortable</a:t>
            </a:r>
            <a:endParaRPr lang="en-US" sz="2000" dirty="0"/>
          </a:p>
          <a:p>
            <a:pPr lvl="1"/>
            <a:r>
              <a:rPr lang="en-US" sz="2000" dirty="0" smtClean="0"/>
              <a:t>Track user position </a:t>
            </a:r>
            <a:r>
              <a:rPr lang="en-US" sz="2000" dirty="0"/>
              <a:t>and </a:t>
            </a:r>
            <a:r>
              <a:rPr lang="en-US" sz="2000" dirty="0" smtClean="0"/>
              <a:t>head orientation</a:t>
            </a:r>
            <a:endParaRPr lang="en-US" sz="2000" dirty="0"/>
          </a:p>
          <a:p>
            <a:pPr lvl="1"/>
            <a:r>
              <a:rPr lang="en-US" sz="2000" dirty="0" smtClean="0"/>
              <a:t>Wireless communication</a:t>
            </a:r>
            <a:endParaRPr lang="en-US" sz="2000" dirty="0"/>
          </a:p>
          <a:p>
            <a:pPr lvl="1"/>
            <a:r>
              <a:rPr lang="en-US" sz="2000" dirty="0" smtClean="0"/>
              <a:t>Easy </a:t>
            </a:r>
            <a:r>
              <a:rPr lang="en-US" sz="2000" dirty="0"/>
              <a:t>to set up and use</a:t>
            </a:r>
          </a:p>
          <a:p>
            <a:pPr lvl="1"/>
            <a:r>
              <a:rPr lang="en-US" sz="2000" dirty="0" smtClean="0"/>
              <a:t>Maintain peripheral vision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Artistic performance</a:t>
            </a:r>
          </a:p>
          <a:p>
            <a:pPr lvl="1"/>
            <a:r>
              <a:rPr lang="en-US" sz="2200" dirty="0" smtClean="0"/>
              <a:t>Performers need to </a:t>
            </a:r>
            <a:r>
              <a:rPr lang="en-US" sz="2200" dirty="0"/>
              <a:t>know where </a:t>
            </a:r>
            <a:r>
              <a:rPr lang="en-US" sz="2200" dirty="0" smtClean="0"/>
              <a:t>to </a:t>
            </a:r>
            <a:r>
              <a:rPr lang="en-US" sz="2200" dirty="0"/>
              <a:t>be and </a:t>
            </a:r>
            <a:r>
              <a:rPr lang="en-US" sz="2200" dirty="0" smtClean="0"/>
              <a:t>when</a:t>
            </a:r>
            <a:endParaRPr lang="en-US" sz="2200" dirty="0"/>
          </a:p>
          <a:p>
            <a:r>
              <a:rPr lang="en-US" sz="2400" dirty="0" smtClean="0"/>
              <a:t>Train a new employee</a:t>
            </a:r>
          </a:p>
          <a:p>
            <a:pPr lvl="1"/>
            <a:r>
              <a:rPr lang="en-US" sz="2200" dirty="0" smtClean="0"/>
              <a:t>Show </a:t>
            </a:r>
            <a:r>
              <a:rPr lang="en-US" sz="2200" dirty="0"/>
              <a:t>a physical demonstration of </a:t>
            </a:r>
            <a:r>
              <a:rPr lang="en-US" sz="2200" dirty="0" smtClean="0"/>
              <a:t>equipment</a:t>
            </a:r>
          </a:p>
          <a:p>
            <a:pPr lvl="1"/>
            <a:r>
              <a:rPr lang="en-US" sz="2200" dirty="0" smtClean="0"/>
              <a:t>Employee </a:t>
            </a:r>
            <a:r>
              <a:rPr lang="en-US" sz="2200" dirty="0"/>
              <a:t>may </a:t>
            </a:r>
            <a:r>
              <a:rPr lang="en-US" sz="2200" dirty="0" smtClean="0"/>
              <a:t>observe machinery in operation</a:t>
            </a:r>
            <a:endParaRPr lang="en-US" sz="2200" dirty="0"/>
          </a:p>
          <a:p>
            <a:r>
              <a:rPr lang="en-US" sz="2400" dirty="0" smtClean="0"/>
              <a:t>Educational demonstrations</a:t>
            </a:r>
          </a:p>
          <a:p>
            <a:pPr lvl="1"/>
            <a:r>
              <a:rPr lang="en-US" sz="2200" dirty="0" smtClean="0"/>
              <a:t>Place virtual resources in </a:t>
            </a:r>
            <a:r>
              <a:rPr lang="en-US" sz="2200" dirty="0"/>
              <a:t>appropriate </a:t>
            </a:r>
            <a:r>
              <a:rPr lang="en-US" sz="2200" dirty="0" smtClean="0"/>
              <a:t>locations</a:t>
            </a:r>
          </a:p>
          <a:p>
            <a:r>
              <a:rPr lang="en-US" sz="2400" dirty="0" smtClean="0"/>
              <a:t>Virtual tour, guide, or navigation</a:t>
            </a:r>
          </a:p>
          <a:p>
            <a:r>
              <a:rPr lang="en-US" sz="2400" dirty="0"/>
              <a:t>Gaming</a:t>
            </a:r>
          </a:p>
          <a:p>
            <a:pPr lvl="1"/>
            <a:r>
              <a:rPr lang="en-US" sz="2200" dirty="0"/>
              <a:t>Rely </a:t>
            </a:r>
            <a:r>
              <a:rPr lang="en-US" sz="2200" dirty="0" smtClean="0"/>
              <a:t>on “imaginary” objects placed in a select location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381000" y="1524000"/>
            <a:ext cx="8407893" cy="4602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Artistic performance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Performers need to know where to be and when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Train a new employee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Show a physical demonstration of equipment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Employee may observe machinery in operation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Educational demonstrations</a:t>
            </a:r>
          </a:p>
          <a:p>
            <a:pPr lvl="1"/>
            <a:r>
              <a:rPr lang="en-US" sz="2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Place virtual resources in appropriate locations</a:t>
            </a:r>
          </a:p>
          <a:p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Virtual tour, guide, or navigation</a:t>
            </a:r>
          </a:p>
          <a:p>
            <a:r>
              <a:rPr lang="en-US" sz="2400" u="sng" dirty="0" smtClean="0"/>
              <a:t>Gaming</a:t>
            </a:r>
          </a:p>
          <a:p>
            <a:pPr lvl="1"/>
            <a:r>
              <a:rPr lang="en-US" sz="2200" u="sng" dirty="0" smtClean="0"/>
              <a:t>Rely on “imaginary” objects placed in a select location</a:t>
            </a:r>
            <a:endParaRPr lang="en-US" sz="2200" u="sng" dirty="0"/>
          </a:p>
        </p:txBody>
      </p:sp>
    </p:spTree>
    <p:extLst>
      <p:ext uri="{BB962C8B-B14F-4D97-AF65-F5344CB8AC3E}">
        <p14:creationId xmlns:p14="http://schemas.microsoft.com/office/powerpoint/2010/main" val="25260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3886200"/>
            <a:ext cx="8407893" cy="224027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 smtClean="0"/>
              <a:t>Focus on gaming</a:t>
            </a:r>
          </a:p>
          <a:p>
            <a:r>
              <a:rPr lang="en-US" sz="2800" dirty="0" smtClean="0"/>
              <a:t>Allow for multiple simulations</a:t>
            </a:r>
          </a:p>
          <a:p>
            <a:pPr lvl="1"/>
            <a:r>
              <a:rPr lang="en-US" sz="2600" dirty="0" smtClean="0"/>
              <a:t>Different permutations of same simulation</a:t>
            </a:r>
            <a:endParaRPr lang="en-US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entry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06401"/>
            <a:ext cx="3733800" cy="21605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Headset: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Display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Inertial measurement unit (IMU)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GPS receiver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1706401"/>
            <a:ext cx="358140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Backpack: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Wireless </a:t>
            </a:r>
            <a:r>
              <a:rPr lang="en-US" sz="2400" dirty="0">
                <a:solidFill>
                  <a:schemeClr val="tx2"/>
                </a:solidFill>
              </a:rPr>
              <a:t>communication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Graphics rendering</a:t>
            </a:r>
          </a:p>
          <a:p>
            <a:pPr marL="548640" lvl="1" indent="-182880">
              <a:spcBef>
                <a:spcPct val="20000"/>
              </a:spcBef>
              <a:buClr>
                <a:srgbClr val="BF974D"/>
              </a:buClr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tx2"/>
                </a:solidFill>
              </a:rPr>
              <a:t>Simulation logic</a:t>
            </a:r>
          </a:p>
        </p:txBody>
      </p:sp>
    </p:spTree>
    <p:extLst>
      <p:ext uri="{BB962C8B-B14F-4D97-AF65-F5344CB8AC3E}">
        <p14:creationId xmlns:p14="http://schemas.microsoft.com/office/powerpoint/2010/main" val="64545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8" y="536250"/>
            <a:ext cx="8648144" cy="57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Phase 1: Senior Design</a:t>
            </a:r>
          </a:p>
          <a:p>
            <a:endParaRPr lang="en-US" sz="4800" dirty="0" smtClean="0"/>
          </a:p>
          <a:p>
            <a:endParaRPr lang="en-US" sz="4800" dirty="0"/>
          </a:p>
          <a:p>
            <a:r>
              <a:rPr lang="en-US" sz="4800" dirty="0" smtClean="0"/>
              <a:t>Phase 2: Cornell Cup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Hardware</a:t>
            </a:r>
          </a:p>
          <a:p>
            <a:pPr lvl="1"/>
            <a:r>
              <a:rPr lang="en-US" sz="2400" dirty="0" smtClean="0"/>
              <a:t>Interfacing to IMU</a:t>
            </a:r>
          </a:p>
          <a:p>
            <a:pPr lvl="1"/>
            <a:r>
              <a:rPr lang="en-US" sz="2400" dirty="0" smtClean="0"/>
              <a:t>Interfacing to GPS</a:t>
            </a:r>
          </a:p>
          <a:p>
            <a:pPr lvl="1"/>
            <a:r>
              <a:rPr lang="en-US" sz="2400" dirty="0" smtClean="0"/>
              <a:t>Power management</a:t>
            </a:r>
          </a:p>
          <a:p>
            <a:pPr lvl="2"/>
            <a:r>
              <a:rPr lang="en-US" sz="1800" dirty="0" smtClean="0"/>
              <a:t>Battery charging</a:t>
            </a:r>
          </a:p>
          <a:p>
            <a:pPr lvl="2"/>
            <a:r>
              <a:rPr lang="en-US" sz="1800" dirty="0" smtClean="0"/>
              <a:t>Battery fuel gauge</a:t>
            </a:r>
          </a:p>
          <a:p>
            <a:pPr lvl="2"/>
            <a:r>
              <a:rPr lang="en-US" sz="1800" dirty="0" smtClean="0"/>
              <a:t>Voltage regulation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1028" name="Picture 4" descr="https://lh5.googleusercontent.com/-azXA1pEJXH4/UnfMv-A82uI/AAAAAAAAAb4/v4Kk6RwBdL4/w769-h577-no/pcb_xbe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72"/>
          <a:stretch/>
        </p:blipFill>
        <p:spPr bwMode="auto">
          <a:xfrm>
            <a:off x="3411940" y="3991730"/>
            <a:ext cx="5274861" cy="25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524000"/>
            <a:ext cx="4724401" cy="460247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Self-contained headset</a:t>
            </a:r>
          </a:p>
          <a:p>
            <a:pPr lvl="1"/>
            <a:r>
              <a:rPr lang="en-US" sz="2000" dirty="0" smtClean="0"/>
              <a:t>Adjustable hard hat</a:t>
            </a:r>
          </a:p>
          <a:p>
            <a:pPr lvl="1"/>
            <a:r>
              <a:rPr lang="en-US" sz="2000" dirty="0" smtClean="0"/>
              <a:t>Display mounted to rails</a:t>
            </a:r>
          </a:p>
          <a:p>
            <a:pPr lvl="1"/>
            <a:r>
              <a:rPr lang="en-US" sz="2000" dirty="0" smtClean="0"/>
              <a:t>Electronics in back for balance</a:t>
            </a:r>
          </a:p>
          <a:p>
            <a:endParaRPr lang="en-US" sz="2400" dirty="0" smtClean="0"/>
          </a:p>
          <a:p>
            <a:r>
              <a:rPr lang="en-US" sz="2400" dirty="0" smtClean="0"/>
              <a:t>Software</a:t>
            </a:r>
          </a:p>
          <a:p>
            <a:pPr lvl="1"/>
            <a:r>
              <a:rPr lang="en-US" sz="2000" dirty="0" smtClean="0"/>
              <a:t>OpenGL ES for 3D rendering</a:t>
            </a:r>
          </a:p>
          <a:p>
            <a:pPr lvl="1"/>
            <a:r>
              <a:rPr lang="en-US" sz="2000" dirty="0" smtClean="0"/>
              <a:t>Networking using </a:t>
            </a:r>
            <a:r>
              <a:rPr lang="en-US" sz="2000" dirty="0" err="1" smtClean="0"/>
              <a:t>XBees</a:t>
            </a:r>
            <a:endParaRPr lang="en-US" sz="2000" dirty="0" smtClean="0"/>
          </a:p>
          <a:p>
            <a:pPr lvl="1"/>
            <a:r>
              <a:rPr lang="en-US" sz="2000" dirty="0" smtClean="0"/>
              <a:t>SPI communication between</a:t>
            </a:r>
            <a:br>
              <a:rPr lang="en-US" sz="2000" dirty="0" smtClean="0"/>
            </a:br>
            <a:r>
              <a:rPr lang="en-US" sz="2000" dirty="0" smtClean="0"/>
              <a:t>Raspberry Pi and microcontroller</a:t>
            </a:r>
          </a:p>
          <a:p>
            <a:pPr lvl="1"/>
            <a:r>
              <a:rPr lang="en-US" sz="2000" dirty="0" err="1" smtClean="0"/>
              <a:t>PacMan</a:t>
            </a:r>
            <a:r>
              <a:rPr lang="en-US" sz="2000" dirty="0"/>
              <a:t>-</a:t>
            </a:r>
            <a:r>
              <a:rPr lang="en-US" sz="2000" dirty="0" smtClean="0"/>
              <a:t>like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To Date (PHA1)</a:t>
            </a:r>
            <a:endParaRPr lang="en-US" dirty="0"/>
          </a:p>
        </p:txBody>
      </p:sp>
      <p:pic>
        <p:nvPicPr>
          <p:cNvPr id="2050" name="Picture 2" descr="D:\100MSDCF\DSC010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90999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100MSDCF\DSC010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3481743" cy="231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4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1041</TotalTime>
  <Words>802</Words>
  <Application>Microsoft Office PowerPoint</Application>
  <PresentationFormat>On-screen Show (4:3)</PresentationFormat>
  <Paragraphs>272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Grid</vt:lpstr>
      <vt:lpstr>Office Theme</vt:lpstr>
      <vt:lpstr>Augmented Reality Cornell Cup Mid Review  Fall 2012</vt:lpstr>
      <vt:lpstr>Outline</vt:lpstr>
      <vt:lpstr>Challenge Definition</vt:lpstr>
      <vt:lpstr>USE cases</vt:lpstr>
      <vt:lpstr>Project entry solution</vt:lpstr>
      <vt:lpstr>PowerPoint Presentation</vt:lpstr>
      <vt:lpstr>Accomplishments To Date</vt:lpstr>
      <vt:lpstr>Accomplishments To Date (PHA1)</vt:lpstr>
      <vt:lpstr>Accomplishments To Date (PHA1)</vt:lpstr>
      <vt:lpstr>Performance metrics</vt:lpstr>
      <vt:lpstr>Accomplishments To Date (PHA2)</vt:lpstr>
      <vt:lpstr>Technical Ingenuity</vt:lpstr>
      <vt:lpstr>Execution overview – Timeline 1/3</vt:lpstr>
      <vt:lpstr>Execution overview – Timeline 2/3</vt:lpstr>
      <vt:lpstr>Execution Overview – Timeline 3/3</vt:lpstr>
      <vt:lpstr>Execution overview - BUDGET</vt:lpstr>
      <vt:lpstr>COMPLICATIONS</vt:lpstr>
      <vt:lpstr>Opportunities</vt:lpstr>
      <vt:lpstr>Recommendations and Next Steps</vt:lpstr>
      <vt:lpstr>Questions / Discussion</vt:lpstr>
      <vt:lpstr>PCB</vt:lpstr>
      <vt:lpstr>Schematic</vt:lpstr>
      <vt:lpstr>Patents</vt:lpstr>
    </vt:vector>
  </TitlesOfParts>
  <Company>Engineering Computer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5: Augmented Reality Simulator</dc:title>
  <dc:creator>Smith, Thor A</dc:creator>
  <cp:lastModifiedBy>Ellis, Steven D</cp:lastModifiedBy>
  <cp:revision>154</cp:revision>
  <dcterms:created xsi:type="dcterms:W3CDTF">2013-09-03T13:42:12Z</dcterms:created>
  <dcterms:modified xsi:type="dcterms:W3CDTF">2014-02-16T01:46:13Z</dcterms:modified>
</cp:coreProperties>
</file>