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268" r:id="rId3"/>
    <p:sldId id="267" r:id="rId4"/>
    <p:sldId id="269" r:id="rId5"/>
    <p:sldId id="265" r:id="rId6"/>
    <p:sldId id="262" r:id="rId7"/>
    <p:sldId id="257" r:id="rId8"/>
    <p:sldId id="258" r:id="rId9"/>
    <p:sldId id="263" r:id="rId10"/>
    <p:sldId id="261" r:id="rId11"/>
    <p:sldId id="259" r:id="rId12"/>
    <p:sldId id="266" r:id="rId13"/>
    <p:sldId id="26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D8EEF8-C8C9-43F1-A3A5-733E730FC175}" type="datetimeFigureOut">
              <a:rPr lang="en-US" smtClean="0"/>
              <a:t>9/10/2013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22CF2-3609-4D0F-B4E0-65F4D200B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30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1939-B595-4E60-8E63-7E65E6153AEE}" type="datetime1">
              <a:rPr lang="en-US" smtClean="0"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05: Augmented Reality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CB0E-7553-4E98-8C00-40291283ADC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EDD3-7B13-4751-9B9D-EB3D86AEB141}" type="datetime1">
              <a:rPr lang="en-US" smtClean="0"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05: Augmented Reality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CB0E-7553-4E98-8C00-40291283AD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6048B-D1D7-4D5E-9678-8ACEED705B8B}" type="datetime1">
              <a:rPr lang="en-US" smtClean="0"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US" smtClean="0"/>
              <a:t>Team 05: Augmented Reality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CB0E-7553-4E98-8C00-40291283AD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11352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A42B7-CBEA-4025-A0D2-C859235FCAA3}" type="datetime1">
              <a:rPr lang="en-US" smtClean="0"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05: Augmented Reality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CB0E-7553-4E98-8C00-40291283AD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78EA-B459-45B3-9DC6-8ECC0016F0CC}" type="datetime1">
              <a:rPr lang="en-US" smtClean="0"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05: Augmented Reality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CB0E-7553-4E98-8C00-40291283ADC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25395-EECC-42BA-9380-CB5106612400}" type="datetime1">
              <a:rPr lang="en-US" smtClean="0"/>
              <a:t>9/10/2013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05: Augmented Reality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CB0E-7553-4E98-8C00-40291283AD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6FA43-3E23-45A4-A429-233DB103EA82}" type="datetime1">
              <a:rPr lang="en-US" smtClean="0"/>
              <a:t>9/10/2013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05: Augmented Reality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CB0E-7553-4E98-8C00-40291283AD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831-548C-459A-B8AD-667F6B30247E}" type="datetime1">
              <a:rPr lang="en-US" smtClean="0"/>
              <a:t>9/10/2013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05: Augmented Reality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CB0E-7553-4E98-8C00-40291283AD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C087-971A-4547-A568-C36999E8CE44}" type="datetime1">
              <a:rPr lang="en-US" smtClean="0"/>
              <a:t>9/10/2013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05: Augmented Reality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CB0E-7553-4E98-8C00-40291283AD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07E2-F581-4F58-8B16-97AE57FC5C03}" type="datetime1">
              <a:rPr lang="en-US" smtClean="0"/>
              <a:t>9/10/2013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05: Augmented Reality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CB0E-7553-4E98-8C00-40291283ADC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073240A-7BA0-49D7-8CC0-0CE00170C00B}" type="datetime1">
              <a:rPr lang="en-US" smtClean="0"/>
              <a:t>9/10/2013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Team 05: Augmented Reality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03C8CB0E-7553-4E98-8C00-40291283ADC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066801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1"/>
            <a:ext cx="9143999" cy="10668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1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1"/>
            <a:ext cx="8229600" cy="510540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588A801-EBA6-493C-81F5-994D5D7595DE}" type="datetime1">
              <a:rPr lang="en-US" smtClean="0"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Team 05: Augmented Reality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3C8CB0E-7553-4E98-8C00-40291283ADC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gikey.com/" TargetMode="External"/><Relationship Id="rId2" Type="http://schemas.openxmlformats.org/officeDocument/2006/relationships/hyperlink" Target="http://www.sparkfun.com/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Design Constraint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400" dirty="0" smtClean="0"/>
              <a:t>Team 05 Augmented Reality Project</a:t>
            </a:r>
          </a:p>
          <a:p>
            <a:pPr algn="ctr"/>
            <a:r>
              <a:rPr lang="en-US" sz="2400" dirty="0" smtClean="0"/>
              <a:t>TCSP #02</a:t>
            </a:r>
          </a:p>
          <a:p>
            <a:pPr algn="ctr"/>
            <a:r>
              <a:rPr lang="en-US" sz="2400" dirty="0" smtClean="0"/>
              <a:t>Stephen Carlson, Steven Ellis, Alec Stephen Green, Thor Smith</a:t>
            </a:r>
          </a:p>
        </p:txBody>
      </p:sp>
    </p:spTree>
    <p:extLst>
      <p:ext uri="{BB962C8B-B14F-4D97-AF65-F5344CB8AC3E}">
        <p14:creationId xmlns:p14="http://schemas.microsoft.com/office/powerpoint/2010/main" val="2594442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Photo credits:</a:t>
            </a:r>
          </a:p>
          <a:p>
            <a:r>
              <a:rPr lang="en-US" dirty="0" smtClean="0">
                <a:hlinkClick r:id="rId2"/>
              </a:rPr>
              <a:t>http://www.sparkfun.com/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http://www.digikey.com/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06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Inertial Measurement Unit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ln w="57150">
            <a:solidFill>
              <a:srgbClr val="00B050"/>
            </a:solidFill>
          </a:ln>
        </p:spPr>
        <p:txBody>
          <a:bodyPr/>
          <a:lstStyle/>
          <a:p>
            <a:r>
              <a:rPr lang="en-US" dirty="0" smtClean="0"/>
              <a:t>ST-EVALMKI108V2</a:t>
            </a:r>
          </a:p>
          <a:p>
            <a:pPr lvl="1"/>
            <a:r>
              <a:rPr lang="en-US" dirty="0" smtClean="0"/>
              <a:t>9 DOF</a:t>
            </a:r>
          </a:p>
          <a:p>
            <a:pPr lvl="1"/>
            <a:r>
              <a:rPr lang="en-US" dirty="0" smtClean="0"/>
              <a:t>Low-cost ($27)</a:t>
            </a:r>
          </a:p>
          <a:p>
            <a:pPr lvl="1"/>
            <a:r>
              <a:rPr lang="en-US" dirty="0" smtClean="0"/>
              <a:t>16-16-12 bit resolution</a:t>
            </a:r>
          </a:p>
          <a:p>
            <a:r>
              <a:rPr lang="en-US" dirty="0" smtClean="0"/>
              <a:t>Selected because</a:t>
            </a:r>
          </a:p>
          <a:p>
            <a:pPr lvl="1"/>
            <a:r>
              <a:rPr lang="en-US" dirty="0" smtClean="0"/>
              <a:t>Low noise density</a:t>
            </a:r>
          </a:p>
          <a:p>
            <a:pPr lvl="1"/>
            <a:r>
              <a:rPr lang="en-US" dirty="0" smtClean="0"/>
              <a:t>High resonant frequency</a:t>
            </a:r>
          </a:p>
          <a:p>
            <a:pPr lvl="1"/>
            <a:r>
              <a:rPr lang="en-US" dirty="0" smtClean="0"/>
              <a:t>Well-documented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ln w="57150">
            <a:solidFill>
              <a:srgbClr val="FF0000"/>
            </a:solidFill>
          </a:ln>
        </p:spPr>
        <p:txBody>
          <a:bodyPr/>
          <a:lstStyle/>
          <a:p>
            <a:r>
              <a:rPr lang="en-US" dirty="0" smtClean="0"/>
              <a:t>MPU-9150</a:t>
            </a:r>
          </a:p>
          <a:p>
            <a:pPr lvl="1"/>
            <a:r>
              <a:rPr lang="en-US" dirty="0" smtClean="0"/>
              <a:t>9 DOF</a:t>
            </a:r>
          </a:p>
          <a:p>
            <a:pPr lvl="1"/>
            <a:r>
              <a:rPr lang="en-US" dirty="0" smtClean="0"/>
              <a:t>Single-chip</a:t>
            </a:r>
          </a:p>
          <a:p>
            <a:pPr lvl="1"/>
            <a:r>
              <a:rPr lang="en-US" dirty="0" smtClean="0"/>
              <a:t>16-16-13 bit resolution</a:t>
            </a:r>
          </a:p>
          <a:p>
            <a:pPr lvl="1"/>
            <a:r>
              <a:rPr lang="en-US" dirty="0" smtClean="0"/>
              <a:t>On-chip DSP</a:t>
            </a:r>
          </a:p>
          <a:p>
            <a:r>
              <a:rPr lang="en-US" dirty="0" smtClean="0"/>
              <a:t>Rejected because</a:t>
            </a:r>
          </a:p>
          <a:p>
            <a:pPr lvl="1"/>
            <a:r>
              <a:rPr lang="en-US" dirty="0" smtClean="0"/>
              <a:t>Cost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Team 05: Augmented Reality</a:t>
            </a:r>
            <a:endParaRPr lang="en-US" dirty="0"/>
          </a:p>
        </p:txBody>
      </p:sp>
      <p:pic>
        <p:nvPicPr>
          <p:cNvPr id="2050" name="Picture 2" descr="https://dlnmh9ip6v2uc.cloudfront.net/images/products/1/1/4/8/6/11486-0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400800" y="4572000"/>
            <a:ext cx="2104501" cy="1738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download.siliconexpert.com/pdfs/2013/1/30/7/47/19/549/st_/manual/steval-mki108v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752600" y="5340925"/>
            <a:ext cx="1428750" cy="942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806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ln w="57150">
            <a:solidFill>
              <a:srgbClr val="00B050"/>
            </a:solidFill>
          </a:ln>
        </p:spPr>
        <p:txBody>
          <a:bodyPr/>
          <a:lstStyle/>
          <a:p>
            <a:r>
              <a:rPr lang="en-US" dirty="0" smtClean="0"/>
              <a:t>Venus GPS</a:t>
            </a:r>
          </a:p>
          <a:p>
            <a:pPr lvl="1"/>
            <a:r>
              <a:rPr lang="en-US" dirty="0" smtClean="0"/>
              <a:t>20Hz Update</a:t>
            </a:r>
          </a:p>
          <a:p>
            <a:pPr lvl="1"/>
            <a:r>
              <a:rPr lang="en-US" dirty="0" smtClean="0"/>
              <a:t>$60 (incl. antenna)</a:t>
            </a:r>
          </a:p>
          <a:p>
            <a:pPr lvl="1"/>
            <a:r>
              <a:rPr lang="en-US" dirty="0" smtClean="0"/>
              <a:t>External antenna</a:t>
            </a:r>
            <a:endParaRPr lang="en-US" dirty="0"/>
          </a:p>
          <a:p>
            <a:r>
              <a:rPr lang="en-US" dirty="0" smtClean="0"/>
              <a:t>Selected because</a:t>
            </a:r>
          </a:p>
          <a:p>
            <a:pPr lvl="1"/>
            <a:r>
              <a:rPr lang="en-US" dirty="0" smtClean="0"/>
              <a:t>High resolution</a:t>
            </a:r>
          </a:p>
          <a:p>
            <a:pPr lvl="1"/>
            <a:r>
              <a:rPr lang="en-US" dirty="0" smtClean="0"/>
              <a:t>Good reception quality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ln w="57150">
            <a:solidFill>
              <a:srgbClr val="FF0000"/>
            </a:solidFill>
          </a:ln>
        </p:spPr>
        <p:txBody>
          <a:bodyPr/>
          <a:lstStyle/>
          <a:p>
            <a:r>
              <a:rPr lang="en-US" dirty="0" smtClean="0"/>
              <a:t>GP-635T</a:t>
            </a:r>
          </a:p>
          <a:p>
            <a:pPr lvl="1"/>
            <a:r>
              <a:rPr lang="en-US" dirty="0" smtClean="0"/>
              <a:t>5Hz Update</a:t>
            </a:r>
          </a:p>
          <a:p>
            <a:pPr lvl="1"/>
            <a:r>
              <a:rPr lang="en-US" dirty="0" smtClean="0"/>
              <a:t>$40</a:t>
            </a:r>
          </a:p>
          <a:p>
            <a:pPr lvl="1"/>
            <a:r>
              <a:rPr lang="en-US" dirty="0" smtClean="0"/>
              <a:t>Integrated antenna</a:t>
            </a:r>
          </a:p>
          <a:p>
            <a:r>
              <a:rPr lang="en-US" dirty="0" smtClean="0"/>
              <a:t>Rejected because</a:t>
            </a:r>
          </a:p>
          <a:p>
            <a:pPr lvl="1"/>
            <a:r>
              <a:rPr lang="en-US" dirty="0" smtClean="0"/>
              <a:t>Slow update rate</a:t>
            </a:r>
          </a:p>
          <a:p>
            <a:pPr lvl="1"/>
            <a:r>
              <a:rPr lang="en-US" dirty="0" smtClean="0"/>
              <a:t>Difficult to interface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Team 05: Augmented Reality</a:t>
            </a:r>
            <a:endParaRPr lang="en-US" dirty="0"/>
          </a:p>
        </p:txBody>
      </p:sp>
      <p:pic>
        <p:nvPicPr>
          <p:cNvPr id="3074" name="Picture 2" descr="https://dlnmh9ip6v2uc.cloudfront.net/images/products/1/1/0/5/8/11058-0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828800" y="5105400"/>
            <a:ext cx="1219200" cy="121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dlnmh9ip6v2uc.cloudfront.net/images/products/1/1/5/7/1/11571-0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867400" y="4908093"/>
            <a:ext cx="1676400" cy="141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908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 Communication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ln w="57150">
            <a:solidFill>
              <a:srgbClr val="00B050"/>
            </a:solidFill>
          </a:ln>
        </p:spPr>
        <p:txBody>
          <a:bodyPr/>
          <a:lstStyle/>
          <a:p>
            <a:r>
              <a:rPr lang="en-US" dirty="0" err="1" smtClean="0"/>
              <a:t>Digi</a:t>
            </a:r>
            <a:r>
              <a:rPr lang="en-US" dirty="0" smtClean="0"/>
              <a:t> </a:t>
            </a:r>
            <a:r>
              <a:rPr lang="en-US" dirty="0" err="1" smtClean="0"/>
              <a:t>Xbee</a:t>
            </a:r>
            <a:r>
              <a:rPr lang="en-US" dirty="0" smtClean="0"/>
              <a:t> Pro</a:t>
            </a:r>
          </a:p>
          <a:p>
            <a:pPr lvl="1"/>
            <a:r>
              <a:rPr lang="en-US" dirty="0" smtClean="0"/>
              <a:t>Self-contained</a:t>
            </a:r>
          </a:p>
          <a:p>
            <a:pPr lvl="1"/>
            <a:r>
              <a:rPr lang="en-US" dirty="0" smtClean="0"/>
              <a:t>No need for smartphone</a:t>
            </a:r>
          </a:p>
          <a:p>
            <a:pPr lvl="1"/>
            <a:r>
              <a:rPr lang="en-US" dirty="0" smtClean="0"/>
              <a:t>Tested 300m range</a:t>
            </a:r>
          </a:p>
          <a:p>
            <a:pPr lvl="1"/>
            <a:r>
              <a:rPr lang="en-US" dirty="0" smtClean="0"/>
              <a:t>$40/unit</a:t>
            </a:r>
          </a:p>
          <a:p>
            <a:r>
              <a:rPr lang="en-US" dirty="0" smtClean="0"/>
              <a:t>Selected because</a:t>
            </a:r>
          </a:p>
          <a:p>
            <a:pPr lvl="1"/>
            <a:r>
              <a:rPr lang="en-US" dirty="0" smtClean="0"/>
              <a:t>Simplicity</a:t>
            </a:r>
          </a:p>
          <a:p>
            <a:pPr lvl="1"/>
            <a:r>
              <a:rPr lang="en-US" dirty="0" smtClean="0"/>
              <a:t>No phone application required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ln w="57150">
            <a:solidFill>
              <a:srgbClr val="FF0000"/>
            </a:solidFill>
          </a:ln>
        </p:spPr>
        <p:txBody>
          <a:bodyPr/>
          <a:lstStyle/>
          <a:p>
            <a:r>
              <a:rPr lang="en-US" dirty="0" smtClean="0"/>
              <a:t>Bluetooth + Cell Radio</a:t>
            </a:r>
          </a:p>
          <a:p>
            <a:pPr lvl="1"/>
            <a:r>
              <a:rPr lang="en-US" dirty="0" smtClean="0"/>
              <a:t>Infrastructure exists</a:t>
            </a:r>
          </a:p>
          <a:p>
            <a:pPr lvl="1"/>
            <a:r>
              <a:rPr lang="en-US" dirty="0" smtClean="0"/>
              <a:t>Unlimited range</a:t>
            </a:r>
          </a:p>
          <a:p>
            <a:pPr lvl="1"/>
            <a:r>
              <a:rPr lang="en-US" dirty="0" smtClean="0"/>
              <a:t>Use 3G/4G/</a:t>
            </a:r>
            <a:r>
              <a:rPr lang="en-US" dirty="0" err="1" smtClean="0"/>
              <a:t>WiFi</a:t>
            </a:r>
            <a:endParaRPr lang="en-US" dirty="0" smtClean="0"/>
          </a:p>
          <a:p>
            <a:pPr lvl="1"/>
            <a:r>
              <a:rPr lang="en-US" dirty="0" smtClean="0"/>
              <a:t>$20/unit + Smartphone</a:t>
            </a:r>
          </a:p>
          <a:p>
            <a:r>
              <a:rPr lang="en-US" dirty="0" smtClean="0"/>
              <a:t>Rejected because</a:t>
            </a:r>
          </a:p>
          <a:p>
            <a:pPr lvl="1"/>
            <a:r>
              <a:rPr lang="en-US" dirty="0" smtClean="0"/>
              <a:t>Reliability</a:t>
            </a:r>
          </a:p>
          <a:p>
            <a:pPr lvl="1"/>
            <a:r>
              <a:rPr lang="en-US" dirty="0" smtClean="0"/>
              <a:t>Latency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05: Augmented Reality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19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We propose to build an augmented reality simulator</a:t>
            </a:r>
          </a:p>
          <a:p>
            <a:pPr lvl="1"/>
            <a:r>
              <a:rPr lang="en-US" dirty="0"/>
              <a:t>Allows at least one user to play an electronic game in a mobile, outdoor environment</a:t>
            </a:r>
          </a:p>
          <a:p>
            <a:pPr lvl="1"/>
            <a:r>
              <a:rPr lang="en-US" dirty="0"/>
              <a:t>Intended for gaming and other simulations that require an augmented environment</a:t>
            </a:r>
          </a:p>
          <a:p>
            <a:r>
              <a:rPr lang="en-US" dirty="0"/>
              <a:t>Contains two primary parts: a </a:t>
            </a:r>
            <a:r>
              <a:rPr lang="en-US" b="1" dirty="0"/>
              <a:t>headset</a:t>
            </a:r>
            <a:r>
              <a:rPr lang="en-US" dirty="0"/>
              <a:t> and a </a:t>
            </a:r>
            <a:r>
              <a:rPr lang="en-US" b="1" dirty="0"/>
              <a:t>central control unit</a:t>
            </a:r>
            <a:r>
              <a:rPr lang="en-US" dirty="0"/>
              <a:t> (CCU)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headset</a:t>
            </a:r>
            <a:r>
              <a:rPr lang="en-US" dirty="0"/>
              <a:t> is portable, worn by the user, and displays images over the user’s view of the environment</a:t>
            </a:r>
          </a:p>
          <a:p>
            <a:pPr lvl="2"/>
            <a:r>
              <a:rPr lang="en-US" dirty="0"/>
              <a:t>Headsets will overlay game-object pixels displayed by an LED display onto a half-silvered mirror that is suspended in front of the user’s eyes.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/>
              <a:t>CCU</a:t>
            </a:r>
            <a:r>
              <a:rPr lang="en-US" dirty="0"/>
              <a:t> is not portable. It will communicate information to the headset about simulation logic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05: Augmented Reality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3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Block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3429000" cy="1752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Exploring possibility of using another Raspberry PI Model A for rendering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05: Augmented Reality</a:t>
            </a:r>
            <a:endParaRPr 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066799"/>
            <a:ext cx="5063215" cy="5509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779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PSSC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 ability to render graphics based on the orientation of the user’s head.</a:t>
            </a:r>
          </a:p>
          <a:p>
            <a:r>
              <a:rPr lang="en-US" dirty="0"/>
              <a:t>An ability to render graphics based on the user’s current geospatial location.</a:t>
            </a:r>
          </a:p>
          <a:p>
            <a:r>
              <a:rPr lang="en-US" dirty="0"/>
              <a:t>An ability to monitor and display the battery power level of the headset to the user.</a:t>
            </a:r>
          </a:p>
          <a:p>
            <a:r>
              <a:rPr lang="en-US" dirty="0"/>
              <a:t>An ability to inform the user of a headset about the status and quality of the wireless connection to the central control unit.</a:t>
            </a:r>
          </a:p>
          <a:p>
            <a:r>
              <a:rPr lang="en-US" dirty="0"/>
              <a:t>An ability to load graphics for a new simulation to the headset without re-flashing the software on the headset’s microcontroller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05: Augmented Reality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3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Headset</a:t>
            </a:r>
          </a:p>
          <a:p>
            <a:pPr lvl="1"/>
            <a:r>
              <a:rPr lang="en-US" dirty="0" smtClean="0"/>
              <a:t>Render graphics (PSSC #1, 2)</a:t>
            </a:r>
          </a:p>
          <a:p>
            <a:pPr lvl="1"/>
            <a:r>
              <a:rPr lang="en-US" dirty="0" smtClean="0"/>
              <a:t>GPS (#2) and IMU (#1</a:t>
            </a:r>
            <a:r>
              <a:rPr lang="en-US" dirty="0" smtClean="0"/>
              <a:t>) interfacing</a:t>
            </a:r>
            <a:endParaRPr lang="en-US" dirty="0" smtClean="0"/>
          </a:p>
          <a:p>
            <a:pPr lvl="1"/>
            <a:r>
              <a:rPr lang="en-US" dirty="0" smtClean="0"/>
              <a:t>Wireless communication (#4)</a:t>
            </a:r>
          </a:p>
          <a:p>
            <a:pPr lvl="1"/>
            <a:r>
              <a:rPr lang="en-US" dirty="0" smtClean="0"/>
              <a:t>Battery </a:t>
            </a:r>
            <a:r>
              <a:rPr lang="en-US" dirty="0" smtClean="0"/>
              <a:t>monitor </a:t>
            </a:r>
            <a:r>
              <a:rPr lang="en-US" dirty="0" smtClean="0"/>
              <a:t>(#3</a:t>
            </a:r>
            <a:r>
              <a:rPr lang="en-US" dirty="0" smtClean="0"/>
              <a:t>) interfacing</a:t>
            </a:r>
            <a:endParaRPr lang="en-US" dirty="0" smtClean="0"/>
          </a:p>
          <a:p>
            <a:r>
              <a:rPr lang="en-US" dirty="0" smtClean="0"/>
              <a:t>Central control unit</a:t>
            </a:r>
          </a:p>
          <a:p>
            <a:pPr lvl="1"/>
            <a:r>
              <a:rPr lang="en-US" dirty="0" smtClean="0"/>
              <a:t>Wireless communication (#4)</a:t>
            </a:r>
          </a:p>
          <a:p>
            <a:pPr lvl="1"/>
            <a:r>
              <a:rPr lang="en-US" dirty="0" smtClean="0"/>
              <a:t>Data storage (#5)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05: Augmented Reality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2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Microcontroller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be capable of rendering graphics</a:t>
            </a:r>
          </a:p>
          <a:p>
            <a:pPr lvl="1"/>
            <a:r>
              <a:rPr lang="en-US" dirty="0" smtClean="0"/>
              <a:t>128 KB or more of RAM</a:t>
            </a:r>
          </a:p>
          <a:p>
            <a:pPr lvl="1"/>
            <a:r>
              <a:rPr lang="en-US" dirty="0" smtClean="0"/>
              <a:t>High speed for floating point math</a:t>
            </a:r>
          </a:p>
          <a:p>
            <a:r>
              <a:rPr lang="en-US" dirty="0" smtClean="0"/>
              <a:t>Required external peripherals</a:t>
            </a:r>
          </a:p>
          <a:p>
            <a:pPr lvl="1"/>
            <a:r>
              <a:rPr lang="en-US" dirty="0" smtClean="0"/>
              <a:t>2 UART (GPS, Wireless module)</a:t>
            </a:r>
          </a:p>
          <a:p>
            <a:pPr lvl="1"/>
            <a:r>
              <a:rPr lang="en-US" dirty="0" smtClean="0"/>
              <a:t>1 SPI (Display/Motherboard connector)</a:t>
            </a:r>
          </a:p>
          <a:p>
            <a:pPr lvl="1"/>
            <a:r>
              <a:rPr lang="en-US" dirty="0" smtClean="0"/>
              <a:t>1 I2C (Power </a:t>
            </a:r>
            <a:r>
              <a:rPr lang="en-US" dirty="0" smtClean="0"/>
              <a:t>Monitor, IMU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At least 10 additional GPIO </a:t>
            </a:r>
            <a:r>
              <a:rPr lang="en-US" dirty="0" smtClean="0"/>
              <a:t>pins</a:t>
            </a:r>
          </a:p>
          <a:p>
            <a:r>
              <a:rPr lang="en-US" dirty="0" smtClean="0"/>
              <a:t>Prefer 3.3V supply and 3.3V I/O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05: Augmented Reality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4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Microcontroller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ln w="57150">
            <a:solidFill>
              <a:srgbClr val="00B050"/>
            </a:solidFill>
          </a:ln>
        </p:spPr>
        <p:txBody>
          <a:bodyPr/>
          <a:lstStyle/>
          <a:p>
            <a:r>
              <a:rPr lang="en-US" dirty="0" smtClean="0"/>
              <a:t>STM32F405RGT6</a:t>
            </a:r>
            <a:endParaRPr lang="en-US" dirty="0" smtClean="0"/>
          </a:p>
          <a:p>
            <a:pPr lvl="1"/>
            <a:r>
              <a:rPr lang="en-US" dirty="0" smtClean="0"/>
              <a:t>ARM-Cortex M4F</a:t>
            </a:r>
          </a:p>
          <a:p>
            <a:pPr lvl="1"/>
            <a:r>
              <a:rPr lang="en-US" dirty="0" smtClean="0"/>
              <a:t>168 MHz </a:t>
            </a:r>
            <a:r>
              <a:rPr lang="en-US" b="1" dirty="0" smtClean="0"/>
              <a:t>with FPU</a:t>
            </a:r>
          </a:p>
          <a:p>
            <a:pPr lvl="1"/>
            <a:r>
              <a:rPr lang="en-US" dirty="0" smtClean="0"/>
              <a:t>192 KB </a:t>
            </a:r>
            <a:r>
              <a:rPr lang="en-US" dirty="0" smtClean="0"/>
              <a:t>RAM</a:t>
            </a:r>
          </a:p>
          <a:p>
            <a:pPr lvl="1"/>
            <a:r>
              <a:rPr lang="en-US" dirty="0" smtClean="0"/>
              <a:t>64 LQFP 51 I/O</a:t>
            </a:r>
            <a:endParaRPr lang="en-US" dirty="0" smtClean="0"/>
          </a:p>
          <a:p>
            <a:pPr lvl="1"/>
            <a:r>
              <a:rPr lang="en-US" dirty="0" smtClean="0"/>
              <a:t>$11 single quantity</a:t>
            </a:r>
          </a:p>
          <a:p>
            <a:r>
              <a:rPr lang="en-US" dirty="0" smtClean="0"/>
              <a:t>Selected because</a:t>
            </a:r>
          </a:p>
          <a:p>
            <a:pPr lvl="1"/>
            <a:r>
              <a:rPr lang="en-US" dirty="0" smtClean="0"/>
              <a:t>FPU (1 cycle multiply!)</a:t>
            </a:r>
          </a:p>
          <a:p>
            <a:pPr lvl="1"/>
            <a:r>
              <a:rPr lang="en-US" dirty="0" smtClean="0"/>
              <a:t>Large </a:t>
            </a:r>
            <a:r>
              <a:rPr lang="en-US" dirty="0" smtClean="0"/>
              <a:t>RAM</a:t>
            </a:r>
          </a:p>
          <a:p>
            <a:pPr lvl="1"/>
            <a:r>
              <a:rPr lang="en-US" dirty="0" smtClean="0"/>
              <a:t>Almost all I/O 5VT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ln w="57150">
            <a:solidFill>
              <a:srgbClr val="FF0000"/>
            </a:solidFill>
          </a:ln>
        </p:spPr>
        <p:txBody>
          <a:bodyPr/>
          <a:lstStyle/>
          <a:p>
            <a:r>
              <a:rPr lang="en-US" dirty="0" smtClean="0"/>
              <a:t>PIC32MX695F512H</a:t>
            </a:r>
          </a:p>
          <a:p>
            <a:pPr lvl="1"/>
            <a:r>
              <a:rPr lang="en-US" dirty="0" smtClean="0"/>
              <a:t>PIC 32-bit</a:t>
            </a:r>
          </a:p>
          <a:p>
            <a:pPr lvl="1"/>
            <a:r>
              <a:rPr lang="en-US" dirty="0" smtClean="0"/>
              <a:t>80 MHz</a:t>
            </a:r>
          </a:p>
          <a:p>
            <a:pPr lvl="1"/>
            <a:r>
              <a:rPr lang="en-US" dirty="0" smtClean="0"/>
              <a:t>128 KB </a:t>
            </a:r>
            <a:r>
              <a:rPr lang="en-US" dirty="0" smtClean="0"/>
              <a:t>RAM</a:t>
            </a:r>
          </a:p>
          <a:p>
            <a:pPr lvl="1"/>
            <a:r>
              <a:rPr lang="en-US" dirty="0" smtClean="0"/>
              <a:t>64 TQFP 53 I/O</a:t>
            </a:r>
            <a:endParaRPr lang="en-US" dirty="0"/>
          </a:p>
          <a:p>
            <a:pPr lvl="1"/>
            <a:r>
              <a:rPr lang="en-US" dirty="0" smtClean="0"/>
              <a:t>$10 single quantity</a:t>
            </a:r>
          </a:p>
          <a:p>
            <a:r>
              <a:rPr lang="en-US" dirty="0" smtClean="0"/>
              <a:t>Rejected because</a:t>
            </a:r>
          </a:p>
          <a:p>
            <a:pPr lvl="1"/>
            <a:r>
              <a:rPr lang="en-US" dirty="0" smtClean="0"/>
              <a:t>Inefficient architecture</a:t>
            </a:r>
          </a:p>
          <a:p>
            <a:pPr lvl="1"/>
            <a:r>
              <a:rPr lang="en-US" dirty="0" smtClean="0"/>
              <a:t>Slower clock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05: Augmented Reality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29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Motherboard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 central control unit (CCU)</a:t>
            </a:r>
          </a:p>
          <a:p>
            <a:pPr lvl="1"/>
            <a:r>
              <a:rPr lang="en-US" dirty="0" smtClean="0"/>
              <a:t>Game logic</a:t>
            </a:r>
          </a:p>
          <a:p>
            <a:pPr lvl="1"/>
            <a:r>
              <a:rPr lang="en-US" dirty="0" smtClean="0"/>
              <a:t>Memory buffer storage for game objects</a:t>
            </a:r>
          </a:p>
          <a:p>
            <a:pPr lvl="1"/>
            <a:r>
              <a:rPr lang="en-US" dirty="0" smtClean="0"/>
              <a:t>Potential future use for complex </a:t>
            </a:r>
            <a:r>
              <a:rPr lang="en-US" dirty="0" smtClean="0"/>
              <a:t>rendering</a:t>
            </a:r>
          </a:p>
          <a:p>
            <a:pPr lvl="2"/>
            <a:r>
              <a:rPr lang="en-US" dirty="0" smtClean="0"/>
              <a:t>Power usage should be suitable for batteries</a:t>
            </a:r>
            <a:endParaRPr lang="en-US" dirty="0"/>
          </a:p>
          <a:p>
            <a:r>
              <a:rPr lang="en-US" dirty="0" smtClean="0"/>
              <a:t>Required peripherals</a:t>
            </a:r>
          </a:p>
          <a:p>
            <a:pPr lvl="1"/>
            <a:r>
              <a:rPr lang="en-US" dirty="0" smtClean="0"/>
              <a:t>USB for user input device</a:t>
            </a:r>
          </a:p>
          <a:p>
            <a:pPr lvl="1"/>
            <a:r>
              <a:rPr lang="en-US" dirty="0" smtClean="0"/>
              <a:t>1 UART (or USB UART) for Wireless module</a:t>
            </a:r>
          </a:p>
          <a:p>
            <a:pPr lvl="1"/>
            <a:r>
              <a:rPr lang="en-US" dirty="0" smtClean="0"/>
              <a:t>Display </a:t>
            </a:r>
            <a:r>
              <a:rPr lang="en-US" dirty="0" smtClean="0"/>
              <a:t>output (HDMI, Composite, VGA)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05: Augmented Reality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37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Motherboard/Graphics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ln w="57150">
            <a:solidFill>
              <a:srgbClr val="00B050"/>
            </a:solidFill>
          </a:ln>
        </p:spPr>
        <p:txBody>
          <a:bodyPr/>
          <a:lstStyle/>
          <a:p>
            <a:r>
              <a:rPr lang="en-US" dirty="0" smtClean="0"/>
              <a:t>Raspberry PI Model A</a:t>
            </a:r>
          </a:p>
          <a:p>
            <a:pPr lvl="1"/>
            <a:r>
              <a:rPr lang="en-US" dirty="0" smtClean="0"/>
              <a:t>Low-cost ($40 total)</a:t>
            </a:r>
          </a:p>
          <a:p>
            <a:pPr lvl="1"/>
            <a:r>
              <a:rPr lang="en-US" dirty="0" smtClean="0"/>
              <a:t>700 MHz ARMv6T</a:t>
            </a:r>
          </a:p>
          <a:p>
            <a:pPr lvl="1"/>
            <a:r>
              <a:rPr lang="en-US" dirty="0" smtClean="0"/>
              <a:t>Low-power (2W)</a:t>
            </a:r>
          </a:p>
          <a:p>
            <a:r>
              <a:rPr lang="en-US" dirty="0" smtClean="0"/>
              <a:t>Selected because</a:t>
            </a:r>
          </a:p>
          <a:p>
            <a:pPr lvl="1"/>
            <a:r>
              <a:rPr lang="en-US" dirty="0" smtClean="0"/>
              <a:t>Power consumption</a:t>
            </a:r>
          </a:p>
          <a:p>
            <a:pPr lvl="1"/>
            <a:r>
              <a:rPr lang="en-US" dirty="0" smtClean="0"/>
              <a:t>Cost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ln w="57150">
            <a:solidFill>
              <a:srgbClr val="FF0000"/>
            </a:solidFill>
          </a:ln>
        </p:spPr>
        <p:txBody>
          <a:bodyPr/>
          <a:lstStyle/>
          <a:p>
            <a:r>
              <a:rPr lang="en-US" dirty="0" smtClean="0"/>
              <a:t>Intel Atom/FPGA Board</a:t>
            </a:r>
          </a:p>
          <a:p>
            <a:pPr lvl="1"/>
            <a:r>
              <a:rPr lang="en-US" dirty="0" smtClean="0"/>
              <a:t>Cornell Cup</a:t>
            </a:r>
          </a:p>
          <a:p>
            <a:pPr lvl="1"/>
            <a:r>
              <a:rPr lang="en-US" dirty="0" smtClean="0"/>
              <a:t>Intel Atom processor</a:t>
            </a:r>
          </a:p>
          <a:p>
            <a:pPr lvl="1"/>
            <a:r>
              <a:rPr lang="en-US" dirty="0" smtClean="0"/>
              <a:t>On-board FPGA</a:t>
            </a:r>
          </a:p>
          <a:p>
            <a:r>
              <a:rPr lang="en-US" dirty="0" smtClean="0"/>
              <a:t>Rejected because</a:t>
            </a:r>
          </a:p>
          <a:p>
            <a:pPr lvl="1"/>
            <a:r>
              <a:rPr lang="en-US" dirty="0" smtClean="0"/>
              <a:t>Physical size</a:t>
            </a:r>
          </a:p>
          <a:p>
            <a:pPr lvl="1"/>
            <a:r>
              <a:rPr lang="en-US" dirty="0" smtClean="0"/>
              <a:t>“Over kill”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05: Augmented Reality</a:t>
            </a:r>
            <a:endParaRPr lang="en-US"/>
          </a:p>
        </p:txBody>
      </p:sp>
      <p:pic>
        <p:nvPicPr>
          <p:cNvPr id="1026" name="Picture 2" descr="http://downloads.element14.com/pi-images/raspberry-pi-model-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44141" y="4495800"/>
            <a:ext cx="1499259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terasic.com.tw/attachment/archive/529/image/DE2i-150_RevC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15000" y="4876800"/>
            <a:ext cx="1981200" cy="146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238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87</TotalTime>
  <Words>670</Words>
  <Application>Microsoft Office PowerPoint</Application>
  <PresentationFormat>On-screen Show (4:3)</PresentationFormat>
  <Paragraphs>147</Paragraphs>
  <Slides>13</Slides>
  <Notes>0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Module</vt:lpstr>
      <vt:lpstr>Design Constraint Analysis</vt:lpstr>
      <vt:lpstr>Abstract</vt:lpstr>
      <vt:lpstr>Functional Block Diagram</vt:lpstr>
      <vt:lpstr>PSSC Review</vt:lpstr>
      <vt:lpstr>Controller Requirements</vt:lpstr>
      <vt:lpstr>Microcontroller</vt:lpstr>
      <vt:lpstr>Microcontroller</vt:lpstr>
      <vt:lpstr>Motherboard</vt:lpstr>
      <vt:lpstr>Motherboard/Graphics</vt:lpstr>
      <vt:lpstr>Questions</vt:lpstr>
      <vt:lpstr>Inertial Measurement Unit</vt:lpstr>
      <vt:lpstr>Positioning System</vt:lpstr>
      <vt:lpstr>Wireless Communication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Constraint Analysis</dc:title>
  <dc:creator>Stephen Carlson</dc:creator>
  <cp:lastModifiedBy>Stephen Carlson</cp:lastModifiedBy>
  <cp:revision>41</cp:revision>
  <dcterms:created xsi:type="dcterms:W3CDTF">2013-09-10T16:46:28Z</dcterms:created>
  <dcterms:modified xsi:type="dcterms:W3CDTF">2013-09-10T22:42:56Z</dcterms:modified>
</cp:coreProperties>
</file>