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06" r:id="rId3"/>
    <p:sldId id="316" r:id="rId4"/>
    <p:sldId id="335" r:id="rId5"/>
    <p:sldId id="307" r:id="rId6"/>
    <p:sldId id="305" r:id="rId7"/>
    <p:sldId id="309" r:id="rId8"/>
    <p:sldId id="336" r:id="rId9"/>
    <p:sldId id="310" r:id="rId10"/>
    <p:sldId id="337" r:id="rId11"/>
    <p:sldId id="311" r:id="rId12"/>
    <p:sldId id="344" r:id="rId13"/>
    <p:sldId id="338" r:id="rId14"/>
    <p:sldId id="313" r:id="rId15"/>
    <p:sldId id="314" r:id="rId16"/>
    <p:sldId id="315" r:id="rId17"/>
    <p:sldId id="312" r:id="rId18"/>
    <p:sldId id="323" r:id="rId19"/>
    <p:sldId id="321" r:id="rId20"/>
    <p:sldId id="318" r:id="rId21"/>
    <p:sldId id="319" r:id="rId22"/>
    <p:sldId id="340" r:id="rId23"/>
    <p:sldId id="341" r:id="rId24"/>
    <p:sldId id="342" r:id="rId25"/>
    <p:sldId id="343" r:id="rId26"/>
    <p:sldId id="330" r:id="rId27"/>
    <p:sldId id="332" r:id="rId28"/>
    <p:sldId id="324" r:id="rId29"/>
    <p:sldId id="333" r:id="rId30"/>
    <p:sldId id="334" r:id="rId31"/>
    <p:sldId id="267" r:id="rId32"/>
    <p:sldId id="290" r:id="rId33"/>
    <p:sldId id="325" r:id="rId34"/>
    <p:sldId id="326" r:id="rId35"/>
    <p:sldId id="291" r:id="rId36"/>
    <p:sldId id="327" r:id="rId37"/>
    <p:sldId id="328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12750">
              <a:defRPr sz="3600"/>
            </a:lvl1pPr>
            <a:lvl2pPr marL="685800" indent="-320675">
              <a:defRPr sz="3200"/>
            </a:lvl2pPr>
            <a:lvl3pPr marL="968375" indent="-328613">
              <a:defRPr sz="2800"/>
            </a:lvl3pPr>
            <a:lvl4pPr marL="1196975" indent="-282575">
              <a:defRPr sz="2400"/>
            </a:lvl4pPr>
            <a:lvl5pPr marL="1371600" indent="-274638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virtual and real world</a:t>
            </a:r>
          </a:p>
          <a:p>
            <a:pPr lvl="1"/>
            <a:r>
              <a:rPr lang="en-US" dirty="0" smtClean="0"/>
              <a:t>No real-world lag unlike camera</a:t>
            </a:r>
          </a:p>
          <a:p>
            <a:pPr lvl="1"/>
            <a:r>
              <a:rPr lang="en-US" dirty="0" smtClean="0"/>
              <a:t>Interact with real and virtual objects</a:t>
            </a:r>
          </a:p>
          <a:p>
            <a:r>
              <a:rPr lang="en-US" dirty="0" smtClean="0"/>
              <a:t>Track user position and heading</a:t>
            </a:r>
          </a:p>
          <a:p>
            <a:pPr lvl="1"/>
            <a:r>
              <a:rPr lang="en-US" dirty="0" smtClean="0"/>
              <a:t>Update virtual world</a:t>
            </a:r>
          </a:p>
          <a:p>
            <a:r>
              <a:rPr lang="en-US" dirty="0" smtClean="0"/>
              <a:t>Communication with other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371600"/>
            <a:ext cx="7848600" cy="5306855"/>
          </a:xfrm>
        </p:spPr>
      </p:pic>
    </p:spTree>
    <p:extLst>
      <p:ext uri="{BB962C8B-B14F-4D97-AF65-F5344CB8AC3E}">
        <p14:creationId xmlns:p14="http://schemas.microsoft.com/office/powerpoint/2010/main" val="1044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Diagram</a:t>
            </a:r>
            <a:endParaRPr lang="en-US" dirty="0"/>
          </a:p>
        </p:txBody>
      </p:sp>
      <p:pic>
        <p:nvPicPr>
          <p:cNvPr id="1026" name="Picture 2" descr="D:\Users\Stephen\Documents\PRGM\Robotics\STM32\SeniorDesign\doc\software_diagram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400" y="1346396"/>
            <a:ext cx="7823200" cy="528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9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</a:p>
          <a:p>
            <a:pPr lvl="1"/>
            <a:r>
              <a:rPr lang="en-US" dirty="0" smtClean="0"/>
              <a:t>Portability and ease of use</a:t>
            </a:r>
          </a:p>
          <a:p>
            <a:pPr lvl="1"/>
            <a:r>
              <a:rPr lang="en-US" dirty="0" smtClean="0"/>
              <a:t>Position and orientation tracking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Portable, comfortable, easy to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Mass [kg]</a:t>
            </a:r>
          </a:p>
          <a:p>
            <a:pPr lvl="1"/>
            <a:r>
              <a:rPr lang="en-US" dirty="0"/>
              <a:t>Total runtime [hours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Virtual image quality</a:t>
            </a:r>
          </a:p>
          <a:p>
            <a:pPr lvl="1"/>
            <a:r>
              <a:rPr lang="en-US" dirty="0" smtClean="0"/>
              <a:t>User experience survey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pic>
        <p:nvPicPr>
          <p:cNvPr id="2052" name="Picture 4" descr="https://lh6.googleusercontent.com/PNj04WVgZK97JZxRbZDYKIBvMzS6S1WVCIAjSVt0WX_LDNiMTekcUEu89GenlzZTqH-z5j-_A1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2362200"/>
            <a:ext cx="2586251" cy="40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position and head </a:t>
            </a:r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Location precision [m]</a:t>
            </a:r>
          </a:p>
          <a:p>
            <a:pPr lvl="1"/>
            <a:r>
              <a:rPr lang="en-US" dirty="0" smtClean="0"/>
              <a:t>Head tracking latency [</a:t>
            </a:r>
            <a:r>
              <a:rPr lang="en-US" dirty="0" err="1" smtClean="0"/>
              <a:t>ms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5575" y="3518065"/>
            <a:ext cx="3752850" cy="2743200"/>
            <a:chOff x="0" y="0"/>
            <a:chExt cx="3752850" cy="274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3752850" cy="27432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1400175" y="371475"/>
              <a:ext cx="571500" cy="19145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1333500" y="0"/>
              <a:ext cx="66675" cy="371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971675" y="2286000"/>
              <a:ext cx="5715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21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/>
              <a:t>Network refresh [updates per second]</a:t>
            </a:r>
          </a:p>
          <a:p>
            <a:pPr lvl="1"/>
            <a:r>
              <a:rPr lang="en-US" dirty="0" smtClean="0"/>
              <a:t>Wireless range, line of sight [m]</a:t>
            </a:r>
          </a:p>
          <a:p>
            <a:pPr lvl="1"/>
            <a:r>
              <a:rPr lang="en-US" dirty="0" smtClean="0"/>
              <a:t>Simultaneous device limit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24400" y="3335456"/>
            <a:ext cx="4267200" cy="3370144"/>
            <a:chOff x="-1440976" y="116006"/>
            <a:chExt cx="4267200" cy="33701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28600" y="116006"/>
              <a:ext cx="2597624" cy="33701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526"/>
            <a:stretch/>
          </p:blipFill>
          <p:spPr bwMode="auto">
            <a:xfrm>
              <a:off x="-1440976" y="2343150"/>
              <a:ext cx="2623468" cy="1143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50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51706"/>
              </p:ext>
            </p:extLst>
          </p:nvPr>
        </p:nvGraphicFramePr>
        <p:xfrm>
          <a:off x="190500" y="1447800"/>
          <a:ext cx="8763000" cy="3749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05100"/>
                <a:gridCol w="2019300"/>
                <a:gridCol w="2019300"/>
                <a:gridCol w="20193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Metric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1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Target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Phase 2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Mass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[kg]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</a:t>
                      </a:r>
                      <a:r>
                        <a:rPr lang="en-US" sz="2400" baseline="0" dirty="0" smtClean="0">
                          <a:effectLst/>
                        </a:rPr>
                        <a:t> 1.3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Backpack: </a:t>
                      </a: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Headset: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1.2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Backpack: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5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Total Runtime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[hours]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endParaRPr lang="en-US" sz="2400" b="0" dirty="0">
                        <a:solidFill>
                          <a:srgbClr val="FF0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Precision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1.5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Wireless Range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n-US" sz="2000" b="0" i="1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</a:rPr>
                        <a:t>200</a:t>
                      </a:r>
                      <a:endParaRPr lang="en-US" sz="2400" dirty="0" smtClean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110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Display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Refresh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Network Refresh </a:t>
                      </a: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</a:rPr>
                        <a:t>[FPS]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Unimplemented</a:t>
                      </a:r>
                      <a:endParaRPr lang="en-US" sz="180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62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Simultaneous Devices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16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127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Tracking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Latency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000" b="0" i="1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100</a:t>
                      </a:r>
                      <a:endParaRPr lang="en-US" sz="2400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50</a:t>
                      </a:r>
                      <a:endParaRPr lang="en-US" sz="2400" b="0" i="1" dirty="0"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5000"/>
                          </a:solidFill>
                          <a:effectLst/>
                        </a:rPr>
                        <a:t>50</a:t>
                      </a:r>
                      <a:endParaRPr lang="en-US" sz="2400" b="0" dirty="0">
                        <a:solidFill>
                          <a:srgbClr val="005000"/>
                        </a:solidFill>
                        <a:effectLst/>
                        <a:latin typeface="Franklin Gothic Book" panose="020B0503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Overlay virtual world</a:t>
            </a:r>
          </a:p>
          <a:p>
            <a:pPr lvl="1"/>
            <a:r>
              <a:rPr lang="en-US" dirty="0" smtClean="0"/>
              <a:t>Preserve depth perception</a:t>
            </a:r>
          </a:p>
          <a:p>
            <a:pPr lvl="1"/>
            <a:r>
              <a:rPr lang="en-US" dirty="0" smtClean="0"/>
              <a:t>Large field of </a:t>
            </a:r>
            <a:r>
              <a:rPr lang="en-US" dirty="0"/>
              <a:t>view (61</a:t>
            </a:r>
            <a:r>
              <a:rPr lang="en-US" dirty="0" smtClean="0"/>
              <a:t>°)</a:t>
            </a:r>
          </a:p>
          <a:p>
            <a:pPr lvl="1"/>
            <a:r>
              <a:rPr lang="en-US" dirty="0" smtClean="0"/>
              <a:t>Reduced eye strain</a:t>
            </a:r>
          </a:p>
          <a:p>
            <a:r>
              <a:rPr lang="en-US" dirty="0" smtClean="0"/>
              <a:t>Head and position tracking</a:t>
            </a:r>
          </a:p>
          <a:p>
            <a:pPr lvl="1"/>
            <a:r>
              <a:rPr lang="en-US" dirty="0" smtClean="0"/>
              <a:t>Digital </a:t>
            </a:r>
            <a:r>
              <a:rPr lang="en-US" dirty="0"/>
              <a:t>filtering </a:t>
            </a:r>
            <a:r>
              <a:rPr lang="en-US" dirty="0" smtClean="0"/>
              <a:t>of orientation</a:t>
            </a:r>
          </a:p>
          <a:p>
            <a:r>
              <a:rPr lang="en-US" dirty="0" smtClean="0"/>
              <a:t>Wireless communication</a:t>
            </a:r>
          </a:p>
          <a:p>
            <a:pPr lvl="1"/>
            <a:r>
              <a:rPr lang="en-US" dirty="0" smtClean="0"/>
              <a:t>Collaborative augmented reality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876801" cy="498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Self-contained device</a:t>
            </a:r>
          </a:p>
          <a:p>
            <a:pPr lvl="1"/>
            <a:r>
              <a:rPr lang="en-US" sz="2800" dirty="0" smtClean="0"/>
              <a:t>Adjustable</a:t>
            </a:r>
          </a:p>
          <a:p>
            <a:pPr lvl="1"/>
            <a:r>
              <a:rPr lang="en-US" sz="2800" dirty="0" smtClean="0"/>
              <a:t>Lightweight, balanced</a:t>
            </a:r>
          </a:p>
          <a:p>
            <a:r>
              <a:rPr lang="en-US" sz="3200" dirty="0" smtClean="0"/>
              <a:t>Functional software</a:t>
            </a:r>
          </a:p>
          <a:p>
            <a:pPr lvl="1"/>
            <a:r>
              <a:rPr lang="en-US" sz="2800" dirty="0" smtClean="0"/>
              <a:t>OpenGL rendering</a:t>
            </a:r>
          </a:p>
          <a:p>
            <a:pPr lvl="1"/>
            <a:r>
              <a:rPr lang="en-US" sz="2800" dirty="0" smtClean="0"/>
              <a:t>Multi-user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 err="1" smtClean="0"/>
              <a:t>PacMan</a:t>
            </a:r>
            <a:r>
              <a:rPr lang="en-US" sz="2800" dirty="0" smtClean="0"/>
              <a:t>” game</a:t>
            </a:r>
          </a:p>
          <a:p>
            <a:pPr lvl="1"/>
            <a:r>
              <a:rPr lang="en-US" sz="2800" dirty="0" smtClean="0"/>
              <a:t>Extensible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Innovation</a:t>
            </a:r>
          </a:p>
        </p:txBody>
      </p:sp>
      <p:pic>
        <p:nvPicPr>
          <p:cNvPr id="5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Definition</a:t>
            </a:r>
          </a:p>
          <a:p>
            <a:r>
              <a:rPr lang="en-US" dirty="0"/>
              <a:t>Project Entry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Performance Evaluation</a:t>
            </a:r>
            <a:endParaRPr lang="en-US" dirty="0"/>
          </a:p>
          <a:p>
            <a:r>
              <a:rPr lang="en-US" dirty="0" smtClean="0"/>
              <a:t>Technical </a:t>
            </a:r>
            <a:r>
              <a:rPr lang="en-US" dirty="0"/>
              <a:t>Ingenuity</a:t>
            </a:r>
          </a:p>
          <a:p>
            <a:r>
              <a:rPr lang="en-US" dirty="0"/>
              <a:t>Project Execution Overview</a:t>
            </a:r>
          </a:p>
          <a:p>
            <a:r>
              <a:rPr lang="en-US" dirty="0" smtClean="0"/>
              <a:t>Recommendations </a:t>
            </a:r>
            <a:r>
              <a:rPr lang="en-US" dirty="0"/>
              <a:t>and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IMU and GPS interfacing</a:t>
            </a:r>
          </a:p>
          <a:p>
            <a:r>
              <a:rPr lang="en-US" sz="3200" dirty="0" smtClean="0"/>
              <a:t>900 </a:t>
            </a:r>
            <a:r>
              <a:rPr lang="en-US" sz="3200" dirty="0"/>
              <a:t>MHz </a:t>
            </a:r>
            <a:r>
              <a:rPr lang="en-US" sz="3200" dirty="0" smtClean="0"/>
              <a:t>wireless</a:t>
            </a:r>
          </a:p>
          <a:p>
            <a:pPr lvl="1"/>
            <a:r>
              <a:rPr lang="en-US" sz="2800" dirty="0" smtClean="0"/>
              <a:t>Requires central server</a:t>
            </a:r>
          </a:p>
          <a:p>
            <a:r>
              <a:rPr lang="en-US" sz="3200" dirty="0" smtClean="0"/>
              <a:t>Efficient power management</a:t>
            </a:r>
          </a:p>
          <a:p>
            <a:pPr lvl="1"/>
            <a:r>
              <a:rPr lang="en-US" sz="2800" dirty="0" smtClean="0"/>
              <a:t>Battery charging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 (</a:t>
            </a:r>
            <a:r>
              <a:rPr lang="en-US" i="1" dirty="0" smtClean="0"/>
              <a:t>Phase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0785" y="4388244"/>
            <a:ext cx="4542430" cy="21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Wireless N network</a:t>
            </a:r>
          </a:p>
          <a:p>
            <a:pPr lvl="1"/>
            <a:r>
              <a:rPr lang="en-US" sz="2800" dirty="0" smtClean="0"/>
              <a:t>Up to 127 devices usable at once</a:t>
            </a:r>
          </a:p>
          <a:p>
            <a:pPr lvl="1"/>
            <a:r>
              <a:rPr lang="en-US" sz="2800" dirty="0" smtClean="0"/>
              <a:t>Eliminate dedicated server</a:t>
            </a:r>
          </a:p>
          <a:p>
            <a:r>
              <a:rPr lang="en-US" sz="3200" dirty="0" smtClean="0"/>
              <a:t>Virtual image fidelity</a:t>
            </a:r>
          </a:p>
          <a:p>
            <a:pPr lvl="1"/>
            <a:r>
              <a:rPr lang="en-US" sz="2800" dirty="0" smtClean="0"/>
              <a:t>Improve brightness and contrast</a:t>
            </a:r>
          </a:p>
          <a:p>
            <a:pPr lvl="1"/>
            <a:r>
              <a:rPr lang="en-US" sz="2800" dirty="0" smtClean="0"/>
              <a:t>Higher resolution</a:t>
            </a:r>
          </a:p>
          <a:p>
            <a:pPr lvl="1"/>
            <a:r>
              <a:rPr lang="en-US" sz="2800" dirty="0" smtClean="0"/>
              <a:t>Faster graphics engine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Features (</a:t>
            </a:r>
            <a:r>
              <a:rPr lang="en-US" i="1" dirty="0" smtClean="0"/>
              <a:t>Phase 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Displaying 100_968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9200" y="4244454"/>
            <a:ext cx="3848668" cy="231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Risk Handling</a:t>
            </a:r>
          </a:p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1 completion: </a:t>
            </a:r>
            <a:r>
              <a:rPr lang="en-US" i="1" dirty="0" smtClean="0"/>
              <a:t>Dec 2013</a:t>
            </a:r>
            <a:endParaRPr lang="en-US" dirty="0" smtClean="0"/>
          </a:p>
          <a:p>
            <a:pPr lvl="1"/>
            <a:r>
              <a:rPr lang="en-US" dirty="0" smtClean="0"/>
              <a:t>Head tracking and GPS</a:t>
            </a:r>
          </a:p>
          <a:p>
            <a:pPr lvl="1"/>
            <a:r>
              <a:rPr lang="en-US" dirty="0" smtClean="0"/>
              <a:t>Initial software</a:t>
            </a:r>
          </a:p>
          <a:p>
            <a:r>
              <a:rPr lang="en-US" dirty="0" smtClean="0"/>
              <a:t>Cornell Cup Mid Review: </a:t>
            </a:r>
            <a:r>
              <a:rPr lang="en-US" i="1" dirty="0" smtClean="0"/>
              <a:t>Feb 2014</a:t>
            </a:r>
          </a:p>
          <a:p>
            <a:pPr lvl="1"/>
            <a:r>
              <a:rPr lang="en-US" dirty="0"/>
              <a:t>Increased </a:t>
            </a:r>
            <a:r>
              <a:rPr lang="en-US" dirty="0" smtClean="0"/>
              <a:t>testing and </a:t>
            </a:r>
            <a:r>
              <a:rPr lang="en-US" dirty="0"/>
              <a:t>metrics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to existing devices</a:t>
            </a:r>
          </a:p>
          <a:p>
            <a:pPr lvl="1"/>
            <a:r>
              <a:rPr lang="en-US" dirty="0" smtClean="0"/>
              <a:t>Improve display visibility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88" y="2133600"/>
            <a:ext cx="1876312" cy="12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isplaying DSC0102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919" y="4953000"/>
            <a:ext cx="2272281" cy="15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packaging: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Final power supply</a:t>
            </a:r>
          </a:p>
          <a:p>
            <a:pPr lvl="1"/>
            <a:r>
              <a:rPr lang="en-US" dirty="0" smtClean="0"/>
              <a:t>Mount new display</a:t>
            </a:r>
          </a:p>
          <a:p>
            <a:r>
              <a:rPr lang="en-US" dirty="0" smtClean="0"/>
              <a:t>Software finalized: </a:t>
            </a:r>
            <a:r>
              <a:rPr lang="en-US" i="1" dirty="0" smtClean="0"/>
              <a:t>Apr 2014</a:t>
            </a:r>
          </a:p>
          <a:p>
            <a:pPr lvl="1"/>
            <a:r>
              <a:rPr lang="en-US" dirty="0" smtClean="0"/>
              <a:t>Multiple headsets networking</a:t>
            </a:r>
          </a:p>
          <a:p>
            <a:pPr lvl="1"/>
            <a:r>
              <a:rPr lang="en-US" dirty="0" smtClean="0"/>
              <a:t>File transfer</a:t>
            </a:r>
          </a:p>
          <a:p>
            <a:pPr lvl="1"/>
            <a:r>
              <a:rPr lang="en-US" dirty="0" smtClean="0"/>
              <a:t>User testing begins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pic>
        <p:nvPicPr>
          <p:cNvPr id="4098" name="Picture 2" descr="Displaying 100_96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1400" y="1447800"/>
            <a:ext cx="1340637" cy="20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splaying WaitSt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39" y="4648200"/>
            <a:ext cx="209549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DE2i-150 graphics drivers</a:t>
            </a:r>
          </a:p>
          <a:p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Required battery for 3 hours unavailable</a:t>
            </a:r>
          </a:p>
          <a:p>
            <a:r>
              <a:rPr lang="en-US" dirty="0" smtClean="0"/>
              <a:t>User testing is subjective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Patent liability</a:t>
            </a:r>
          </a:p>
          <a:p>
            <a:pPr lvl="1"/>
            <a:r>
              <a:rPr lang="en-US" dirty="0" smtClean="0"/>
              <a:t>Many existing virtual reality patents</a:t>
            </a:r>
            <a:endParaRPr lang="en-US" dirty="0"/>
          </a:p>
          <a:p>
            <a:pPr lvl="1"/>
            <a:r>
              <a:rPr lang="en-US" dirty="0"/>
              <a:t>Licensing </a:t>
            </a:r>
            <a:r>
              <a:rPr lang="en-US" dirty="0" smtClean="0"/>
              <a:t>may be required</a:t>
            </a:r>
          </a:p>
          <a:p>
            <a:r>
              <a:rPr lang="en-US" dirty="0" smtClean="0"/>
              <a:t>Safety and reliability</a:t>
            </a:r>
          </a:p>
          <a:p>
            <a:pPr lvl="1"/>
            <a:r>
              <a:rPr lang="en-US" dirty="0"/>
              <a:t>LiFePO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relatively safe</a:t>
            </a:r>
          </a:p>
          <a:p>
            <a:pPr lvl="1"/>
            <a:r>
              <a:rPr lang="en-US" dirty="0" smtClean="0"/>
              <a:t>Redundant power protection</a:t>
            </a:r>
            <a:endParaRPr lang="en-US" dirty="0"/>
          </a:p>
          <a:p>
            <a:pPr lvl="1"/>
            <a:r>
              <a:rPr lang="en-US" dirty="0" smtClean="0"/>
              <a:t>Translucent display allows awareness of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Handling</a:t>
            </a:r>
            <a:endParaRPr lang="en-US" dirty="0"/>
          </a:p>
        </p:txBody>
      </p:sp>
      <p:pic>
        <p:nvPicPr>
          <p:cNvPr id="3074" name="Picture 2" descr="http://communaute.ebay.fr/ebay09/attachments/ebay09/2500000011/7584/1/1900005324_Fire-Warning-for-Lithiu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304" y="3200400"/>
            <a:ext cx="164165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provided by Cornell Cup, Purdue ECE</a:t>
            </a:r>
          </a:p>
          <a:p>
            <a:r>
              <a:rPr lang="en-US" dirty="0" smtClean="0"/>
              <a:t>Major development expenses</a:t>
            </a:r>
          </a:p>
          <a:p>
            <a:pPr lvl="1"/>
            <a:r>
              <a:rPr lang="en-US" dirty="0" smtClean="0"/>
              <a:t>Displays - $205</a:t>
            </a:r>
          </a:p>
          <a:p>
            <a:pPr lvl="1"/>
            <a:r>
              <a:rPr lang="en-US" dirty="0" smtClean="0"/>
              <a:t>Batteries - $114</a:t>
            </a:r>
          </a:p>
          <a:p>
            <a:pPr lvl="1"/>
            <a:r>
              <a:rPr lang="en-US" dirty="0" smtClean="0"/>
              <a:t>Electronics - $130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 software development</a:t>
            </a:r>
          </a:p>
          <a:p>
            <a:pPr lvl="1"/>
            <a:r>
              <a:rPr lang="en-US" sz="2800" dirty="0" smtClean="0"/>
              <a:t>Head tracking and GPS precision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r>
              <a:rPr lang="en-US" sz="3200" dirty="0" smtClean="0"/>
              <a:t>Upgrade motherboard</a:t>
            </a:r>
          </a:p>
          <a:p>
            <a:pPr lvl="1"/>
            <a:r>
              <a:rPr lang="en-US" sz="2800" dirty="0" smtClean="0"/>
              <a:t>Longer battery life</a:t>
            </a:r>
          </a:p>
          <a:p>
            <a:pPr lvl="1"/>
            <a:r>
              <a:rPr lang="en-US" sz="2800" dirty="0" smtClean="0"/>
              <a:t>Better graphics performance</a:t>
            </a:r>
          </a:p>
          <a:p>
            <a:pPr lvl="1"/>
            <a:r>
              <a:rPr lang="en-US" sz="2800" dirty="0" smtClean="0"/>
              <a:t>High cost (over $100)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  <p:pic>
        <p:nvPicPr>
          <p:cNvPr id="2050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12168" y="4800600"/>
            <a:ext cx="3003232" cy="18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gadgetreview.com/wp-content/uploads/2013/11/intel-bay-trail-v1-620x47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3619" y="3675088"/>
            <a:ext cx="1291781" cy="11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</a:t>
            </a:r>
            <a:r>
              <a:rPr lang="en-US" dirty="0"/>
              <a:t>input devices</a:t>
            </a:r>
          </a:p>
          <a:p>
            <a:r>
              <a:rPr lang="en-US" dirty="0" smtClean="0"/>
              <a:t>Capitalization</a:t>
            </a:r>
          </a:p>
          <a:p>
            <a:pPr lvl="1"/>
            <a:r>
              <a:rPr lang="en-US" dirty="0" smtClean="0"/>
              <a:t>Software sales, SDK</a:t>
            </a:r>
            <a:endParaRPr lang="en-US" dirty="0"/>
          </a:p>
          <a:p>
            <a:pPr lvl="1"/>
            <a:r>
              <a:rPr lang="en-US" dirty="0" smtClean="0"/>
              <a:t>Sell to schools</a:t>
            </a:r>
            <a:endParaRPr lang="en-US" dirty="0"/>
          </a:p>
          <a:p>
            <a:pPr lvl="1"/>
            <a:r>
              <a:rPr lang="en-US" dirty="0" smtClean="0"/>
              <a:t>Sell to firms for training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Phase 1</a:t>
            </a:r>
            <a:r>
              <a:rPr lang="en-US" dirty="0" smtClean="0"/>
              <a:t>: Senior Design</a:t>
            </a:r>
          </a:p>
          <a:p>
            <a:pPr lvl="1"/>
            <a:r>
              <a:rPr lang="en-US" dirty="0" smtClean="0"/>
              <a:t>ECE senior design project</a:t>
            </a:r>
          </a:p>
          <a:p>
            <a:r>
              <a:rPr lang="en-US" i="1" dirty="0" smtClean="0"/>
              <a:t>Phase 2</a:t>
            </a:r>
            <a:r>
              <a:rPr lang="en-US" dirty="0" smtClean="0"/>
              <a:t>: Cornell Cup</a:t>
            </a:r>
          </a:p>
          <a:p>
            <a:pPr lvl="1"/>
            <a:r>
              <a:rPr lang="en-US" dirty="0" smtClean="0"/>
              <a:t>Intel/Cornell cup updates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407893" cy="46024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Senior Design staff</a:t>
            </a:r>
          </a:p>
          <a:p>
            <a:pPr lvl="1"/>
            <a:r>
              <a:rPr lang="en-US" sz="2800" dirty="0" smtClean="0"/>
              <a:t>Dr. David Meyer, George Hadley, George </a:t>
            </a:r>
            <a:r>
              <a:rPr lang="en-US" sz="2800" dirty="0" err="1" smtClean="0"/>
              <a:t>Toh</a:t>
            </a:r>
            <a:endParaRPr lang="en-US" sz="2800" dirty="0" smtClean="0"/>
          </a:p>
          <a:p>
            <a:r>
              <a:rPr lang="en-US" sz="3200" dirty="0" smtClean="0"/>
              <a:t>The Incredible HUD team</a:t>
            </a:r>
          </a:p>
          <a:p>
            <a:pPr lvl="1"/>
            <a:r>
              <a:rPr lang="en-US" sz="2800" dirty="0" smtClean="0"/>
              <a:t>Aditya B., Blaine Gardner</a:t>
            </a:r>
          </a:p>
          <a:p>
            <a:r>
              <a:rPr lang="en-US" sz="3200" dirty="0" smtClean="0"/>
              <a:t>Dr. Mark Johnson, advisor</a:t>
            </a:r>
          </a:p>
          <a:p>
            <a:r>
              <a:rPr lang="en-US" sz="3200" dirty="0" smtClean="0"/>
              <a:t>Joseph </a:t>
            </a:r>
            <a:r>
              <a:rPr lang="en-US" sz="3200" dirty="0" err="1" smtClean="0"/>
              <a:t>Bougher</a:t>
            </a:r>
            <a:r>
              <a:rPr lang="en-US" sz="3200" dirty="0" smtClean="0"/>
              <a:t>, ECE lab staff</a:t>
            </a:r>
          </a:p>
          <a:p>
            <a:r>
              <a:rPr lang="en-US" sz="3200" dirty="0" smtClean="0"/>
              <a:t>Dr. </a:t>
            </a:r>
            <a:r>
              <a:rPr lang="en-US" sz="3200" dirty="0" err="1" smtClean="0"/>
              <a:t>Karthik</a:t>
            </a:r>
            <a:r>
              <a:rPr lang="en-US" sz="3200" dirty="0" smtClean="0"/>
              <a:t> </a:t>
            </a:r>
            <a:r>
              <a:rPr lang="en-US" sz="3200" dirty="0" err="1" smtClean="0"/>
              <a:t>Ramani</a:t>
            </a:r>
            <a:endParaRPr lang="en-US" sz="3200" dirty="0" smtClean="0"/>
          </a:p>
          <a:p>
            <a:r>
              <a:rPr lang="en-US" sz="3200" dirty="0" smtClean="0"/>
              <a:t>Intel and Cornell University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" y="1523999"/>
            <a:ext cx="7853144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Sensor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47800"/>
            <a:ext cx="5715000" cy="518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6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Layout, Phase 2 Power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114800" cy="51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1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30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Sensor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67600" cy="514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Schematic, Phase 2 Power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7800"/>
            <a:ext cx="8458200" cy="51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</a:t>
            </a:r>
            <a:r>
              <a:rPr lang="en-US" sz="2800" dirty="0" smtClean="0"/>
              <a:t>A1 [pending]</a:t>
            </a:r>
            <a:endParaRPr lang="en-US" sz="2800" dirty="0"/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</a:p>
          <a:p>
            <a:r>
              <a:rPr lang="en-US" dirty="0" smtClean="0"/>
              <a:t>Design Requirements</a:t>
            </a:r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Wearable augmented </a:t>
            </a:r>
            <a:r>
              <a:rPr lang="en-US" dirty="0" smtClean="0"/>
              <a:t>reality</a:t>
            </a:r>
            <a:endParaRPr lang="en-US" dirty="0"/>
          </a:p>
          <a:p>
            <a:pPr lvl="1"/>
            <a:r>
              <a:rPr lang="en-US" dirty="0"/>
              <a:t>Google Glass, Oculus Rift, Epson BT-100</a:t>
            </a:r>
          </a:p>
          <a:p>
            <a:pPr lvl="1"/>
            <a:r>
              <a:rPr lang="en-US" dirty="0" smtClean="0"/>
              <a:t>Promote </a:t>
            </a:r>
            <a:r>
              <a:rPr lang="en-US" dirty="0"/>
              <a:t>teamwork</a:t>
            </a:r>
          </a:p>
          <a:p>
            <a:pPr lvl="1"/>
            <a:r>
              <a:rPr lang="en-US" dirty="0" smtClean="0"/>
              <a:t>Substitute for physical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  <p:pic>
        <p:nvPicPr>
          <p:cNvPr id="7" name="Picture 4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70104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lh4.googleusercontent.com/T8CU0lNygSiBcAIzTOWBOH9wVU_Wn8AlUNWOtXIFm0HZMXsd3OoOW_EKlA4KtvA0G9crI_T4C7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0300" y="3962400"/>
            <a:ext cx="4343400" cy="25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Portable, comfortable, easy to use</a:t>
            </a:r>
            <a:endParaRPr lang="en-US" dirty="0"/>
          </a:p>
          <a:p>
            <a:r>
              <a:rPr lang="en-US" dirty="0"/>
              <a:t>Track </a:t>
            </a:r>
            <a:r>
              <a:rPr lang="en-US" dirty="0" smtClean="0"/>
              <a:t>position </a:t>
            </a:r>
            <a:r>
              <a:rPr lang="en-US" dirty="0"/>
              <a:t>and head orientation</a:t>
            </a:r>
          </a:p>
          <a:p>
            <a:r>
              <a:rPr lang="en-US" dirty="0"/>
              <a:t>Wireless communication</a:t>
            </a:r>
          </a:p>
          <a:p>
            <a:r>
              <a:rPr lang="en-US" dirty="0" smtClean="0"/>
              <a:t>Maintain real-world perception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and training</a:t>
            </a:r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tour, guide, or navigation</a:t>
            </a:r>
          </a:p>
          <a:p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Place “imaginary” objects in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 descr="https://lh3.googleusercontent.com/C7aSbwndAB9c5S9On-0y83Dy5R8TCwPTTAErPMHPTaQk-nmli_VXUB39bz9JIsLz9Eu2ZtgRYH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67000" y="4114800"/>
            <a:ext cx="3810000" cy="235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</a:p>
          <a:p>
            <a:r>
              <a:rPr lang="en-US" dirty="0" smtClean="0"/>
              <a:t>Solution to The Challenge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Software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Multi-user gaming</a:t>
            </a:r>
          </a:p>
          <a:p>
            <a:pPr lvl="1"/>
            <a:r>
              <a:rPr lang="en-US" dirty="0" smtClean="0"/>
              <a:t>Multiple games supported</a:t>
            </a:r>
          </a:p>
          <a:p>
            <a:pPr lvl="1"/>
            <a:r>
              <a:rPr lang="en-US" dirty="0" smtClean="0"/>
              <a:t>Integrate with real world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0314" y="3962400"/>
            <a:ext cx="37338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Orientation tracking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Location tracking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2714" y="3962400"/>
            <a:ext cx="3581400" cy="2234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Wireless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Graphics processing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Simulation logic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Battery and power</a:t>
            </a:r>
          </a:p>
        </p:txBody>
      </p:sp>
    </p:spTree>
    <p:extLst>
      <p:ext uri="{BB962C8B-B14F-4D97-AF65-F5344CB8AC3E}">
        <p14:creationId xmlns:p14="http://schemas.microsoft.com/office/powerpoint/2010/main" val="3117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1314</TotalTime>
  <Words>753</Words>
  <Application>Microsoft Office PowerPoint</Application>
  <PresentationFormat>On-screen Show (4:3)</PresentationFormat>
  <Paragraphs>237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Grid</vt:lpstr>
      <vt:lpstr>Augmented Reality Cornell Cup Mid Review  Spring 2014</vt:lpstr>
      <vt:lpstr>Outline</vt:lpstr>
      <vt:lpstr>Outline</vt:lpstr>
      <vt:lpstr>Challenge Definition</vt:lpstr>
      <vt:lpstr>Challenge Definition</vt:lpstr>
      <vt:lpstr>Design Requirements</vt:lpstr>
      <vt:lpstr>Use Cases</vt:lpstr>
      <vt:lpstr>Project Entry Solution</vt:lpstr>
      <vt:lpstr>Project Entry Solution</vt:lpstr>
      <vt:lpstr>Solution to The Challenge</vt:lpstr>
      <vt:lpstr>Block Diagram</vt:lpstr>
      <vt:lpstr>Software Diagram</vt:lpstr>
      <vt:lpstr>Performance Evaluation</vt:lpstr>
      <vt:lpstr>Performance Metrics</vt:lpstr>
      <vt:lpstr>Performance Metrics</vt:lpstr>
      <vt:lpstr>Performance Metrics</vt:lpstr>
      <vt:lpstr>Performance Results</vt:lpstr>
      <vt:lpstr>Technical Innovation</vt:lpstr>
      <vt:lpstr>Technical Innovation</vt:lpstr>
      <vt:lpstr>Technical Features (Phase 1)</vt:lpstr>
      <vt:lpstr>Technical Features (Phase 2)</vt:lpstr>
      <vt:lpstr>Project Execution Overview</vt:lpstr>
      <vt:lpstr>Project Milestones</vt:lpstr>
      <vt:lpstr>Project Milestones</vt:lpstr>
      <vt:lpstr>Challenges</vt:lpstr>
      <vt:lpstr>Risk Handling</vt:lpstr>
      <vt:lpstr>Budget</vt:lpstr>
      <vt:lpstr>Recommendations and Next Steps</vt:lpstr>
      <vt:lpstr>Recommendations and Next Steps</vt:lpstr>
      <vt:lpstr>Special Thanks To</vt:lpstr>
      <vt:lpstr>Questions / Discussion</vt:lpstr>
      <vt:lpstr>PCB Layout, Phase 1</vt:lpstr>
      <vt:lpstr>PCB Layout, Phase 2 Sensor</vt:lpstr>
      <vt:lpstr>PCB Layout, Phase 2 Power</vt:lpstr>
      <vt:lpstr>Schematic, Phase 1</vt:lpstr>
      <vt:lpstr>Schematic, Phase 2 Sensor</vt:lpstr>
      <vt:lpstr>Schematic, Phase 2 Power</vt:lpstr>
      <vt:lpstr>Patents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220</cp:revision>
  <dcterms:created xsi:type="dcterms:W3CDTF">2013-09-03T13:42:12Z</dcterms:created>
  <dcterms:modified xsi:type="dcterms:W3CDTF">2014-04-29T22:27:45Z</dcterms:modified>
</cp:coreProperties>
</file>