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8" r:id="rId5"/>
    <p:sldId id="269" r:id="rId6"/>
    <p:sldId id="273" r:id="rId7"/>
    <p:sldId id="272" r:id="rId8"/>
    <p:sldId id="277" r:id="rId9"/>
    <p:sldId id="278" r:id="rId10"/>
    <p:sldId id="279" r:id="rId11"/>
    <p:sldId id="280" r:id="rId12"/>
    <p:sldId id="281" r:id="rId13"/>
    <p:sldId id="28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3" autoAdjust="0"/>
  </p:normalViewPr>
  <p:slideViewPr>
    <p:cSldViewPr>
      <p:cViewPr varScale="1">
        <p:scale>
          <a:sx n="54" d="100"/>
          <a:sy n="54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09600"/>
            <a:ext cx="8839200" cy="6629400"/>
          </a:xfrm>
        </p:spPr>
        <p:txBody>
          <a:bodyPr>
            <a:noAutofit/>
          </a:bodyPr>
          <a:lstStyle/>
          <a:p>
            <a:r>
              <a:rPr lang="en-US" sz="5200" dirty="0" smtClean="0"/>
              <a:t>Team 05 </a:t>
            </a:r>
            <a:br>
              <a:rPr lang="en-US" sz="5200" dirty="0" smtClean="0"/>
            </a:br>
            <a:r>
              <a:rPr lang="en-US" sz="5200" dirty="0" smtClean="0"/>
              <a:t>Augmented Reality Project</a:t>
            </a:r>
            <a:br>
              <a:rPr lang="en-US" sz="5200" dirty="0" smtClean="0"/>
            </a:br>
            <a:r>
              <a:rPr lang="en-US" sz="5200" dirty="0" smtClean="0"/>
              <a:t>TCSP #08</a:t>
            </a:r>
            <a:br>
              <a:rPr lang="en-US" sz="5200" dirty="0" smtClean="0"/>
            </a:b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>Patent Liability Analysis</a:t>
            </a:r>
            <a:br>
              <a:rPr lang="en-US" sz="5200" dirty="0" smtClean="0"/>
            </a:br>
            <a:r>
              <a:rPr lang="en-US" sz="5200" dirty="0" smtClean="0"/>
              <a:t/>
            </a:r>
            <a:br>
              <a:rPr lang="en-US" sz="5200" dirty="0" smtClean="0"/>
            </a:b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05400"/>
            <a:ext cx="7010400" cy="1752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Stephen Carlson, Steven Ellis,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Alec Green, Thor Smith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Augmented reality and location determination methods and apparatus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Literal Infringements:</a:t>
            </a:r>
          </a:p>
          <a:p>
            <a:r>
              <a:rPr lang="en-US" sz="2200" dirty="0" smtClean="0"/>
              <a:t>Doctrine of Equivalents Infringements:</a:t>
            </a:r>
          </a:p>
          <a:p>
            <a:pPr lvl="1"/>
            <a:r>
              <a:rPr lang="en-US" sz="2500" dirty="0"/>
              <a:t>accessing first location information regarding a </a:t>
            </a:r>
            <a:r>
              <a:rPr lang="en-US" sz="2500" b="1" dirty="0"/>
              <a:t>location of a user interaction device </a:t>
            </a:r>
            <a:r>
              <a:rPr lang="en-US" sz="2500" dirty="0"/>
              <a:t>in a physical world</a:t>
            </a:r>
          </a:p>
          <a:p>
            <a:pPr lvl="1"/>
            <a:r>
              <a:rPr lang="en-US" sz="2500" dirty="0"/>
              <a:t>communicating augmented data to the user interaction device, and wherein the augmented data comprises the augmented reality representation</a:t>
            </a:r>
          </a:p>
          <a:p>
            <a:r>
              <a:rPr lang="en-US" sz="2200" dirty="0" smtClean="0"/>
              <a:t>Recommended Actions:</a:t>
            </a:r>
          </a:p>
          <a:p>
            <a:pPr lvl="1"/>
            <a:r>
              <a:rPr lang="en-US" sz="2400" dirty="0" smtClean="0"/>
              <a:t>Clarify that the headset is not a </a:t>
            </a:r>
            <a:r>
              <a:rPr lang="en-US" sz="2400" b="1" dirty="0" smtClean="0"/>
              <a:t>user interaction device </a:t>
            </a:r>
            <a:r>
              <a:rPr lang="en-US" sz="2400" dirty="0" smtClean="0"/>
              <a:t>gaming piece, but a </a:t>
            </a:r>
            <a:r>
              <a:rPr lang="en-US" sz="2400" b="1" dirty="0" smtClean="0"/>
              <a:t>measurement/display </a:t>
            </a:r>
            <a:r>
              <a:rPr lang="en-US" sz="2400" dirty="0" smtClean="0"/>
              <a:t>device.</a:t>
            </a:r>
          </a:p>
          <a:p>
            <a:pPr lvl="1"/>
            <a:r>
              <a:rPr lang="en-US" sz="2400" dirty="0" smtClean="0"/>
              <a:t>Claim states: “An </a:t>
            </a:r>
            <a:r>
              <a:rPr lang="en-US" sz="2400" dirty="0"/>
              <a:t>augmented reality user interaction device comprising: a </a:t>
            </a:r>
            <a:r>
              <a:rPr lang="en-US" sz="2400" b="1" dirty="0" smtClean="0"/>
              <a:t>camera</a:t>
            </a:r>
            <a:r>
              <a:rPr lang="en-US" sz="2400" dirty="0" smtClean="0"/>
              <a:t>; …”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67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sz="4800" dirty="0"/>
              <a:t>Helmet mounted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Filed </a:t>
            </a:r>
            <a:r>
              <a:rPr lang="en-US" dirty="0"/>
              <a:t>Sep 3, </a:t>
            </a:r>
            <a:r>
              <a:rPr lang="en-US" dirty="0" smtClean="0"/>
              <a:t>1992</a:t>
            </a:r>
            <a:endParaRPr lang="en-US" dirty="0"/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N/A</a:t>
            </a:r>
          </a:p>
          <a:p>
            <a:r>
              <a:rPr lang="en-US" dirty="0" smtClean="0"/>
              <a:t>Potentially Infringing Claims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helmet mounted display apparatus comprising: an optical element to be mounted on an observer and having a surface comprising an at least partially reflecting portion </a:t>
            </a:r>
            <a:r>
              <a:rPr lang="en-US" sz="2000" dirty="0" smtClean="0"/>
              <a:t>to </a:t>
            </a:r>
            <a:r>
              <a:rPr lang="en-US" sz="2000" dirty="0"/>
              <a:t>be arranged in the field of view of the observer, the observer's eye being located in a predetermined position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/>
              <a:t>an optical projector </a:t>
            </a:r>
            <a:r>
              <a:rPr lang="en-US" sz="2000" dirty="0" smtClean="0"/>
              <a:t>for </a:t>
            </a:r>
            <a:r>
              <a:rPr lang="en-US" sz="2000" dirty="0"/>
              <a:t>projecting an image for reflection from the at least partially reflecting portion</a:t>
            </a:r>
          </a:p>
        </p:txBody>
      </p:sp>
    </p:spTree>
    <p:extLst>
      <p:ext uri="{BB962C8B-B14F-4D97-AF65-F5344CB8AC3E}">
        <p14:creationId xmlns:p14="http://schemas.microsoft.com/office/powerpoint/2010/main" val="316751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sz="4800" dirty="0"/>
              <a:t>Helmet mounted display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atentimages.storage.googleapis.com/EP0531121B1/0016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33102"/>
            <a:ext cx="4724400" cy="52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6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sz="4800" dirty="0"/>
              <a:t>Helmet mounted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/>
              <a:t>Literal Infringements:</a:t>
            </a:r>
          </a:p>
          <a:p>
            <a:r>
              <a:rPr lang="en-US" sz="2200" dirty="0" smtClean="0"/>
              <a:t>Doctrine of Equivalents Infringements:</a:t>
            </a:r>
          </a:p>
          <a:p>
            <a:pPr lvl="1"/>
            <a:r>
              <a:rPr lang="en-US" sz="2600" dirty="0"/>
              <a:t>A helmet mounted display apparatus comprising: an optical element to be mounted on an observer and having a </a:t>
            </a:r>
            <a:r>
              <a:rPr lang="en-US" sz="2600" b="1" dirty="0"/>
              <a:t>surface comprising an at least partially reflecting portion </a:t>
            </a:r>
            <a:r>
              <a:rPr lang="en-US" sz="2600" dirty="0"/>
              <a:t>to be arranged in the field of view of the observer, the observer's eye being located in a </a:t>
            </a:r>
            <a:r>
              <a:rPr lang="en-US" sz="2600" b="1" dirty="0"/>
              <a:t>predetermined position</a:t>
            </a:r>
            <a:r>
              <a:rPr lang="en-US" sz="2600" dirty="0"/>
              <a:t>;</a:t>
            </a:r>
          </a:p>
          <a:p>
            <a:pPr lvl="1"/>
            <a:r>
              <a:rPr lang="en-US" sz="2600" dirty="0"/>
              <a:t>an </a:t>
            </a:r>
            <a:r>
              <a:rPr lang="en-US" sz="2600" b="1" dirty="0"/>
              <a:t>optical projector </a:t>
            </a:r>
            <a:r>
              <a:rPr lang="en-US" sz="2600" dirty="0"/>
              <a:t>for projecting an image for reflection from the at least partially reflecting portion</a:t>
            </a:r>
          </a:p>
          <a:p>
            <a:r>
              <a:rPr lang="en-US" sz="2200" dirty="0" smtClean="0"/>
              <a:t>Recommended Actions:</a:t>
            </a:r>
          </a:p>
          <a:p>
            <a:pPr lvl="1"/>
            <a:r>
              <a:rPr lang="en-US" sz="2600" dirty="0" smtClean="0"/>
              <a:t>The eye is not necessarily in a ‘predetermined position’; the reflective panel can be adjusted.</a:t>
            </a:r>
          </a:p>
          <a:p>
            <a:pPr lvl="1"/>
            <a:r>
              <a:rPr lang="en-US" sz="2600" dirty="0" smtClean="0"/>
              <a:t>LCD is not a ‘projector’.</a:t>
            </a:r>
          </a:p>
          <a:p>
            <a:pPr lvl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7727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</a:t>
            </a:r>
            <a:r>
              <a:rPr lang="en-US" dirty="0"/>
              <a:t>1] Patent US 20130267309 </a:t>
            </a:r>
            <a:r>
              <a:rPr lang="en-US" dirty="0" smtClean="0"/>
              <a:t>A1 https</a:t>
            </a:r>
            <a:r>
              <a:rPr lang="en-US" dirty="0"/>
              <a:t>://</a:t>
            </a:r>
            <a:r>
              <a:rPr lang="en-US" dirty="0" smtClean="0"/>
              <a:t>www.google.com/patents/US20130267309?dq=augmented+reality+games&amp;hl=en&amp;sa=X&amp;ei=209xUqPwLMT4yQHxxoG4DA&amp;sqi=2&amp;pjf=1&amp;ved=0CDcQ6AEwAA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 smtClean="0"/>
              <a:t>Patent US </a:t>
            </a:r>
            <a:r>
              <a:rPr lang="en-US" dirty="0"/>
              <a:t>8519844 </a:t>
            </a:r>
            <a:r>
              <a:rPr lang="en-US" dirty="0" smtClean="0"/>
              <a:t>B2 https</a:t>
            </a:r>
            <a:r>
              <a:rPr lang="en-US" dirty="0"/>
              <a:t>://</a:t>
            </a:r>
            <a:r>
              <a:rPr lang="en-US" dirty="0" smtClean="0"/>
              <a:t>www.google.com/patents/US8519844?dq=augmented+reality&amp;hl=en&amp;sa=X&amp;ei=lUxxUtqvEKSQyAG5xIGwDA&amp;sqi=2&amp;pjf=1&amp;ved=0CEwQ6AEwAw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smtClean="0"/>
              <a:t>Patent EP </a:t>
            </a:r>
            <a:r>
              <a:rPr lang="en-US" dirty="0"/>
              <a:t>0531121 </a:t>
            </a:r>
            <a:r>
              <a:rPr lang="en-US" dirty="0" smtClean="0"/>
              <a:t>B1 https</a:t>
            </a:r>
            <a:r>
              <a:rPr lang="en-US" dirty="0"/>
              <a:t>://www.google.com/patents/EP0531121B1?cl=en&amp;dq=projecting+images+on+semi-transparent%27&amp;hl=en&amp;sa=X&amp;ei=-VJxUtftLobkyQGG6YHQBA&amp;ved=0CE4Q6AEwAw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799"/>
          </a:xfrm>
        </p:spPr>
        <p:txBody>
          <a:bodyPr>
            <a:noAutofit/>
          </a:bodyPr>
          <a:lstStyle/>
          <a:p>
            <a:r>
              <a:rPr lang="en-US" sz="3200" dirty="0" smtClean="0"/>
              <a:t>Augmented reality system whereby central control unit wirelessly communicates with per-user headsets to overlay pixels on users’ field of view for gaming and other environment-interaction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88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PSSC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An ability to render graphics based on the orientation of the user’s head.</a:t>
            </a:r>
          </a:p>
          <a:p>
            <a:r>
              <a:rPr lang="en-US" sz="2800" dirty="0" smtClean="0"/>
              <a:t>An ability to render graphics based on the user’s current geospatial location.</a:t>
            </a:r>
          </a:p>
          <a:p>
            <a:r>
              <a:rPr lang="en-US" sz="2800" dirty="0" smtClean="0"/>
              <a:t>An ability to monitor and display the battery power level of the headset to the user.</a:t>
            </a:r>
          </a:p>
          <a:p>
            <a:r>
              <a:rPr lang="en-US" sz="2800" dirty="0" smtClean="0"/>
              <a:t>An ability to monitor and display the status and quality of the wireless connection to the central control unit.</a:t>
            </a:r>
          </a:p>
          <a:p>
            <a:r>
              <a:rPr lang="en-US" sz="2800" dirty="0" smtClean="0"/>
              <a:t>An ability to load headset graphics for a new simulation without re-flashing software on the headset’s microcontroller.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Sticking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IMU/GPS to determine orientation/position of user in 3D environment</a:t>
            </a:r>
          </a:p>
          <a:p>
            <a:endParaRPr lang="en-US" sz="2800" dirty="0" smtClean="0"/>
          </a:p>
          <a:p>
            <a:r>
              <a:rPr lang="en-US" sz="2800" dirty="0" smtClean="0"/>
              <a:t>Use of IMU/GPS data to render images.</a:t>
            </a:r>
          </a:p>
          <a:p>
            <a:endParaRPr lang="en-US" sz="2800" dirty="0" smtClean="0"/>
          </a:p>
          <a:p>
            <a:r>
              <a:rPr lang="en-US" sz="2800" dirty="0" smtClean="0"/>
              <a:t>Projecting images on semi-transparent display for interactive, real-world applications.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53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Augmented reality and physical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Filed Apr </a:t>
            </a:r>
            <a:r>
              <a:rPr lang="en-US" dirty="0"/>
              <a:t>5, </a:t>
            </a:r>
            <a:r>
              <a:rPr lang="en-US" dirty="0" smtClean="0"/>
              <a:t>2012</a:t>
            </a:r>
            <a:endParaRPr lang="en-US" dirty="0"/>
          </a:p>
          <a:p>
            <a:r>
              <a:rPr lang="en-US" dirty="0" smtClean="0"/>
              <a:t>Abstract</a:t>
            </a:r>
          </a:p>
          <a:p>
            <a:pPr lvl="1"/>
            <a:r>
              <a:rPr lang="en-US" sz="2400" dirty="0"/>
              <a:t>Location of physical gaming piece is sent to computing device, which then computes augmentation to project on at least partially transparent display device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Potentially Infringing Claims</a:t>
            </a:r>
          </a:p>
          <a:p>
            <a:pPr lvl="1"/>
            <a:r>
              <a:rPr lang="en-US" sz="2500" dirty="0"/>
              <a:t>receiving an indication by a computing device of a location of a physical gaming piece of a game</a:t>
            </a:r>
            <a:endParaRPr lang="en-US" sz="2500" dirty="0" smtClean="0"/>
          </a:p>
          <a:p>
            <a:pPr lvl="1"/>
            <a:r>
              <a:rPr lang="en-US" sz="2500" dirty="0"/>
              <a:t>computing an augmentation based on the indication by the computing device to be displayed as part of the game; </a:t>
            </a:r>
            <a:r>
              <a:rPr lang="en-US" sz="2500" dirty="0" smtClean="0"/>
              <a:t>and</a:t>
            </a:r>
          </a:p>
          <a:p>
            <a:pPr lvl="1"/>
            <a:r>
              <a:rPr lang="en-US" sz="2500" dirty="0"/>
              <a:t>displaying the augmentation by the computing device on a display device that is at least partially transparent such that a physical portion of the game is viewable through the display device concurrently with the augmentation.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1163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Augmented reality and physical games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atentimages.storage.googleapis.com/US20130267309A1/US20130267309A1-20131010-D000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429000" cy="378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atentimages.storage.googleapis.com/US20130267309A1/US20130267309A1-20131010-D00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600200"/>
            <a:ext cx="3662221" cy="54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5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Augmented reality and physical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Literal Infringements:</a:t>
            </a:r>
          </a:p>
          <a:p>
            <a:r>
              <a:rPr lang="en-US" sz="2200" dirty="0" smtClean="0"/>
              <a:t>Doctrine of Equivalents Infringements:</a:t>
            </a:r>
          </a:p>
          <a:p>
            <a:pPr lvl="1"/>
            <a:r>
              <a:rPr lang="en-US" sz="2500" dirty="0" smtClean="0"/>
              <a:t>receiving an indication by a computing device of a </a:t>
            </a:r>
            <a:r>
              <a:rPr lang="en-US" sz="2500" b="1" dirty="0" smtClean="0"/>
              <a:t>location of a physical gaming piece </a:t>
            </a:r>
            <a:r>
              <a:rPr lang="en-US" sz="2500" dirty="0" smtClean="0"/>
              <a:t>of a game</a:t>
            </a:r>
          </a:p>
          <a:p>
            <a:pPr lvl="1"/>
            <a:r>
              <a:rPr lang="en-US" sz="2500" b="1" dirty="0" smtClean="0"/>
              <a:t>computing </a:t>
            </a:r>
            <a:r>
              <a:rPr lang="en-US" sz="2500" b="1" dirty="0"/>
              <a:t>an augmentation</a:t>
            </a:r>
            <a:r>
              <a:rPr lang="en-US" sz="2500" dirty="0"/>
              <a:t> based on the indication by the computing device to be displayed as part of the game; and</a:t>
            </a:r>
          </a:p>
          <a:p>
            <a:pPr lvl="1"/>
            <a:r>
              <a:rPr lang="en-US" sz="2500" dirty="0"/>
              <a:t>displaying the augmentation by the computing device on a </a:t>
            </a:r>
            <a:r>
              <a:rPr lang="en-US" sz="2500" b="1" dirty="0"/>
              <a:t>display device that is at least partially transparent</a:t>
            </a:r>
            <a:r>
              <a:rPr lang="en-US" sz="2500" dirty="0"/>
              <a:t> such that a physical portion of the game is viewable through the display device concurrently with the augmentation</a:t>
            </a:r>
            <a:r>
              <a:rPr lang="en-US" sz="2500" dirty="0" smtClean="0"/>
              <a:t>.</a:t>
            </a:r>
            <a:endParaRPr lang="en-US" dirty="0"/>
          </a:p>
          <a:p>
            <a:r>
              <a:rPr lang="en-US" sz="2200" dirty="0" smtClean="0"/>
              <a:t>Recommended Actions:</a:t>
            </a:r>
          </a:p>
          <a:p>
            <a:pPr lvl="1"/>
            <a:r>
              <a:rPr lang="en-US" sz="2400" dirty="0" smtClean="0"/>
              <a:t>Clarify that the user is not a </a:t>
            </a:r>
            <a:r>
              <a:rPr lang="en-US" sz="2400" b="1" dirty="0" smtClean="0"/>
              <a:t>physical</a:t>
            </a:r>
            <a:r>
              <a:rPr lang="en-US" sz="2400" dirty="0" smtClean="0"/>
              <a:t> gaming piece, but a </a:t>
            </a:r>
            <a:r>
              <a:rPr lang="en-US" sz="2400" b="1" dirty="0" smtClean="0"/>
              <a:t>virtual </a:t>
            </a:r>
            <a:r>
              <a:rPr lang="en-US" sz="2400" dirty="0" smtClean="0"/>
              <a:t>player.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376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Filed </a:t>
            </a:r>
            <a:r>
              <a:rPr lang="en-US" dirty="0"/>
              <a:t>Jul 30, 2010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sz="2400" dirty="0"/>
              <a:t>Determine location of 'user interaction device in a physical world', after which 'the user interaction device is configured to generate an augmented reality representation with respect to the physical world'.</a:t>
            </a:r>
          </a:p>
          <a:p>
            <a:r>
              <a:rPr lang="en-US" dirty="0" smtClean="0"/>
              <a:t>Potentially Infringing Claims</a:t>
            </a:r>
          </a:p>
          <a:p>
            <a:pPr lvl="1"/>
            <a:r>
              <a:rPr lang="en-US" sz="2500" dirty="0"/>
              <a:t>accessing first location information regarding a location of a user interaction device in a physical </a:t>
            </a:r>
            <a:r>
              <a:rPr lang="en-US" sz="2500" dirty="0" smtClean="0"/>
              <a:t>world</a:t>
            </a:r>
          </a:p>
          <a:p>
            <a:pPr lvl="1"/>
            <a:r>
              <a:rPr lang="en-US" sz="2500" dirty="0"/>
              <a:t>communicating augmented data to the user interaction device, and wherein the augmented data comprises the augmented reality </a:t>
            </a:r>
            <a:r>
              <a:rPr lang="en-US" sz="2500" dirty="0" smtClean="0"/>
              <a:t>representation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Augmented reality and location determination methods and apparatus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295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Augmented reality and location determination methods and apparatus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patentimages.storage.googleapis.com/US8519844B2/US08519844-20130827-D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4254"/>
            <a:ext cx="4630448" cy="54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7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399</TotalTime>
  <Words>755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Team 05  Augmented Reality Project TCSP #08  Patent Liability Analysis  </vt:lpstr>
      <vt:lpstr>Abstract</vt:lpstr>
      <vt:lpstr>PSSC</vt:lpstr>
      <vt:lpstr>Sticking Points</vt:lpstr>
      <vt:lpstr>Augmented reality and physical games</vt:lpstr>
      <vt:lpstr>Augmented reality and physical games</vt:lpstr>
      <vt:lpstr>Augmented reality and physical games</vt:lpstr>
      <vt:lpstr>PowerPoint Presentation</vt:lpstr>
      <vt:lpstr> Augmented reality and location determination methods and apparatus</vt:lpstr>
      <vt:lpstr> Augmented reality and location determination methods and apparatus</vt:lpstr>
      <vt:lpstr>Helmet mounted display</vt:lpstr>
      <vt:lpstr>Helmet mounted display</vt:lpstr>
      <vt:lpstr>Helmet mounted display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05 Augmented Reality Project TCSP #03</dc:title>
  <dc:creator>Steve</dc:creator>
  <cp:lastModifiedBy>Alec</cp:lastModifiedBy>
  <cp:revision>29</cp:revision>
  <dcterms:created xsi:type="dcterms:W3CDTF">2013-09-17T23:37:55Z</dcterms:created>
  <dcterms:modified xsi:type="dcterms:W3CDTF">2013-10-30T19:58:18Z</dcterms:modified>
</cp:coreProperties>
</file>