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32918400" cy="21945600"/>
  <p:notesSz cx="6858000" cy="9144000"/>
  <p:embeddedFontLst>
    <p:embeddedFont>
      <p:font typeface="Segoe UI" panose="020B0502040204020203" pitchFamily="34" charset="0"/>
      <p:regular r:id="rId3"/>
      <p:bold r:id="rId4"/>
      <p:italic r:id="rId5"/>
      <p:boldItalic r:id="rId6"/>
    </p:embeddedFont>
    <p:embeddedFont>
      <p:font typeface="Lucida Calligraphy" panose="03010101010101010101" pitchFamily="66" charset="0"/>
      <p:regular r:id="rId7"/>
    </p:embeddedFont>
  </p:embeddedFontLst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0" d="100"/>
          <a:sy n="30" d="100"/>
        </p:scale>
        <p:origin x="150" y="540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6816725"/>
            <a:ext cx="27981275" cy="4705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12436475"/>
            <a:ext cx="23044150" cy="56070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7D98B-CECE-42C7-9B6B-371E6F8EE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4D728-900E-4481-A8D0-34E0C74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5" y="879475"/>
            <a:ext cx="7405688" cy="187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879475"/>
            <a:ext cx="22067837" cy="187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412CB-7FE8-4102-9AF4-8BE653989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CB5BD-6517-490E-8996-0AC2D40DE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1763"/>
            <a:ext cx="27981275" cy="43592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163"/>
            <a:ext cx="27981275" cy="4800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2EEAD-DAD5-4806-9F1F-1A2DAAFBB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5121275"/>
            <a:ext cx="14736762" cy="1448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5121275"/>
            <a:ext cx="14736763" cy="1448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C711B-BD58-4AB2-B412-5287A9264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4911725"/>
            <a:ext cx="14544675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6959600"/>
            <a:ext cx="14544675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4911725"/>
            <a:ext cx="14549438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6959600"/>
            <a:ext cx="14549438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B9122-31C7-4D28-97A2-7C5512A8C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A1DEB-5F9E-46E3-B817-A485EE777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8675-6B0A-4F74-A4E9-0D3651D49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3125"/>
            <a:ext cx="10829925" cy="37195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873125"/>
            <a:ext cx="18402300" cy="18730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4592638"/>
            <a:ext cx="10829925" cy="15011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472F-2E96-405D-A8D7-5B5C206A5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15362238"/>
            <a:ext cx="19751675" cy="1812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1960563"/>
            <a:ext cx="19751675" cy="13168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17175163"/>
            <a:ext cx="19751675" cy="25765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3AA87-44E3-438C-B2C1-516836B4B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879475"/>
            <a:ext cx="296259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5121275"/>
            <a:ext cx="29625925" cy="144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6238" y="19985038"/>
            <a:ext cx="7680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48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19985038"/>
            <a:ext cx="104235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48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19985038"/>
            <a:ext cx="7680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4800" b="0"/>
            </a:lvl1pPr>
          </a:lstStyle>
          <a:p>
            <a:pPr>
              <a:defRPr/>
            </a:pPr>
            <a:fld id="{4EC9D1B4-5AD6-4EB3-944B-271BF0E3C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2pPr>
      <a:lvl3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3pPr>
      <a:lvl4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4pPr>
      <a:lvl5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5pPr>
      <a:lvl6pPr marL="4572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176338" indent="-1176338" algn="l" defTabSz="3135313" rtl="0" eaLnBrk="0" fontAlgn="base" hangingPunct="0">
        <a:spcBef>
          <a:spcPct val="20000"/>
        </a:spcBef>
        <a:spcAft>
          <a:spcPct val="0"/>
        </a:spcAft>
        <a:buChar char="•"/>
        <a:defRPr sz="11100">
          <a:solidFill>
            <a:schemeClr val="tx1"/>
          </a:solidFill>
          <a:latin typeface="+mn-lt"/>
          <a:ea typeface="+mn-ea"/>
          <a:cs typeface="+mn-cs"/>
        </a:defRPr>
      </a:lvl1pPr>
      <a:lvl2pPr marL="2547938" indent="-98107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cs typeface="+mn-cs"/>
        </a:defRPr>
      </a:lvl2pPr>
      <a:lvl3pPr marL="3919538" indent="-784225" algn="l" defTabSz="3135313" rtl="0" eaLnBrk="0" fontAlgn="base" hangingPunct="0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+mn-lt"/>
          <a:cs typeface="+mn-cs"/>
        </a:defRPr>
      </a:lvl3pPr>
      <a:lvl4pPr marL="5486400" indent="-78422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6900">
          <a:solidFill>
            <a:schemeClr val="tx1"/>
          </a:solidFill>
          <a:latin typeface="+mn-lt"/>
          <a:cs typeface="+mn-cs"/>
        </a:defRPr>
      </a:lvl4pPr>
      <a:lvl5pPr marL="7053263" indent="-782638" algn="l" defTabSz="3135313" rtl="0" eaLnBrk="0" fontAlgn="base" hangingPunct="0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5pPr>
      <a:lvl6pPr marL="75104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6pPr>
      <a:lvl7pPr marL="79676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7pPr>
      <a:lvl8pPr marL="84248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8pPr>
      <a:lvl9pPr marL="88820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0"/>
            <a:ext cx="32918400" cy="80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50" tIns="48125" rIns="96250" bIns="48125">
            <a:spAutoFit/>
          </a:bodyPr>
          <a:lstStyle/>
          <a:p>
            <a:pPr defTabSz="3135313"/>
            <a:r>
              <a:rPr lang="en-US" sz="4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ECE 477 Digital Systems Senior Design Project </a:t>
            </a:r>
            <a:r>
              <a:rPr lang="en-US" sz="4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</a:t>
            </a:r>
            <a:r>
              <a:rPr lang="en-US" sz="4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Fall 2013</a:t>
            </a:r>
            <a:endParaRPr lang="en-US" sz="4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1" name="Picture 5" descr="PU_signature_jpg_pr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80050" y="21218525"/>
            <a:ext cx="203835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0" y="21180425"/>
            <a:ext cx="7239000" cy="83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250" tIns="48125" rIns="96250" bIns="48125">
            <a:spAutoFit/>
          </a:bodyPr>
          <a:lstStyle/>
          <a:p>
            <a:pPr algn="l" defTabSz="3135313"/>
            <a:r>
              <a:rPr lang="en-US" sz="2000" b="0" dirty="0" err="1">
                <a:latin typeface="+mj-lt"/>
              </a:rPr>
              <a:t>Digijock</a:t>
            </a:r>
            <a:r>
              <a:rPr lang="en-US" sz="2000" b="0" dirty="0">
                <a:latin typeface="+mj-lt"/>
              </a:rPr>
              <a:t>(</a:t>
            </a:r>
            <a:r>
              <a:rPr lang="en-US" sz="2000" b="0" dirty="0" err="1">
                <a:latin typeface="+mj-lt"/>
              </a:rPr>
              <a:t>ette</a:t>
            </a:r>
            <a:r>
              <a:rPr lang="en-US" sz="2000" b="0" dirty="0">
                <a:latin typeface="+mj-lt"/>
              </a:rPr>
              <a:t>)-Strength Digital System </a:t>
            </a:r>
            <a:r>
              <a:rPr lang="en-US" sz="2000" b="0" dirty="0" err="1" smtClean="0">
                <a:latin typeface="+mj-lt"/>
              </a:rPr>
              <a:t>Design</a:t>
            </a:r>
            <a:r>
              <a:rPr lang="en-US" sz="2000" b="0" baseline="30000" dirty="0" err="1" smtClean="0">
                <a:latin typeface="+mj-lt"/>
              </a:rPr>
              <a:t>TM</a:t>
            </a:r>
            <a:endParaRPr lang="en-US" sz="2000" b="0" baseline="30000" dirty="0" smtClean="0">
              <a:latin typeface="+mj-lt"/>
            </a:endParaRPr>
          </a:p>
          <a:p>
            <a:pPr algn="l" defTabSz="3135313"/>
            <a:r>
              <a:rPr lang="en-US" sz="2800" b="0" baseline="30000" dirty="0" smtClean="0">
                <a:latin typeface="Lucida Calligraphy" pitchFamily="66" charset="0"/>
              </a:rPr>
              <a:t>Transforming Ideas Into Reality</a:t>
            </a:r>
            <a:endParaRPr lang="en-US" sz="2800" b="0" baseline="30000" dirty="0">
              <a:latin typeface="Lucida Calligraphy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6404" y="2705271"/>
            <a:ext cx="8519161" cy="57238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80998" y="8660063"/>
            <a:ext cx="9009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Team Members: Thor Smith, Steven Ellis,</a:t>
            </a:r>
          </a:p>
          <a:p>
            <a:pPr algn="l"/>
            <a:r>
              <a:rPr lang="en-U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Stephen Carlson, Alec Stephen Green</a:t>
            </a:r>
            <a:endParaRPr lang="en-US" sz="3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400" y="8742315"/>
            <a:ext cx="8131179" cy="52598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3" y="14267260"/>
            <a:ext cx="6986587" cy="5239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43450" y="10411736"/>
            <a:ext cx="1207008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Packaging</a:t>
            </a:r>
            <a:endParaRPr lang="en-US" sz="4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Semi-transparent display using an acrylic sheet with reflective film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Fresnel lens increases field of view and focusing distance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Aluminum </a:t>
            </a:r>
            <a:r>
              <a:rPr lang="en-U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plastic construction allows for a lightweight yet rigid frame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107400" y="2689466"/>
            <a:ext cx="10791825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PCB Layout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Multiple power supplies reduce noise coupling for better sensor performance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Size and form factor designed to fit with Raspberry PI motherboard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Uses STM32F4 microcontroller with </a:t>
            </a:r>
            <a:r>
              <a:rPr lang="en-U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FPU.</a:t>
            </a:r>
            <a:endParaRPr lang="en-US" sz="3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Battery sensing </a:t>
            </a:r>
            <a:r>
              <a:rPr lang="en-U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charging, GPS, wireless radio, and 9-degree of freedom inertial </a:t>
            </a:r>
            <a:r>
              <a:rPr lang="en-U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measurement</a:t>
            </a:r>
            <a:endParaRPr lang="en-US" sz="3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24787" y="1057114"/>
            <a:ext cx="17268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Team 5 – Augmented Reality Simulator</a:t>
            </a:r>
            <a:endParaRPr lang="en-US" sz="7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2753" y="2705271"/>
            <a:ext cx="9593553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/>
              <a:t>Project Overview: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Players don the headset to experience an immersive multiplayer augmented reality </a:t>
            </a:r>
            <a:r>
              <a:rPr lang="en-US" sz="3600" dirty="0" err="1" smtClean="0"/>
              <a:t>Pacman</a:t>
            </a:r>
            <a:r>
              <a:rPr lang="en-US" sz="3600" dirty="0" smtClean="0"/>
              <a:t>-like game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The semi-transparent </a:t>
            </a:r>
            <a:r>
              <a:rPr lang="en-US" sz="3600" dirty="0" smtClean="0"/>
              <a:t>display </a:t>
            </a:r>
            <a:r>
              <a:rPr lang="en-US" sz="3600" dirty="0" smtClean="0"/>
              <a:t>integrates game objects with the real world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Wireless multiplayer is facilitated by a central control unit</a:t>
            </a:r>
            <a:endParaRPr lang="en-US" sz="36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Gameplay is based on geospatial data from GPS and head orientation from an IMU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9958189"/>
            <a:ext cx="7020856" cy="4367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4172" y="13955483"/>
            <a:ext cx="7708336" cy="57812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9980" y="15996468"/>
            <a:ext cx="4764394" cy="35732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239" y="15988364"/>
            <a:ext cx="4800600" cy="3581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374" y="15992416"/>
            <a:ext cx="4769798" cy="3577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165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Segoe UI</vt:lpstr>
      <vt:lpstr>Symbol</vt:lpstr>
      <vt:lpstr>Arial</vt:lpstr>
      <vt:lpstr>Lucida Calligraphy</vt:lpstr>
      <vt:lpstr>Default Design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meyer</dc:creator>
  <cp:lastModifiedBy>Smith, Thor A</cp:lastModifiedBy>
  <cp:revision>41</cp:revision>
  <dcterms:created xsi:type="dcterms:W3CDTF">2004-12-02T16:46:40Z</dcterms:created>
  <dcterms:modified xsi:type="dcterms:W3CDTF">2013-11-22T09:07:32Z</dcterms:modified>
</cp:coreProperties>
</file>