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98" r:id="rId2"/>
    <p:sldId id="257" r:id="rId3"/>
    <p:sldId id="258" r:id="rId4"/>
    <p:sldId id="259" r:id="rId5"/>
    <p:sldId id="305" r:id="rId6"/>
    <p:sldId id="265" r:id="rId7"/>
    <p:sldId id="306" r:id="rId8"/>
    <p:sldId id="308" r:id="rId9"/>
    <p:sldId id="310" r:id="rId10"/>
    <p:sldId id="300" r:id="rId11"/>
    <p:sldId id="304" r:id="rId12"/>
    <p:sldId id="30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Stephen Carlson</a:t>
            </a:r>
          </a:p>
          <a:p>
            <a:r>
              <a:rPr lang="en-US" dirty="0" smtClean="0"/>
              <a:t>Stephen Ellis</a:t>
            </a:r>
          </a:p>
          <a:p>
            <a:r>
              <a:rPr lang="en-US" dirty="0" smtClean="0"/>
              <a:t>Alec Green</a:t>
            </a:r>
          </a:p>
          <a:p>
            <a:r>
              <a:rPr lang="en-US" dirty="0" smtClean="0"/>
              <a:t>Thor Smith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Safety and Reliability</a:t>
            </a:r>
            <a:br>
              <a:rPr lang="en-US" dirty="0" smtClean="0"/>
            </a:br>
            <a:r>
              <a:rPr lang="en-US" dirty="0" smtClean="0"/>
              <a:t>Team 5</a:t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2851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FMECA Chart – Power Supplies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464128"/>
              </p:ext>
            </p:extLst>
          </p:nvPr>
        </p:nvGraphicFramePr>
        <p:xfrm>
          <a:off x="424180" y="1721961"/>
          <a:ext cx="8321040" cy="475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1257300"/>
                <a:gridCol w="1485900"/>
                <a:gridCol w="1257300"/>
                <a:gridCol w="1143000"/>
                <a:gridCol w="914400"/>
                <a:gridCol w="1623060"/>
              </a:tblGrid>
              <a:tr h="0">
                <a:tc grid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Power Supplies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Failure No.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Failure Mode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Possible Causes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Failure Effects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Method of Detection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Criticality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Remarks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Vin shorts to ground and battery protection circuit fails.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Failure of </a:t>
                      </a:r>
                      <a:r>
                        <a:rPr lang="en-US" sz="1200" dirty="0" smtClean="0">
                          <a:effectLst/>
                        </a:rPr>
                        <a:t>U9, </a:t>
                      </a:r>
                      <a:r>
                        <a:rPr lang="en-US" sz="1200" dirty="0">
                          <a:effectLst/>
                        </a:rPr>
                        <a:t>U6, U5, U4, Battery protection circuit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Excessive heat generation from power supply. Fire and or battery explosion.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Observation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 probability because of redundant circuitry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V_ADC &gt; 3.3V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Failure of U6, VIN shorted to V_ADC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IMU may not report values and may become permanently damaged.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Cannot move “around” virtual objects.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V_CORE &gt; 3.3V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Failure of U5, VIN shorted to V_CORE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Raspberry Pi may reset repeatedly, work fine, or be permanently damaged.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display shown.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V_MCU &gt; 3.3V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Failure of U6, VIN shorted to V_MCU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Micro and </a:t>
                      </a:r>
                      <a:r>
                        <a:rPr lang="en-US" sz="1200" dirty="0" err="1">
                          <a:effectLst/>
                        </a:rPr>
                        <a:t>Xbee</a:t>
                      </a:r>
                      <a:r>
                        <a:rPr lang="en-US" sz="1200" dirty="0">
                          <a:effectLst/>
                        </a:rPr>
                        <a:t> may become permanently damaged.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display or static display. Objects </a:t>
                      </a:r>
                      <a:r>
                        <a:rPr lang="en-US" sz="1200" dirty="0" smtClean="0">
                          <a:effectLst/>
                        </a:rPr>
                        <a:t>do </a:t>
                      </a:r>
                      <a:r>
                        <a:rPr lang="en-US" sz="1200" dirty="0">
                          <a:effectLst/>
                        </a:rPr>
                        <a:t>not update their location.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FMECA Chart – </a:t>
            </a:r>
            <a:r>
              <a:rPr lang="en-US" dirty="0" smtClean="0"/>
              <a:t>Battery Charging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086729"/>
              </p:ext>
            </p:extLst>
          </p:nvPr>
        </p:nvGraphicFramePr>
        <p:xfrm>
          <a:off x="441220" y="2667000"/>
          <a:ext cx="832104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1257300"/>
                <a:gridCol w="1485900"/>
                <a:gridCol w="1257300"/>
                <a:gridCol w="1143000"/>
                <a:gridCol w="914400"/>
                <a:gridCol w="1623060"/>
              </a:tblGrid>
              <a:tr h="0">
                <a:tc grid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Battery Charging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Failure No.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Failure Mode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Possible Causes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Failure Effects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Method of Detection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Criticality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Remarks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V_USB shorts to V_BAT and battery protection circuit fails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Failure of U3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Battery could get overcharged and cause heating or explosion.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Observation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Unlikely because two components need to fail.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U2 shorts open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Failure of U2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Reported battery charge incorrect and does not vary with time.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Observation of battery charge indicator.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unaware of how much battery life is left. Inconvenience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2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4180" y="2544921"/>
          <a:ext cx="8321040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1257300"/>
                <a:gridCol w="1485900"/>
                <a:gridCol w="1257300"/>
                <a:gridCol w="1143000"/>
                <a:gridCol w="914400"/>
                <a:gridCol w="1623060"/>
              </a:tblGrid>
              <a:tr h="0">
                <a:tc grid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Failure No.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Failure Mode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Possible Causes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Failure Effects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Method of Detection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Criticality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Remarks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 fails to run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Failure of C1, C2, C3, C4, C5, C6, C7, C8, C9, C10, C11, C12, C13, R2, Y1, U1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Display does not change or no display.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Observation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Device just “doesn’t work”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 not functioning properly.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Failure of C1, C2, C3, C4, C5, C6, C7, C8, C9, C10, C11, C12, C13, R2, Y1, U1, Software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Unpredictable Behavior: Intermittent display problems or errors in simulation.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Observation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could be disoriented by moving pictures.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FMECA Chart – </a:t>
            </a:r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propose an augmented reality simulator</a:t>
            </a:r>
          </a:p>
          <a:p>
            <a:pPr lvl="1"/>
            <a:r>
              <a:rPr lang="en-US" sz="2000" dirty="0"/>
              <a:t>Allows at least one user to play an electronic game in a mobile, outdoor environment</a:t>
            </a:r>
          </a:p>
          <a:p>
            <a:pPr lvl="1"/>
            <a:r>
              <a:rPr lang="en-US" sz="2000" dirty="0"/>
              <a:t>Intended for gaming and other simulations that require an augmented </a:t>
            </a:r>
            <a:r>
              <a:rPr lang="en-US" sz="2000" dirty="0" smtClean="0"/>
              <a:t>environment.</a:t>
            </a:r>
            <a:endParaRPr lang="en-US" sz="2000" dirty="0"/>
          </a:p>
          <a:p>
            <a:r>
              <a:rPr lang="en-US" sz="2400" dirty="0"/>
              <a:t>Contains two primary parts: a headset and a central control unit (CCU)</a:t>
            </a:r>
          </a:p>
          <a:p>
            <a:pPr lvl="1"/>
            <a:r>
              <a:rPr lang="en-US" sz="2000" dirty="0"/>
              <a:t>The headset is worn by the user and overlays images of game objects on the user’s view of the environment</a:t>
            </a:r>
          </a:p>
          <a:p>
            <a:pPr lvl="1"/>
            <a:r>
              <a:rPr lang="en-US" sz="2000" dirty="0"/>
              <a:t>The CCU remains stationary and communicates information to the headset about simulation logic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595" y="144780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Figure 1: The block diagram indicates two functional groups that communicate through the </a:t>
            </a:r>
            <a:r>
              <a:rPr lang="en-US" dirty="0" err="1" smtClean="0">
                <a:solidFill>
                  <a:schemeClr val="tx2"/>
                </a:solidFill>
              </a:rPr>
              <a:t>Xbee</a:t>
            </a:r>
            <a:r>
              <a:rPr lang="en-US" dirty="0" smtClean="0">
                <a:solidFill>
                  <a:schemeClr val="tx2"/>
                </a:solidFill>
              </a:rPr>
              <a:t> wireless devices.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The CCU will perform simulation logic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The headset will perform graphics rendering and sensor data acquisition.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595" y="1295400"/>
            <a:ext cx="497185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4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24000"/>
            <a:ext cx="8407893" cy="4800600"/>
          </a:xfrm>
        </p:spPr>
        <p:txBody>
          <a:bodyPr>
            <a:noAutofit/>
          </a:bodyPr>
          <a:lstStyle/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render graphics based on the orientation of the user’s head.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render graphics based on the user’s current geospatial location.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monitor and display the battery power level of the headset to the user.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monitor and display the status and quality of the wireless connection to the central control unit.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load headset graphics for a new simulation without re-flashing software on the headset’s microcontroller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Specific Success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High</a:t>
            </a:r>
          </a:p>
          <a:p>
            <a:pPr lvl="1"/>
            <a:r>
              <a:rPr lang="en-US" sz="2800" dirty="0" smtClean="0"/>
              <a:t>Causes physical harm to the end user or causes death.</a:t>
            </a:r>
          </a:p>
          <a:p>
            <a:r>
              <a:rPr lang="en-US" sz="3200" dirty="0" smtClean="0"/>
              <a:t>Med</a:t>
            </a:r>
          </a:p>
          <a:p>
            <a:pPr lvl="1"/>
            <a:r>
              <a:rPr lang="en-US" sz="2800" dirty="0" smtClean="0"/>
              <a:t>Causes discomfort to the user while using the product.</a:t>
            </a:r>
          </a:p>
          <a:p>
            <a:r>
              <a:rPr lang="en-US" sz="3200" dirty="0" smtClean="0"/>
              <a:t>Low</a:t>
            </a:r>
          </a:p>
          <a:p>
            <a:pPr lvl="1"/>
            <a:r>
              <a:rPr lang="en-US" sz="2800" dirty="0" smtClean="0"/>
              <a:t>Causes benign failure of the device. “Doesn’t work” or “No harm to user.”</a:t>
            </a: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Criticality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MIC5219 Voltage Regulator</a:t>
            </a:r>
            <a:endParaRPr lang="en-US" sz="2400" dirty="0" smtClean="0"/>
          </a:p>
          <a:p>
            <a:pPr lvl="1"/>
            <a:r>
              <a:rPr lang="en-US" sz="2000" dirty="0" smtClean="0"/>
              <a:t>Chosen because failure of any of these devices can generate heat and cause other components on the PCB to fail.</a:t>
            </a:r>
          </a:p>
          <a:p>
            <a:r>
              <a:rPr lang="en-US" sz="2400" dirty="0" smtClean="0"/>
              <a:t>MCP73831 Battery Charger</a:t>
            </a:r>
            <a:endParaRPr lang="en-US" sz="2400" dirty="0" smtClean="0"/>
          </a:p>
          <a:p>
            <a:pPr lvl="1"/>
            <a:r>
              <a:rPr lang="en-US" sz="2000" dirty="0" smtClean="0"/>
              <a:t>Chosen because the battery presents the greatest hazard for our product. A failure for this device in conjunction with a battery protection failure could cause harm.</a:t>
            </a:r>
          </a:p>
          <a:p>
            <a:r>
              <a:rPr lang="en-US" sz="2400" dirty="0" smtClean="0"/>
              <a:t>STM32F4 Microcontroller</a:t>
            </a:r>
            <a:endParaRPr lang="en-US" sz="2400" dirty="0" smtClean="0"/>
          </a:p>
          <a:p>
            <a:pPr lvl="1"/>
            <a:r>
              <a:rPr lang="en-US" sz="2000" dirty="0" smtClean="0"/>
              <a:t>Chosen because it is the most complex device on the PCB and controls communication between the core sensors.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For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MIC5219 and </a:t>
            </a:r>
            <a:r>
              <a:rPr lang="en-US" dirty="0"/>
              <a:t>MCP73831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434520"/>
              </p:ext>
            </p:extLst>
          </p:nvPr>
        </p:nvGraphicFramePr>
        <p:xfrm>
          <a:off x="533400" y="1524000"/>
          <a:ext cx="585216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9535"/>
                <a:gridCol w="1566545"/>
                <a:gridCol w="1064260"/>
                <a:gridCol w="186182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Parameter name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4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Comments  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C1 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Die complexity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.20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Guess a couple hundred Transistors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π</a:t>
                      </a:r>
                      <a:r>
                        <a:rPr lang="en-US" sz="1200" baseline="-25000">
                          <a:effectLst/>
                        </a:rPr>
                        <a:t>T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Temperature coeff.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28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TjMax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smtClean="0">
                          <a:effectLst/>
                        </a:rPr>
                        <a:t>110 </a:t>
                      </a:r>
                      <a:r>
                        <a:rPr lang="en-US" sz="1200" dirty="0" err="1">
                          <a:effectLst/>
                        </a:rPr>
                        <a:t>deg</a:t>
                      </a:r>
                      <a:r>
                        <a:rPr lang="en-US" sz="1200" dirty="0">
                          <a:effectLst/>
                        </a:rPr>
                        <a:t> C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C2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Constant for number of pins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.0025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Nonhermetic, 5pins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π</a:t>
                      </a:r>
                      <a:r>
                        <a:rPr lang="en-US" sz="1200" baseline="-25000">
                          <a:effectLst/>
                        </a:rPr>
                        <a:t>E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Environmental Constant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.50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Ground Benign Environment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π</a:t>
                      </a:r>
                      <a:r>
                        <a:rPr lang="en-US" sz="1200" baseline="-25000">
                          <a:effectLst/>
                        </a:rPr>
                        <a:t>L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Learning Factor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More than 2yrs production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π</a:t>
                      </a:r>
                      <a:r>
                        <a:rPr lang="en-US" sz="1200" baseline="-25000">
                          <a:effectLst/>
                        </a:rPr>
                        <a:t>Q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Quality Factor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Commercial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Lambda: 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(C1* π</a:t>
                      </a:r>
                      <a:r>
                        <a:rPr lang="en-US" sz="1200" baseline="-25000">
                          <a:effectLst/>
                        </a:rPr>
                        <a:t>T</a:t>
                      </a:r>
                      <a:r>
                        <a:rPr lang="en-US" sz="1200">
                          <a:effectLst/>
                        </a:rPr>
                        <a:t> +C2* π</a:t>
                      </a:r>
                      <a:r>
                        <a:rPr lang="en-US" sz="1200" baseline="-25000">
                          <a:effectLst/>
                        </a:rPr>
                        <a:t>E</a:t>
                      </a:r>
                      <a:r>
                        <a:rPr lang="en-US" sz="1200">
                          <a:effectLst/>
                        </a:rPr>
                        <a:t>)π</a:t>
                      </a:r>
                      <a:r>
                        <a:rPr lang="en-US" sz="1200" baseline="-25000">
                          <a:effectLst/>
                        </a:rPr>
                        <a:t>Q</a:t>
                      </a:r>
                      <a:r>
                        <a:rPr lang="en-US" sz="1200">
                          <a:effectLst/>
                        </a:rPr>
                        <a:t>π</a:t>
                      </a:r>
                      <a:r>
                        <a:rPr lang="en-US" sz="1200" baseline="-25000">
                          <a:effectLst/>
                        </a:rPr>
                        <a:t>L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56.0*10</a:t>
                      </a:r>
                      <a:r>
                        <a:rPr lang="en-US" sz="1200" baseline="30000" dirty="0" smtClean="0">
                          <a:effectLst/>
                        </a:rPr>
                        <a:t>-6</a:t>
                      </a:r>
                      <a:endParaRPr lang="en-US" sz="1400" b="1" baseline="30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Charging only a small fraction of use</a:t>
                      </a:r>
                      <a:r>
                        <a:rPr lang="en-US" sz="1200" baseline="0" dirty="0" smtClean="0">
                          <a:effectLst/>
                        </a:rPr>
                        <a:t> time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582125" y="2373868"/>
            <a:ext cx="1306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MCP73831</a:t>
            </a:r>
          </a:p>
        </p:txBody>
      </p:sp>
      <p:sp>
        <p:nvSpPr>
          <p:cNvPr id="8" name="Rectangle 7"/>
          <p:cNvSpPr/>
          <p:nvPr/>
        </p:nvSpPr>
        <p:spPr>
          <a:xfrm>
            <a:off x="6582125" y="4572000"/>
            <a:ext cx="10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MIC5219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23571"/>
              </p:ext>
            </p:extLst>
          </p:nvPr>
        </p:nvGraphicFramePr>
        <p:xfrm>
          <a:off x="533400" y="4114800"/>
          <a:ext cx="585216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9535"/>
                <a:gridCol w="1566545"/>
                <a:gridCol w="1064260"/>
                <a:gridCol w="186182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Parameter name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4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Comments  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C1 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Die complexity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.20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Guess a couple hundred Transistors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π</a:t>
                      </a:r>
                      <a:r>
                        <a:rPr lang="en-US" sz="1200" baseline="-25000">
                          <a:effectLst/>
                        </a:rPr>
                        <a:t>T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Temperature coeff.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2.8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TjMax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smtClean="0">
                          <a:effectLst/>
                        </a:rPr>
                        <a:t>70 </a:t>
                      </a:r>
                      <a:r>
                        <a:rPr lang="en-US" sz="1200" dirty="0" err="1">
                          <a:effectLst/>
                        </a:rPr>
                        <a:t>deg</a:t>
                      </a:r>
                      <a:r>
                        <a:rPr lang="en-US" sz="1200" dirty="0">
                          <a:effectLst/>
                        </a:rPr>
                        <a:t> C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C2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Constant for number of pins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.0034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Nonhermetic, 8pins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π</a:t>
                      </a:r>
                      <a:r>
                        <a:rPr lang="en-US" sz="1200" baseline="-25000">
                          <a:effectLst/>
                        </a:rPr>
                        <a:t>E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Environmental Constant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.50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Ground Benign Environment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π</a:t>
                      </a:r>
                      <a:r>
                        <a:rPr lang="en-US" sz="1200" baseline="-25000">
                          <a:effectLst/>
                        </a:rPr>
                        <a:t>L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Learning Factor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More than 2yrs production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π</a:t>
                      </a:r>
                      <a:r>
                        <a:rPr lang="en-US" sz="1200" baseline="-25000">
                          <a:effectLst/>
                        </a:rPr>
                        <a:t>Q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Quality Factor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Commercial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Lambda: 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(C1* π</a:t>
                      </a:r>
                      <a:r>
                        <a:rPr lang="en-US" sz="1200" baseline="-25000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 +C2* π</a:t>
                      </a:r>
                      <a:r>
                        <a:rPr lang="en-US" sz="1200" baseline="-25000" dirty="0">
                          <a:effectLst/>
                        </a:rPr>
                        <a:t>E</a:t>
                      </a:r>
                      <a:r>
                        <a:rPr lang="en-US" sz="1200" dirty="0">
                          <a:effectLst/>
                        </a:rPr>
                        <a:t>)π</a:t>
                      </a:r>
                      <a:r>
                        <a:rPr lang="en-US" sz="1200" baseline="-25000" dirty="0">
                          <a:effectLst/>
                        </a:rPr>
                        <a:t>Q</a:t>
                      </a:r>
                      <a:r>
                        <a:rPr lang="en-US" sz="1200" dirty="0">
                          <a:effectLst/>
                        </a:rPr>
                        <a:t>π</a:t>
                      </a:r>
                      <a:r>
                        <a:rPr lang="en-US" sz="1200" baseline="-25000" dirty="0">
                          <a:effectLst/>
                        </a:rPr>
                        <a:t>L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5.62*10</a:t>
                      </a:r>
                      <a:r>
                        <a:rPr lang="en-US" sz="1200" baseline="30000" dirty="0" smtClean="0">
                          <a:effectLst/>
                        </a:rPr>
                        <a:t>-6</a:t>
                      </a:r>
                      <a:endParaRPr lang="en-US" sz="1400" b="1" baseline="30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9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926656"/>
              </p:ext>
            </p:extLst>
          </p:nvPr>
        </p:nvGraphicFramePr>
        <p:xfrm>
          <a:off x="1600200" y="1828800"/>
          <a:ext cx="5852160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9535"/>
                <a:gridCol w="1566545"/>
                <a:gridCol w="1064260"/>
                <a:gridCol w="186182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Parameter name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4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Comments  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C1 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Die complexity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.56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32bit Microcontroller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πT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Temperature coeff.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n-lt"/>
                          <a:ea typeface="+mn-ea"/>
                        </a:rPr>
                        <a:t>0.6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TjMax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smtClean="0">
                          <a:effectLst/>
                        </a:rPr>
                        <a:t>70 </a:t>
                      </a:r>
                      <a:r>
                        <a:rPr lang="en-US" sz="1200" dirty="0" err="1">
                          <a:effectLst/>
                        </a:rPr>
                        <a:t>deg</a:t>
                      </a:r>
                      <a:r>
                        <a:rPr lang="en-US" sz="1200" dirty="0">
                          <a:effectLst/>
                        </a:rPr>
                        <a:t> C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C2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Constant for number of pins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.032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 pins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πE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Environmental Constant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.50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Ground Benign Environment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πL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Learning Factor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More than 2yrs production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πQ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Quality Factor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Commercial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Lambda: 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(C1* π</a:t>
                      </a:r>
                      <a:r>
                        <a:rPr lang="en-US" sz="1200" baseline="-25000">
                          <a:effectLst/>
                        </a:rPr>
                        <a:t>T</a:t>
                      </a:r>
                      <a:r>
                        <a:rPr lang="en-US" sz="1200">
                          <a:effectLst/>
                        </a:rPr>
                        <a:t> +C2* π</a:t>
                      </a:r>
                      <a:r>
                        <a:rPr lang="en-US" sz="1200" baseline="-25000">
                          <a:effectLst/>
                        </a:rPr>
                        <a:t>E</a:t>
                      </a:r>
                      <a:r>
                        <a:rPr lang="en-US" sz="1200">
                          <a:effectLst/>
                        </a:rPr>
                        <a:t>)π</a:t>
                      </a:r>
                      <a:r>
                        <a:rPr lang="en-US" sz="1200" baseline="-25000">
                          <a:effectLst/>
                        </a:rPr>
                        <a:t>Q</a:t>
                      </a:r>
                      <a:r>
                        <a:rPr lang="en-US" sz="1200">
                          <a:effectLst/>
                        </a:rPr>
                        <a:t>π</a:t>
                      </a:r>
                      <a:r>
                        <a:rPr lang="en-US" sz="1200" baseline="-25000">
                          <a:effectLst/>
                        </a:rPr>
                        <a:t>L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3.52*10</a:t>
                      </a:r>
                      <a:r>
                        <a:rPr lang="en-US" sz="1200" baseline="30000" dirty="0" smtClean="0">
                          <a:effectLst/>
                        </a:rPr>
                        <a:t>-6</a:t>
                      </a:r>
                      <a:endParaRPr lang="en-US" sz="1400" b="1" baseline="30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STM32F4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into Modules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460" y="1694121"/>
            <a:ext cx="3395191" cy="1566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608" y="3649257"/>
            <a:ext cx="3516897" cy="2708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86" y="1600200"/>
            <a:ext cx="5190315" cy="47575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52600" y="1324789"/>
            <a:ext cx="1666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47741" y="1343839"/>
            <a:ext cx="1839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Battery Charging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88252" y="3279925"/>
            <a:ext cx="1699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Power Supplies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1984</TotalTime>
  <Words>954</Words>
  <Application>Microsoft Office PowerPoint</Application>
  <PresentationFormat>On-screen Show (4:3)</PresentationFormat>
  <Paragraphs>227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Medium</vt:lpstr>
      <vt:lpstr>Times New Roman</vt:lpstr>
      <vt:lpstr>Wingdings</vt:lpstr>
      <vt:lpstr>Wingdings 2</vt:lpstr>
      <vt:lpstr>Grid</vt:lpstr>
      <vt:lpstr>Safety and Reliability Team 5 Fall 2012</vt:lpstr>
      <vt:lpstr>Abstract</vt:lpstr>
      <vt:lpstr>Block Diagram</vt:lpstr>
      <vt:lpstr>Project Specific Success Criteria</vt:lpstr>
      <vt:lpstr>Criticality Levels</vt:lpstr>
      <vt:lpstr>Components For Analysis</vt:lpstr>
      <vt:lpstr>MIC5219 and MCP73831</vt:lpstr>
      <vt:lpstr>STM32F4</vt:lpstr>
      <vt:lpstr>Division into Modules</vt:lpstr>
      <vt:lpstr>FMECA Chart – Power Supplies</vt:lpstr>
      <vt:lpstr>FMECA Chart – Battery Charging</vt:lpstr>
      <vt:lpstr>FMECA Chart – Microcontroller</vt:lpstr>
      <vt:lpstr>Questions / Discussion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Smith, Thor A</cp:lastModifiedBy>
  <cp:revision>109</cp:revision>
  <dcterms:created xsi:type="dcterms:W3CDTF">2013-09-03T13:42:12Z</dcterms:created>
  <dcterms:modified xsi:type="dcterms:W3CDTF">2013-11-06T19:29:27Z</dcterms:modified>
</cp:coreProperties>
</file>