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98" r:id="rId2"/>
    <p:sldId id="257" r:id="rId3"/>
    <p:sldId id="258" r:id="rId4"/>
    <p:sldId id="259" r:id="rId5"/>
    <p:sldId id="305" r:id="rId6"/>
    <p:sldId id="265" r:id="rId7"/>
    <p:sldId id="300" r:id="rId8"/>
    <p:sldId id="299" r:id="rId9"/>
    <p:sldId id="303" r:id="rId10"/>
    <p:sldId id="304" r:id="rId11"/>
    <p:sldId id="301" r:id="rId12"/>
    <p:sldId id="302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54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66098-8D44-47E3-A6D0-3EBDA642D1D9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7A43D-376C-4B67-BA39-B452B564C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21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2990F0-8476-4A68-82FA-873BDD6B740E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2990F0-8476-4A68-82FA-873BDD6B740E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368550"/>
            <a:ext cx="8831802" cy="53118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01270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558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524000"/>
            <a:ext cx="8407893" cy="4602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CC2990F0-8476-4A68-82FA-873BDD6B740E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Stephen Carlson</a:t>
            </a:r>
          </a:p>
          <a:p>
            <a:r>
              <a:rPr lang="en-US" dirty="0" smtClean="0"/>
              <a:t>Stephen Ellis</a:t>
            </a:r>
          </a:p>
          <a:p>
            <a:r>
              <a:rPr lang="en-US" dirty="0" smtClean="0"/>
              <a:t>Alec Green</a:t>
            </a:r>
          </a:p>
          <a:p>
            <a:r>
              <a:rPr lang="en-US" dirty="0" smtClean="0"/>
              <a:t>Thor Smith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324600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Software Design</a:t>
            </a:r>
            <a:br>
              <a:rPr lang="en-US" dirty="0" smtClean="0"/>
            </a:br>
            <a:r>
              <a:rPr lang="en-US" dirty="0" smtClean="0"/>
              <a:t>Team </a:t>
            </a:r>
            <a:r>
              <a:rPr lang="en-US" dirty="0" smtClean="0"/>
              <a:t>5</a:t>
            </a:r>
            <a:br>
              <a:rPr lang="en-US" dirty="0" smtClean="0"/>
            </a:br>
            <a:r>
              <a:rPr lang="en-US" dirty="0" smtClean="0"/>
              <a:t>Fall </a:t>
            </a:r>
            <a:r>
              <a:rPr lang="en-US" dirty="0"/>
              <a:t>2012</a:t>
            </a:r>
          </a:p>
        </p:txBody>
      </p:sp>
    </p:spTree>
    <p:extLst>
      <p:ext uri="{BB962C8B-B14F-4D97-AF65-F5344CB8AC3E}">
        <p14:creationId xmlns:p14="http://schemas.microsoft.com/office/powerpoint/2010/main" val="228514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524000"/>
            <a:ext cx="4959747" cy="460216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Control Unit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251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Current Debugging consists of:</a:t>
            </a:r>
          </a:p>
          <a:p>
            <a:pPr lvl="1"/>
            <a:r>
              <a:rPr lang="en-US" sz="3200" dirty="0" smtClean="0"/>
              <a:t>Printing messages through the serial port. A library of print functions has been implemented for this purpose.</a:t>
            </a:r>
          </a:p>
          <a:p>
            <a:pPr lvl="1"/>
            <a:r>
              <a:rPr lang="en-US" sz="3200" dirty="0" smtClean="0"/>
              <a:t>Working on Breakpoints and single-stepping.</a:t>
            </a:r>
          </a:p>
          <a:p>
            <a:pPr lvl="1"/>
            <a:r>
              <a:rPr lang="en-US" sz="3200" dirty="0" smtClean="0"/>
              <a:t>LEDs lighting up to indicate data flow from sensors.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11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Software Libraries for I2C, UART, and other routines from the manufacturer are currently being used.</a:t>
            </a:r>
          </a:p>
          <a:p>
            <a:r>
              <a:rPr lang="en-US" sz="3200" dirty="0" smtClean="0"/>
              <a:t>Python </a:t>
            </a:r>
            <a:r>
              <a:rPr lang="en-US" sz="3200" dirty="0" err="1" smtClean="0"/>
              <a:t>Tkinter</a:t>
            </a:r>
            <a:r>
              <a:rPr lang="en-US" sz="3200" dirty="0" smtClean="0"/>
              <a:t> will be used on the Central Control Unit for the user interface.</a:t>
            </a:r>
          </a:p>
          <a:p>
            <a:r>
              <a:rPr lang="en-US" sz="3200" dirty="0" smtClean="0"/>
              <a:t>OpenGL is being used on the graphics unit for rendering.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521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/ Discussion</a:t>
            </a:r>
          </a:p>
        </p:txBody>
      </p:sp>
    </p:spTree>
    <p:extLst>
      <p:ext uri="{BB962C8B-B14F-4D97-AF65-F5344CB8AC3E}">
        <p14:creationId xmlns:p14="http://schemas.microsoft.com/office/powerpoint/2010/main" val="62079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propose an augmented reality simulator</a:t>
            </a:r>
          </a:p>
          <a:p>
            <a:pPr lvl="1"/>
            <a:r>
              <a:rPr lang="en-US" sz="2000" dirty="0"/>
              <a:t>Allows at least one user to play an electronic game in a mobile, outdoor environment</a:t>
            </a:r>
          </a:p>
          <a:p>
            <a:pPr lvl="1"/>
            <a:r>
              <a:rPr lang="en-US" sz="2000" dirty="0"/>
              <a:t>Intended for gaming and other simulations that require an augmented </a:t>
            </a:r>
            <a:r>
              <a:rPr lang="en-US" sz="2000" dirty="0" smtClean="0"/>
              <a:t>environment.</a:t>
            </a:r>
            <a:endParaRPr lang="en-US" sz="2000" dirty="0"/>
          </a:p>
          <a:p>
            <a:r>
              <a:rPr lang="en-US" sz="2400" dirty="0"/>
              <a:t>Contains two primary parts: a headset and a central control unit (CCU)</a:t>
            </a:r>
          </a:p>
          <a:p>
            <a:pPr lvl="1"/>
            <a:r>
              <a:rPr lang="en-US" sz="2000" dirty="0"/>
              <a:t>The headset is worn by the user and overlays images of game objects on the user’s view of the environment</a:t>
            </a:r>
          </a:p>
          <a:p>
            <a:pPr lvl="1"/>
            <a:r>
              <a:rPr lang="en-US" sz="2000" dirty="0"/>
              <a:t>The CCU remains stationary and communicates information to the headset about simulation logic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02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8595" y="1447800"/>
            <a:ext cx="3048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Figure 1: The block diagram indicates two functional groups that communicate through the </a:t>
            </a:r>
            <a:r>
              <a:rPr lang="en-US" dirty="0" err="1" smtClean="0">
                <a:solidFill>
                  <a:schemeClr val="tx2"/>
                </a:solidFill>
              </a:rPr>
              <a:t>Xbee</a:t>
            </a:r>
            <a:r>
              <a:rPr lang="en-US" dirty="0" smtClean="0">
                <a:solidFill>
                  <a:schemeClr val="tx2"/>
                </a:solidFill>
              </a:rPr>
              <a:t> wireless devices.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The CCU will perform simulation logic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The headset will perform graphics rendering and sensor data acquisition.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595" y="1295400"/>
            <a:ext cx="4971854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946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524000"/>
            <a:ext cx="8407893" cy="4800600"/>
          </a:xfrm>
        </p:spPr>
        <p:txBody>
          <a:bodyPr>
            <a:noAutofit/>
          </a:bodyPr>
          <a:lstStyle/>
          <a:p>
            <a:pPr marL="502920" lvl="0" indent="-457200">
              <a:buFont typeface="+mj-lt"/>
              <a:buAutoNum type="arabicPeriod"/>
            </a:pPr>
            <a:r>
              <a:rPr lang="en-US" sz="2400" b="1" dirty="0"/>
              <a:t>An ability to render graphics based on the orientation of the user’s head.</a:t>
            </a:r>
          </a:p>
          <a:p>
            <a:pPr marL="502920" lvl="0" indent="-457200">
              <a:buFont typeface="+mj-lt"/>
              <a:buAutoNum type="arabicPeriod"/>
            </a:pPr>
            <a:r>
              <a:rPr lang="en-US" sz="2400" b="1" dirty="0"/>
              <a:t>An ability to render graphics based on the user’s current geospatial location.</a:t>
            </a:r>
          </a:p>
          <a:p>
            <a:pPr marL="502920" lvl="0" indent="-457200">
              <a:buFont typeface="+mj-lt"/>
              <a:buAutoNum type="arabicPeriod"/>
            </a:pPr>
            <a:r>
              <a:rPr lang="en-US" sz="2400" b="1" dirty="0"/>
              <a:t>An ability to monitor and display the battery power level of the headset to the user.</a:t>
            </a:r>
          </a:p>
          <a:p>
            <a:pPr marL="502920" lvl="0" indent="-457200">
              <a:buFont typeface="+mj-lt"/>
              <a:buAutoNum type="arabicPeriod"/>
            </a:pPr>
            <a:r>
              <a:rPr lang="en-US" sz="2400" b="1" dirty="0"/>
              <a:t>An ability to monitor and display the status and quality of the wireless connection to the central control unit.</a:t>
            </a:r>
          </a:p>
          <a:p>
            <a:pPr marL="502920" lvl="0" indent="-457200">
              <a:buFont typeface="+mj-lt"/>
              <a:buAutoNum type="arabicPeriod"/>
            </a:pPr>
            <a:r>
              <a:rPr lang="en-US" sz="2400" b="1" dirty="0"/>
              <a:t>An ability to load headset graphics for a new simulation without re-flashing software on the headset’s microcontroller</a:t>
            </a:r>
            <a:r>
              <a:rPr lang="en-US" sz="2400" b="1" dirty="0" smtClean="0"/>
              <a:t>.</a:t>
            </a:r>
            <a:endParaRPr lang="en-US" sz="24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Specific Success Criteria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63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160" y="1895054"/>
            <a:ext cx="4773582" cy="356037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Choice: state Machine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1676400"/>
            <a:ext cx="3505200" cy="4721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28600">
              <a:spcBef>
                <a:spcPct val="20000"/>
              </a:spcBef>
              <a:buClr>
                <a:srgbClr val="C66951"/>
              </a:buClr>
              <a:buFont typeface="Wingdings 2" pitchFamily="18" charset="2"/>
              <a:buChar char=""/>
            </a:pPr>
            <a:r>
              <a:rPr lang="en-US" sz="1600" spc="150" dirty="0">
                <a:solidFill>
                  <a:srgbClr val="534949"/>
                </a:solidFill>
              </a:rPr>
              <a:t>Needs to flow between states, so a command or “flag” driven approach was selected</a:t>
            </a:r>
            <a:r>
              <a:rPr lang="en-US" sz="1600" spc="150" dirty="0" smtClean="0">
                <a:solidFill>
                  <a:srgbClr val="534949"/>
                </a:solidFill>
              </a:rPr>
              <a:t>.</a:t>
            </a:r>
          </a:p>
          <a:p>
            <a:pPr marL="274320" lvl="0" indent="-228600">
              <a:spcBef>
                <a:spcPct val="20000"/>
              </a:spcBef>
              <a:buClr>
                <a:srgbClr val="C66951"/>
              </a:buClr>
              <a:buFont typeface="Wingdings 2" pitchFamily="18" charset="2"/>
              <a:buChar char=""/>
            </a:pPr>
            <a:endParaRPr lang="en-US" sz="1600" spc="150" dirty="0">
              <a:solidFill>
                <a:srgbClr val="534949"/>
              </a:solidFill>
            </a:endParaRPr>
          </a:p>
          <a:p>
            <a:pPr marL="274320" lvl="0" indent="-228600">
              <a:spcBef>
                <a:spcPct val="20000"/>
              </a:spcBef>
              <a:buClr>
                <a:srgbClr val="C66951"/>
              </a:buClr>
              <a:buFont typeface="Wingdings 2" pitchFamily="18" charset="2"/>
              <a:buChar char=""/>
            </a:pPr>
            <a:r>
              <a:rPr lang="en-US" sz="1600" spc="150" dirty="0" smtClean="0">
                <a:solidFill>
                  <a:srgbClr val="534949"/>
                </a:solidFill>
              </a:rPr>
              <a:t>Data does not need to arrive “as soon as possible”, but needs to be sent on a regular interval. A timer </a:t>
            </a:r>
            <a:r>
              <a:rPr lang="en-US" sz="1600" spc="150" dirty="0">
                <a:solidFill>
                  <a:srgbClr val="534949"/>
                </a:solidFill>
              </a:rPr>
              <a:t>i</a:t>
            </a:r>
            <a:r>
              <a:rPr lang="en-US" sz="1600" spc="150" dirty="0" smtClean="0">
                <a:solidFill>
                  <a:srgbClr val="534949"/>
                </a:solidFill>
              </a:rPr>
              <a:t>nterrupt will determine when IMU, Battery, and GPS data is sent out.</a:t>
            </a:r>
          </a:p>
          <a:p>
            <a:pPr marL="274320" lvl="0" indent="-228600">
              <a:spcBef>
                <a:spcPct val="20000"/>
              </a:spcBef>
              <a:buClr>
                <a:srgbClr val="C66951"/>
              </a:buClr>
              <a:buFont typeface="Wingdings 2" pitchFamily="18" charset="2"/>
              <a:buChar char=""/>
            </a:pPr>
            <a:endParaRPr lang="en-US" sz="1600" spc="150" dirty="0" smtClean="0">
              <a:solidFill>
                <a:srgbClr val="534949"/>
              </a:solidFill>
            </a:endParaRPr>
          </a:p>
          <a:p>
            <a:pPr marL="274320" lvl="0" indent="-228600">
              <a:spcBef>
                <a:spcPct val="20000"/>
              </a:spcBef>
              <a:buClr>
                <a:srgbClr val="C66951"/>
              </a:buClr>
              <a:buFont typeface="Wingdings 2" pitchFamily="18" charset="2"/>
              <a:buChar char=""/>
            </a:pPr>
            <a:r>
              <a:rPr lang="en-US" sz="1600" spc="150" dirty="0" smtClean="0">
                <a:solidFill>
                  <a:srgbClr val="534949"/>
                </a:solidFill>
              </a:rPr>
              <a:t>Updates from CCU need to be processed ASAP for good rendering. Thus a wireless IRQ will trigger the main module to process packets.</a:t>
            </a:r>
          </a:p>
        </p:txBody>
      </p:sp>
    </p:spTree>
    <p:extLst>
      <p:ext uri="{BB962C8B-B14F-4D97-AF65-F5344CB8AC3E}">
        <p14:creationId xmlns:p14="http://schemas.microsoft.com/office/powerpoint/2010/main" val="742581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endParaRPr lang="en-US" sz="2000" dirty="0" smtClean="0"/>
          </a:p>
          <a:p>
            <a:r>
              <a:rPr lang="en-US" sz="2000" dirty="0" smtClean="0"/>
              <a:t>The GPS, IMU, </a:t>
            </a:r>
            <a:r>
              <a:rPr lang="en-US" sz="2000" dirty="0" err="1" smtClean="0"/>
              <a:t>Xbee</a:t>
            </a:r>
            <a:r>
              <a:rPr lang="en-US" sz="2000" dirty="0" smtClean="0"/>
              <a:t>, and Battery IRQs provides the control logic with a fresh supply of data.</a:t>
            </a:r>
            <a:endParaRPr lang="en-US" sz="2000" dirty="0" smtClean="0"/>
          </a:p>
          <a:p>
            <a:r>
              <a:rPr lang="en-US" sz="2000" dirty="0" smtClean="0"/>
              <a:t>The Control Logic wakes on a timer interrupt and routes data to either the GPU or the CCU.</a:t>
            </a:r>
            <a:endParaRPr lang="en-U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Software Modules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4652865" y="1719072"/>
            <a:ext cx="1371600" cy="1447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GPS </a:t>
            </a:r>
            <a:r>
              <a:rPr lang="en-US" dirty="0" smtClean="0"/>
              <a:t>IRQ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Convert to Decimeters</a:t>
            </a:r>
          </a:p>
          <a:p>
            <a:pPr algn="ctr"/>
            <a:r>
              <a:rPr lang="en-US" dirty="0"/>
              <a:t>o</a:t>
            </a:r>
            <a:r>
              <a:rPr lang="en-US" dirty="0" smtClean="0"/>
              <a:t>n </a:t>
            </a:r>
            <a:r>
              <a:rPr lang="en-US" dirty="0" err="1" smtClean="0"/>
              <a:t>x,y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7239000" y="1719072"/>
            <a:ext cx="1447800" cy="1447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IMU </a:t>
            </a:r>
            <a:r>
              <a:rPr lang="en-US" dirty="0" smtClean="0"/>
              <a:t>IRQ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Convert to pitch, yaw, roll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48300" y="3207841"/>
            <a:ext cx="24384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 Logic</a:t>
            </a:r>
          </a:p>
          <a:p>
            <a:pPr algn="ctr"/>
            <a:endParaRPr lang="en-US" dirty="0"/>
          </a:p>
          <a:p>
            <a:r>
              <a:rPr lang="en-US" dirty="0" smtClean="0"/>
              <a:t>* Send IMU/GPS over network to CCU/GPU</a:t>
            </a:r>
          </a:p>
          <a:p>
            <a:r>
              <a:rPr lang="en-US" dirty="0" smtClean="0"/>
              <a:t>* Make Decisions based on packets from CCU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49755" y="5266461"/>
            <a:ext cx="1828800" cy="1413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XBee</a:t>
            </a:r>
            <a:r>
              <a:rPr lang="en-US" dirty="0" smtClean="0"/>
              <a:t> </a:t>
            </a:r>
            <a:r>
              <a:rPr lang="en-US" dirty="0" smtClean="0"/>
              <a:t>IRQ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Send/Queue packets.</a:t>
            </a:r>
          </a:p>
          <a:p>
            <a:pPr algn="ctr"/>
            <a:r>
              <a:rPr lang="en-US" dirty="0" smtClean="0"/>
              <a:t>Connectivity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48500" y="5275653"/>
            <a:ext cx="1790700" cy="1353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Battery </a:t>
            </a:r>
            <a:r>
              <a:rPr lang="en-US" dirty="0" smtClean="0"/>
              <a:t>IRQ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Monitor Battery Life</a:t>
            </a:r>
          </a:p>
        </p:txBody>
      </p:sp>
    </p:spTree>
    <p:extLst>
      <p:ext uri="{BB962C8B-B14F-4D97-AF65-F5344CB8AC3E}">
        <p14:creationId xmlns:p14="http://schemas.microsoft.com/office/powerpoint/2010/main" val="33321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600200"/>
            <a:ext cx="4978888" cy="460216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Program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86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Integrated Peripherals used:</a:t>
            </a:r>
          </a:p>
          <a:p>
            <a:pPr lvl="1"/>
            <a:r>
              <a:rPr lang="en-US" dirty="0" smtClean="0"/>
              <a:t>Floating Point Unit (FPU)</a:t>
            </a:r>
          </a:p>
          <a:p>
            <a:pPr lvl="1"/>
            <a:r>
              <a:rPr lang="en-US" dirty="0" smtClean="0"/>
              <a:t>NVIC </a:t>
            </a:r>
            <a:r>
              <a:rPr lang="en-US" dirty="0"/>
              <a:t>(Nested </a:t>
            </a:r>
            <a:r>
              <a:rPr lang="en-US" dirty="0" smtClean="0"/>
              <a:t>Vectored Interrupt Controller)</a:t>
            </a:r>
          </a:p>
          <a:p>
            <a:pPr lvl="1"/>
            <a:r>
              <a:rPr lang="en-US" dirty="0" err="1"/>
              <a:t>SysTick</a:t>
            </a:r>
            <a:r>
              <a:rPr lang="en-US" dirty="0"/>
              <a:t> timer (STK)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External Interfaces Used</a:t>
            </a:r>
          </a:p>
          <a:p>
            <a:pPr lvl="1"/>
            <a:r>
              <a:rPr lang="en-US" dirty="0" smtClean="0"/>
              <a:t>I2C</a:t>
            </a:r>
          </a:p>
          <a:p>
            <a:pPr lvl="2"/>
            <a:r>
              <a:rPr lang="en-US" dirty="0" smtClean="0"/>
              <a:t>400 KHZ (fast mode)</a:t>
            </a:r>
          </a:p>
          <a:p>
            <a:pPr lvl="1"/>
            <a:r>
              <a:rPr lang="en-US" dirty="0" smtClean="0"/>
              <a:t>SPI</a:t>
            </a:r>
          </a:p>
          <a:p>
            <a:pPr lvl="2"/>
            <a:r>
              <a:rPr lang="en-US" dirty="0" smtClean="0"/>
              <a:t>Slave Mode (clocked by raspberry pi GPU)</a:t>
            </a:r>
          </a:p>
          <a:p>
            <a:pPr lvl="1"/>
            <a:r>
              <a:rPr lang="en-US" dirty="0" smtClean="0"/>
              <a:t>UART * 2</a:t>
            </a:r>
            <a:endParaRPr lang="en-US" dirty="0"/>
          </a:p>
          <a:p>
            <a:pPr lvl="2"/>
            <a:r>
              <a:rPr lang="en-US" dirty="0" smtClean="0"/>
              <a:t>115200 baud for </a:t>
            </a:r>
            <a:r>
              <a:rPr lang="en-US" dirty="0" err="1" smtClean="0"/>
              <a:t>X</a:t>
            </a:r>
            <a:r>
              <a:rPr lang="en-US" dirty="0" err="1"/>
              <a:t>B</a:t>
            </a:r>
            <a:r>
              <a:rPr lang="en-US" dirty="0" err="1" smtClean="0"/>
              <a:t>ee</a:t>
            </a:r>
            <a:endParaRPr lang="en-US" dirty="0" smtClean="0"/>
          </a:p>
          <a:p>
            <a:pPr lvl="2"/>
            <a:r>
              <a:rPr lang="en-US" dirty="0" smtClean="0"/>
              <a:t>38400 baud for GPS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Design Considerations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729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71600"/>
            <a:ext cx="4955364" cy="460216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Mapping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91000" y="5973763"/>
            <a:ext cx="411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Figure 1: Taken from STM32F3xxx </a:t>
            </a:r>
            <a:r>
              <a:rPr lang="en-US" sz="800" dirty="0"/>
              <a:t>and </a:t>
            </a:r>
            <a:r>
              <a:rPr lang="en-US" sz="800" dirty="0" smtClean="0"/>
              <a:t>STM32F4xxx Cortex-M4 </a:t>
            </a:r>
            <a:r>
              <a:rPr lang="en-US" sz="800" dirty="0"/>
              <a:t>programming </a:t>
            </a:r>
            <a:r>
              <a:rPr lang="en-US" sz="800" dirty="0" smtClean="0"/>
              <a:t>manual</a:t>
            </a:r>
          </a:p>
          <a:p>
            <a:r>
              <a:rPr lang="en-US" sz="800" dirty="0" smtClean="0"/>
              <a:t>Section 2.2 Memory Model</a:t>
            </a:r>
            <a:endParaRPr 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752599"/>
            <a:ext cx="3429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spc="150" dirty="0" smtClean="0">
                <a:solidFill>
                  <a:srgbClr val="534949"/>
                </a:solidFill>
              </a:rPr>
              <a:t>SRAM mapped from memory addresses 0x20000000 to 0x20020000; total of 128KB of SRAM.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spc="150" dirty="0" smtClean="0">
                <a:solidFill>
                  <a:srgbClr val="534949"/>
                </a:solidFill>
              </a:rPr>
              <a:t>Stack is descending and positioned at 0x20020000.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spc="150" dirty="0" smtClean="0">
                <a:solidFill>
                  <a:srgbClr val="534949"/>
                </a:solidFill>
              </a:rPr>
              <a:t>Global Variables will start at 0x20000000.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spc="150" dirty="0" smtClean="0">
                <a:solidFill>
                  <a:srgbClr val="534949"/>
                </a:solidFill>
              </a:rPr>
              <a:t>No Heap Currently.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spc="150" dirty="0" smtClean="0">
                <a:solidFill>
                  <a:srgbClr val="534949"/>
                </a:solidFill>
              </a:rPr>
              <a:t>Code will go in flash 0x08000000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2210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1519</TotalTime>
  <Words>600</Words>
  <Application>Microsoft Office PowerPoint</Application>
  <PresentationFormat>On-screen Show (4:3)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Franklin Gothic Medium</vt:lpstr>
      <vt:lpstr>Wingdings</vt:lpstr>
      <vt:lpstr>Wingdings 2</vt:lpstr>
      <vt:lpstr>Grid</vt:lpstr>
      <vt:lpstr>Software Design Team 5 Fall 2012</vt:lpstr>
      <vt:lpstr>Abstract</vt:lpstr>
      <vt:lpstr>Block Diagram</vt:lpstr>
      <vt:lpstr>Project Specific Success Criteria</vt:lpstr>
      <vt:lpstr>Software Choice: state Machine</vt:lpstr>
      <vt:lpstr>Software Modules</vt:lpstr>
      <vt:lpstr>Main Program Flow</vt:lpstr>
      <vt:lpstr>Software Design Considerations</vt:lpstr>
      <vt:lpstr>Memory Mapping</vt:lpstr>
      <vt:lpstr>Central Control Unit Software</vt:lpstr>
      <vt:lpstr>Debugging</vt:lpstr>
      <vt:lpstr>Software sources</vt:lpstr>
      <vt:lpstr>Questions / Discussion</vt:lpstr>
    </vt:vector>
  </TitlesOfParts>
  <Company>Engineering Computer Network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5: Augmented Reality Simulator</dc:title>
  <dc:creator>Smith, Thor A</dc:creator>
  <cp:lastModifiedBy>Smith, Thor A</cp:lastModifiedBy>
  <cp:revision>94</cp:revision>
  <dcterms:created xsi:type="dcterms:W3CDTF">2013-09-03T13:42:12Z</dcterms:created>
  <dcterms:modified xsi:type="dcterms:W3CDTF">2013-10-23T18:23:14Z</dcterms:modified>
</cp:coreProperties>
</file>