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28"/>
  </p:notesMasterIdLst>
  <p:sldIdLst>
    <p:sldId id="256" r:id="rId4"/>
    <p:sldId id="260" r:id="rId5"/>
    <p:sldId id="268" r:id="rId6"/>
    <p:sldId id="257" r:id="rId7"/>
    <p:sldId id="297" r:id="rId8"/>
    <p:sldId id="278" r:id="rId9"/>
    <p:sldId id="292" r:id="rId10"/>
    <p:sldId id="269" r:id="rId11"/>
    <p:sldId id="280" r:id="rId12"/>
    <p:sldId id="286" r:id="rId13"/>
    <p:sldId id="279" r:id="rId14"/>
    <p:sldId id="270" r:id="rId15"/>
    <p:sldId id="298" r:id="rId16"/>
    <p:sldId id="299" r:id="rId17"/>
    <p:sldId id="300" r:id="rId18"/>
    <p:sldId id="284" r:id="rId19"/>
    <p:sldId id="282" r:id="rId20"/>
    <p:sldId id="283" r:id="rId21"/>
    <p:sldId id="274" r:id="rId22"/>
    <p:sldId id="267" r:id="rId23"/>
    <p:sldId id="301" r:id="rId24"/>
    <p:sldId id="290" r:id="rId25"/>
    <p:sldId id="291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>
                <a:solidFill>
                  <a:srgbClr val="CCD1B9"/>
                </a:solidFill>
              </a:rPr>
              <a:pPr/>
              <a:t>2/16/2014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7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0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4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CCD1B9"/>
                </a:solidFill>
              </a:rPr>
              <a:pPr/>
              <a:t>2/16/2014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1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2/16/2014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>
                <a:solidFill>
                  <a:srgbClr val="534949"/>
                </a:solidFill>
              </a:rPr>
              <a:pPr/>
              <a:t>2/16/2014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8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3" Type="http://schemas.openxmlformats.org/officeDocument/2006/relationships/slide" Target="slide1.xml"/><Relationship Id="rId21" Type="http://schemas.openxmlformats.org/officeDocument/2006/relationships/slide" Target="slide19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image" Target="../media/image12.png"/><Relationship Id="rId16" Type="http://schemas.openxmlformats.org/officeDocument/2006/relationships/slide" Target="slide14.xml"/><Relationship Id="rId20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24" Type="http://schemas.openxmlformats.org/officeDocument/2006/relationships/slide" Target="slide24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23" Type="http://schemas.openxmlformats.org/officeDocument/2006/relationships/slide" Target="slide23.xml"/><Relationship Id="rId10" Type="http://schemas.openxmlformats.org/officeDocument/2006/relationships/slide" Target="slide8.xml"/><Relationship Id="rId19" Type="http://schemas.openxmlformats.org/officeDocument/2006/relationships/slide" Target="slide17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Relationship Id="rId22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Stephen Carlson</a:t>
            </a:r>
          </a:p>
          <a:p>
            <a:r>
              <a:rPr lang="en-US" sz="1600" dirty="0" smtClean="0"/>
              <a:t>Steven Ellis</a:t>
            </a:r>
          </a:p>
          <a:p>
            <a:r>
              <a:rPr lang="en-US" sz="1600" dirty="0" smtClean="0"/>
              <a:t>Thor Smith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Spring 2014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5347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53475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538270"/>
              </p:ext>
            </p:extLst>
          </p:nvPr>
        </p:nvGraphicFramePr>
        <p:xfrm>
          <a:off x="228600" y="1371600"/>
          <a:ext cx="8686800" cy="464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133600"/>
                <a:gridCol w="2362200"/>
                <a:gridCol w="2133600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Phase 1 (Measured)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Phase 2 Target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2 (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Mass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1.3kg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Headset: 1 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Backpack: 3 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~1kg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~2.5kg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159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Power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~3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hours runtime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Precision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~1.5 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meters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~1.5m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Wireless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m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</a:t>
                      </a:r>
                      <a:r>
                        <a:rPr lang="en-US" sz="1800" dirty="0" smtClean="0">
                          <a:effectLst/>
                        </a:rPr>
                        <a:t>m, </a:t>
                      </a:r>
                      <a:r>
                        <a:rPr lang="en-US" sz="1800" dirty="0">
                          <a:effectLst/>
                        </a:rPr>
                        <a:t>line of sight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3552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Refresh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r>
                        <a:rPr lang="en-US" sz="1800" baseline="0" dirty="0" smtClean="0">
                          <a:effectLst/>
                        </a:rPr>
                        <a:t>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Refresh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Unimplemented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FPS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Usability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User </a:t>
                      </a:r>
                      <a:r>
                        <a:rPr lang="en-US" sz="1800" dirty="0">
                          <a:effectLst/>
                        </a:rPr>
                        <a:t>can start </a:t>
                      </a:r>
                      <a:r>
                        <a:rPr lang="en-US" sz="1800" dirty="0" smtClean="0">
                          <a:effectLst/>
                        </a:rPr>
                        <a:t>and </a:t>
                      </a:r>
                      <a:r>
                        <a:rPr lang="en-US" sz="1800" dirty="0">
                          <a:effectLst/>
                        </a:rPr>
                        <a:t>use </a:t>
                      </a:r>
                      <a:r>
                        <a:rPr lang="en-US" sz="1800" dirty="0" smtClean="0">
                          <a:effectLst/>
                        </a:rPr>
                        <a:t>without </a:t>
                      </a:r>
                      <a:r>
                        <a:rPr lang="en-US" sz="1800" dirty="0">
                          <a:effectLst/>
                        </a:rPr>
                        <a:t>a technician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Simultaneous Device Limit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 Tracking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Latency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~100ms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50ms*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&gt;=16ms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7006" y="611824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User survey for subjective measures like comfort, eye strain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5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Power consumption 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</a:t>
            </a:r>
            <a:r>
              <a:rPr lang="en-US" sz="2000" dirty="0" smtClean="0"/>
              <a:t> capacity</a:t>
            </a:r>
          </a:p>
          <a:p>
            <a:r>
              <a:rPr lang="en-US" sz="2400" dirty="0" smtClean="0"/>
              <a:t>Hardware design for Phase 2</a:t>
            </a:r>
          </a:p>
          <a:p>
            <a:pPr lvl="1"/>
            <a:r>
              <a:rPr lang="en-US" sz="2000" dirty="0" smtClean="0"/>
              <a:t>Power supply design</a:t>
            </a:r>
          </a:p>
          <a:p>
            <a:pPr lvl="2"/>
            <a:r>
              <a:rPr lang="en-US" dirty="0" smtClean="0"/>
              <a:t>Battery and regulator selection</a:t>
            </a:r>
          </a:p>
          <a:p>
            <a:pPr lvl="1"/>
            <a:r>
              <a:rPr lang="en-US" sz="2000" dirty="0" smtClean="0"/>
              <a:t>Headset interfacing board</a:t>
            </a:r>
          </a:p>
          <a:p>
            <a:pPr lvl="2"/>
            <a:r>
              <a:rPr lang="en-US" dirty="0" smtClean="0"/>
              <a:t>Re-use GPS, inertial measurement unit,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 microcontroller</a:t>
            </a:r>
          </a:p>
          <a:p>
            <a:r>
              <a:rPr lang="en-US" sz="2400" dirty="0" smtClean="0"/>
              <a:t>Packaging</a:t>
            </a:r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30" y="4572000"/>
            <a:ext cx="2035427" cy="1845515"/>
          </a:xfrm>
          <a:prstGeom prst="rect">
            <a:avLst/>
          </a:prstGeom>
        </p:spPr>
      </p:pic>
      <p:pic>
        <p:nvPicPr>
          <p:cNvPr id="4" name="Picture 2" descr="D:\heads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0" y="2743200"/>
            <a:ext cx="203542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view</a:t>
            </a:r>
          </a:p>
          <a:p>
            <a:pPr lvl="1"/>
            <a:r>
              <a:rPr lang="en-US" sz="2000" dirty="0" smtClean="0"/>
              <a:t>Both worlds perceptible simultaneously</a:t>
            </a:r>
          </a:p>
          <a:p>
            <a:pPr lvl="1"/>
            <a:r>
              <a:rPr lang="en-US" sz="2000" dirty="0" smtClean="0"/>
              <a:t>Image perceptible to both eyes</a:t>
            </a:r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data</a:t>
            </a:r>
          </a:p>
          <a:p>
            <a:r>
              <a:rPr lang="en-US" sz="2400" dirty="0" smtClean="0"/>
              <a:t>Portability 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</a:t>
            </a:r>
            <a:r>
              <a:rPr lang="en-US" dirty="0" smtClean="0"/>
              <a:t>Overview </a:t>
            </a:r>
            <a:r>
              <a:rPr lang="en-US" dirty="0"/>
              <a:t>– </a:t>
            </a:r>
            <a:r>
              <a:rPr lang="en-US" dirty="0" smtClean="0"/>
              <a:t>Timeline 1/3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915400" cy="5334000"/>
          </a:xfrm>
        </p:spPr>
      </p:pic>
    </p:spTree>
    <p:extLst>
      <p:ext uri="{BB962C8B-B14F-4D97-AF65-F5344CB8AC3E}">
        <p14:creationId xmlns:p14="http://schemas.microsoft.com/office/powerpoint/2010/main" val="19160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</a:t>
            </a:r>
            <a:r>
              <a:rPr lang="en-US" dirty="0" smtClean="0"/>
              <a:t>Overview </a:t>
            </a:r>
            <a:r>
              <a:rPr lang="en-US" dirty="0" smtClean="0"/>
              <a:t>– Timeline 2/3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39199" cy="5301409"/>
          </a:xfrm>
        </p:spPr>
      </p:pic>
    </p:spTree>
    <p:extLst>
      <p:ext uri="{BB962C8B-B14F-4D97-AF65-F5344CB8AC3E}">
        <p14:creationId xmlns:p14="http://schemas.microsoft.com/office/powerpoint/2010/main" val="30127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39200" cy="5410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3/3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6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</a:t>
            </a:r>
            <a:r>
              <a:rPr lang="en-US" dirty="0" smtClean="0"/>
              <a:t>Overview </a:t>
            </a:r>
            <a:r>
              <a:rPr lang="en-US" dirty="0" smtClean="0"/>
              <a:t>- BUDGET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199993"/>
              </p:ext>
            </p:extLst>
          </p:nvPr>
        </p:nvGraphicFramePr>
        <p:xfrm>
          <a:off x="304801" y="1447800"/>
          <a:ext cx="8610599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0598"/>
                <a:gridCol w="1677779"/>
                <a:gridCol w="1533967"/>
                <a:gridCol w="1533967"/>
                <a:gridCol w="1294288"/>
              </a:tblGrid>
              <a:tr h="28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Vendor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Unit 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Quantity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Battery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BatterySpace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66.95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133.90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Screen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Adafruit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Screen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Adafruit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IMU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Mouser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28.75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Sparkfun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Passive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Components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Various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Circuit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Board (PCB)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OSH Park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80.00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Microcontroller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DigiKey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11.45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22.90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Battery charger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BatterySpace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79.90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Voltage regulator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Mouser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26.46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Fuel </a:t>
                      </a:r>
                      <a:r>
                        <a:rPr lang="en-US" sz="2000" u="none" strike="noStrike" dirty="0" smtClean="0">
                          <a:effectLst/>
                        </a:rPr>
                        <a:t>gauge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DigiKey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12.86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3D </a:t>
                      </a:r>
                      <a:r>
                        <a:rPr lang="en-US" sz="2000" u="none" strike="noStrike" dirty="0" smtClean="0">
                          <a:effectLst/>
                        </a:rPr>
                        <a:t>printed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b</a:t>
                      </a:r>
                      <a:r>
                        <a:rPr lang="en-US" sz="2000" u="none" strike="noStrike" dirty="0" smtClean="0">
                          <a:effectLst/>
                        </a:rPr>
                        <a:t>ox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Purdue IEEE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80.00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Backpack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Development Cost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739.66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Patent Liability</a:t>
            </a:r>
          </a:p>
          <a:p>
            <a:pPr lvl="1"/>
            <a:r>
              <a:rPr lang="en-US" sz="2400" dirty="0" smtClean="0"/>
              <a:t>Many AR patents exist</a:t>
            </a:r>
          </a:p>
          <a:p>
            <a:pPr lvl="1"/>
            <a:r>
              <a:rPr lang="en-US" sz="2400" dirty="0" smtClean="0"/>
              <a:t>Licensing may be required</a:t>
            </a:r>
          </a:p>
          <a:p>
            <a:pPr lvl="1"/>
            <a:r>
              <a:rPr lang="en-US" sz="2400" dirty="0" smtClean="0"/>
              <a:t>Could file new patents and cross-license</a:t>
            </a:r>
            <a:endParaRPr lang="en-US" sz="2400" dirty="0"/>
          </a:p>
          <a:p>
            <a:r>
              <a:rPr lang="en-US" sz="2800" dirty="0" smtClean="0"/>
              <a:t>User Safety</a:t>
            </a:r>
          </a:p>
          <a:p>
            <a:pPr lvl="1"/>
            <a:r>
              <a:rPr lang="en-US" sz="2400" dirty="0" smtClean="0"/>
              <a:t>LiFePO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much safer than other Lithium battery chemistries</a:t>
            </a:r>
          </a:p>
          <a:p>
            <a:pPr lvl="1"/>
            <a:r>
              <a:rPr lang="en-US" sz="2400" dirty="0" smtClean="0"/>
              <a:t>Translucent display keeps user aware of environment</a:t>
            </a:r>
          </a:p>
          <a:p>
            <a:pPr lvl="1"/>
            <a:r>
              <a:rPr lang="en-US" sz="2400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 sales after </a:t>
            </a:r>
            <a:r>
              <a:rPr lang="en-US" sz="3200" dirty="0" smtClean="0"/>
              <a:t>device purchase</a:t>
            </a:r>
          </a:p>
          <a:p>
            <a:pPr lvl="1"/>
            <a:r>
              <a:rPr lang="en-US" sz="2400" dirty="0" smtClean="0"/>
              <a:t>Create app store</a:t>
            </a:r>
          </a:p>
          <a:p>
            <a:pPr lvl="1"/>
            <a:r>
              <a:rPr lang="en-US" sz="2400" dirty="0" smtClean="0"/>
              <a:t>Encourage third party development</a:t>
            </a:r>
          </a:p>
          <a:p>
            <a:r>
              <a:rPr lang="en-US" sz="2800" dirty="0" smtClean="0"/>
              <a:t>Creation of alternative input devices</a:t>
            </a:r>
          </a:p>
          <a:p>
            <a:pPr lvl="1"/>
            <a:r>
              <a:rPr lang="en-US" sz="2400" dirty="0" smtClean="0"/>
              <a:t>Gloves for tracking hand movement</a:t>
            </a:r>
          </a:p>
          <a:p>
            <a:r>
              <a:rPr lang="en-US" sz="2800" dirty="0" smtClean="0"/>
              <a:t>Business to business sales</a:t>
            </a:r>
            <a:endParaRPr lang="en-US" sz="2800" dirty="0"/>
          </a:p>
          <a:p>
            <a:pPr lvl="1"/>
            <a:r>
              <a:rPr lang="en-US" sz="2400" dirty="0" smtClean="0"/>
              <a:t>Sell to schools for education</a:t>
            </a:r>
          </a:p>
          <a:p>
            <a:pPr lvl="1"/>
            <a:r>
              <a:rPr lang="en-US" sz="2400" dirty="0" smtClean="0"/>
              <a:t>Sell to businesses for employee training</a:t>
            </a:r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Continued software development</a:t>
            </a:r>
          </a:p>
          <a:p>
            <a:pPr lvl="1"/>
            <a:r>
              <a:rPr lang="en-US" sz="2400" dirty="0" smtClean="0"/>
              <a:t>Improve response time of head orientation</a:t>
            </a:r>
          </a:p>
          <a:p>
            <a:pPr lvl="1"/>
            <a:r>
              <a:rPr lang="en-US" sz="2400" dirty="0" smtClean="0"/>
              <a:t>Improve filtering of GPS data (</a:t>
            </a:r>
            <a:r>
              <a:rPr lang="en-US" sz="2400" smtClean="0"/>
              <a:t>location precision)</a:t>
            </a:r>
            <a:endParaRPr lang="en-US" sz="2400" dirty="0" smtClean="0"/>
          </a:p>
          <a:p>
            <a:pPr lvl="2"/>
            <a:r>
              <a:rPr lang="en-US" sz="1800" dirty="0" smtClean="0"/>
              <a:t>Large “jumps” in position</a:t>
            </a:r>
          </a:p>
          <a:p>
            <a:r>
              <a:rPr lang="en-US" sz="2400" dirty="0"/>
              <a:t>Migrate software to new motherboard</a:t>
            </a:r>
          </a:p>
          <a:p>
            <a:r>
              <a:rPr lang="en-US" sz="2400" dirty="0" smtClean="0"/>
              <a:t>Finalize packaging modifications for larger display</a:t>
            </a:r>
          </a:p>
          <a:p>
            <a:r>
              <a:rPr lang="en-US" sz="2400" dirty="0" smtClean="0"/>
              <a:t>Testing of new hardware</a:t>
            </a:r>
          </a:p>
          <a:p>
            <a:pPr lvl="1"/>
            <a:r>
              <a:rPr lang="en-US" sz="2400" dirty="0" smtClean="0"/>
              <a:t>Battery power and charging</a:t>
            </a:r>
          </a:p>
          <a:p>
            <a:pPr lvl="1"/>
            <a:r>
              <a:rPr lang="en-US" sz="2400" dirty="0" smtClean="0"/>
              <a:t>Interfacing of </a:t>
            </a:r>
            <a:r>
              <a:rPr lang="en-US" sz="2400" dirty="0" err="1" smtClean="0"/>
              <a:t>Terasic</a:t>
            </a:r>
            <a:r>
              <a:rPr lang="en-US" sz="2400" dirty="0" smtClean="0"/>
              <a:t> board with existing microcontroller</a:t>
            </a:r>
          </a:p>
          <a:p>
            <a:pPr lvl="1"/>
            <a:r>
              <a:rPr lang="en-US" sz="2400" dirty="0" smtClean="0"/>
              <a:t>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" t="5598" r="1170" b="9803"/>
          <a:stretch/>
        </p:blipFill>
        <p:spPr bwMode="auto">
          <a:xfrm>
            <a:off x="167802" y="842513"/>
            <a:ext cx="8827806" cy="48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52400" y="838200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1600200" y="838200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3126204" y="838200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4574004" y="838200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6096000" y="847545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8" action="ppaction://hlinksldjump"/>
          </p:cNvPr>
          <p:cNvSpPr/>
          <p:nvPr/>
        </p:nvSpPr>
        <p:spPr>
          <a:xfrm>
            <a:off x="7547808" y="842513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152400" y="1985513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10" action="ppaction://hlinksldjump"/>
          </p:cNvPr>
          <p:cNvSpPr/>
          <p:nvPr/>
        </p:nvSpPr>
        <p:spPr>
          <a:xfrm>
            <a:off x="1600200" y="1985513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11" action="ppaction://hlinksldjump"/>
          </p:cNvPr>
          <p:cNvSpPr/>
          <p:nvPr/>
        </p:nvSpPr>
        <p:spPr>
          <a:xfrm>
            <a:off x="3126204" y="1985513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12" action="ppaction://hlinksldjump"/>
          </p:cNvPr>
          <p:cNvSpPr/>
          <p:nvPr/>
        </p:nvSpPr>
        <p:spPr>
          <a:xfrm>
            <a:off x="4574004" y="1985513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13" action="ppaction://hlinksldjump"/>
          </p:cNvPr>
          <p:cNvSpPr/>
          <p:nvPr/>
        </p:nvSpPr>
        <p:spPr>
          <a:xfrm>
            <a:off x="6096000" y="1994858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14" action="ppaction://hlinksldjump"/>
          </p:cNvPr>
          <p:cNvSpPr/>
          <p:nvPr/>
        </p:nvSpPr>
        <p:spPr>
          <a:xfrm>
            <a:off x="7547808" y="1989826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15" action="ppaction://hlinksldjump"/>
          </p:cNvPr>
          <p:cNvSpPr/>
          <p:nvPr/>
        </p:nvSpPr>
        <p:spPr>
          <a:xfrm>
            <a:off x="152400" y="3237062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16" action="ppaction://hlinksldjump"/>
          </p:cNvPr>
          <p:cNvSpPr/>
          <p:nvPr/>
        </p:nvSpPr>
        <p:spPr>
          <a:xfrm>
            <a:off x="1600200" y="3237062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7" action="ppaction://hlinksldjump"/>
          </p:cNvPr>
          <p:cNvSpPr/>
          <p:nvPr/>
        </p:nvSpPr>
        <p:spPr>
          <a:xfrm>
            <a:off x="3126204" y="3237062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8" action="ppaction://hlinksldjump"/>
          </p:cNvPr>
          <p:cNvSpPr/>
          <p:nvPr/>
        </p:nvSpPr>
        <p:spPr>
          <a:xfrm>
            <a:off x="4574004" y="3237062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9" action="ppaction://hlinksldjump"/>
          </p:cNvPr>
          <p:cNvSpPr/>
          <p:nvPr/>
        </p:nvSpPr>
        <p:spPr>
          <a:xfrm>
            <a:off x="6096000" y="3246407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20" action="ppaction://hlinksldjump"/>
          </p:cNvPr>
          <p:cNvSpPr/>
          <p:nvPr/>
        </p:nvSpPr>
        <p:spPr>
          <a:xfrm>
            <a:off x="7547808" y="3241375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21" action="ppaction://hlinksldjump"/>
          </p:cNvPr>
          <p:cNvSpPr/>
          <p:nvPr/>
        </p:nvSpPr>
        <p:spPr>
          <a:xfrm>
            <a:off x="142336" y="4413130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22" action="ppaction://hlinksldjump"/>
          </p:cNvPr>
          <p:cNvSpPr/>
          <p:nvPr/>
        </p:nvSpPr>
        <p:spPr>
          <a:xfrm>
            <a:off x="4574004" y="4428945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23" action="ppaction://hlinksldjump"/>
          </p:cNvPr>
          <p:cNvSpPr/>
          <p:nvPr/>
        </p:nvSpPr>
        <p:spPr>
          <a:xfrm>
            <a:off x="6096000" y="4428226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24" action="ppaction://hlinksldjump"/>
          </p:cNvPr>
          <p:cNvSpPr/>
          <p:nvPr/>
        </p:nvSpPr>
        <p:spPr>
          <a:xfrm>
            <a:off x="7555410" y="4413130"/>
            <a:ext cx="1447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>
        <p:fade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30" y="1371600"/>
            <a:ext cx="5867400" cy="53199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96570" cy="53042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 8585476 B2</a:t>
            </a:r>
          </a:p>
          <a:p>
            <a:pPr lvl="1"/>
            <a:r>
              <a:rPr lang="en-US" sz="2800" dirty="0" smtClean="0"/>
              <a:t>Location-based </a:t>
            </a:r>
            <a:r>
              <a:rPr lang="en-US" sz="2800" dirty="0"/>
              <a:t>games and augmented reality </a:t>
            </a:r>
            <a:r>
              <a:rPr lang="en-US" sz="2800" dirty="0" smtClean="0"/>
              <a:t>systems</a:t>
            </a:r>
            <a:endParaRPr lang="en-US" sz="2800" dirty="0"/>
          </a:p>
          <a:p>
            <a:r>
              <a:rPr lang="en-US" sz="2800" dirty="0"/>
              <a:t>US 20130267309 </a:t>
            </a:r>
            <a:r>
              <a:rPr lang="en-US" sz="2800" dirty="0" smtClean="0"/>
              <a:t>A1 [pending]</a:t>
            </a:r>
            <a:endParaRPr lang="en-US" sz="2800" dirty="0"/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physical </a:t>
            </a:r>
            <a:r>
              <a:rPr lang="en-US" sz="2800" dirty="0" smtClean="0"/>
              <a:t>games</a:t>
            </a:r>
          </a:p>
          <a:p>
            <a:r>
              <a:rPr lang="en-US" sz="2800" dirty="0"/>
              <a:t>US 8519844 </a:t>
            </a:r>
            <a:r>
              <a:rPr lang="en-US" sz="2800" dirty="0" smtClean="0"/>
              <a:t>B2</a:t>
            </a:r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location determination methods and </a:t>
            </a:r>
            <a:r>
              <a:rPr lang="en-US" sz="2800" dirty="0" smtClean="0"/>
              <a:t>apparatus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Wearable augmented reality </a:t>
            </a:r>
            <a:r>
              <a:rPr lang="en-US" sz="2400" dirty="0"/>
              <a:t>is </a:t>
            </a:r>
            <a:r>
              <a:rPr lang="en-US" sz="2400" dirty="0" smtClean="0"/>
              <a:t>emerging quickly</a:t>
            </a:r>
          </a:p>
          <a:p>
            <a:pPr lvl="1"/>
            <a:r>
              <a:rPr lang="en-US" sz="2000" dirty="0" smtClean="0"/>
              <a:t>Google Glass, Oculus Rift, Epson BT-100</a:t>
            </a:r>
          </a:p>
          <a:p>
            <a:pPr lvl="1"/>
            <a:r>
              <a:rPr lang="en-US" sz="2000" dirty="0" smtClean="0"/>
              <a:t>Provide information</a:t>
            </a:r>
          </a:p>
          <a:p>
            <a:pPr lvl="1"/>
            <a:r>
              <a:rPr lang="en-US" sz="2000" dirty="0" smtClean="0"/>
              <a:t>Promote teamwork</a:t>
            </a:r>
          </a:p>
          <a:p>
            <a:pPr lvl="1"/>
            <a:r>
              <a:rPr lang="en-US" sz="2000" dirty="0" smtClean="0"/>
              <a:t>Decrease need for physical objects</a:t>
            </a:r>
          </a:p>
          <a:p>
            <a:r>
              <a:rPr lang="en-US" sz="2400" dirty="0" smtClean="0"/>
              <a:t>Design requirements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r>
              <a:rPr lang="en-US" sz="2000" dirty="0" smtClean="0"/>
              <a:t>Portable </a:t>
            </a:r>
            <a:r>
              <a:rPr lang="en-US" sz="2000" dirty="0"/>
              <a:t>and </a:t>
            </a:r>
            <a:r>
              <a:rPr lang="en-US" sz="2000" dirty="0" smtClean="0"/>
              <a:t>comfortable</a:t>
            </a:r>
            <a:endParaRPr lang="en-US" sz="2000" dirty="0"/>
          </a:p>
          <a:p>
            <a:pPr lvl="1"/>
            <a:r>
              <a:rPr lang="en-US" sz="2000" dirty="0" smtClean="0"/>
              <a:t>Track user position </a:t>
            </a:r>
            <a:r>
              <a:rPr lang="en-US" sz="2000" dirty="0"/>
              <a:t>and </a:t>
            </a:r>
            <a:r>
              <a:rPr lang="en-US" sz="2000" dirty="0" smtClean="0"/>
              <a:t>head orientation</a:t>
            </a:r>
            <a:endParaRPr lang="en-US" sz="2000" dirty="0"/>
          </a:p>
          <a:p>
            <a:pPr lvl="1"/>
            <a:r>
              <a:rPr lang="en-US" sz="2000" dirty="0" smtClean="0"/>
              <a:t>Wireless communication</a:t>
            </a:r>
            <a:endParaRPr lang="en-US" sz="2000" dirty="0"/>
          </a:p>
          <a:p>
            <a:pPr lvl="1"/>
            <a:r>
              <a:rPr lang="en-US" sz="2000" dirty="0" smtClean="0"/>
              <a:t>Easy </a:t>
            </a:r>
            <a:r>
              <a:rPr lang="en-US" sz="2000" dirty="0"/>
              <a:t>to set up and use</a:t>
            </a:r>
          </a:p>
          <a:p>
            <a:pPr lvl="1"/>
            <a:r>
              <a:rPr lang="en-US" sz="2000" dirty="0" smtClean="0"/>
              <a:t>Maintain peripheral vision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Artistic performance</a:t>
            </a:r>
          </a:p>
          <a:p>
            <a:pPr lvl="1"/>
            <a:r>
              <a:rPr lang="en-US" sz="2200" dirty="0" smtClean="0"/>
              <a:t>Performers need to </a:t>
            </a:r>
            <a:r>
              <a:rPr lang="en-US" sz="2200" dirty="0"/>
              <a:t>know where </a:t>
            </a:r>
            <a:r>
              <a:rPr lang="en-US" sz="2200" dirty="0" smtClean="0"/>
              <a:t>to </a:t>
            </a:r>
            <a:r>
              <a:rPr lang="en-US" sz="2200" dirty="0"/>
              <a:t>be and </a:t>
            </a:r>
            <a:r>
              <a:rPr lang="en-US" sz="2200" dirty="0" smtClean="0"/>
              <a:t>when</a:t>
            </a:r>
            <a:endParaRPr lang="en-US" sz="2200" dirty="0"/>
          </a:p>
          <a:p>
            <a:r>
              <a:rPr lang="en-US" sz="2400" dirty="0" smtClean="0"/>
              <a:t>Train a new employee</a:t>
            </a:r>
          </a:p>
          <a:p>
            <a:pPr lvl="1"/>
            <a:r>
              <a:rPr lang="en-US" sz="2200" dirty="0" smtClean="0"/>
              <a:t>Show </a:t>
            </a:r>
            <a:r>
              <a:rPr lang="en-US" sz="2200" dirty="0"/>
              <a:t>a physical demonstration of </a:t>
            </a:r>
            <a:r>
              <a:rPr lang="en-US" sz="2200" dirty="0" smtClean="0"/>
              <a:t>equipment</a:t>
            </a:r>
          </a:p>
          <a:p>
            <a:pPr lvl="1"/>
            <a:r>
              <a:rPr lang="en-US" sz="2200" dirty="0" smtClean="0"/>
              <a:t>Employee </a:t>
            </a:r>
            <a:r>
              <a:rPr lang="en-US" sz="2200" dirty="0"/>
              <a:t>may </a:t>
            </a:r>
            <a:r>
              <a:rPr lang="en-US" sz="2200" dirty="0" smtClean="0"/>
              <a:t>observe machinery in operation</a:t>
            </a:r>
            <a:endParaRPr lang="en-US" sz="2200" dirty="0"/>
          </a:p>
          <a:p>
            <a:r>
              <a:rPr lang="en-US" sz="2400" dirty="0" smtClean="0"/>
              <a:t>Educational demonstrations</a:t>
            </a:r>
          </a:p>
          <a:p>
            <a:pPr lvl="1"/>
            <a:r>
              <a:rPr lang="en-US" sz="2200" dirty="0" smtClean="0"/>
              <a:t>Place virtual resources in </a:t>
            </a:r>
            <a:r>
              <a:rPr lang="en-US" sz="2200" dirty="0"/>
              <a:t>appropriate </a:t>
            </a:r>
            <a:r>
              <a:rPr lang="en-US" sz="2200" dirty="0" smtClean="0"/>
              <a:t>locations</a:t>
            </a:r>
          </a:p>
          <a:p>
            <a:r>
              <a:rPr lang="en-US" sz="2400" dirty="0" smtClean="0"/>
              <a:t>Virtual tour, guide, or navigation</a:t>
            </a:r>
          </a:p>
          <a:p>
            <a:r>
              <a:rPr lang="en-US" sz="2400" dirty="0"/>
              <a:t>Gaming</a:t>
            </a:r>
          </a:p>
          <a:p>
            <a:pPr lvl="1"/>
            <a:r>
              <a:rPr lang="en-US" sz="2200" dirty="0"/>
              <a:t>Rely </a:t>
            </a:r>
            <a:r>
              <a:rPr lang="en-US" sz="2200" dirty="0" smtClean="0"/>
              <a:t>on “imaginary” objects placed in a select location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Artistic performance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Performers need to know where to be and when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 a new employee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 a physical demonstration of equipment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Employee may observe machinery in operation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Educational demonstrations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Place virtual resources in appropriate locations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 tour, guide, or navigation</a:t>
            </a:r>
          </a:p>
          <a:p>
            <a:r>
              <a:rPr lang="en-US" sz="2400" u="sng" dirty="0" smtClean="0"/>
              <a:t>Gaming</a:t>
            </a:r>
          </a:p>
          <a:p>
            <a:pPr lvl="1"/>
            <a:r>
              <a:rPr lang="en-US" sz="2200" u="sng" dirty="0" smtClean="0"/>
              <a:t>Rely on “imaginary” objects placed in a select location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886200"/>
            <a:ext cx="8407893" cy="2240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Focus on gaming</a:t>
            </a:r>
          </a:p>
          <a:p>
            <a:r>
              <a:rPr lang="en-US" sz="2800" dirty="0" smtClean="0"/>
              <a:t>Allow for multiple simulations</a:t>
            </a:r>
          </a:p>
          <a:p>
            <a:r>
              <a:rPr lang="en-US" sz="2800" dirty="0" smtClean="0"/>
              <a:t>Multiplayer simulation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06401"/>
            <a:ext cx="3733800" cy="21605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534949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Inertial measurement unit (IMU)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GPS receiver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706401"/>
            <a:ext cx="35814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34949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Wireless </a:t>
            </a:r>
            <a:r>
              <a:rPr lang="en-US" sz="2400" dirty="0">
                <a:solidFill>
                  <a:srgbClr val="534949"/>
                </a:solidFill>
              </a:rPr>
              <a:t>communication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Graphics rendering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534949"/>
                </a:solidFill>
              </a:rPr>
              <a:t>Simulation logic</a:t>
            </a:r>
          </a:p>
        </p:txBody>
      </p:sp>
    </p:spTree>
    <p:extLst>
      <p:ext uri="{BB962C8B-B14F-4D97-AF65-F5344CB8AC3E}">
        <p14:creationId xmlns:p14="http://schemas.microsoft.com/office/powerpoint/2010/main" val="1306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8" y="536250"/>
            <a:ext cx="8648144" cy="57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Phase 1: Senior Design</a:t>
            </a:r>
          </a:p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dirty="0" smtClean="0"/>
              <a:t>Phase 2: Cornell Cup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Hardware</a:t>
            </a:r>
          </a:p>
          <a:p>
            <a:pPr lvl="1"/>
            <a:r>
              <a:rPr lang="en-US" sz="2400" dirty="0" smtClean="0"/>
              <a:t>Interfacing to IMU</a:t>
            </a:r>
          </a:p>
          <a:p>
            <a:pPr lvl="1"/>
            <a:r>
              <a:rPr lang="en-US" sz="2400" dirty="0" smtClean="0"/>
              <a:t>Interfacing to GPS</a:t>
            </a:r>
          </a:p>
          <a:p>
            <a:pPr lvl="1"/>
            <a:r>
              <a:rPr lang="en-US" sz="2400" dirty="0" smtClean="0"/>
              <a:t>Power management</a:t>
            </a:r>
          </a:p>
          <a:p>
            <a:pPr lvl="2"/>
            <a:r>
              <a:rPr lang="en-US" sz="1800" dirty="0" smtClean="0"/>
              <a:t>Battery charging</a:t>
            </a:r>
          </a:p>
          <a:p>
            <a:pPr lvl="2"/>
            <a:r>
              <a:rPr lang="en-US" sz="1800" dirty="0" smtClean="0"/>
              <a:t>Battery fuel gauge</a:t>
            </a:r>
          </a:p>
          <a:p>
            <a:pPr lvl="2"/>
            <a:r>
              <a:rPr lang="en-US" sz="1800" dirty="0" smtClean="0"/>
              <a:t>Voltage regulation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11940" y="3991730"/>
            <a:ext cx="527486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4724401" cy="46024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Self-contained headset</a:t>
            </a:r>
          </a:p>
          <a:p>
            <a:pPr lvl="1"/>
            <a:r>
              <a:rPr lang="en-US" sz="2000" dirty="0" smtClean="0"/>
              <a:t>Adjustable hard hat</a:t>
            </a:r>
          </a:p>
          <a:p>
            <a:pPr lvl="1"/>
            <a:r>
              <a:rPr lang="en-US" sz="2000" dirty="0" smtClean="0"/>
              <a:t>Display mounted to rails</a:t>
            </a:r>
          </a:p>
          <a:p>
            <a:pPr lvl="1"/>
            <a:r>
              <a:rPr lang="en-US" sz="2000" dirty="0" smtClean="0"/>
              <a:t>Electronics in back for balance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 using </a:t>
            </a:r>
            <a:r>
              <a:rPr lang="en-US" sz="2000" dirty="0" err="1" smtClean="0"/>
              <a:t>XBees</a:t>
            </a:r>
            <a:endParaRPr lang="en-US" sz="2000" dirty="0" smtClean="0"/>
          </a:p>
          <a:p>
            <a:pPr lvl="1"/>
            <a:r>
              <a:rPr lang="en-US" sz="2000" dirty="0" smtClean="0"/>
              <a:t>SPI communication between</a:t>
            </a:r>
            <a:br>
              <a:rPr lang="en-US" sz="2000" dirty="0" smtClean="0"/>
            </a:br>
            <a:r>
              <a:rPr lang="en-US" sz="2000" dirty="0" smtClean="0"/>
              <a:t>Raspberry Pi and microcontroller</a:t>
            </a:r>
          </a:p>
          <a:p>
            <a:pPr lvl="1"/>
            <a:r>
              <a:rPr lang="en-US" sz="2000" dirty="0" err="1" smtClean="0"/>
              <a:t>PacMan</a:t>
            </a:r>
            <a:r>
              <a:rPr lang="en-US" sz="2000" dirty="0"/>
              <a:t>-</a:t>
            </a:r>
            <a:r>
              <a:rPr lang="en-US" sz="2000" dirty="0" smtClean="0"/>
              <a:t>like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2050" name="Picture 2" descr="D:\100MSDCF\DSC01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0999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100MSDCF\DSC010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1118</TotalTime>
  <Words>803</Words>
  <Application>Microsoft Office PowerPoint</Application>
  <PresentationFormat>On-screen Show (4:3)</PresentationFormat>
  <Paragraphs>274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Grid</vt:lpstr>
      <vt:lpstr>Office Theme</vt:lpstr>
      <vt:lpstr>1_Grid</vt:lpstr>
      <vt:lpstr>Augmented Reality Cornell Cup Mid Review  Spring 2014</vt:lpstr>
      <vt:lpstr>Outline</vt:lpstr>
      <vt:lpstr>Challenge Definition</vt:lpstr>
      <vt:lpstr>Use cases</vt:lpstr>
      <vt:lpstr>Project entry solution</vt:lpstr>
      <vt:lpstr>PowerPoint Presentation</vt:lpstr>
      <vt:lpstr>Accomplishments To Date</vt:lpstr>
      <vt:lpstr>Accomplishments To Date (PHA1)</vt:lpstr>
      <vt:lpstr>Accomplishments To Date (PHA1)</vt:lpstr>
      <vt:lpstr>Performance metrics</vt:lpstr>
      <vt:lpstr>Accomplishments To Date (PHA2)</vt:lpstr>
      <vt:lpstr>Technical Ingenuity</vt:lpstr>
      <vt:lpstr>Execution Overview – Timeline 1/3</vt:lpstr>
      <vt:lpstr>Execution Overview – Timeline 2/3</vt:lpstr>
      <vt:lpstr>Execution Overview – Timeline 3/3</vt:lpstr>
      <vt:lpstr>Execution Overview - BUDGET</vt:lpstr>
      <vt:lpstr>Complications</vt:lpstr>
      <vt:lpstr>Opportunities</vt:lpstr>
      <vt:lpstr>Recommendations and Next Steps</vt:lpstr>
      <vt:lpstr>Questions / Discussion</vt:lpstr>
      <vt:lpstr>PowerPoint Presentation</vt:lpstr>
      <vt:lpstr>PCB</vt:lpstr>
      <vt:lpstr>Schematic</vt:lpstr>
      <vt:lpstr>Patents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Stephen Carlson</cp:lastModifiedBy>
  <cp:revision>163</cp:revision>
  <dcterms:created xsi:type="dcterms:W3CDTF">2013-09-03T13:42:12Z</dcterms:created>
  <dcterms:modified xsi:type="dcterms:W3CDTF">2014-02-17T03:27:28Z</dcterms:modified>
</cp:coreProperties>
</file>