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256" r:id="rId3"/>
    <p:sldId id="260" r:id="rId4"/>
    <p:sldId id="268" r:id="rId5"/>
    <p:sldId id="257" r:id="rId6"/>
    <p:sldId id="275" r:id="rId7"/>
    <p:sldId id="278" r:id="rId8"/>
    <p:sldId id="288" r:id="rId9"/>
    <p:sldId id="269" r:id="rId10"/>
    <p:sldId id="280" r:id="rId11"/>
    <p:sldId id="286" r:id="rId12"/>
    <p:sldId id="279" r:id="rId13"/>
    <p:sldId id="270" r:id="rId14"/>
    <p:sldId id="285" r:id="rId15"/>
    <p:sldId id="271" r:id="rId16"/>
    <p:sldId id="289" r:id="rId17"/>
    <p:sldId id="284" r:id="rId18"/>
    <p:sldId id="282" r:id="rId19"/>
    <p:sldId id="283" r:id="rId20"/>
    <p:sldId id="274" r:id="rId21"/>
    <p:sldId id="267" r:id="rId22"/>
    <p:sldId id="29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7661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66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76612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441069"/>
              </p:ext>
            </p:extLst>
          </p:nvPr>
        </p:nvGraphicFramePr>
        <p:xfrm>
          <a:off x="152400" y="1173729"/>
          <a:ext cx="8839201" cy="5531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295400"/>
                <a:gridCol w="3259214"/>
                <a:gridCol w="3522587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Initial Target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Phase 1 (Measured)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(Current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Estimate)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Backpack: 3 kg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N/A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Power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 hours runtime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Location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 b="1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 meters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Phase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Wireless </a:t>
                      </a:r>
                      <a:r>
                        <a:rPr lang="en-US" sz="120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200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 m range, line of sight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20</a:t>
                      </a:r>
                      <a:r>
                        <a:rPr lang="en-US" sz="1200" baseline="0" dirty="0" smtClean="0">
                          <a:effectLst/>
                        </a:rPr>
                        <a:t> FPS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FPS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79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r>
                        <a:rPr lang="en-US" sz="1200" b="1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3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End user can start up and use device without a technician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Whr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</a:t>
            </a:r>
            <a:r>
              <a:rPr lang="en-US" dirty="0" smtClean="0"/>
              <a:t>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751307"/>
            <a:ext cx="26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[POWER CONSUMPTION]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6451" y="51054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[PCB]</a:t>
            </a:r>
            <a:endParaRPr lang="en-US" dirty="0"/>
          </a:p>
        </p:txBody>
      </p:sp>
      <p:pic>
        <p:nvPicPr>
          <p:cNvPr id="1026" name="Picture 2" descr="D:\DSC009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4944" y="2590800"/>
            <a:ext cx="3161856" cy="210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9" b="-207"/>
          <a:stretch/>
        </p:blipFill>
        <p:spPr>
          <a:xfrm>
            <a:off x="152400" y="1371600"/>
            <a:ext cx="8834213" cy="5334000"/>
          </a:xfrm>
        </p:spPr>
      </p:pic>
    </p:spTree>
    <p:extLst>
      <p:ext uri="{BB962C8B-B14F-4D97-AF65-F5344CB8AC3E}">
        <p14:creationId xmlns:p14="http://schemas.microsoft.com/office/powerpoint/2010/main" val="304276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2/3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841390"/>
              </p:ext>
            </p:extLst>
          </p:nvPr>
        </p:nvGraphicFramePr>
        <p:xfrm>
          <a:off x="152400" y="1371599"/>
          <a:ext cx="8839199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019"/>
                <a:gridCol w="2698551"/>
                <a:gridCol w="1015583"/>
                <a:gridCol w="928532"/>
                <a:gridCol w="928532"/>
                <a:gridCol w="928532"/>
                <a:gridCol w="783450"/>
              </a:tblGrid>
              <a:tr h="2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Vendor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 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Shipping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Oshpark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DigiKey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Fuel 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DigiKey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printed 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Purdue IEEE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Backpack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Draw String Backpack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521.65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739.66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Novelty of design avoids many AR patents</a:t>
            </a:r>
          </a:p>
          <a:p>
            <a:pPr lvl="2"/>
            <a:r>
              <a:rPr lang="en-US" sz="2000" dirty="0" smtClean="0"/>
              <a:t>Large fraction specifically mention cameras</a:t>
            </a:r>
          </a:p>
          <a:p>
            <a:pPr lvl="1"/>
            <a:r>
              <a:rPr lang="en-US" sz="2400" dirty="0" smtClean="0"/>
              <a:t>Licensing 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software to users after purchase of device</a:t>
            </a:r>
          </a:p>
          <a:p>
            <a:pPr lvl="1"/>
            <a:r>
              <a:rPr lang="en-US" dirty="0" smtClean="0"/>
              <a:t>Need to set up distribution network</a:t>
            </a:r>
          </a:p>
          <a:p>
            <a:pPr lvl="1"/>
            <a:r>
              <a:rPr lang="en-US" dirty="0" smtClean="0"/>
              <a:t>Encourage third party development</a:t>
            </a:r>
          </a:p>
          <a:p>
            <a:pPr lvl="1"/>
            <a:r>
              <a:rPr lang="en-US" dirty="0" smtClean="0"/>
              <a:t>Anti-piracy solutions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Continued software development</a:t>
            </a:r>
          </a:p>
          <a:p>
            <a:pPr lvl="1"/>
            <a:r>
              <a:rPr lang="en-US" sz="2000" dirty="0" smtClean="0"/>
              <a:t>Improve calculation of head orientation</a:t>
            </a:r>
          </a:p>
          <a:p>
            <a:pPr lvl="1"/>
            <a:r>
              <a:rPr lang="en-US" sz="2000" dirty="0" smtClean="0"/>
              <a:t>Improve filtering of GPS data</a:t>
            </a:r>
          </a:p>
          <a:p>
            <a:r>
              <a:rPr lang="en-US" sz="2200" dirty="0"/>
              <a:t>Migrate software to new motherboard</a:t>
            </a:r>
          </a:p>
          <a:p>
            <a:r>
              <a:rPr lang="en-US" sz="2200" dirty="0" smtClean="0"/>
              <a:t>Finalize packaging modifications for larger display</a:t>
            </a:r>
          </a:p>
          <a:p>
            <a:r>
              <a:rPr lang="en-US" sz="2200" dirty="0" smtClean="0"/>
              <a:t>Testing of new hardware</a:t>
            </a:r>
          </a:p>
          <a:p>
            <a:pPr lvl="1"/>
            <a:r>
              <a:rPr lang="en-US" sz="2000" dirty="0" smtClean="0"/>
              <a:t>Battery power and charging</a:t>
            </a:r>
          </a:p>
          <a:p>
            <a:pPr lvl="1"/>
            <a:r>
              <a:rPr lang="en-US" sz="2000" dirty="0" smtClean="0"/>
              <a:t>Interfacing of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with existing microcontroller</a:t>
            </a:r>
          </a:p>
          <a:p>
            <a:pPr lvl="1"/>
            <a:r>
              <a:rPr lang="en-US" sz="20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</a:t>
            </a:r>
            <a:r>
              <a:rPr lang="en-US" dirty="0"/>
              <a:t>computing is </a:t>
            </a:r>
            <a:r>
              <a:rPr lang="en-US" dirty="0" smtClean="0"/>
              <a:t>emerging quickly</a:t>
            </a:r>
          </a:p>
          <a:p>
            <a:pPr lvl="1"/>
            <a:r>
              <a:rPr lang="en-US" dirty="0" smtClean="0"/>
              <a:t>Google Glass, Samsung </a:t>
            </a:r>
            <a:r>
              <a:rPr lang="en-US" dirty="0"/>
              <a:t>Galaxy </a:t>
            </a:r>
            <a:r>
              <a:rPr lang="en-US" dirty="0" smtClean="0"/>
              <a:t>Gear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Oculus Rift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Combine </a:t>
            </a:r>
            <a:r>
              <a:rPr lang="en-US" dirty="0"/>
              <a:t>virtual reality with reality to create augmented </a:t>
            </a:r>
            <a:r>
              <a:rPr lang="en-US" dirty="0" smtClean="0"/>
              <a:t>reality</a:t>
            </a:r>
          </a:p>
          <a:p>
            <a:pPr lvl="1"/>
            <a:r>
              <a:rPr lang="en-US" dirty="0" smtClean="0"/>
              <a:t>Provide information</a:t>
            </a:r>
          </a:p>
          <a:p>
            <a:pPr lvl="1"/>
            <a:r>
              <a:rPr lang="en-US" dirty="0" smtClean="0"/>
              <a:t>Promote Teamwork</a:t>
            </a:r>
          </a:p>
          <a:p>
            <a:pPr lvl="1"/>
            <a:r>
              <a:rPr lang="en-US" dirty="0" smtClean="0"/>
              <a:t>Decrease need for physical objects</a:t>
            </a:r>
          </a:p>
          <a:p>
            <a:r>
              <a:rPr lang="en-US" dirty="0"/>
              <a:t>The design will need to satisfy the following </a:t>
            </a:r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Portable </a:t>
            </a:r>
            <a:r>
              <a:rPr lang="en-US" dirty="0"/>
              <a:t>and </a:t>
            </a:r>
            <a:r>
              <a:rPr lang="en-US" dirty="0" smtClean="0"/>
              <a:t>Comfortable</a:t>
            </a:r>
            <a:endParaRPr lang="en-US" dirty="0"/>
          </a:p>
          <a:p>
            <a:pPr lvl="1"/>
            <a:r>
              <a:rPr lang="en-US" dirty="0" smtClean="0"/>
              <a:t>Track user position </a:t>
            </a:r>
            <a:r>
              <a:rPr lang="en-US" dirty="0"/>
              <a:t>and </a:t>
            </a:r>
            <a:r>
              <a:rPr lang="en-US" dirty="0" smtClean="0"/>
              <a:t>head orientation</a:t>
            </a:r>
            <a:endParaRPr lang="en-US" dirty="0"/>
          </a:p>
          <a:p>
            <a:pPr lvl="1"/>
            <a:r>
              <a:rPr lang="en-US" dirty="0" smtClean="0"/>
              <a:t>Wireless </a:t>
            </a:r>
            <a:r>
              <a:rPr lang="en-US" dirty="0"/>
              <a:t>Communication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set up and use</a:t>
            </a:r>
          </a:p>
          <a:p>
            <a:pPr lvl="1"/>
            <a:r>
              <a:rPr lang="en-US" dirty="0" smtClean="0"/>
              <a:t>Transparent display, easy to see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when.</a:t>
            </a:r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operation.</a:t>
            </a:r>
            <a:endParaRPr lang="en-US" sz="22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Children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laying Games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Children Rely </a:t>
            </a:r>
            <a:r>
              <a:rPr lang="en-US" sz="2200" dirty="0">
                <a:solidFill>
                  <a:srgbClr val="FF0000"/>
                </a:solidFill>
              </a:rPr>
              <a:t>on “imaginary” objects placed in a select location.</a:t>
            </a:r>
          </a:p>
          <a:p>
            <a:r>
              <a:rPr lang="en-US" sz="2400" dirty="0" smtClean="0"/>
              <a:t>Educational Demonstrations</a:t>
            </a:r>
          </a:p>
          <a:p>
            <a:pPr lvl="1"/>
            <a:r>
              <a:rPr lang="en-US" sz="2200" dirty="0" smtClean="0"/>
              <a:t> Replace resources with virtual resources placed </a:t>
            </a:r>
            <a:r>
              <a:rPr lang="en-US" sz="2200" dirty="0"/>
              <a:t>in appropriate locations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Will </a:t>
            </a:r>
            <a:r>
              <a:rPr lang="en-US" sz="2800" dirty="0"/>
              <a:t>not focus on internet </a:t>
            </a:r>
            <a:r>
              <a:rPr lang="en-US" sz="2800" dirty="0" smtClean="0"/>
              <a:t>connectivity</a:t>
            </a:r>
          </a:p>
          <a:p>
            <a:r>
              <a:rPr lang="en-US" sz="2800" dirty="0" smtClean="0"/>
              <a:t>Allow for multiple simulations.</a:t>
            </a:r>
            <a:endParaRPr lang="en-US" sz="2800" dirty="0"/>
          </a:p>
          <a:p>
            <a:r>
              <a:rPr lang="en-US" sz="2800" dirty="0" smtClean="0"/>
              <a:t>Focus on Gaming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2579"/>
            <a:ext cx="37338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Provide the 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Mounting point for sensors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06401"/>
            <a:ext cx="35052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Wireless </a:t>
            </a:r>
            <a:r>
              <a:rPr lang="en-US" sz="2400" dirty="0">
                <a:solidFill>
                  <a:schemeClr val="tx2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200" y="228600"/>
            <a:ext cx="9067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PHASE 1</a:t>
            </a:r>
          </a:p>
          <a:p>
            <a:endParaRPr lang="en-US" sz="8000" dirty="0"/>
          </a:p>
          <a:p>
            <a:r>
              <a:rPr lang="en-US" sz="8000" dirty="0" smtClean="0"/>
              <a:t>PHASE 2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</a:t>
            </a:r>
          </a:p>
          <a:p>
            <a:pPr lvl="1"/>
            <a:r>
              <a:rPr lang="en-US" sz="2000" dirty="0" smtClean="0"/>
              <a:t>Interfacing to Inertial Measurement Unit</a:t>
            </a:r>
          </a:p>
          <a:p>
            <a:pPr lvl="1"/>
            <a:r>
              <a:rPr lang="en-US" sz="2000" dirty="0" smtClean="0"/>
              <a:t>Interfacing to GPS</a:t>
            </a:r>
          </a:p>
          <a:p>
            <a:pPr lvl="1"/>
            <a:r>
              <a:rPr lang="en-US" sz="2000" dirty="0" smtClean="0"/>
              <a:t>Power management</a:t>
            </a:r>
          </a:p>
          <a:p>
            <a:pPr lvl="2"/>
            <a:r>
              <a:rPr lang="en-US" dirty="0" smtClean="0"/>
              <a:t>Battery charging</a:t>
            </a:r>
          </a:p>
          <a:p>
            <a:pPr lvl="2"/>
            <a:r>
              <a:rPr lang="en-US" dirty="0" smtClean="0"/>
              <a:t>Battery fuel gauge</a:t>
            </a:r>
          </a:p>
          <a:p>
            <a:pPr lvl="2"/>
            <a:r>
              <a:rPr lang="en-US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5000" y="3991730"/>
            <a:ext cx="556260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Hard hat with display and all</a:t>
            </a:r>
          </a:p>
          <a:p>
            <a:pPr marL="36576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electronics mounted to rails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Networking: </a:t>
            </a:r>
            <a:r>
              <a:rPr lang="en-US" sz="2000" dirty="0" err="1" smtClean="0"/>
              <a:t>XBees</a:t>
            </a:r>
            <a:r>
              <a:rPr lang="en-US" sz="2000" dirty="0" smtClean="0"/>
              <a:t> with CCU</a:t>
            </a:r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Pi and micro</a:t>
            </a:r>
          </a:p>
          <a:p>
            <a:pPr lvl="1"/>
            <a:r>
              <a:rPr lang="en-US" sz="2000" dirty="0" err="1" smtClean="0"/>
              <a:t>MacPan</a:t>
            </a:r>
            <a:r>
              <a:rPr lang="en-US" sz="2000" dirty="0" smtClean="0"/>
              <a:t>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524000"/>
            <a:ext cx="309618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886200"/>
            <a:ext cx="31282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759</TotalTime>
  <Words>700</Words>
  <Application>Microsoft Office PowerPoint</Application>
  <PresentationFormat>On-screen Show (4:3)</PresentationFormat>
  <Paragraphs>248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PCB</vt:lpstr>
      <vt:lpstr>Schematic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Ellis, Steven D</cp:lastModifiedBy>
  <cp:revision>102</cp:revision>
  <dcterms:created xsi:type="dcterms:W3CDTF">2013-09-03T13:42:12Z</dcterms:created>
  <dcterms:modified xsi:type="dcterms:W3CDTF">2014-02-13T21:10:01Z</dcterms:modified>
</cp:coreProperties>
</file>