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0"/>
  </p:notesMasterIdLst>
  <p:sldIdLst>
    <p:sldId id="256" r:id="rId3"/>
    <p:sldId id="260" r:id="rId4"/>
    <p:sldId id="268" r:id="rId5"/>
    <p:sldId id="257" r:id="rId6"/>
    <p:sldId id="275" r:id="rId7"/>
    <p:sldId id="278" r:id="rId8"/>
    <p:sldId id="269" r:id="rId9"/>
    <p:sldId id="280" r:id="rId10"/>
    <p:sldId id="281" r:id="rId11"/>
    <p:sldId id="284" r:id="rId12"/>
    <p:sldId id="279" r:id="rId13"/>
    <p:sldId id="270" r:id="rId14"/>
    <p:sldId id="271" r:id="rId15"/>
    <p:sldId id="282" r:id="rId16"/>
    <p:sldId id="283" r:id="rId17"/>
    <p:sldId id="274"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38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66098-8D44-47E3-A6D0-3EBDA642D1D9}" type="datetimeFigureOut">
              <a:rPr lang="en-US" smtClean="0"/>
              <a:t>2/11/2014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7A43D-376C-4B67-BA39-B452B564C6E1}" type="slidenum">
              <a:rPr lang="en-US" smtClean="0"/>
              <a:t>‹#›</a:t>
            </a:fld>
            <a:endParaRPr lang="en-US"/>
          </a:p>
        </p:txBody>
      </p:sp>
    </p:spTree>
    <p:extLst>
      <p:ext uri="{BB962C8B-B14F-4D97-AF65-F5344CB8AC3E}">
        <p14:creationId xmlns:p14="http://schemas.microsoft.com/office/powerpoint/2010/main" val="316832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CC2990F0-8476-4A68-82FA-873BDD6B740E}" type="datetimeFigureOut">
              <a:rPr lang="en-US" smtClean="0"/>
              <a:t>2/11/2014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229A1FD0-D95A-4868-99EF-921C1BD43386}"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990F0-8476-4A68-82FA-873BDD6B740E}"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1FD0-D95A-4868-99EF-921C1BD433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990F0-8476-4A68-82FA-873BDD6B740E}"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229A1FD0-D95A-4868-99EF-921C1BD4338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4950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4043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7432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787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2523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0749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3396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990F0-8476-4A68-82FA-873BDD6B740E}"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1FD0-D95A-4868-99EF-921C1BD43386}"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0437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49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E6755-1EF3-449C-8A56-762439BB4D3C}" type="datetimeFigureOut">
              <a:rPr lang="en-US">
                <a:solidFill>
                  <a:prstClr val="black">
                    <a:tint val="75000"/>
                  </a:prstClr>
                </a:solidFill>
              </a:rPr>
              <a:pPr/>
              <a:t>2/11/2014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1DC620-E55D-4F29-B8F1-6FF7C74D724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498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CC2990F0-8476-4A68-82FA-873BDD6B740E}" type="datetimeFigureOut">
              <a:rPr lang="en-US" smtClean="0"/>
              <a:t>2/11/2014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229A1FD0-D95A-4868-99EF-921C1BD43386}"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2990F0-8476-4A68-82FA-873BDD6B740E}"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1FD0-D95A-4868-99EF-921C1BD4338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2990F0-8476-4A68-82FA-873BDD6B740E}" type="datetimeFigureOut">
              <a:rPr lang="en-US" smtClean="0"/>
              <a:t>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A1FD0-D95A-4868-99EF-921C1BD4338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2990F0-8476-4A68-82FA-873BDD6B740E}" type="datetimeFigureOut">
              <a:rPr lang="en-US" smtClean="0"/>
              <a:t>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A1FD0-D95A-4868-99EF-921C1BD4338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C2990F0-8476-4A68-82FA-873BDD6B740E}" type="datetimeFigureOut">
              <a:rPr lang="en-US" smtClean="0"/>
              <a:t>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A1FD0-D95A-4868-99EF-921C1BD433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90F0-8476-4A68-82FA-873BDD6B740E}"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29A1FD0-D95A-4868-99EF-921C1BD43386}"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90F0-8476-4A68-82FA-873BDD6B740E}"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1FD0-D95A-4868-99EF-921C1BD43386}"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368550"/>
            <a:ext cx="8831802" cy="53118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012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55855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0999" y="1524000"/>
            <a:ext cx="8407893" cy="46024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CC2990F0-8476-4A68-82FA-873BDD6B740E}" type="datetimeFigureOut">
              <a:rPr lang="en-US" smtClean="0"/>
              <a:t>2/11/2014</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229A1FD0-D95A-4868-99EF-921C1BD433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E6755-1EF3-449C-8A56-762439BB4D3C}" type="datetimeFigureOut">
              <a:rPr lang="en-US" smtClean="0">
                <a:solidFill>
                  <a:prstClr val="black">
                    <a:tint val="75000"/>
                  </a:prstClr>
                </a:solidFill>
              </a:rPr>
              <a:pPr/>
              <a:t>2/11/2014</a:t>
            </a:fld>
            <a:endParaRPr lang="en-US" smtClean="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mtClean="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DC620-E55D-4F29-B8F1-6FF7C74D724D}" type="slidenum">
              <a:rPr lang="en-US" smtClean="0">
                <a:solidFill>
                  <a:prstClr val="black">
                    <a:tint val="75000"/>
                  </a:prstClr>
                </a:solidFill>
              </a:rPr>
              <a:pPr/>
              <a:t>‹#›</a:t>
            </a:fld>
            <a:endParaRPr lang="en-US" smtClean="0">
              <a:solidFill>
                <a:prstClr val="black">
                  <a:tint val="75000"/>
                </a:prstClr>
              </a:solidFill>
            </a:endParaRPr>
          </a:p>
        </p:txBody>
      </p:sp>
    </p:spTree>
    <p:extLst>
      <p:ext uri="{BB962C8B-B14F-4D97-AF65-F5344CB8AC3E}">
        <p14:creationId xmlns:p14="http://schemas.microsoft.com/office/powerpoint/2010/main" val="2381992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Stephen Carlson</a:t>
            </a:r>
          </a:p>
          <a:p>
            <a:r>
              <a:rPr lang="en-US" dirty="0" smtClean="0"/>
              <a:t>Stephen Ellis</a:t>
            </a:r>
          </a:p>
          <a:p>
            <a:r>
              <a:rPr lang="en-US" dirty="0" smtClean="0"/>
              <a:t>Thor Smith</a:t>
            </a:r>
            <a:endParaRPr lang="en-US" dirty="0"/>
          </a:p>
        </p:txBody>
      </p:sp>
      <p:sp>
        <p:nvSpPr>
          <p:cNvPr id="2" name="Title 1"/>
          <p:cNvSpPr>
            <a:spLocks noGrp="1"/>
          </p:cNvSpPr>
          <p:nvPr>
            <p:ph type="title"/>
          </p:nvPr>
        </p:nvSpPr>
        <p:spPr>
          <a:xfrm>
            <a:off x="457200" y="533400"/>
            <a:ext cx="6324600" cy="1828800"/>
          </a:xfrm>
        </p:spPr>
        <p:txBody>
          <a:bodyPr>
            <a:normAutofit fontScale="90000"/>
          </a:bodyPr>
          <a:lstStyle/>
          <a:p>
            <a:r>
              <a:rPr lang="en-US" dirty="0" smtClean="0"/>
              <a:t>Augmented Reality</a:t>
            </a:r>
            <a:br>
              <a:rPr lang="en-US" dirty="0" smtClean="0"/>
            </a:br>
            <a:r>
              <a:rPr lang="en-US" dirty="0" smtClean="0"/>
              <a:t>Cornell Cup Mid </a:t>
            </a:r>
            <a:r>
              <a:rPr lang="en-US" dirty="0"/>
              <a:t>Review </a:t>
            </a:r>
            <a:r>
              <a:rPr lang="en-US" dirty="0" smtClean="0"/>
              <a:t/>
            </a:r>
            <a:br>
              <a:rPr lang="en-US" dirty="0" smtClean="0"/>
            </a:br>
            <a:r>
              <a:rPr lang="en-US" dirty="0" smtClean="0"/>
              <a:t>Fall </a:t>
            </a:r>
            <a:r>
              <a:rPr lang="en-US" dirty="0"/>
              <a:t>2012</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8220" y="2514600"/>
            <a:ext cx="5242560" cy="3931920"/>
          </a:xfrm>
          <a:prstGeom prst="rect">
            <a:avLst/>
          </a:prstGeom>
        </p:spPr>
      </p:pic>
      <p:sp>
        <p:nvSpPr>
          <p:cNvPr id="4" name="TextBox 3"/>
          <p:cNvSpPr txBox="1"/>
          <p:nvPr/>
        </p:nvSpPr>
        <p:spPr>
          <a:xfrm>
            <a:off x="5093293" y="5976611"/>
            <a:ext cx="990600" cy="646331"/>
          </a:xfrm>
          <a:prstGeom prst="rect">
            <a:avLst/>
          </a:prstGeom>
          <a:noFill/>
        </p:spPr>
        <p:txBody>
          <a:bodyPr wrap="square" rtlCol="0">
            <a:spAutoFit/>
          </a:bodyPr>
          <a:lstStyle/>
          <a:p>
            <a:pPr algn="ctr"/>
            <a:r>
              <a:rPr lang="en-US" dirty="0" smtClean="0">
                <a:solidFill>
                  <a:srgbClr val="00B0F0"/>
                </a:solidFill>
              </a:rPr>
              <a:t>Thor</a:t>
            </a:r>
          </a:p>
          <a:p>
            <a:pPr algn="ctr"/>
            <a:r>
              <a:rPr lang="en-US" dirty="0" smtClean="0">
                <a:solidFill>
                  <a:srgbClr val="00B0F0"/>
                </a:solidFill>
              </a:rPr>
              <a:t>Smith</a:t>
            </a:r>
            <a:endParaRPr lang="en-US" dirty="0">
              <a:solidFill>
                <a:srgbClr val="00B0F0"/>
              </a:solidFill>
            </a:endParaRPr>
          </a:p>
        </p:txBody>
      </p:sp>
      <p:sp>
        <p:nvSpPr>
          <p:cNvPr id="6" name="TextBox 5"/>
          <p:cNvSpPr txBox="1"/>
          <p:nvPr/>
        </p:nvSpPr>
        <p:spPr>
          <a:xfrm>
            <a:off x="1295400" y="5966737"/>
            <a:ext cx="990600" cy="646331"/>
          </a:xfrm>
          <a:prstGeom prst="rect">
            <a:avLst/>
          </a:prstGeom>
          <a:noFill/>
        </p:spPr>
        <p:txBody>
          <a:bodyPr wrap="square" rtlCol="0">
            <a:spAutoFit/>
          </a:bodyPr>
          <a:lstStyle/>
          <a:p>
            <a:pPr algn="ctr"/>
            <a:r>
              <a:rPr lang="en-US" dirty="0" smtClean="0">
                <a:solidFill>
                  <a:srgbClr val="00B0F0"/>
                </a:solidFill>
              </a:rPr>
              <a:t>Steven</a:t>
            </a:r>
          </a:p>
          <a:p>
            <a:pPr algn="ctr"/>
            <a:r>
              <a:rPr lang="en-US" dirty="0" smtClean="0">
                <a:solidFill>
                  <a:srgbClr val="00B0F0"/>
                </a:solidFill>
              </a:rPr>
              <a:t>Ellis</a:t>
            </a:r>
          </a:p>
        </p:txBody>
      </p:sp>
      <p:sp>
        <p:nvSpPr>
          <p:cNvPr id="8" name="TextBox 7"/>
          <p:cNvSpPr txBox="1"/>
          <p:nvPr/>
        </p:nvSpPr>
        <p:spPr>
          <a:xfrm>
            <a:off x="3048000" y="5976612"/>
            <a:ext cx="1268963" cy="646331"/>
          </a:xfrm>
          <a:prstGeom prst="rect">
            <a:avLst/>
          </a:prstGeom>
          <a:noFill/>
        </p:spPr>
        <p:txBody>
          <a:bodyPr wrap="square" rtlCol="0">
            <a:spAutoFit/>
          </a:bodyPr>
          <a:lstStyle/>
          <a:p>
            <a:pPr algn="ctr"/>
            <a:r>
              <a:rPr lang="en-US" dirty="0" smtClean="0">
                <a:solidFill>
                  <a:srgbClr val="00B0F0"/>
                </a:solidFill>
              </a:rPr>
              <a:t>Stephen</a:t>
            </a:r>
          </a:p>
          <a:p>
            <a:pPr algn="ctr"/>
            <a:r>
              <a:rPr lang="en-US" dirty="0" smtClean="0">
                <a:solidFill>
                  <a:srgbClr val="00B0F0"/>
                </a:solidFill>
              </a:rPr>
              <a:t>Carlson</a:t>
            </a:r>
            <a:endParaRPr lang="en-US" dirty="0">
              <a:solidFill>
                <a:srgbClr val="00B0F0"/>
              </a:solidFill>
            </a:endParaRPr>
          </a:p>
        </p:txBody>
      </p:sp>
    </p:spTree>
    <p:extLst>
      <p:ext uri="{BB962C8B-B14F-4D97-AF65-F5344CB8AC3E}">
        <p14:creationId xmlns:p14="http://schemas.microsoft.com/office/powerpoint/2010/main" val="40317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46593744"/>
              </p:ext>
            </p:extLst>
          </p:nvPr>
        </p:nvGraphicFramePr>
        <p:xfrm>
          <a:off x="152400" y="1371600"/>
          <a:ext cx="8839200" cy="5334001"/>
        </p:xfrm>
        <a:graphic>
          <a:graphicData uri="http://schemas.openxmlformats.org/drawingml/2006/table">
            <a:tbl>
              <a:tblPr firstRow="1" firstCol="1" bandRow="1">
                <a:tableStyleId>{5C22544A-7EE6-4342-B048-85BDC9FD1C3A}</a:tableStyleId>
              </a:tblPr>
              <a:tblGrid>
                <a:gridCol w="1579996"/>
                <a:gridCol w="1399174"/>
                <a:gridCol w="5860030"/>
              </a:tblGrid>
              <a:tr h="242455">
                <a:tc>
                  <a:txBody>
                    <a:bodyPr/>
                    <a:lstStyle/>
                    <a:p>
                      <a:pPr marL="0" marR="0" algn="ctr">
                        <a:spcBef>
                          <a:spcPts val="0"/>
                        </a:spcBef>
                        <a:spcAft>
                          <a:spcPts val="0"/>
                        </a:spcAft>
                      </a:pPr>
                      <a:r>
                        <a:rPr lang="en-US" sz="1100">
                          <a:effectLst/>
                        </a:rPr>
                        <a:t>Metric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Target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ctr">
                        <a:spcBef>
                          <a:spcPts val="0"/>
                        </a:spcBef>
                        <a:spcAft>
                          <a:spcPts val="0"/>
                        </a:spcAft>
                      </a:pPr>
                      <a:r>
                        <a:rPr lang="en-US" sz="1100">
                          <a:effectLst/>
                        </a:rPr>
                        <a:t>3D Graphics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5000 polygon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user will expect to see a good 3d image. Phase 2 offers opportunities to increase graphical performance.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r">
                        <a:spcBef>
                          <a:spcPts val="0"/>
                        </a:spcBef>
                        <a:spcAft>
                          <a:spcPts val="0"/>
                        </a:spcAft>
                      </a:pPr>
                      <a:r>
                        <a:rPr lang="en-US" sz="1100">
                          <a:effectLst/>
                        </a:rPr>
                        <a:t>Graphics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20 Hz update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We will need to render ghosts and the maze walls in real time according to the user’s geospatial location and their head orientation.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Collision Detection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 meter accuracy and 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ability of the software to detect collision detection will be affected by the accuracy of the GPS. The minimum required to be meaningful cannot exceed a couple of meters. This means ghosts could be 2 m</a:t>
                      </a:r>
                      <a:r>
                        <a:rPr lang="en-US" sz="1100" baseline="30000">
                          <a:effectLst/>
                        </a:rPr>
                        <a:t>2</a:t>
                      </a:r>
                      <a:r>
                        <a:rPr lang="en-US" sz="1100">
                          <a:effectLst/>
                        </a:rPr>
                        <a:t> to account for accuracy of GPS.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Network </a:t>
                      </a:r>
                    </a:p>
                    <a:p>
                      <a:pPr marL="0" marR="0" algn="r">
                        <a:spcBef>
                          <a:spcPts val="0"/>
                        </a:spcBef>
                        <a:spcAft>
                          <a:spcPts val="0"/>
                        </a:spcAft>
                      </a:pPr>
                      <a:r>
                        <a:rPr lang="en-US" sz="1100">
                          <a:effectLst/>
                        </a:rPr>
                        <a:t>User Position Update Rate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of 20Hz (50ms).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position and orientation of each headset will need to be communicated wirelessly at least every 50ms to keep up with the GPS and provide meaningful feedback about collisions to each headset.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364">
                <a:tc>
                  <a:txBody>
                    <a:bodyPr/>
                    <a:lstStyle/>
                    <a:p>
                      <a:pPr marL="0" marR="0" algn="r">
                        <a:spcBef>
                          <a:spcPts val="0"/>
                        </a:spcBef>
                        <a:spcAft>
                          <a:spcPts val="0"/>
                        </a:spcAft>
                      </a:pPr>
                      <a:r>
                        <a:rPr lang="en-US" sz="1100">
                          <a:effectLst/>
                        </a:rPr>
                        <a:t>Network</a:t>
                      </a:r>
                    </a:p>
                    <a:p>
                      <a:pPr marL="0" marR="0" algn="r">
                        <a:spcBef>
                          <a:spcPts val="0"/>
                        </a:spcBef>
                        <a:spcAft>
                          <a:spcPts val="0"/>
                        </a:spcAft>
                      </a:pPr>
                      <a:r>
                        <a:rPr lang="en-US" sz="1100">
                          <a:effectLst/>
                        </a:rPr>
                        <a:t>Graphic Position Update Rate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of 20Hz</a:t>
                      </a:r>
                    </a:p>
                    <a:p>
                      <a:pPr marL="0" marR="0">
                        <a:spcBef>
                          <a:spcPts val="0"/>
                        </a:spcBef>
                        <a:spcAft>
                          <a:spcPts val="0"/>
                        </a:spcAft>
                      </a:pPr>
                      <a:r>
                        <a:rPr lang="en-US" sz="1100">
                          <a:effectLst/>
                        </a:rPr>
                        <a:t>(50ms)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position information about positions of ghosts and other virtual objects needs to be updated in a timely manner and should at least be as fast as the update rate of the player’s position.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69818">
                <a:tc>
                  <a:txBody>
                    <a:bodyPr/>
                    <a:lstStyle/>
                    <a:p>
                      <a:pPr marL="0" marR="0" algn="r">
                        <a:spcBef>
                          <a:spcPts val="0"/>
                        </a:spcBef>
                        <a:spcAft>
                          <a:spcPts val="0"/>
                        </a:spcAft>
                      </a:pPr>
                      <a:r>
                        <a:rPr lang="en-US" sz="1100">
                          <a:effectLst/>
                        </a:rPr>
                        <a:t>User Interface Usability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End user can navigate the user interface intuitively.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 user unfamiliar with the operation of the software should be able to figure it out with minimal references to the user manual. For phase 1 this will be displayed from the control unit. In phase 2 the user interface will migrate to the headset’s display.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Software metrics</a:t>
            </a:r>
            <a:endParaRPr lang="en-US" dirty="0"/>
          </a:p>
        </p:txBody>
      </p:sp>
    </p:spTree>
    <p:extLst>
      <p:ext uri="{BB962C8B-B14F-4D97-AF65-F5344CB8AC3E}">
        <p14:creationId xmlns:p14="http://schemas.microsoft.com/office/powerpoint/2010/main" val="325265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Power consumption testing</a:t>
            </a:r>
          </a:p>
          <a:p>
            <a:pPr lvl="1"/>
            <a:r>
              <a:rPr lang="en-US" sz="2000" dirty="0" smtClean="0"/>
              <a:t>Provided </a:t>
            </a:r>
            <a:r>
              <a:rPr lang="en-US" sz="2000" dirty="0" err="1" smtClean="0"/>
              <a:t>Terasic</a:t>
            </a:r>
            <a:r>
              <a:rPr lang="en-US" sz="2000" dirty="0" smtClean="0"/>
              <a:t> board uses 1.2 A typical (14.4 W)</a:t>
            </a:r>
          </a:p>
          <a:p>
            <a:pPr lvl="1"/>
            <a:r>
              <a:rPr lang="en-US" sz="2000" dirty="0" smtClean="0"/>
              <a:t>Acceptable battery life with 60 </a:t>
            </a:r>
            <a:r>
              <a:rPr lang="en-US" sz="2000" dirty="0" err="1" smtClean="0"/>
              <a:t>Whr</a:t>
            </a:r>
            <a:r>
              <a:rPr lang="en-US" sz="2000" dirty="0" smtClean="0"/>
              <a:t> capacity</a:t>
            </a:r>
          </a:p>
          <a:p>
            <a:r>
              <a:rPr lang="en-US" sz="2400" dirty="0" smtClean="0"/>
              <a:t>Hardware design for Phase 2</a:t>
            </a:r>
          </a:p>
          <a:p>
            <a:pPr lvl="1"/>
            <a:r>
              <a:rPr lang="en-US" sz="2000" dirty="0" smtClean="0"/>
              <a:t>Power supply design</a:t>
            </a:r>
          </a:p>
          <a:p>
            <a:pPr lvl="2"/>
            <a:r>
              <a:rPr lang="en-US" dirty="0" smtClean="0"/>
              <a:t>Battery and regulator selection</a:t>
            </a:r>
          </a:p>
          <a:p>
            <a:pPr lvl="1"/>
            <a:r>
              <a:rPr lang="en-US" sz="2000" dirty="0" smtClean="0"/>
              <a:t>Headset interfacing board</a:t>
            </a:r>
          </a:p>
          <a:p>
            <a:pPr lvl="2"/>
            <a:r>
              <a:rPr lang="en-US" dirty="0" smtClean="0"/>
              <a:t>Re-use GPS, inertial measurement unit, microcontroller</a:t>
            </a:r>
          </a:p>
          <a:p>
            <a:r>
              <a:rPr lang="en-US" sz="2400" dirty="0" smtClean="0"/>
              <a:t>Packaging</a:t>
            </a:r>
          </a:p>
          <a:p>
            <a:pPr lvl="1"/>
            <a:r>
              <a:rPr lang="en-US" sz="2000" dirty="0" smtClean="0"/>
              <a:t>Re-use optics</a:t>
            </a:r>
          </a:p>
          <a:p>
            <a:pPr lvl="1"/>
            <a:r>
              <a:rPr lang="en-US" sz="2000" dirty="0" smtClean="0"/>
              <a:t>Selected new display</a:t>
            </a:r>
          </a:p>
          <a:p>
            <a:pPr lvl="1"/>
            <a:r>
              <a:rPr lang="en-US" sz="2000" dirty="0" smtClean="0"/>
              <a:t>Selected helmet and backpack</a:t>
            </a:r>
            <a:endParaRPr lang="en-US" sz="2000" dirty="0"/>
          </a:p>
        </p:txBody>
      </p:sp>
      <p:sp>
        <p:nvSpPr>
          <p:cNvPr id="3" name="Title 2"/>
          <p:cNvSpPr>
            <a:spLocks noGrp="1"/>
          </p:cNvSpPr>
          <p:nvPr>
            <p:ph type="title"/>
          </p:nvPr>
        </p:nvSpPr>
        <p:spPr/>
        <p:txBody>
          <a:bodyPr/>
          <a:lstStyle/>
          <a:p>
            <a:r>
              <a:rPr lang="en-US" dirty="0" smtClean="0"/>
              <a:t>Accomplishments To Date (PHA2)</a:t>
            </a:r>
            <a:endParaRPr lang="en-US" dirty="0"/>
          </a:p>
        </p:txBody>
      </p:sp>
      <p:sp>
        <p:nvSpPr>
          <p:cNvPr id="4" name="TextBox 3"/>
          <p:cNvSpPr txBox="1"/>
          <p:nvPr/>
        </p:nvSpPr>
        <p:spPr>
          <a:xfrm>
            <a:off x="6324600" y="2751307"/>
            <a:ext cx="2633798" cy="369332"/>
          </a:xfrm>
          <a:prstGeom prst="rect">
            <a:avLst/>
          </a:prstGeom>
          <a:noFill/>
        </p:spPr>
        <p:txBody>
          <a:bodyPr wrap="none" rtlCol="0">
            <a:spAutoFit/>
          </a:bodyPr>
          <a:lstStyle/>
          <a:p>
            <a:r>
              <a:rPr lang="en-US" dirty="0" smtClean="0"/>
              <a:t>[POWER CONSUMPTION]</a:t>
            </a:r>
            <a:endParaRPr lang="en-US" dirty="0"/>
          </a:p>
        </p:txBody>
      </p:sp>
      <p:sp>
        <p:nvSpPr>
          <p:cNvPr id="5" name="TextBox 4"/>
          <p:cNvSpPr txBox="1"/>
          <p:nvPr/>
        </p:nvSpPr>
        <p:spPr>
          <a:xfrm>
            <a:off x="6400800" y="4495800"/>
            <a:ext cx="729687" cy="369332"/>
          </a:xfrm>
          <a:prstGeom prst="rect">
            <a:avLst/>
          </a:prstGeom>
          <a:noFill/>
        </p:spPr>
        <p:txBody>
          <a:bodyPr wrap="none" rtlCol="0">
            <a:spAutoFit/>
          </a:bodyPr>
          <a:lstStyle/>
          <a:p>
            <a:r>
              <a:rPr lang="en-US" dirty="0" smtClean="0"/>
              <a:t>[PCB]</a:t>
            </a:r>
            <a:endParaRPr lang="en-US" dirty="0"/>
          </a:p>
        </p:txBody>
      </p:sp>
    </p:spTree>
    <p:extLst>
      <p:ext uri="{BB962C8B-B14F-4D97-AF65-F5344CB8AC3E}">
        <p14:creationId xmlns:p14="http://schemas.microsoft.com/office/powerpoint/2010/main" val="354067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Display virtual environment overlay on real world</a:t>
            </a:r>
          </a:p>
          <a:p>
            <a:pPr lvl="1"/>
            <a:r>
              <a:rPr lang="en-US" sz="2000" dirty="0" smtClean="0"/>
              <a:t>Preserves real-world depth perception</a:t>
            </a:r>
          </a:p>
          <a:p>
            <a:pPr lvl="1"/>
            <a:r>
              <a:rPr lang="en-US" sz="2000" dirty="0" smtClean="0"/>
              <a:t>Large field of view</a:t>
            </a:r>
          </a:p>
          <a:p>
            <a:pPr lvl="1"/>
            <a:r>
              <a:rPr lang="en-US" sz="2000" dirty="0" smtClean="0"/>
              <a:t>Both worlds perceptible simultaneously</a:t>
            </a:r>
          </a:p>
          <a:p>
            <a:r>
              <a:rPr lang="en-US" sz="2400" dirty="0" smtClean="0"/>
              <a:t>User head and position tracking</a:t>
            </a:r>
          </a:p>
          <a:p>
            <a:pPr lvl="1"/>
            <a:r>
              <a:rPr lang="en-US" sz="2000" dirty="0" smtClean="0"/>
              <a:t>Filtering algorithm for inertial measurement data</a:t>
            </a:r>
          </a:p>
          <a:p>
            <a:r>
              <a:rPr lang="en-US" sz="2400" dirty="0" smtClean="0"/>
              <a:t>Portability and battery operation</a:t>
            </a:r>
          </a:p>
          <a:p>
            <a:r>
              <a:rPr lang="en-US" sz="2400" dirty="0" smtClean="0"/>
              <a:t>Wireless communication to other headsets</a:t>
            </a:r>
          </a:p>
          <a:p>
            <a:pPr lvl="1"/>
            <a:r>
              <a:rPr lang="en-US" sz="2000" dirty="0" smtClean="0"/>
              <a:t>Multi-user augmented reality</a:t>
            </a:r>
          </a:p>
        </p:txBody>
      </p:sp>
      <p:sp>
        <p:nvSpPr>
          <p:cNvPr id="3" name="Title 2"/>
          <p:cNvSpPr>
            <a:spLocks noGrp="1"/>
          </p:cNvSpPr>
          <p:nvPr>
            <p:ph type="title"/>
          </p:nvPr>
        </p:nvSpPr>
        <p:spPr/>
        <p:txBody>
          <a:bodyPr/>
          <a:lstStyle/>
          <a:p>
            <a:r>
              <a:rPr lang="en-US" dirty="0" smtClean="0"/>
              <a:t>Technical Ingenuity</a:t>
            </a:r>
            <a:endParaRPr lang="en-US" dirty="0"/>
          </a:p>
        </p:txBody>
      </p:sp>
    </p:spTree>
    <p:extLst>
      <p:ext uri="{BB962C8B-B14F-4D97-AF65-F5344CB8AC3E}">
        <p14:creationId xmlns:p14="http://schemas.microsoft.com/office/powerpoint/2010/main" val="279110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Execution overview</a:t>
            </a:r>
            <a:endParaRPr lang="en-US" dirty="0"/>
          </a:p>
        </p:txBody>
      </p:sp>
    </p:spTree>
    <p:extLst>
      <p:ext uri="{BB962C8B-B14F-4D97-AF65-F5344CB8AC3E}">
        <p14:creationId xmlns:p14="http://schemas.microsoft.com/office/powerpoint/2010/main" val="415736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Patent Liability</a:t>
            </a:r>
          </a:p>
          <a:p>
            <a:pPr lvl="1"/>
            <a:r>
              <a:rPr lang="en-US" dirty="0" smtClean="0"/>
              <a:t>Novelty of design avoids many AR patents</a:t>
            </a:r>
          </a:p>
          <a:p>
            <a:pPr lvl="2"/>
            <a:r>
              <a:rPr lang="en-US" dirty="0" smtClean="0"/>
              <a:t>Large fraction specifically mention cameras</a:t>
            </a:r>
          </a:p>
          <a:p>
            <a:pPr lvl="1"/>
            <a:r>
              <a:rPr lang="en-US" dirty="0" smtClean="0"/>
              <a:t>Licensing may be required</a:t>
            </a:r>
          </a:p>
          <a:p>
            <a:pPr lvl="1"/>
            <a:r>
              <a:rPr lang="en-US" dirty="0" smtClean="0"/>
              <a:t>Could file new patents and cross-license</a:t>
            </a:r>
            <a:endParaRPr lang="en-US" dirty="0"/>
          </a:p>
          <a:p>
            <a:r>
              <a:rPr lang="en-US" dirty="0" smtClean="0"/>
              <a:t>User Safety</a:t>
            </a:r>
          </a:p>
          <a:p>
            <a:pPr lvl="1"/>
            <a:r>
              <a:rPr lang="en-US" dirty="0" smtClean="0"/>
              <a:t>LiFePO</a:t>
            </a:r>
            <a:r>
              <a:rPr lang="en-US" baseline="-25000" dirty="0" smtClean="0"/>
              <a:t>4</a:t>
            </a:r>
            <a:r>
              <a:rPr lang="en-US" dirty="0" smtClean="0"/>
              <a:t> much safer than other Lithium battery chemistries</a:t>
            </a:r>
          </a:p>
          <a:p>
            <a:pPr lvl="1"/>
            <a:r>
              <a:rPr lang="en-US" dirty="0" smtClean="0"/>
              <a:t>Translucent display keeps user aware of environment</a:t>
            </a:r>
          </a:p>
          <a:p>
            <a:pPr lvl="1"/>
            <a:r>
              <a:rPr lang="en-US" dirty="0" smtClean="0"/>
              <a:t>Product unsuitable for use while driving, operating heavy machinery</a:t>
            </a:r>
          </a:p>
        </p:txBody>
      </p:sp>
      <p:sp>
        <p:nvSpPr>
          <p:cNvPr id="3" name="Title 2"/>
          <p:cNvSpPr>
            <a:spLocks noGrp="1"/>
          </p:cNvSpPr>
          <p:nvPr>
            <p:ph type="title"/>
          </p:nvPr>
        </p:nvSpPr>
        <p:spPr/>
        <p:txBody>
          <a:bodyPr/>
          <a:lstStyle/>
          <a:p>
            <a:r>
              <a:rPr lang="en-US" dirty="0" smtClean="0"/>
              <a:t>COMPLICATIONS</a:t>
            </a:r>
            <a:endParaRPr lang="en-US" dirty="0"/>
          </a:p>
        </p:txBody>
      </p:sp>
    </p:spTree>
    <p:extLst>
      <p:ext uri="{BB962C8B-B14F-4D97-AF65-F5344CB8AC3E}">
        <p14:creationId xmlns:p14="http://schemas.microsoft.com/office/powerpoint/2010/main" val="9016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Selling software to users after purchase of device</a:t>
            </a:r>
          </a:p>
          <a:p>
            <a:pPr lvl="1"/>
            <a:r>
              <a:rPr lang="en-US" dirty="0" smtClean="0"/>
              <a:t>Need to set up distribution network</a:t>
            </a:r>
          </a:p>
          <a:p>
            <a:pPr lvl="1"/>
            <a:r>
              <a:rPr lang="en-US" dirty="0" smtClean="0"/>
              <a:t>Encourage third party development</a:t>
            </a:r>
          </a:p>
          <a:p>
            <a:pPr lvl="1"/>
            <a:r>
              <a:rPr lang="en-US" dirty="0" smtClean="0"/>
              <a:t>Anti-piracy solutions</a:t>
            </a:r>
          </a:p>
          <a:p>
            <a:pPr lvl="1"/>
            <a:endParaRPr lang="en-US" dirty="0"/>
          </a:p>
        </p:txBody>
      </p:sp>
      <p:sp>
        <p:nvSpPr>
          <p:cNvPr id="3" name="Title 2"/>
          <p:cNvSpPr>
            <a:spLocks noGrp="1"/>
          </p:cNvSpPr>
          <p:nvPr>
            <p:ph type="title"/>
          </p:nvPr>
        </p:nvSpPr>
        <p:spPr/>
        <p:txBody>
          <a:bodyPr/>
          <a:lstStyle/>
          <a:p>
            <a:r>
              <a:rPr lang="en-US" dirty="0" smtClean="0"/>
              <a:t>Opportunities</a:t>
            </a:r>
            <a:endParaRPr lang="en-US" dirty="0"/>
          </a:p>
        </p:txBody>
      </p:sp>
    </p:spTree>
    <p:extLst>
      <p:ext uri="{BB962C8B-B14F-4D97-AF65-F5344CB8AC3E}">
        <p14:creationId xmlns:p14="http://schemas.microsoft.com/office/powerpoint/2010/main" val="2759559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Continued software development</a:t>
            </a:r>
          </a:p>
          <a:p>
            <a:pPr lvl="1"/>
            <a:r>
              <a:rPr lang="en-US" sz="2000" dirty="0" smtClean="0"/>
              <a:t>Improve calculation of head orientation</a:t>
            </a:r>
          </a:p>
          <a:p>
            <a:pPr lvl="1"/>
            <a:r>
              <a:rPr lang="en-US" sz="2000" dirty="0" smtClean="0"/>
              <a:t>Improve filtering of GPS data</a:t>
            </a:r>
          </a:p>
          <a:p>
            <a:r>
              <a:rPr lang="en-US" sz="2200" dirty="0"/>
              <a:t>Migrate software to new motherboard</a:t>
            </a:r>
          </a:p>
          <a:p>
            <a:r>
              <a:rPr lang="en-US" sz="2200" dirty="0" smtClean="0"/>
              <a:t>Finalize packaging modifications for larger display</a:t>
            </a:r>
          </a:p>
          <a:p>
            <a:r>
              <a:rPr lang="en-US" sz="2200" dirty="0" smtClean="0"/>
              <a:t>Testing of new hardware</a:t>
            </a:r>
          </a:p>
          <a:p>
            <a:pPr lvl="1"/>
            <a:r>
              <a:rPr lang="en-US" sz="2000" dirty="0" smtClean="0"/>
              <a:t>Battery power and charging</a:t>
            </a:r>
          </a:p>
          <a:p>
            <a:pPr lvl="1"/>
            <a:r>
              <a:rPr lang="en-US" sz="2000" dirty="0" smtClean="0"/>
              <a:t>Interfacing of </a:t>
            </a:r>
            <a:r>
              <a:rPr lang="en-US" sz="2000" dirty="0" err="1" smtClean="0"/>
              <a:t>Terasic</a:t>
            </a:r>
            <a:r>
              <a:rPr lang="en-US" sz="2000" dirty="0" smtClean="0"/>
              <a:t> board with existing microcontroller</a:t>
            </a:r>
          </a:p>
          <a:p>
            <a:pPr lvl="1"/>
            <a:r>
              <a:rPr lang="en-US" sz="2000" dirty="0" smtClean="0"/>
              <a:t>Display</a:t>
            </a:r>
          </a:p>
        </p:txBody>
      </p:sp>
      <p:sp>
        <p:nvSpPr>
          <p:cNvPr id="3" name="Title 2"/>
          <p:cNvSpPr>
            <a:spLocks noGrp="1"/>
          </p:cNvSpPr>
          <p:nvPr>
            <p:ph type="title"/>
          </p:nvPr>
        </p:nvSpPr>
        <p:spPr/>
        <p:txBody>
          <a:bodyPr/>
          <a:lstStyle/>
          <a:p>
            <a:r>
              <a:rPr lang="en-US" dirty="0" smtClean="0"/>
              <a:t>Recommendations and Next Steps</a:t>
            </a:r>
            <a:endParaRPr lang="en-US" dirty="0"/>
          </a:p>
        </p:txBody>
      </p:sp>
    </p:spTree>
    <p:extLst>
      <p:ext uri="{BB962C8B-B14F-4D97-AF65-F5344CB8AC3E}">
        <p14:creationId xmlns:p14="http://schemas.microsoft.com/office/powerpoint/2010/main" val="257146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a:t>Questions / Discussion</a:t>
            </a:r>
          </a:p>
        </p:txBody>
      </p:sp>
    </p:spTree>
    <p:extLst>
      <p:ext uri="{BB962C8B-B14F-4D97-AF65-F5344CB8AC3E}">
        <p14:creationId xmlns:p14="http://schemas.microsoft.com/office/powerpoint/2010/main" val="620796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smtClean="0"/>
              <a:t>Challenge Definition</a:t>
            </a:r>
            <a:endParaRPr lang="en-US" sz="3200" dirty="0"/>
          </a:p>
          <a:p>
            <a:r>
              <a:rPr lang="en-US" sz="3200" dirty="0" smtClean="0"/>
              <a:t>Project Entry Solution</a:t>
            </a:r>
            <a:endParaRPr lang="en-US" sz="3200" dirty="0"/>
          </a:p>
          <a:p>
            <a:r>
              <a:rPr lang="en-US" sz="3200" dirty="0" smtClean="0"/>
              <a:t>Accomplishments to Date</a:t>
            </a:r>
            <a:endParaRPr lang="en-US" sz="3200" dirty="0"/>
          </a:p>
          <a:p>
            <a:r>
              <a:rPr lang="en-US" sz="3200" dirty="0" smtClean="0"/>
              <a:t>Technical Ingenuity</a:t>
            </a:r>
            <a:endParaRPr lang="en-US" sz="3200" dirty="0"/>
          </a:p>
          <a:p>
            <a:r>
              <a:rPr lang="en-US" sz="3200" dirty="0" smtClean="0"/>
              <a:t>Project Execution Overview</a:t>
            </a:r>
            <a:endParaRPr lang="en-US" sz="3200" dirty="0"/>
          </a:p>
          <a:p>
            <a:r>
              <a:rPr lang="en-US" sz="3200" dirty="0" smtClean="0"/>
              <a:t>Complications</a:t>
            </a:r>
          </a:p>
          <a:p>
            <a:r>
              <a:rPr lang="en-US" sz="3200" dirty="0" smtClean="0"/>
              <a:t>Opportunities</a:t>
            </a:r>
          </a:p>
          <a:p>
            <a:r>
              <a:rPr lang="en-US" sz="3200" dirty="0" smtClean="0"/>
              <a:t>Recommendations and Next Steps</a:t>
            </a:r>
            <a:endParaRPr lang="en-US" sz="3200"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2465666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Wearable </a:t>
            </a:r>
            <a:r>
              <a:rPr lang="en-US" dirty="0"/>
              <a:t>computing is quickly becoming the next step of embedded systems evolution as evidenced by devices like Google Glass [1], the Samsung Galaxy </a:t>
            </a:r>
            <a:r>
              <a:rPr lang="en-US" dirty="0" smtClean="0"/>
              <a:t>Gear</a:t>
            </a:r>
            <a:r>
              <a:rPr lang="en-US" dirty="0"/>
              <a:t>, </a:t>
            </a:r>
            <a:r>
              <a:rPr lang="en-US" dirty="0" smtClean="0"/>
              <a:t>and </a:t>
            </a:r>
            <a:r>
              <a:rPr lang="en-US" dirty="0"/>
              <a:t>Oculus Rift</a:t>
            </a:r>
            <a:r>
              <a:rPr lang="en-US" dirty="0" smtClean="0"/>
              <a:t>.</a:t>
            </a:r>
          </a:p>
          <a:p>
            <a:r>
              <a:rPr lang="en-US" dirty="0" smtClean="0"/>
              <a:t>The </a:t>
            </a:r>
            <a:r>
              <a:rPr lang="en-US" dirty="0"/>
              <a:t>challenge is to combine virtual reality with reality to create augmented reality in such a way as to enhance one’s ability to work on a team and allow virtual objects to take the place of physical items placed in select locations</a:t>
            </a:r>
            <a:r>
              <a:rPr lang="en-US" dirty="0" smtClean="0"/>
              <a:t>.</a:t>
            </a:r>
          </a:p>
          <a:p>
            <a:r>
              <a:rPr lang="en-US" dirty="0"/>
              <a:t>The design will need to satisfy the following </a:t>
            </a:r>
            <a:r>
              <a:rPr lang="en-US" dirty="0" smtClean="0"/>
              <a:t>requirements:</a:t>
            </a:r>
          </a:p>
          <a:p>
            <a:pPr lvl="1"/>
            <a:r>
              <a:rPr lang="en-US" dirty="0" smtClean="0"/>
              <a:t>Portability </a:t>
            </a:r>
            <a:r>
              <a:rPr lang="en-US" dirty="0"/>
              <a:t>and Comfortable Use</a:t>
            </a:r>
          </a:p>
          <a:p>
            <a:pPr lvl="1"/>
            <a:r>
              <a:rPr lang="en-US" dirty="0" smtClean="0"/>
              <a:t>Determine </a:t>
            </a:r>
            <a:r>
              <a:rPr lang="en-US" dirty="0"/>
              <a:t>position of user and orientation of users head</a:t>
            </a:r>
          </a:p>
          <a:p>
            <a:pPr lvl="1"/>
            <a:r>
              <a:rPr lang="en-US" dirty="0" smtClean="0"/>
              <a:t>Local </a:t>
            </a:r>
            <a:r>
              <a:rPr lang="en-US" dirty="0"/>
              <a:t>Wireless Communication</a:t>
            </a:r>
          </a:p>
          <a:p>
            <a:pPr lvl="1"/>
            <a:r>
              <a:rPr lang="en-US" dirty="0" smtClean="0"/>
              <a:t>Easy </a:t>
            </a:r>
            <a:r>
              <a:rPr lang="en-US" dirty="0"/>
              <a:t>to set up and use</a:t>
            </a:r>
          </a:p>
          <a:p>
            <a:pPr lvl="1"/>
            <a:r>
              <a:rPr lang="en-US" dirty="0" smtClean="0"/>
              <a:t>Display </a:t>
            </a:r>
            <a:r>
              <a:rPr lang="en-US" dirty="0"/>
              <a:t>must be transparent and cause minimal eye strain.</a:t>
            </a:r>
          </a:p>
          <a:p>
            <a:pPr lvl="1"/>
            <a:endParaRPr lang="en-US" dirty="0"/>
          </a:p>
        </p:txBody>
      </p:sp>
      <p:sp>
        <p:nvSpPr>
          <p:cNvPr id="3" name="Title 2"/>
          <p:cNvSpPr>
            <a:spLocks noGrp="1"/>
          </p:cNvSpPr>
          <p:nvPr>
            <p:ph type="title"/>
          </p:nvPr>
        </p:nvSpPr>
        <p:spPr/>
        <p:txBody>
          <a:bodyPr/>
          <a:lstStyle/>
          <a:p>
            <a:r>
              <a:rPr lang="en-US" dirty="0" smtClean="0"/>
              <a:t>Challenge Definition</a:t>
            </a:r>
            <a:endParaRPr lang="en-US" dirty="0"/>
          </a:p>
        </p:txBody>
      </p:sp>
    </p:spTree>
    <p:extLst>
      <p:ext uri="{BB962C8B-B14F-4D97-AF65-F5344CB8AC3E}">
        <p14:creationId xmlns:p14="http://schemas.microsoft.com/office/powerpoint/2010/main" val="135944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t>When </a:t>
            </a:r>
            <a:r>
              <a:rPr lang="en-US" sz="2200" dirty="0"/>
              <a:t>practicing for an artistic performance, people to know where they need to be and when.</a:t>
            </a:r>
          </a:p>
          <a:p>
            <a:r>
              <a:rPr lang="en-US" sz="2200" dirty="0" smtClean="0"/>
              <a:t>When </a:t>
            </a:r>
            <a:r>
              <a:rPr lang="en-US" sz="2200" dirty="0"/>
              <a:t>training a new employee, the employee may need to be shown a physical demonstration of using the equipment and he or she may need observe how the machinery operates.</a:t>
            </a:r>
          </a:p>
          <a:p>
            <a:r>
              <a:rPr lang="en-US" sz="2200" dirty="0" smtClean="0"/>
              <a:t>Children </a:t>
            </a:r>
            <a:r>
              <a:rPr lang="en-US" sz="2200" dirty="0"/>
              <a:t>playing games outside rely on “imaginary” objects placed in a select location.</a:t>
            </a:r>
          </a:p>
          <a:p>
            <a:r>
              <a:rPr lang="en-US" sz="2200" dirty="0" smtClean="0"/>
              <a:t>Educational </a:t>
            </a:r>
            <a:r>
              <a:rPr lang="en-US" sz="2200" dirty="0"/>
              <a:t>demonstrations may require lots of equipment placed in appropriate locations</a:t>
            </a:r>
            <a:r>
              <a:rPr lang="en-US" sz="2200" dirty="0" smtClean="0"/>
              <a:t>.</a:t>
            </a:r>
            <a:endParaRPr lang="en-US" sz="2200" dirty="0"/>
          </a:p>
        </p:txBody>
      </p:sp>
      <p:sp>
        <p:nvSpPr>
          <p:cNvPr id="3" name="Title 2"/>
          <p:cNvSpPr>
            <a:spLocks noGrp="1"/>
          </p:cNvSpPr>
          <p:nvPr>
            <p:ph type="title"/>
          </p:nvPr>
        </p:nvSpPr>
        <p:spPr/>
        <p:txBody>
          <a:bodyPr/>
          <a:lstStyle/>
          <a:p>
            <a:r>
              <a:rPr lang="en-US" dirty="0" smtClean="0"/>
              <a:t>USE cases</a:t>
            </a:r>
            <a:endParaRPr lang="en-US" dirty="0"/>
          </a:p>
        </p:txBody>
      </p:sp>
    </p:spTree>
    <p:extLst>
      <p:ext uri="{BB962C8B-B14F-4D97-AF65-F5344CB8AC3E}">
        <p14:creationId xmlns:p14="http://schemas.microsoft.com/office/powerpoint/2010/main" val="252602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t>
            </a:r>
            <a:r>
              <a:rPr lang="en-US" dirty="0"/>
              <a:t>propose a headset and backpack solution. (Just like Incredible HUD, proof concept works)</a:t>
            </a:r>
          </a:p>
          <a:p>
            <a:r>
              <a:rPr lang="en-US" dirty="0" smtClean="0"/>
              <a:t>The </a:t>
            </a:r>
            <a:r>
              <a:rPr lang="en-US" dirty="0"/>
              <a:t>headset provides the display for the user and mounting point for head tracking sensors.</a:t>
            </a:r>
          </a:p>
          <a:p>
            <a:r>
              <a:rPr lang="en-US" dirty="0" smtClean="0"/>
              <a:t>The </a:t>
            </a:r>
            <a:r>
              <a:rPr lang="en-US" dirty="0"/>
              <a:t>backpack provides wireless communication, graphics rendering, and simulation logic.</a:t>
            </a:r>
          </a:p>
          <a:p>
            <a:r>
              <a:rPr lang="en-US" dirty="0" smtClean="0"/>
              <a:t>Will </a:t>
            </a:r>
            <a:r>
              <a:rPr lang="en-US" dirty="0"/>
              <a:t>not focus on internet connectivity (different from Google Glass/Samsung Galaxy)</a:t>
            </a:r>
          </a:p>
          <a:p>
            <a:r>
              <a:rPr lang="en-US" dirty="0" smtClean="0"/>
              <a:t>Allows </a:t>
            </a:r>
            <a:r>
              <a:rPr lang="en-US" dirty="0"/>
              <a:t>multiple simulations to be loaded onto the device in a modular fashion.</a:t>
            </a:r>
          </a:p>
          <a:p>
            <a:r>
              <a:rPr lang="en-US" dirty="0" smtClean="0"/>
              <a:t>Will </a:t>
            </a:r>
            <a:r>
              <a:rPr lang="en-US" dirty="0"/>
              <a:t>focus on gaming as an open-ended way to push the limits of the technology and generate excitement/creativity for the project development.</a:t>
            </a:r>
          </a:p>
          <a:p>
            <a:endParaRPr lang="en-US" dirty="0"/>
          </a:p>
        </p:txBody>
      </p:sp>
      <p:sp>
        <p:nvSpPr>
          <p:cNvPr id="3" name="Title 2"/>
          <p:cNvSpPr>
            <a:spLocks noGrp="1"/>
          </p:cNvSpPr>
          <p:nvPr>
            <p:ph type="title"/>
          </p:nvPr>
        </p:nvSpPr>
        <p:spPr/>
        <p:txBody>
          <a:bodyPr/>
          <a:lstStyle/>
          <a:p>
            <a:r>
              <a:rPr lang="en-US" dirty="0" smtClean="0"/>
              <a:t>Project entry solution</a:t>
            </a:r>
            <a:endParaRPr lang="en-US" dirty="0"/>
          </a:p>
        </p:txBody>
      </p:sp>
    </p:spTree>
    <p:extLst>
      <p:ext uri="{BB962C8B-B14F-4D97-AF65-F5344CB8AC3E}">
        <p14:creationId xmlns:p14="http://schemas.microsoft.com/office/powerpoint/2010/main" val="64545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a:ext>
            </a:extLst>
          </a:blip>
          <a:stretch>
            <a:fillRect/>
          </a:stretch>
        </p:blipFill>
        <p:spPr bwMode="auto">
          <a:xfrm>
            <a:off x="76200" y="228600"/>
            <a:ext cx="9067800" cy="6400800"/>
          </a:xfrm>
          <a:prstGeom prst="rect">
            <a:avLst/>
          </a:prstGeom>
          <a:noFill/>
          <a:ln>
            <a:noFill/>
          </a:ln>
        </p:spPr>
      </p:pic>
    </p:spTree>
    <p:extLst>
      <p:ext uri="{BB962C8B-B14F-4D97-AF65-F5344CB8AC3E}">
        <p14:creationId xmlns:p14="http://schemas.microsoft.com/office/powerpoint/2010/main" val="96574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Hardware</a:t>
            </a:r>
          </a:p>
          <a:p>
            <a:pPr lvl="1"/>
            <a:r>
              <a:rPr lang="en-US" sz="2000" dirty="0" smtClean="0"/>
              <a:t>Interfacing to Inertial Measurement Unit</a:t>
            </a:r>
          </a:p>
          <a:p>
            <a:pPr lvl="1"/>
            <a:r>
              <a:rPr lang="en-US" sz="2000" dirty="0" smtClean="0"/>
              <a:t>Interfacing to GPS</a:t>
            </a:r>
          </a:p>
          <a:p>
            <a:pPr lvl="1"/>
            <a:r>
              <a:rPr lang="en-US" sz="2000" dirty="0" smtClean="0"/>
              <a:t>Power management</a:t>
            </a:r>
          </a:p>
          <a:p>
            <a:pPr lvl="2"/>
            <a:r>
              <a:rPr lang="en-US" dirty="0" smtClean="0"/>
              <a:t>Battery charging</a:t>
            </a:r>
          </a:p>
          <a:p>
            <a:pPr lvl="2"/>
            <a:r>
              <a:rPr lang="en-US" dirty="0" smtClean="0"/>
              <a:t>Battery fuel gauge</a:t>
            </a:r>
          </a:p>
          <a:p>
            <a:pPr lvl="2"/>
            <a:r>
              <a:rPr lang="en-US" dirty="0" smtClean="0"/>
              <a:t>Voltage regulation</a:t>
            </a:r>
          </a:p>
        </p:txBody>
      </p:sp>
      <p:sp>
        <p:nvSpPr>
          <p:cNvPr id="3" name="Title 2"/>
          <p:cNvSpPr>
            <a:spLocks noGrp="1"/>
          </p:cNvSpPr>
          <p:nvPr>
            <p:ph type="title"/>
          </p:nvPr>
        </p:nvSpPr>
        <p:spPr/>
        <p:txBody>
          <a:bodyPr/>
          <a:lstStyle/>
          <a:p>
            <a:r>
              <a:rPr lang="en-US" dirty="0" smtClean="0"/>
              <a:t>Accomplishments To Date (PHA1)</a:t>
            </a:r>
            <a:endParaRPr lang="en-US" dirty="0"/>
          </a:p>
        </p:txBody>
      </p:sp>
      <p:pic>
        <p:nvPicPr>
          <p:cNvPr id="1028" name="Picture 4" descr="https://lh5.googleusercontent.com/-azXA1pEJXH4/UnfMv-A82uI/AAAAAAAAAb4/v4Kk6RwBdL4/w769-h577-no/pcb_xbee.jp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00" y="3991730"/>
            <a:ext cx="5562601" cy="251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2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Self-contained headset</a:t>
            </a:r>
          </a:p>
          <a:p>
            <a:pPr lvl="1"/>
            <a:r>
              <a:rPr lang="en-US" sz="2000" dirty="0" smtClean="0"/>
              <a:t>Hard hat with display and all</a:t>
            </a:r>
          </a:p>
          <a:p>
            <a:pPr marL="365760" lvl="1" indent="0">
              <a:buNone/>
            </a:pPr>
            <a:r>
              <a:rPr lang="en-US" sz="2000" dirty="0"/>
              <a:t> </a:t>
            </a:r>
            <a:r>
              <a:rPr lang="en-US" sz="2000" dirty="0" smtClean="0"/>
              <a:t>  electronics mounted to rails</a:t>
            </a:r>
          </a:p>
          <a:p>
            <a:endParaRPr lang="en-US" sz="2400" dirty="0" smtClean="0"/>
          </a:p>
          <a:p>
            <a:r>
              <a:rPr lang="en-US" sz="2400" dirty="0" smtClean="0"/>
              <a:t>Software</a:t>
            </a:r>
          </a:p>
          <a:p>
            <a:pPr lvl="1"/>
            <a:r>
              <a:rPr lang="en-US" sz="2000" dirty="0" smtClean="0"/>
              <a:t>OpenGL ES for 3D rendering</a:t>
            </a:r>
          </a:p>
          <a:p>
            <a:pPr lvl="1"/>
            <a:r>
              <a:rPr lang="en-US" sz="2000" dirty="0" smtClean="0"/>
              <a:t>Networking: </a:t>
            </a:r>
            <a:r>
              <a:rPr lang="en-US" sz="2000" dirty="0" err="1" smtClean="0"/>
              <a:t>XBees</a:t>
            </a:r>
            <a:r>
              <a:rPr lang="en-US" sz="2000" dirty="0" smtClean="0"/>
              <a:t> with CCU</a:t>
            </a:r>
          </a:p>
          <a:p>
            <a:pPr lvl="1"/>
            <a:r>
              <a:rPr lang="en-US" sz="2000" dirty="0" smtClean="0"/>
              <a:t>SPI communication between</a:t>
            </a:r>
            <a:br>
              <a:rPr lang="en-US" sz="2000" dirty="0" smtClean="0"/>
            </a:br>
            <a:r>
              <a:rPr lang="en-US" sz="2000" dirty="0" smtClean="0"/>
              <a:t>Pi and micro</a:t>
            </a:r>
          </a:p>
          <a:p>
            <a:pPr lvl="1"/>
            <a:r>
              <a:rPr lang="en-US" sz="2000" dirty="0" err="1" smtClean="0"/>
              <a:t>MacPan</a:t>
            </a:r>
            <a:r>
              <a:rPr lang="en-US" sz="2000" dirty="0" smtClean="0"/>
              <a:t> game</a:t>
            </a:r>
          </a:p>
        </p:txBody>
      </p:sp>
      <p:sp>
        <p:nvSpPr>
          <p:cNvPr id="3" name="Title 2"/>
          <p:cNvSpPr>
            <a:spLocks noGrp="1"/>
          </p:cNvSpPr>
          <p:nvPr>
            <p:ph type="title"/>
          </p:nvPr>
        </p:nvSpPr>
        <p:spPr/>
        <p:txBody>
          <a:bodyPr/>
          <a:lstStyle/>
          <a:p>
            <a:r>
              <a:rPr lang="en-US" dirty="0" smtClean="0"/>
              <a:t>Accomplishments To Date (PHA1)</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57800" y="1524000"/>
            <a:ext cx="3096186" cy="2057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57800" y="3886200"/>
            <a:ext cx="3128279" cy="2133600"/>
          </a:xfrm>
          <a:prstGeom prst="rect">
            <a:avLst/>
          </a:prstGeom>
        </p:spPr>
      </p:pic>
    </p:spTree>
    <p:extLst>
      <p:ext uri="{BB962C8B-B14F-4D97-AF65-F5344CB8AC3E}">
        <p14:creationId xmlns:p14="http://schemas.microsoft.com/office/powerpoint/2010/main" val="675942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metrics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92140367"/>
              </p:ext>
            </p:extLst>
          </p:nvPr>
        </p:nvGraphicFramePr>
        <p:xfrm>
          <a:off x="152400" y="1371600"/>
          <a:ext cx="8839200" cy="5334000"/>
        </p:xfrm>
        <a:graphic>
          <a:graphicData uri="http://schemas.openxmlformats.org/drawingml/2006/table">
            <a:tbl>
              <a:tblPr firstRow="1" firstCol="1" bandRow="1">
                <a:tableStyleId>{5C22544A-7EE6-4342-B048-85BDC9FD1C3A}</a:tableStyleId>
              </a:tblPr>
              <a:tblGrid>
                <a:gridCol w="1016464"/>
                <a:gridCol w="1966217"/>
                <a:gridCol w="5856519"/>
              </a:tblGrid>
              <a:tr h="209488">
                <a:tc>
                  <a:txBody>
                    <a:bodyPr/>
                    <a:lstStyle/>
                    <a:p>
                      <a:pPr marL="0" marR="0" algn="ctr">
                        <a:spcBef>
                          <a:spcPts val="0"/>
                        </a:spcBef>
                        <a:spcAft>
                          <a:spcPts val="0"/>
                        </a:spcAft>
                      </a:pPr>
                      <a:r>
                        <a:rPr lang="en-US" sz="1100" dirty="0">
                          <a:effectLst/>
                        </a:rPr>
                        <a:t>Metric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Target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8975">
                <a:tc>
                  <a:txBody>
                    <a:bodyPr/>
                    <a:lstStyle/>
                    <a:p>
                      <a:pPr marL="0" marR="0" algn="r">
                        <a:spcBef>
                          <a:spcPts val="0"/>
                        </a:spcBef>
                        <a:spcAft>
                          <a:spcPts val="0"/>
                        </a:spcAft>
                      </a:pPr>
                      <a:r>
                        <a:rPr lang="en-US" sz="1100">
                          <a:effectLst/>
                        </a:rPr>
                        <a:t>Mass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Headset: 1 kg</a:t>
                      </a:r>
                    </a:p>
                    <a:p>
                      <a:pPr marL="0" marR="0">
                        <a:spcBef>
                          <a:spcPts val="0"/>
                        </a:spcBef>
                        <a:spcAft>
                          <a:spcPts val="0"/>
                        </a:spcAft>
                      </a:pPr>
                      <a:r>
                        <a:rPr lang="en-US" sz="1100">
                          <a:effectLst/>
                        </a:rPr>
                        <a:t>Backpack: 3 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Neither the headset nor the backpack can be too heavy to impede the performance of typical activities by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Power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3 hours runtime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Augmented reality applications run for long durations, so the device must operate long enough on battery power to be usable. The remaining battery capacity should be displayed to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Minimum 2 meter accuracy and 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The accuracy of the rendered virtual world depends heavily on the accuracy and precision of the user’s geospatial position.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34759">
                <a:tc>
                  <a:txBody>
                    <a:bodyPr/>
                    <a:lstStyle/>
                    <a:p>
                      <a:pPr marL="0" marR="0" algn="r">
                        <a:spcBef>
                          <a:spcPts val="0"/>
                        </a:spcBef>
                        <a:spcAft>
                          <a:spcPts val="0"/>
                        </a:spcAft>
                      </a:pPr>
                      <a:r>
                        <a:rPr lang="en-US" sz="1100">
                          <a:effectLst/>
                        </a:rPr>
                        <a:t>Wireless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80 m range, line of sight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A unique feature of this device is the wireless coordination capability of multiple headsets in the same virtual environment. The current wireless signal strength should be reported to the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7438">
                <a:tc>
                  <a:txBody>
                    <a:bodyPr/>
                    <a:lstStyle/>
                    <a:p>
                      <a:pPr marL="0" marR="0" algn="r">
                        <a:spcBef>
                          <a:spcPts val="0"/>
                        </a:spcBef>
                        <a:spcAft>
                          <a:spcPts val="0"/>
                        </a:spcAft>
                      </a:pPr>
                      <a:r>
                        <a:rPr lang="en-US" sz="1100">
                          <a:effectLst/>
                        </a:rPr>
                        <a:t>Comfort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No running speed or vision reduction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Ideally, the user would be able to perform actions without a noticeable burden on the user. It is difficult to quantitatively measure comfort, but the user should be able to orient their head, see the environment, and move from place to place as effectively as if the device was not worn.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7951">
                <a:tc>
                  <a:txBody>
                    <a:bodyPr/>
                    <a:lstStyle/>
                    <a:p>
                      <a:pPr marL="0" marR="0" algn="r">
                        <a:spcBef>
                          <a:spcPts val="0"/>
                        </a:spcBef>
                        <a:spcAft>
                          <a:spcPts val="0"/>
                        </a:spcAft>
                      </a:pPr>
                      <a:r>
                        <a:rPr lang="en-US" sz="1100">
                          <a:effectLst/>
                        </a:rPr>
                        <a:t>Durability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Operate from 0 to 40 C indoors and outdoors in dry 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Most augmented reality applications involve users walking or running, which will subject the device to vibration and light impacts. In addition, sunlight, humidity, and dust are inherent concerns for a portable 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8463">
                <a:tc>
                  <a:txBody>
                    <a:bodyPr/>
                    <a:lstStyle/>
                    <a:p>
                      <a:pPr marL="0" marR="0" algn="r">
                        <a:spcBef>
                          <a:spcPts val="0"/>
                        </a:spcBef>
                        <a:spcAft>
                          <a:spcPts val="0"/>
                        </a:spcAft>
                      </a:pPr>
                      <a:r>
                        <a:rPr lang="en-US" sz="1100">
                          <a:effectLst/>
                        </a:rPr>
                        <a:t>Usability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a:effectLst/>
                        </a:rPr>
                        <a:t>End user can start up and use device without a technician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dirty="0">
                          <a:effectLst/>
                        </a:rPr>
                        <a:t>A user unfamiliar with the device technical details must be able to power on the device, perform start-up procedures such as wireless connection, and load the desired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08778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561</TotalTime>
  <Words>1185</Words>
  <Application>Microsoft Office PowerPoint</Application>
  <PresentationFormat>On-screen Show (4:3)</PresentationFormat>
  <Paragraphs>161</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Franklin Gothic Medium</vt:lpstr>
      <vt:lpstr>Times New Roman</vt:lpstr>
      <vt:lpstr>Wingdings</vt:lpstr>
      <vt:lpstr>Wingdings 2</vt:lpstr>
      <vt:lpstr>Grid</vt:lpstr>
      <vt:lpstr>Office Theme</vt:lpstr>
      <vt:lpstr>Augmented Reality Cornell Cup Mid Review  Fall 2012</vt:lpstr>
      <vt:lpstr>Outline</vt:lpstr>
      <vt:lpstr>Challenge Definition</vt:lpstr>
      <vt:lpstr>USE cases</vt:lpstr>
      <vt:lpstr>Project entry solution</vt:lpstr>
      <vt:lpstr>PowerPoint Presentation</vt:lpstr>
      <vt:lpstr>Accomplishments To Date (PHA1)</vt:lpstr>
      <vt:lpstr>Accomplishments To Date (PHA1)</vt:lpstr>
      <vt:lpstr>Hardware metrics</vt:lpstr>
      <vt:lpstr>Software metrics</vt:lpstr>
      <vt:lpstr>Accomplishments To Date (PHA2)</vt:lpstr>
      <vt:lpstr>Technical Ingenuity</vt:lpstr>
      <vt:lpstr>Execution overview</vt:lpstr>
      <vt:lpstr>COMPLICATIONS</vt:lpstr>
      <vt:lpstr>Opportunities</vt:lpstr>
      <vt:lpstr>Recommendations and Next Steps</vt:lpstr>
      <vt:lpstr>Questions / Discussion</vt:lpstr>
    </vt:vector>
  </TitlesOfParts>
  <Company>Engineering Computer Network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Augmented Reality Simulator</dc:title>
  <dc:creator>Smith, Thor A</dc:creator>
  <cp:lastModifiedBy>steven.ellis.d@gmail.com</cp:lastModifiedBy>
  <cp:revision>90</cp:revision>
  <dcterms:created xsi:type="dcterms:W3CDTF">2013-09-03T13:42:12Z</dcterms:created>
  <dcterms:modified xsi:type="dcterms:W3CDTF">2014-02-11T14:04:00Z</dcterms:modified>
</cp:coreProperties>
</file>