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7" r:id="rId3"/>
    <p:sldId id="258" r:id="rId4"/>
    <p:sldId id="275" r:id="rId5"/>
    <p:sldId id="272" r:id="rId6"/>
    <p:sldId id="276" r:id="rId7"/>
    <p:sldId id="268" r:id="rId8"/>
    <p:sldId id="266" r:id="rId9"/>
    <p:sldId id="271" r:id="rId10"/>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83069" autoAdjust="0"/>
  </p:normalViewPr>
  <p:slideViewPr>
    <p:cSldViewPr>
      <p:cViewPr varScale="1">
        <p:scale>
          <a:sx n="81" d="100"/>
          <a:sy n="81" d="100"/>
        </p:scale>
        <p:origin x="1536" y="62"/>
      </p:cViewPr>
      <p:guideLst>
        <p:guide orient="horz" pos="2304"/>
        <p:guide pos="3456"/>
      </p:guideLst>
    </p:cSldViewPr>
  </p:slideViewPr>
  <p:notesTextViewPr>
    <p:cViewPr>
      <p:scale>
        <a:sx n="100" d="100"/>
        <a:sy n="100" d="100"/>
      </p:scale>
      <p:origin x="0" y="0"/>
    </p:cViewPr>
  </p:notesTextViewPr>
  <p:sorterViewPr>
    <p:cViewPr>
      <p:scale>
        <a:sx n="66" d="100"/>
        <a:sy n="66" d="100"/>
      </p:scale>
      <p:origin x="0" y="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4/6/2024</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7D6C99-5CFE-45D6-8072-37C1C432357D}" type="datetime1">
              <a:rPr lang="en-US" smtClean="0"/>
              <a:pPr/>
              <a:t>4/6/2024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EEA0DA-3596-4130-9EBF-037B5B4086BD}" type="datetime1">
              <a:rPr lang="en-US" smtClean="0"/>
              <a:pPr/>
              <a:t>4/6/2024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96557-AC59-4AA0-AE89-AF1D224DAF6F}" type="datetime1">
              <a:rPr lang="en-US" smtClean="0"/>
              <a:pPr/>
              <a:t>4/6/2024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EB6AD-1CD7-486E-83D6-A6955BE11373}" type="datetime1">
              <a:rPr lang="en-US" smtClean="0"/>
              <a:pPr/>
              <a:t>4/6/2024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DBA64-48F6-4403-8AEF-C8D894F260EC}" type="datetime1">
              <a:rPr lang="en-US" smtClean="0"/>
              <a:pPr/>
              <a:t>4/6/2024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6D6FE-4F4E-4808-9395-3582790F56E5}" type="datetime1">
              <a:rPr lang="en-US" smtClean="0"/>
              <a:pPr/>
              <a:t>4/6/2024</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16207-AD5D-48B3-919F-79A1F24C4101}" type="datetime1">
              <a:rPr lang="en-US" smtClean="0"/>
              <a:pPr/>
              <a:t>4/6/2024</a:t>
            </a:fld>
            <a:endParaRPr lang="en-US" dirty="0"/>
          </a:p>
        </p:txBody>
      </p:sp>
      <p:sp>
        <p:nvSpPr>
          <p:cNvPr id="8" name="Footer Placeholder 7"/>
          <p:cNvSpPr>
            <a:spLocks noGrp="1"/>
          </p:cNvSpPr>
          <p:nvPr>
            <p:ph type="ftr" sz="quarter" idx="11"/>
          </p:nvPr>
        </p:nvSpPr>
        <p:spPr/>
        <p:txBody>
          <a:bodyPr/>
          <a:lstStyle/>
          <a:p>
            <a:r>
              <a:rPr lang="en-US" dirty="0"/>
              <a:t>Project Title Goes here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4C0D45-5405-4A76-86E0-4B537B79B3D7}" type="datetime1">
              <a:rPr lang="en-US" smtClean="0"/>
              <a:pPr/>
              <a:t>4/6/2024</a:t>
            </a:fld>
            <a:endParaRPr lang="en-US" dirty="0"/>
          </a:p>
        </p:txBody>
      </p:sp>
      <p:sp>
        <p:nvSpPr>
          <p:cNvPr id="4" name="Footer Placeholder 3"/>
          <p:cNvSpPr>
            <a:spLocks noGrp="1"/>
          </p:cNvSpPr>
          <p:nvPr>
            <p:ph type="ftr" sz="quarter" idx="11"/>
          </p:nvPr>
        </p:nvSpPr>
        <p:spPr/>
        <p:txBody>
          <a:bodyPr/>
          <a:lstStyle/>
          <a:p>
            <a:r>
              <a:rPr lang="en-US" dirty="0"/>
              <a:t>Project Title Goes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97AC-A9C7-4A2B-A1BD-6EE04E530252}" type="datetime1">
              <a:rPr lang="en-US" smtClean="0"/>
              <a:pPr/>
              <a:t>4/6/2024</a:t>
            </a:fld>
            <a:endParaRPr lang="en-US" dirty="0"/>
          </a:p>
        </p:txBody>
      </p:sp>
      <p:sp>
        <p:nvSpPr>
          <p:cNvPr id="3" name="Footer Placeholder 2"/>
          <p:cNvSpPr>
            <a:spLocks noGrp="1"/>
          </p:cNvSpPr>
          <p:nvPr>
            <p:ph type="ftr" sz="quarter" idx="11"/>
          </p:nvPr>
        </p:nvSpPr>
        <p:spPr/>
        <p:txBody>
          <a:bodyPr/>
          <a:lstStyle/>
          <a:p>
            <a:r>
              <a:rPr lang="en-US" dirty="0"/>
              <a:t>Project Title Goes here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dirty="0"/>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C4CB7-09FE-4766-BD7F-D6F4F023C6E5}" type="datetime1">
              <a:rPr lang="en-US" smtClean="0"/>
              <a:pPr/>
              <a:t>4/6/2024</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dirty="0"/>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99491-784D-4935-B278-A1C057BA9BCD}" type="datetime1">
              <a:rPr lang="en-US" smtClean="0"/>
              <a:pPr/>
              <a:t>4/6/2024</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9DA881F-1C40-45F7-AE9D-E3B7DC999003}" type="datetime1">
              <a:rPr lang="en-US" smtClean="0"/>
              <a:pPr/>
              <a:t>4/6/2024</a:t>
            </a:fld>
            <a:endParaRPr lang="en-US" dirty="0"/>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dirty="0"/>
              <a:t>Project Title Goes here</a:t>
            </a:r>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itchFamily="34" charset="0"/>
                <a:cs typeface="Arial" pitchFamily="34" charset="0"/>
              </a:rPr>
              <a:t>SVKM’s Institute of Technology, </a:t>
            </a:r>
            <a:r>
              <a:rPr lang="en-US" sz="2900" dirty="0" err="1">
                <a:solidFill>
                  <a:schemeClr val="bg1"/>
                </a:solidFill>
                <a:latin typeface="Arial" pitchFamily="34" charset="0"/>
                <a:cs typeface="Arial" pitchFamily="34" charset="0"/>
              </a:rPr>
              <a:t>Dhule</a:t>
            </a:r>
            <a:br>
              <a:rPr lang="en-US" sz="2900" dirty="0">
                <a:solidFill>
                  <a:schemeClr val="bg1"/>
                </a:solidFill>
                <a:latin typeface="Arial" pitchFamily="34" charset="0"/>
                <a:cs typeface="Arial" pitchFamily="34" charset="0"/>
              </a:rPr>
            </a:br>
            <a:r>
              <a:rPr lang="en-US" sz="2900" dirty="0">
                <a:solidFill>
                  <a:schemeClr val="bg1"/>
                </a:solidFill>
                <a:latin typeface="Arial" pitchFamily="34" charset="0"/>
                <a:cs typeface="Arial" pitchFamily="34" charset="0"/>
              </a:rPr>
              <a:t>Department of Information Technology</a:t>
            </a:r>
            <a:endParaRPr lang="en-US" sz="3200"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304800" y="1524000"/>
            <a:ext cx="10287000" cy="3733899"/>
          </a:xfrm>
        </p:spPr>
        <p:txBody>
          <a:bodyPr>
            <a:normAutofit/>
          </a:bodyPr>
          <a:lstStyle/>
          <a:p>
            <a:r>
              <a:rPr lang="en-US" sz="2400" dirty="0">
                <a:solidFill>
                  <a:schemeClr val="tx1"/>
                </a:solidFill>
              </a:rPr>
              <a:t>Major Project Presentation</a:t>
            </a:r>
          </a:p>
          <a:p>
            <a:r>
              <a:rPr lang="en-US" sz="2400" dirty="0">
                <a:solidFill>
                  <a:schemeClr val="tx1"/>
                </a:solidFill>
              </a:rPr>
              <a:t>On</a:t>
            </a:r>
          </a:p>
          <a:p>
            <a:r>
              <a:rPr lang="en-US" sz="2800" dirty="0">
                <a:solidFill>
                  <a:schemeClr val="tx1"/>
                </a:solidFill>
              </a:rPr>
              <a:t>“</a:t>
            </a:r>
            <a:r>
              <a:rPr lang="en-US" sz="2800" b="1" dirty="0">
                <a:solidFill>
                  <a:schemeClr val="tx1"/>
                </a:solidFill>
              </a:rPr>
              <a:t>Significant Comment Analyzer</a:t>
            </a:r>
            <a:r>
              <a:rPr lang="en-US" sz="2800" dirty="0">
                <a:solidFill>
                  <a:schemeClr val="tx1"/>
                </a:solidFill>
              </a:rPr>
              <a:t>”</a:t>
            </a:r>
          </a:p>
          <a:p>
            <a:r>
              <a:rPr lang="en-US" sz="2400" dirty="0">
                <a:solidFill>
                  <a:schemeClr val="tx1"/>
                </a:solidFill>
              </a:rPr>
              <a:t>By</a:t>
            </a:r>
          </a:p>
          <a:p>
            <a:r>
              <a:rPr lang="en-US" sz="2400" dirty="0">
                <a:solidFill>
                  <a:schemeClr val="tx1"/>
                </a:solidFill>
              </a:rPr>
              <a:t>Pranav Sonawane</a:t>
            </a:r>
          </a:p>
          <a:p>
            <a:r>
              <a:rPr lang="en-US" sz="2400" dirty="0">
                <a:solidFill>
                  <a:schemeClr val="tx1"/>
                </a:solidFill>
              </a:rPr>
              <a:t>Pranjal Nagarale</a:t>
            </a:r>
          </a:p>
          <a:p>
            <a:r>
              <a:rPr lang="en-US" sz="2400" dirty="0">
                <a:solidFill>
                  <a:schemeClr val="tx1"/>
                </a:solidFill>
              </a:rPr>
              <a:t>Kashish Sangle</a:t>
            </a:r>
          </a:p>
          <a:p>
            <a:r>
              <a:rPr lang="en-US" sz="2400" dirty="0">
                <a:solidFill>
                  <a:schemeClr val="tx1"/>
                </a:solidFill>
              </a:rPr>
              <a:t>Paresh Patil</a:t>
            </a:r>
          </a:p>
          <a:p>
            <a:endParaRPr lang="en-US" sz="3800" dirty="0">
              <a:solidFill>
                <a:srgbClr val="C00000"/>
              </a:solidFill>
            </a:endParaRPr>
          </a:p>
          <a:p>
            <a:endParaRPr lang="en-US" sz="3800" dirty="0">
              <a:solidFill>
                <a:srgbClr val="C00000"/>
              </a:solidFill>
            </a:endParaRPr>
          </a:p>
          <a:p>
            <a:endParaRPr lang="en-US" sz="3800" dirty="0">
              <a:solidFill>
                <a:srgbClr val="C00000"/>
              </a:solidFill>
            </a:endParaRPr>
          </a:p>
          <a:p>
            <a:endParaRPr lang="en-US" sz="2700" dirty="0"/>
          </a:p>
        </p:txBody>
      </p:sp>
      <p:sp>
        <p:nvSpPr>
          <p:cNvPr id="6" name="Subtitle 2"/>
          <p:cNvSpPr txBox="1">
            <a:spLocks/>
          </p:cNvSpPr>
          <p:nvPr/>
        </p:nvSpPr>
        <p:spPr>
          <a:xfrm>
            <a:off x="731520" y="5334000"/>
            <a:ext cx="9235440" cy="1371699"/>
          </a:xfrm>
          <a:prstGeom prst="rect">
            <a:avLst/>
          </a:prstGeom>
        </p:spPr>
        <p:txBody>
          <a:bodyPr vert="horz" lIns="104493" tIns="52247" rIns="104493" bIns="52247" rtlCol="0">
            <a:normAutofit/>
          </a:bodyPr>
          <a:lstStyle/>
          <a:p>
            <a:pPr algn="ctr">
              <a:spcBef>
                <a:spcPct val="20000"/>
              </a:spcBef>
              <a:defRPr/>
            </a:pPr>
            <a:r>
              <a:rPr lang="en-US" sz="2600" dirty="0"/>
              <a:t>Guide</a:t>
            </a:r>
          </a:p>
          <a:p>
            <a:pPr algn="ctr">
              <a:spcBef>
                <a:spcPct val="20000"/>
              </a:spcBef>
              <a:defRPr/>
            </a:pPr>
            <a:r>
              <a:rPr lang="en-US" sz="2600" i="1" dirty="0"/>
              <a:t>Prof. Niteen Dhutraj</a:t>
            </a:r>
            <a:endParaRPr lang="en-US" sz="2600" dirty="0"/>
          </a:p>
          <a:p>
            <a:pPr algn="ctr">
              <a:spcBef>
                <a:spcPct val="20000"/>
              </a:spcBef>
              <a:defRPr/>
            </a:pPr>
            <a:endParaRPr lang="en-US" sz="2500" dirty="0">
              <a:solidFill>
                <a:schemeClr val="tx1">
                  <a:tint val="75000"/>
                </a:schemeClr>
              </a:solidFill>
            </a:endParaRPr>
          </a:p>
          <a:p>
            <a:pPr algn="ctr">
              <a:spcBef>
                <a:spcPct val="20000"/>
              </a:spcBef>
              <a:defRPr/>
            </a:pPr>
            <a:endParaRPr lang="en-US" sz="2700" dirty="0">
              <a:solidFill>
                <a:schemeClr val="tx1">
                  <a:tint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Contents</a:t>
            </a:r>
          </a:p>
        </p:txBody>
      </p:sp>
      <p:sp>
        <p:nvSpPr>
          <p:cNvPr id="3" name="Content Placeholder 2"/>
          <p:cNvSpPr>
            <a:spLocks noGrp="1"/>
          </p:cNvSpPr>
          <p:nvPr>
            <p:ph idx="1"/>
          </p:nvPr>
        </p:nvSpPr>
        <p:spPr/>
        <p:txBody>
          <a:bodyPr>
            <a:normAutofit/>
          </a:bodyPr>
          <a:lstStyle/>
          <a:p>
            <a:r>
              <a:rPr lang="en-US" sz="2800" dirty="0"/>
              <a:t>Motivation</a:t>
            </a:r>
          </a:p>
          <a:p>
            <a:r>
              <a:rPr lang="en-US" sz="2800" dirty="0"/>
              <a:t>Project Title</a:t>
            </a:r>
          </a:p>
          <a:p>
            <a:r>
              <a:rPr lang="en-US" sz="2800" dirty="0"/>
              <a:t>Project Abstract</a:t>
            </a:r>
          </a:p>
          <a:p>
            <a:r>
              <a:rPr lang="en-US" sz="2800" dirty="0"/>
              <a:t>Approach</a:t>
            </a:r>
          </a:p>
          <a:p>
            <a:pPr>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a:t>Significant Comment Analyzer</a:t>
            </a:r>
          </a:p>
        </p:txBody>
      </p:sp>
      <p:sp>
        <p:nvSpPr>
          <p:cNvPr id="5" name="Slide Number Placeholder 4"/>
          <p:cNvSpPr>
            <a:spLocks noGrp="1"/>
          </p:cNvSpPr>
          <p:nvPr>
            <p:ph type="sldNum" sz="quarter" idx="12"/>
          </p:nvPr>
        </p:nvSpPr>
        <p:spPr/>
        <p:txBody>
          <a:bodyPr/>
          <a:lstStyle/>
          <a:p>
            <a:r>
              <a:rPr lang="en-US" dirty="0"/>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Motivation</a:t>
            </a:r>
            <a:endParaRPr lang="en-US" sz="4500" dirty="0">
              <a:solidFill>
                <a:srgbClr val="FF0000"/>
              </a:solidFill>
            </a:endParaRPr>
          </a:p>
        </p:txBody>
      </p:sp>
      <p:sp>
        <p:nvSpPr>
          <p:cNvPr id="3" name="Content Placeholder 2"/>
          <p:cNvSpPr>
            <a:spLocks noGrp="1"/>
          </p:cNvSpPr>
          <p:nvPr>
            <p:ph idx="1"/>
          </p:nvPr>
        </p:nvSpPr>
        <p:spPr>
          <a:xfrm>
            <a:off x="502920" y="1613146"/>
            <a:ext cx="9966960" cy="4419600"/>
          </a:xfrm>
        </p:spPr>
        <p:txBody>
          <a:bodyPr>
            <a:noAutofit/>
          </a:bodyPr>
          <a:lstStyle/>
          <a:p>
            <a:pPr marL="0" indent="0" algn="just">
              <a:buNone/>
            </a:pPr>
            <a:endParaRPr lang="en-US" sz="2400" dirty="0">
              <a:solidFill>
                <a:schemeClr val="tx1">
                  <a:lumMod val="95000"/>
                  <a:lumOff val="5000"/>
                </a:schemeClr>
              </a:solidFill>
              <a:effectLst/>
            </a:endParaRPr>
          </a:p>
          <a:p>
            <a:pPr algn="just">
              <a:buFont typeface="Wingdings" panose="05000000000000000000" pitchFamily="2" charset="2"/>
              <a:buChar char="q"/>
            </a:pPr>
            <a:r>
              <a:rPr lang="en-US" sz="2400" dirty="0">
                <a:solidFill>
                  <a:schemeClr val="tx1">
                    <a:lumMod val="95000"/>
                    <a:lumOff val="5000"/>
                  </a:schemeClr>
                </a:solidFill>
                <a:effectLst/>
              </a:rPr>
              <a:t>As </a:t>
            </a:r>
            <a:r>
              <a:rPr lang="en-US" sz="2400" dirty="0">
                <a:solidFill>
                  <a:schemeClr val="tx1">
                    <a:lumMod val="95000"/>
                    <a:lumOff val="5000"/>
                  </a:schemeClr>
                </a:solidFill>
              </a:rPr>
              <a:t>s</a:t>
            </a:r>
            <a:r>
              <a:rPr lang="en-US" sz="2400" dirty="0">
                <a:solidFill>
                  <a:schemeClr val="tx1">
                    <a:lumMod val="95000"/>
                    <a:lumOff val="5000"/>
                  </a:schemeClr>
                </a:solidFill>
                <a:effectLst/>
              </a:rPr>
              <a:t>ocial media continues to grow as a prominent platform for content sharing and online discussions, the volume of user comments often results in an overwhelming sea of irrelevant, spammy, or low-quality content. </a:t>
            </a:r>
          </a:p>
          <a:p>
            <a:pPr algn="just">
              <a:buFont typeface="Wingdings" panose="05000000000000000000" pitchFamily="2" charset="2"/>
              <a:buChar char="q"/>
            </a:pPr>
            <a:r>
              <a:rPr lang="en-US" sz="2400" dirty="0">
                <a:solidFill>
                  <a:schemeClr val="tx1">
                    <a:lumMod val="95000"/>
                    <a:lumOff val="5000"/>
                  </a:schemeClr>
                </a:solidFill>
                <a:effectLst/>
              </a:rPr>
              <a:t>This flood of comments hinders meaningful interactions, making it challenging for viewers to find valuable insights and engage in constructive discussions.</a:t>
            </a:r>
            <a:endParaRPr lang="en-US" sz="2400" dirty="0">
              <a:solidFill>
                <a:schemeClr val="tx1">
                  <a:lumMod val="95000"/>
                  <a:lumOff val="5000"/>
                </a:schemeClr>
              </a:solidFill>
            </a:endParaRPr>
          </a:p>
        </p:txBody>
      </p:sp>
      <p:sp>
        <p:nvSpPr>
          <p:cNvPr id="9" name="Footer Placeholder 3"/>
          <p:cNvSpPr>
            <a:spLocks noGrp="1"/>
          </p:cNvSpPr>
          <p:nvPr>
            <p:ph type="ftr" sz="quarter" idx="11"/>
          </p:nvPr>
        </p:nvSpPr>
        <p:spPr/>
        <p:txBody>
          <a:bodyPr/>
          <a:lstStyle/>
          <a:p>
            <a:r>
              <a:rPr lang="en-US" dirty="0"/>
              <a:t>Significant Comment Analyzer</a:t>
            </a:r>
          </a:p>
        </p:txBody>
      </p:sp>
      <p:sp>
        <p:nvSpPr>
          <p:cNvPr id="6" name="Slide Number Placeholder 5"/>
          <p:cNvSpPr>
            <a:spLocks noGrp="1"/>
          </p:cNvSpPr>
          <p:nvPr>
            <p:ph type="sldNum" sz="quarter" idx="12"/>
          </p:nvPr>
        </p:nvSpPr>
        <p:spPr/>
        <p:txBody>
          <a:bodyPr/>
          <a:lstStyle/>
          <a:p>
            <a:r>
              <a:rPr lang="en-US" dirty="0"/>
              <a:t>2</a:t>
            </a:r>
          </a:p>
        </p:txBody>
      </p:sp>
      <p:sp>
        <p:nvSpPr>
          <p:cNvPr id="7" name="Rectangle 6"/>
          <p:cNvSpPr/>
          <p:nvPr/>
        </p:nvSpPr>
        <p:spPr>
          <a:xfrm>
            <a:off x="1219201" y="2362200"/>
            <a:ext cx="8126574" cy="3660334"/>
          </a:xfrm>
          <a:prstGeom prst="rect">
            <a:avLst/>
          </a:prstGeom>
        </p:spPr>
        <p:txBody>
          <a:bodyPr wrap="square" lIns="104493" tIns="52247" rIns="104493" bIns="52247">
            <a:spAutoFit/>
          </a:bodyPr>
          <a:lstStyle/>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Title</a:t>
            </a:r>
          </a:p>
        </p:txBody>
      </p:sp>
      <p:sp>
        <p:nvSpPr>
          <p:cNvPr id="3" name="Content Placeholder 2"/>
          <p:cNvSpPr>
            <a:spLocks noGrp="1"/>
          </p:cNvSpPr>
          <p:nvPr>
            <p:ph idx="1"/>
          </p:nvPr>
        </p:nvSpPr>
        <p:spPr>
          <a:xfrm>
            <a:off x="548640" y="1706880"/>
            <a:ext cx="10149840" cy="4827694"/>
          </a:xfrm>
        </p:spPr>
        <p:txBody>
          <a:bodyPr>
            <a:noAutofit/>
          </a:bodyPr>
          <a:lstStyle/>
          <a:p>
            <a:pPr marL="0" indent="0" algn="just">
              <a:buNone/>
            </a:pPr>
            <a:r>
              <a:rPr lang="en-US" sz="2400" dirty="0"/>
              <a:t>“</a:t>
            </a:r>
            <a:r>
              <a:rPr lang="en-US" sz="2400" b="1" dirty="0"/>
              <a:t>Significant Comment Analyzer</a:t>
            </a:r>
            <a:r>
              <a:rPr lang="en-US" sz="2400" dirty="0"/>
              <a:t>: Leveraging machine Learning and NLP to Uncover Valuable Comments </a:t>
            </a:r>
            <a:r>
              <a:rPr lang="en-US" sz="2800" dirty="0"/>
              <a:t>”</a:t>
            </a:r>
          </a:p>
        </p:txBody>
      </p:sp>
      <p:sp>
        <p:nvSpPr>
          <p:cNvPr id="5" name="Footer Placeholder 4"/>
          <p:cNvSpPr>
            <a:spLocks noGrp="1"/>
          </p:cNvSpPr>
          <p:nvPr>
            <p:ph type="ftr" sz="quarter" idx="11"/>
          </p:nvPr>
        </p:nvSpPr>
        <p:spPr/>
        <p:txBody>
          <a:bodyPr/>
          <a:lstStyle/>
          <a:p>
            <a:r>
              <a:rPr lang="en-US" dirty="0"/>
              <a:t>Significant Comment Analyzer</a:t>
            </a:r>
          </a:p>
        </p:txBody>
      </p:sp>
      <p:sp>
        <p:nvSpPr>
          <p:cNvPr id="4" name="Slide Number Placeholder 5">
            <a:extLst>
              <a:ext uri="{FF2B5EF4-FFF2-40B4-BE49-F238E27FC236}">
                <a16:creationId xmlns:a16="http://schemas.microsoft.com/office/drawing/2014/main" id="{602610E3-A11C-5882-16A9-9D3249B9A0A8}"/>
              </a:ext>
            </a:extLst>
          </p:cNvPr>
          <p:cNvSpPr>
            <a:spLocks noGrp="1"/>
          </p:cNvSpPr>
          <p:nvPr>
            <p:ph type="sldNum" sz="quarter" idx="12"/>
          </p:nvPr>
        </p:nvSpPr>
        <p:spPr>
          <a:xfrm>
            <a:off x="7863840" y="6780108"/>
            <a:ext cx="2560320" cy="389467"/>
          </a:xfrm>
        </p:spPr>
        <p:txBody>
          <a:bodyPr/>
          <a:lstStyle/>
          <a:p>
            <a:r>
              <a:rPr lang="en-US" dirty="0"/>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 Project  Abstract</a:t>
            </a:r>
          </a:p>
        </p:txBody>
      </p:sp>
      <p:sp>
        <p:nvSpPr>
          <p:cNvPr id="7" name="Content Placeholder 6"/>
          <p:cNvSpPr>
            <a:spLocks noGrp="1"/>
          </p:cNvSpPr>
          <p:nvPr>
            <p:ph idx="1"/>
          </p:nvPr>
        </p:nvSpPr>
        <p:spPr/>
        <p:txBody>
          <a:bodyPr/>
          <a:lstStyle/>
          <a:p>
            <a:pPr marL="0" indent="0" algn="just">
              <a:buNone/>
            </a:pPr>
            <a:r>
              <a:rPr lang="en-US" sz="2400" dirty="0"/>
              <a:t>This project aims to develop an efficient system that automatically identifies and highlights valuable comments. It utilizes Natural Language Processing and Machine Learning techniques, including data preprocessing, feature extraction, model training, and comment classification. The large dataset of comments undergoes cleaning to remove duplicates and irrelevant content. NLP techniques like tokenization and sentiment analysis extract meaningful features. </a:t>
            </a:r>
            <a:br>
              <a:rPr lang="en-US" sz="2400" dirty="0"/>
            </a:br>
            <a:br>
              <a:rPr lang="en-US" sz="2000" dirty="0"/>
            </a:br>
            <a:endParaRPr lang="en-US" sz="2000" dirty="0"/>
          </a:p>
          <a:p>
            <a:endParaRPr lang="en-US" sz="3200" dirty="0"/>
          </a:p>
        </p:txBody>
      </p:sp>
      <p:sp>
        <p:nvSpPr>
          <p:cNvPr id="4" name="Footer Placeholder 3"/>
          <p:cNvSpPr>
            <a:spLocks noGrp="1"/>
          </p:cNvSpPr>
          <p:nvPr>
            <p:ph type="ftr" sz="quarter" idx="11"/>
          </p:nvPr>
        </p:nvSpPr>
        <p:spPr/>
        <p:txBody>
          <a:bodyPr/>
          <a:lstStyle/>
          <a:p>
            <a:r>
              <a:rPr lang="en-US" dirty="0"/>
              <a:t>Significant Comment Analyzer</a:t>
            </a:r>
          </a:p>
        </p:txBody>
      </p:sp>
      <p:sp>
        <p:nvSpPr>
          <p:cNvPr id="5" name="Slide Number Placeholder 4"/>
          <p:cNvSpPr>
            <a:spLocks noGrp="1"/>
          </p:cNvSpPr>
          <p:nvPr>
            <p:ph type="sldNum" sz="quarter" idx="12"/>
          </p:nvPr>
        </p:nvSpPr>
        <p:spPr/>
        <p:txBody>
          <a:bodyPr/>
          <a:lstStyle/>
          <a:p>
            <a:r>
              <a:rPr lang="en-US" dirty="0"/>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A121A3-0429-2C55-184A-BB120DFE9B42}"/>
              </a:ext>
            </a:extLst>
          </p:cNvPr>
          <p:cNvSpPr>
            <a:spLocks noGrp="1"/>
          </p:cNvSpPr>
          <p:nvPr>
            <p:ph type="ftr" sz="quarter" idx="11"/>
          </p:nvPr>
        </p:nvSpPr>
        <p:spPr/>
        <p:txBody>
          <a:bodyPr/>
          <a:lstStyle/>
          <a:p>
            <a:r>
              <a:rPr lang="en-US" dirty="0"/>
              <a:t>Significant Comment Analyzer </a:t>
            </a:r>
          </a:p>
        </p:txBody>
      </p:sp>
      <p:sp>
        <p:nvSpPr>
          <p:cNvPr id="5" name="Slide Number Placeholder 4">
            <a:extLst>
              <a:ext uri="{FF2B5EF4-FFF2-40B4-BE49-F238E27FC236}">
                <a16:creationId xmlns:a16="http://schemas.microsoft.com/office/drawing/2014/main" id="{730EFE8B-B8CF-4C75-8588-D53E725085DE}"/>
              </a:ext>
            </a:extLst>
          </p:cNvPr>
          <p:cNvSpPr>
            <a:spLocks noGrp="1"/>
          </p:cNvSpPr>
          <p:nvPr>
            <p:ph type="sldNum" sz="quarter" idx="12"/>
          </p:nvPr>
        </p:nvSpPr>
        <p:spPr/>
        <p:txBody>
          <a:bodyPr/>
          <a:lstStyle/>
          <a:p>
            <a:r>
              <a:rPr lang="en-US" dirty="0"/>
              <a:t>5</a:t>
            </a:r>
          </a:p>
        </p:txBody>
      </p:sp>
      <p:graphicFrame>
        <p:nvGraphicFramePr>
          <p:cNvPr id="12" name="Content Placeholder 11">
            <a:extLst>
              <a:ext uri="{FF2B5EF4-FFF2-40B4-BE49-F238E27FC236}">
                <a16:creationId xmlns:a16="http://schemas.microsoft.com/office/drawing/2014/main" id="{17B67742-E7AE-93F6-4459-3CCEC5F45C51}"/>
              </a:ext>
            </a:extLst>
          </p:cNvPr>
          <p:cNvGraphicFramePr>
            <a:graphicFrameLocks noGrp="1"/>
          </p:cNvGraphicFramePr>
          <p:nvPr>
            <p:ph idx="1"/>
            <p:extLst>
              <p:ext uri="{D42A27DB-BD31-4B8C-83A1-F6EECF244321}">
                <p14:modId xmlns:p14="http://schemas.microsoft.com/office/powerpoint/2010/main" val="349695855"/>
              </p:ext>
            </p:extLst>
          </p:nvPr>
        </p:nvGraphicFramePr>
        <p:xfrm>
          <a:off x="549275" y="304801"/>
          <a:ext cx="9874248" cy="6432030"/>
        </p:xfrm>
        <a:graphic>
          <a:graphicData uri="http://schemas.openxmlformats.org/drawingml/2006/table">
            <a:tbl>
              <a:tblPr firstRow="1" bandRow="1">
                <a:tableStyleId>{5C22544A-7EE6-4342-B048-85BDC9FD1C3A}</a:tableStyleId>
              </a:tblPr>
              <a:tblGrid>
                <a:gridCol w="746125">
                  <a:extLst>
                    <a:ext uri="{9D8B030D-6E8A-4147-A177-3AD203B41FA5}">
                      <a16:colId xmlns:a16="http://schemas.microsoft.com/office/drawing/2014/main" val="2099964989"/>
                    </a:ext>
                  </a:extLst>
                </a:gridCol>
                <a:gridCol w="2362200">
                  <a:extLst>
                    <a:ext uri="{9D8B030D-6E8A-4147-A177-3AD203B41FA5}">
                      <a16:colId xmlns:a16="http://schemas.microsoft.com/office/drawing/2014/main" val="3730140044"/>
                    </a:ext>
                  </a:extLst>
                </a:gridCol>
                <a:gridCol w="4343400">
                  <a:extLst>
                    <a:ext uri="{9D8B030D-6E8A-4147-A177-3AD203B41FA5}">
                      <a16:colId xmlns:a16="http://schemas.microsoft.com/office/drawing/2014/main" val="172760581"/>
                    </a:ext>
                  </a:extLst>
                </a:gridCol>
                <a:gridCol w="2422523">
                  <a:extLst>
                    <a:ext uri="{9D8B030D-6E8A-4147-A177-3AD203B41FA5}">
                      <a16:colId xmlns:a16="http://schemas.microsoft.com/office/drawing/2014/main" val="995174795"/>
                    </a:ext>
                  </a:extLst>
                </a:gridCol>
              </a:tblGrid>
              <a:tr h="411545">
                <a:tc>
                  <a:txBody>
                    <a:bodyPr/>
                    <a:lstStyle/>
                    <a:p>
                      <a:r>
                        <a:rPr lang="en-IN" dirty="0" err="1"/>
                        <a:t>Srno</a:t>
                      </a:r>
                      <a:endParaRPr lang="en-IN" dirty="0"/>
                    </a:p>
                  </a:txBody>
                  <a:tcPr/>
                </a:tc>
                <a:tc>
                  <a:txBody>
                    <a:bodyPr/>
                    <a:lstStyle/>
                    <a:p>
                      <a:r>
                        <a:rPr lang="en-IN" dirty="0"/>
                        <a:t>                  Title </a:t>
                      </a:r>
                    </a:p>
                  </a:txBody>
                  <a:tcPr/>
                </a:tc>
                <a:tc>
                  <a:txBody>
                    <a:bodyPr/>
                    <a:lstStyle/>
                    <a:p>
                      <a:r>
                        <a:rPr lang="en-IN" dirty="0"/>
                        <a:t>                Description</a:t>
                      </a:r>
                    </a:p>
                  </a:txBody>
                  <a:tcPr/>
                </a:tc>
                <a:tc>
                  <a:txBody>
                    <a:bodyPr/>
                    <a:lstStyle/>
                    <a:p>
                      <a:r>
                        <a:rPr lang="en-IN" dirty="0"/>
                        <a:t>     Limitations</a:t>
                      </a:r>
                    </a:p>
                  </a:txBody>
                  <a:tcPr/>
                </a:tc>
                <a:extLst>
                  <a:ext uri="{0D108BD9-81ED-4DB2-BD59-A6C34878D82A}">
                    <a16:rowId xmlns:a16="http://schemas.microsoft.com/office/drawing/2014/main" val="3238679728"/>
                  </a:ext>
                </a:extLst>
              </a:tr>
              <a:tr h="1691908">
                <a:tc>
                  <a:txBody>
                    <a:bodyPr/>
                    <a:lstStyle/>
                    <a:p>
                      <a:r>
                        <a:rPr lang="en-IN" dirty="0"/>
                        <a:t>1</a:t>
                      </a:r>
                    </a:p>
                  </a:txBody>
                  <a:tcPr/>
                </a:tc>
                <a:tc>
                  <a:txBody>
                    <a:bodyPr/>
                    <a:lstStyle/>
                    <a:p>
                      <a:r>
                        <a:rPr lang="en-IN" dirty="0"/>
                        <a:t>You tube Spam Detection </a:t>
                      </a:r>
                    </a:p>
                  </a:txBody>
                  <a:tcPr/>
                </a:tc>
                <a:tc>
                  <a:txBody>
                    <a:bodyPr/>
                    <a:lstStyle/>
                    <a:p>
                      <a:pPr algn="l"/>
                      <a:r>
                        <a:rPr lang="en-IN" dirty="0"/>
                        <a:t>This paper ensemble different algorithm like naive bayes, logistic regression, decision tree, random forest, ensemble hard voting, ensemble soft voting.</a:t>
                      </a:r>
                    </a:p>
                  </a:txBody>
                  <a:tcPr/>
                </a:tc>
                <a:tc>
                  <a:txBody>
                    <a:bodyPr/>
                    <a:lstStyle/>
                    <a:p>
                      <a:r>
                        <a:rPr lang="en-US" dirty="0"/>
                        <a:t>Naive bayes</a:t>
                      </a:r>
                    </a:p>
                    <a:p>
                      <a:r>
                        <a:rPr lang="en-US" dirty="0"/>
                        <a:t>algorithm didn’t</a:t>
                      </a:r>
                    </a:p>
                    <a:p>
                      <a:r>
                        <a:rPr lang="en-US" dirty="0"/>
                        <a:t>worked precisely</a:t>
                      </a:r>
                      <a:endParaRPr lang="en-IN" dirty="0"/>
                    </a:p>
                  </a:txBody>
                  <a:tcPr/>
                </a:tc>
                <a:extLst>
                  <a:ext uri="{0D108BD9-81ED-4DB2-BD59-A6C34878D82A}">
                    <a16:rowId xmlns:a16="http://schemas.microsoft.com/office/drawing/2014/main" val="2366062061"/>
                  </a:ext>
                </a:extLst>
              </a:tr>
              <a:tr h="1371817">
                <a:tc>
                  <a:txBody>
                    <a:bodyPr/>
                    <a:lstStyle/>
                    <a:p>
                      <a:r>
                        <a:rPr lang="en-US" dirty="0"/>
                        <a:t>2</a:t>
                      </a:r>
                      <a:endParaRPr lang="en-IN" dirty="0"/>
                    </a:p>
                  </a:txBody>
                  <a:tcPr/>
                </a:tc>
                <a:tc>
                  <a:txBody>
                    <a:bodyPr/>
                    <a:lstStyle/>
                    <a:p>
                      <a:r>
                        <a:rPr lang="en-IN" dirty="0"/>
                        <a:t>Analyses classification on</a:t>
                      </a:r>
                    </a:p>
                    <a:p>
                      <a:r>
                        <a:rPr lang="en-IN" dirty="0"/>
                        <a:t>you tube comments</a:t>
                      </a:r>
                    </a:p>
                  </a:txBody>
                  <a:tcPr/>
                </a:tc>
                <a:tc>
                  <a:txBody>
                    <a:bodyPr/>
                    <a:lstStyle/>
                    <a:p>
                      <a:r>
                        <a:rPr lang="en-US" dirty="0"/>
                        <a:t>It analyses opinion on You tube using</a:t>
                      </a:r>
                    </a:p>
                    <a:p>
                      <a:r>
                        <a:rPr lang="en-US" dirty="0"/>
                        <a:t>naïve bayes and CNN model. It also</a:t>
                      </a:r>
                    </a:p>
                    <a:p>
                      <a:r>
                        <a:rPr lang="en-US" dirty="0"/>
                        <a:t>compares both the model by calculating accuracy percentage</a:t>
                      </a:r>
                      <a:endParaRPr lang="en-IN" dirty="0"/>
                    </a:p>
                  </a:txBody>
                  <a:tcPr/>
                </a:tc>
                <a:tc>
                  <a:txBody>
                    <a:bodyPr/>
                    <a:lstStyle/>
                    <a:p>
                      <a:r>
                        <a:rPr lang="en-US" dirty="0"/>
                        <a:t>Naïve bayes didn’t classified neutral and Negative comments precisely</a:t>
                      </a:r>
                      <a:endParaRPr lang="en-IN" dirty="0"/>
                    </a:p>
                  </a:txBody>
                  <a:tcPr/>
                </a:tc>
                <a:extLst>
                  <a:ext uri="{0D108BD9-81ED-4DB2-BD59-A6C34878D82A}">
                    <a16:rowId xmlns:a16="http://schemas.microsoft.com/office/drawing/2014/main" val="3330955521"/>
                  </a:ext>
                </a:extLst>
              </a:tr>
              <a:tr h="1265120">
                <a:tc>
                  <a:txBody>
                    <a:bodyPr/>
                    <a:lstStyle/>
                    <a:p>
                      <a:r>
                        <a:rPr lang="en-US" dirty="0"/>
                        <a:t>3</a:t>
                      </a:r>
                      <a:endParaRPr lang="en-IN" dirty="0"/>
                    </a:p>
                  </a:txBody>
                  <a:tcPr/>
                </a:tc>
                <a:tc>
                  <a:txBody>
                    <a:bodyPr/>
                    <a:lstStyle/>
                    <a:p>
                      <a:r>
                        <a:rPr lang="en-US" dirty="0"/>
                        <a:t>Extracting Sentiments on</a:t>
                      </a:r>
                    </a:p>
                    <a:p>
                      <a:r>
                        <a:rPr lang="en-US" dirty="0"/>
                        <a:t>you tube comments</a:t>
                      </a:r>
                      <a:endParaRPr lang="en-IN" dirty="0"/>
                    </a:p>
                  </a:txBody>
                  <a:tcPr/>
                </a:tc>
                <a:tc>
                  <a:txBody>
                    <a:bodyPr/>
                    <a:lstStyle/>
                    <a:p>
                      <a:r>
                        <a:rPr lang="en-US" dirty="0"/>
                        <a:t>This paper preprocessed the comments and captures sentiments in seven different categories.</a:t>
                      </a:r>
                      <a:endParaRPr lang="en-IN" dirty="0"/>
                    </a:p>
                  </a:txBody>
                  <a:tcPr/>
                </a:tc>
                <a:tc>
                  <a:txBody>
                    <a:bodyPr/>
                    <a:lstStyle/>
                    <a:p>
                      <a:r>
                        <a:rPr lang="en-IN" dirty="0"/>
                        <a:t>No limitations</a:t>
                      </a:r>
                    </a:p>
                  </a:txBody>
                  <a:tcPr/>
                </a:tc>
                <a:extLst>
                  <a:ext uri="{0D108BD9-81ED-4DB2-BD59-A6C34878D82A}">
                    <a16:rowId xmlns:a16="http://schemas.microsoft.com/office/drawing/2014/main" val="432418103"/>
                  </a:ext>
                </a:extLst>
              </a:tr>
              <a:tr h="1660409">
                <a:tc>
                  <a:txBody>
                    <a:bodyPr/>
                    <a:lstStyle/>
                    <a:p>
                      <a:r>
                        <a:rPr lang="en-US" dirty="0"/>
                        <a:t>4</a:t>
                      </a:r>
                      <a:endParaRPr lang="en-IN" dirty="0"/>
                    </a:p>
                  </a:txBody>
                  <a:tcPr/>
                </a:tc>
                <a:tc>
                  <a:txBody>
                    <a:bodyPr/>
                    <a:lstStyle/>
                    <a:p>
                      <a:r>
                        <a:rPr lang="en-US" dirty="0"/>
                        <a:t>Preprocessing of you tube comments for sentiment analysis</a:t>
                      </a:r>
                      <a:endParaRPr lang="en-IN" dirty="0"/>
                    </a:p>
                  </a:txBody>
                  <a:tcPr/>
                </a:tc>
                <a:tc>
                  <a:txBody>
                    <a:bodyPr/>
                    <a:lstStyle/>
                    <a:p>
                      <a:r>
                        <a:rPr lang="en-US" dirty="0"/>
                        <a:t>his paper captured abusive comments using TF-IDF mode</a:t>
                      </a:r>
                      <a:endParaRPr lang="en-IN" dirty="0"/>
                    </a:p>
                  </a:txBody>
                  <a:tcPr/>
                </a:tc>
                <a:tc>
                  <a:txBody>
                    <a:bodyPr/>
                    <a:lstStyle/>
                    <a:p>
                      <a:r>
                        <a:rPr lang="en-IN" dirty="0"/>
                        <a:t>No limitations</a:t>
                      </a:r>
                    </a:p>
                    <a:p>
                      <a:r>
                        <a:rPr lang="en-US" dirty="0"/>
                        <a:t>Didn’t worked</a:t>
                      </a:r>
                    </a:p>
                    <a:p>
                      <a:r>
                        <a:rPr lang="en-US" dirty="0"/>
                        <a:t>precisely for general comments</a:t>
                      </a:r>
                      <a:endParaRPr lang="en-IN" dirty="0"/>
                    </a:p>
                    <a:p>
                      <a:endParaRPr lang="en-IN" dirty="0"/>
                    </a:p>
                  </a:txBody>
                  <a:tcPr/>
                </a:tc>
                <a:extLst>
                  <a:ext uri="{0D108BD9-81ED-4DB2-BD59-A6C34878D82A}">
                    <a16:rowId xmlns:a16="http://schemas.microsoft.com/office/drawing/2014/main" val="1215577343"/>
                  </a:ext>
                </a:extLst>
              </a:tr>
            </a:tbl>
          </a:graphicData>
        </a:graphic>
      </p:graphicFrame>
    </p:spTree>
    <p:extLst>
      <p:ext uri="{BB962C8B-B14F-4D97-AF65-F5344CB8AC3E}">
        <p14:creationId xmlns:p14="http://schemas.microsoft.com/office/powerpoint/2010/main" val="136870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Approach</a:t>
            </a:r>
            <a:endParaRPr lang="en-US" dirty="0">
              <a:solidFill>
                <a:srgbClr val="FF0000"/>
              </a:solidFill>
            </a:endParaRPr>
          </a:p>
        </p:txBody>
      </p:sp>
      <p:sp>
        <p:nvSpPr>
          <p:cNvPr id="3" name="Content Placeholder 2"/>
          <p:cNvSpPr>
            <a:spLocks noGrp="1"/>
          </p:cNvSpPr>
          <p:nvPr>
            <p:ph idx="1"/>
          </p:nvPr>
        </p:nvSpPr>
        <p:spPr>
          <a:xfrm>
            <a:off x="548640" y="1706880"/>
            <a:ext cx="9966960" cy="5151120"/>
          </a:xfrm>
        </p:spPr>
        <p:txBody>
          <a:bodyPr>
            <a:normAutofit/>
          </a:bodyPr>
          <a:lstStyle/>
          <a:p>
            <a:pPr marL="0" indent="0">
              <a:lnSpc>
                <a:spcPct val="150000"/>
              </a:lnSpc>
              <a:buNone/>
            </a:pPr>
            <a:r>
              <a:rPr lang="en-US" sz="2000" dirty="0"/>
              <a:t>1. Importing libraries</a:t>
            </a:r>
          </a:p>
          <a:p>
            <a:pPr marL="0" indent="0">
              <a:lnSpc>
                <a:spcPct val="150000"/>
              </a:lnSpc>
              <a:buNone/>
            </a:pPr>
            <a:r>
              <a:rPr lang="en-US" sz="2000" dirty="0"/>
              <a:t>2. Generating google API</a:t>
            </a:r>
          </a:p>
          <a:p>
            <a:pPr marL="0" indent="0">
              <a:lnSpc>
                <a:spcPct val="150000"/>
              </a:lnSpc>
              <a:buNone/>
            </a:pPr>
            <a:r>
              <a:rPr lang="en-US" sz="2000" dirty="0"/>
              <a:t>3. Extracting Comments</a:t>
            </a:r>
          </a:p>
          <a:p>
            <a:pPr marL="0" indent="0">
              <a:lnSpc>
                <a:spcPct val="150000"/>
              </a:lnSpc>
              <a:buNone/>
            </a:pPr>
            <a:r>
              <a:rPr lang="en-US" sz="2000" dirty="0"/>
              <a:t>4. Analysing Polarity</a:t>
            </a:r>
          </a:p>
          <a:p>
            <a:pPr marL="0" indent="0">
              <a:lnSpc>
                <a:spcPct val="150000"/>
              </a:lnSpc>
              <a:buNone/>
            </a:pPr>
            <a:r>
              <a:rPr lang="en-US" sz="2000" dirty="0"/>
              <a:t>5. Analysing Comments</a:t>
            </a:r>
          </a:p>
          <a:p>
            <a:pPr marL="0" indent="0">
              <a:lnSpc>
                <a:spcPct val="150000"/>
              </a:lnSpc>
              <a:buNone/>
            </a:pPr>
            <a:r>
              <a:rPr lang="en-US" sz="2000" dirty="0"/>
              <a:t>6. Displaying the most liked comments</a:t>
            </a:r>
          </a:p>
          <a:p>
            <a:pPr marL="0" indent="0">
              <a:lnSpc>
                <a:spcPct val="150000"/>
              </a:lnSpc>
              <a:buNone/>
            </a:pPr>
            <a:r>
              <a:rPr lang="en-US" sz="2000" dirty="0"/>
              <a:t>7. Frontend Development</a:t>
            </a:r>
          </a:p>
          <a:p>
            <a:pPr marL="0" indent="0">
              <a:lnSpc>
                <a:spcPct val="150000"/>
              </a:lnSpc>
              <a:buNone/>
            </a:pPr>
            <a:r>
              <a:rPr lang="en-US" sz="2000" dirty="0"/>
              <a:t>8. Real-time Interaction</a:t>
            </a:r>
          </a:p>
        </p:txBody>
      </p:sp>
      <p:sp>
        <p:nvSpPr>
          <p:cNvPr id="9" name="Footer Placeholder 3"/>
          <p:cNvSpPr>
            <a:spLocks noGrp="1"/>
          </p:cNvSpPr>
          <p:nvPr>
            <p:ph type="ftr" sz="quarter" idx="11"/>
          </p:nvPr>
        </p:nvSpPr>
        <p:spPr/>
        <p:txBody>
          <a:bodyPr/>
          <a:lstStyle/>
          <a:p>
            <a:r>
              <a:rPr lang="en-US" dirty="0"/>
              <a:t>Significant Comment Analyzer</a:t>
            </a:r>
          </a:p>
        </p:txBody>
      </p:sp>
      <p:sp>
        <p:nvSpPr>
          <p:cNvPr id="6" name="Slide Number Placeholder 5"/>
          <p:cNvSpPr>
            <a:spLocks noGrp="1"/>
          </p:cNvSpPr>
          <p:nvPr>
            <p:ph type="sldNum" sz="quarter" idx="12"/>
          </p:nvPr>
        </p:nvSpPr>
        <p:spPr/>
        <p:txBody>
          <a:bodyPr/>
          <a:lstStyle/>
          <a:p>
            <a:r>
              <a:rPr lang="en-US" dirty="0"/>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Technology Stack</a:t>
            </a:r>
          </a:p>
        </p:txBody>
      </p:sp>
      <p:sp>
        <p:nvSpPr>
          <p:cNvPr id="3" name="Content Placeholder 2"/>
          <p:cNvSpPr>
            <a:spLocks noGrp="1"/>
          </p:cNvSpPr>
          <p:nvPr>
            <p:ph idx="1"/>
          </p:nvPr>
        </p:nvSpPr>
        <p:spPr/>
        <p:txBody>
          <a:bodyPr>
            <a:normAutofit/>
          </a:bodyPr>
          <a:lstStyle/>
          <a:p>
            <a:pPr marL="0" indent="0" algn="just">
              <a:buNone/>
            </a:pPr>
            <a:r>
              <a:rPr lang="en-US" sz="2400" dirty="0"/>
              <a:t>Languages : Python3</a:t>
            </a:r>
          </a:p>
          <a:p>
            <a:pPr marL="0" indent="0" algn="just">
              <a:buNone/>
            </a:pPr>
            <a:r>
              <a:rPr lang="en-US" sz="2400" dirty="0"/>
              <a:t>Frameworks : Flask</a:t>
            </a:r>
          </a:p>
          <a:p>
            <a:pPr marL="0" indent="0" algn="just">
              <a:buNone/>
            </a:pPr>
            <a:r>
              <a:rPr lang="en-US" sz="2400" dirty="0"/>
              <a:t>Libraries : NumPy, Pandas, Matplotlib, NLTK, BERT transformer</a:t>
            </a:r>
          </a:p>
          <a:p>
            <a:pPr marL="0" indent="0" algn="just">
              <a:buNone/>
            </a:pPr>
            <a:r>
              <a:rPr lang="en-US" sz="2400" dirty="0"/>
              <a:t>Cloud Services : Firebase</a:t>
            </a:r>
          </a:p>
        </p:txBody>
      </p:sp>
      <p:sp>
        <p:nvSpPr>
          <p:cNvPr id="8" name="Footer Placeholder 3"/>
          <p:cNvSpPr>
            <a:spLocks noGrp="1"/>
          </p:cNvSpPr>
          <p:nvPr>
            <p:ph type="ftr" sz="quarter" idx="11"/>
          </p:nvPr>
        </p:nvSpPr>
        <p:spPr/>
        <p:txBody>
          <a:bodyPr/>
          <a:lstStyle/>
          <a:p>
            <a:pPr marL="0" algn="ctr" rtl="0" eaLnBrk="1" latinLnBrk="0" hangingPunct="1">
              <a:spcBef>
                <a:spcPts val="0"/>
              </a:spcBef>
              <a:spcAft>
                <a:spcPts val="0"/>
              </a:spcAft>
            </a:pPr>
            <a:r>
              <a:rPr lang="en-US" dirty="0"/>
              <a:t>Significant Comment Analyzer</a:t>
            </a:r>
            <a:endParaRPr lang="en-IN" dirty="0">
              <a:effectLst/>
            </a:endParaRPr>
          </a:p>
        </p:txBody>
      </p:sp>
      <p:sp>
        <p:nvSpPr>
          <p:cNvPr id="5" name="Slide Number Placeholder 4"/>
          <p:cNvSpPr>
            <a:spLocks noGrp="1"/>
          </p:cNvSpPr>
          <p:nvPr>
            <p:ph type="sldNum" sz="quarter" idx="12"/>
          </p:nvPr>
        </p:nvSpPr>
        <p:spPr/>
        <p:txBody>
          <a:bodyPr/>
          <a:lstStyle/>
          <a:p>
            <a:r>
              <a:rPr lang="en-US" dirty="0"/>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dirty="0"/>
              <a:t>7</a:t>
            </a:r>
          </a:p>
        </p:txBody>
      </p:sp>
      <p:sp>
        <p:nvSpPr>
          <p:cNvPr id="7" name="Footer Placeholder 3"/>
          <p:cNvSpPr>
            <a:spLocks noGrp="1"/>
          </p:cNvSpPr>
          <p:nvPr>
            <p:ph type="ftr" sz="quarter" idx="11"/>
          </p:nvPr>
        </p:nvSpPr>
        <p:spPr>
          <a:xfrm>
            <a:off x="3055620" y="6780107"/>
            <a:ext cx="4709160" cy="389467"/>
          </a:xfrm>
        </p:spPr>
        <p:txBody>
          <a:bodyPr/>
          <a:lstStyle/>
          <a:p>
            <a:pPr marL="0" algn="ctr" rtl="0" eaLnBrk="1" latinLnBrk="0" hangingPunct="1">
              <a:spcBef>
                <a:spcPts val="0"/>
              </a:spcBef>
              <a:spcAft>
                <a:spcPts val="0"/>
              </a:spcAft>
            </a:pPr>
            <a:r>
              <a:rPr lang="en-US" dirty="0"/>
              <a:t>Significant Comment Analyzer</a:t>
            </a:r>
            <a:endParaRPr lang="en-IN" dirty="0">
              <a:effectLst/>
            </a:endParaRPr>
          </a:p>
        </p:txBody>
      </p:sp>
      <p:sp>
        <p:nvSpPr>
          <p:cNvPr id="4" name="TextBox 3"/>
          <p:cNvSpPr txBox="1"/>
          <p:nvPr/>
        </p:nvSpPr>
        <p:spPr>
          <a:xfrm>
            <a:off x="2286000" y="1905000"/>
            <a:ext cx="6324600" cy="1200329"/>
          </a:xfrm>
          <a:prstGeom prst="rect">
            <a:avLst/>
          </a:prstGeom>
          <a:noFill/>
        </p:spPr>
        <p:txBody>
          <a:bodyPr wrap="square" rtlCol="0">
            <a:spAutoFit/>
          </a:bodyPr>
          <a:lstStyle/>
          <a:p>
            <a:pPr algn="ctr"/>
            <a:endParaRPr lang="en-US" sz="3600" dirty="0"/>
          </a:p>
          <a:p>
            <a:pPr algn="ctr"/>
            <a:r>
              <a:rPr lang="en-US" sz="3600" dirty="0"/>
              <a:t>Question &amp; Answer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415</Words>
  <Application>Microsoft Office PowerPoint</Application>
  <PresentationFormat>Custom</PresentationFormat>
  <Paragraphs>97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SVKM’s Institute of Technology, Dhule Department of Information Technology</vt:lpstr>
      <vt:lpstr>Contents</vt:lpstr>
      <vt:lpstr>Motivation</vt:lpstr>
      <vt:lpstr>Title</vt:lpstr>
      <vt:lpstr> Project  Abstract</vt:lpstr>
      <vt:lpstr>PowerPoint Presentation</vt:lpstr>
      <vt:lpstr>Approach</vt:lpstr>
      <vt:lpstr>Technology Stack</vt:lpstr>
      <vt:lpstr>PowerPoint Presentation</vt:lpstr>
    </vt:vector>
  </TitlesOfParts>
  <Manager>Nilesh Uke</Manager>
  <Company>PCCOE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lastModifiedBy>Human</cp:lastModifiedBy>
  <cp:revision>168</cp:revision>
  <dcterms:created xsi:type="dcterms:W3CDTF">2006-08-16T00:00:00Z</dcterms:created>
  <dcterms:modified xsi:type="dcterms:W3CDTF">2024-04-06T08:01:00Z</dcterms:modified>
  <cp:version>2</cp:version>
</cp:coreProperties>
</file>