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097" r:id="rId2"/>
    <p:sldId id="2100" r:id="rId3"/>
    <p:sldId id="2113" r:id="rId4"/>
    <p:sldId id="309" r:id="rId5"/>
    <p:sldId id="2101" r:id="rId6"/>
    <p:sldId id="313" r:id="rId7"/>
    <p:sldId id="314" r:id="rId8"/>
    <p:sldId id="315" r:id="rId9"/>
    <p:sldId id="316" r:id="rId10"/>
    <p:sldId id="2102" r:id="rId11"/>
    <p:sldId id="2103" r:id="rId12"/>
    <p:sldId id="2104" r:id="rId13"/>
    <p:sldId id="2105" r:id="rId14"/>
    <p:sldId id="2106" r:id="rId15"/>
    <p:sldId id="2107" r:id="rId16"/>
    <p:sldId id="322" r:id="rId17"/>
    <p:sldId id="2108" r:id="rId18"/>
    <p:sldId id="2114" r:id="rId19"/>
    <p:sldId id="2111" r:id="rId20"/>
    <p:sldId id="2112" r:id="rId21"/>
    <p:sldId id="2115" r:id="rId22"/>
    <p:sldId id="2116" r:id="rId23"/>
    <p:sldId id="2117" r:id="rId24"/>
    <p:sldId id="2118" r:id="rId25"/>
    <p:sldId id="2119" r:id="rId26"/>
    <p:sldId id="2120" r:id="rId27"/>
    <p:sldId id="2121" r:id="rId28"/>
    <p:sldId id="2122" r:id="rId2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55" autoAdjust="0"/>
  </p:normalViewPr>
  <p:slideViewPr>
    <p:cSldViewPr>
      <p:cViewPr varScale="1">
        <p:scale>
          <a:sx n="59" d="100"/>
          <a:sy n="59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8652A-2827-4268-B1CF-9C6EA45CEBF9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797B5-47AB-41A1-AD46-89E634DB3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25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31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20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0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E65D3222-68BE-49EA-8A80-409C2C69E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65C7E0A4-8632-4824-AEF4-1060742488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C0A228F-E9E1-4FAE-B2A4-D88C1B04D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EEE79-F4C5-4ADF-A24C-D11E81A20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65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E78DD-3133-4BB0-B57E-F307CA1A2F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323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27CB8-637C-49AB-9642-9BAF7C6A83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84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4" b="0" i="0">
                <a:solidFill>
                  <a:srgbClr val="FF0000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32006" y="1438814"/>
            <a:ext cx="3542127" cy="2312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3" b="0" i="0">
                <a:solidFill>
                  <a:schemeClr val="hlink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7" b="1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pPr marL="48667"/>
            <a:fld id="{81D60167-4931-47E6-BA6A-407CBD079E47}" type="slidenum">
              <a:rPr lang="en-US" altLang="zh-TW" smtClean="0"/>
              <a:pPr marL="48667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318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A8887-0C0E-45B9-8421-6FB9C65E62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289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58423-15AB-4519-B840-D6DEE5092F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7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C4FC2-76AE-4546-80E3-C68C015E4F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920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B7AC9-93A2-4E31-A277-FCBC20D94C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433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EACA-B17A-469C-9B48-DDB0CE342B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3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986DB-0055-45EC-AD50-DCE4325D20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246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ACF9C-C18A-41BE-B7BA-4B13AA9BAD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04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1B3B3-1142-4B39-BAA3-F3BFCFE76B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97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45D0F7E-330A-44E1-A0F3-0A12FE514D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0A38189-8325-423E-9589-8D6A5A4144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831F46-906B-44A1-943A-25C871D917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zh-TW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976" name="Rectangle 16">
            <a:extLst>
              <a:ext uri="{FF2B5EF4-FFF2-40B4-BE49-F238E27FC236}">
                <a16:creationId xmlns:a16="http://schemas.microsoft.com/office/drawing/2014/main" id="{0C9D51E3-8625-4326-BF40-730BB3E53C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標楷體" panose="03000509000000000000" pitchFamily="65" charset="-120"/>
              </a:rPr>
              <a:t>智慧製造與</a:t>
            </a:r>
            <a:r>
              <a:rPr lang="en-US" altLang="zh-TW" dirty="0">
                <a:ea typeface="標楷體" panose="03000509000000000000" pitchFamily="65" charset="-120"/>
              </a:rPr>
              <a:t/>
            </a:r>
            <a:br>
              <a:rPr lang="en-US" altLang="zh-TW" dirty="0">
                <a:ea typeface="標楷體" panose="03000509000000000000" pitchFamily="65" charset="-120"/>
              </a:rPr>
            </a:br>
            <a:r>
              <a:rPr lang="zh-TW" altLang="en-US" dirty="0" smtClean="0">
                <a:ea typeface="標楷體" panose="03000509000000000000" pitchFamily="65" charset="-120"/>
              </a:rPr>
              <a:t>先進規劃排程系統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1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一個簡單的排程問題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36576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Four jobs and three machines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Routings and processing times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Job 1	M1(4) 	M2(3)		M3(2), D = 9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Job 2	M2(1) 	M1(4)		M3(4), D = 9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Job 3	M3(3) 	M2(2)		M1(3), D = 8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Job 4	M2(3) 	M3(3)		M1(1), D = 7</a:t>
            </a: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3810000" y="34290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562600" y="34290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10000" y="39624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10000" y="4495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562600" y="39624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10000" y="50292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5562600" y="4495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562600" y="49530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22840" cy="1143000"/>
          </a:xfrm>
        </p:spPr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無限機器產能</a:t>
            </a:r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(ERP</a:t>
            </a:r>
            <a:r>
              <a:rPr lang="zh-TW" altLang="en-US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系統假設</a:t>
            </a:r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524000" y="5410200"/>
            <a:ext cx="64008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1828800" y="1752600"/>
            <a:ext cx="0" cy="381000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2971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 flipV="1">
            <a:off x="4114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V="1">
            <a:off x="5257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00" name="Line 36"/>
          <p:cNvSpPr>
            <a:spLocks noChangeShapeType="1"/>
          </p:cNvSpPr>
          <p:nvPr/>
        </p:nvSpPr>
        <p:spPr bwMode="auto">
          <a:xfrm flipV="1">
            <a:off x="6400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 flipV="1">
            <a:off x="76200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17" name="Rectangle 53"/>
          <p:cNvSpPr>
            <a:spLocks noChangeArrowheads="1"/>
          </p:cNvSpPr>
          <p:nvPr/>
        </p:nvSpPr>
        <p:spPr bwMode="auto">
          <a:xfrm>
            <a:off x="2743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2518" name="Rectangle 54"/>
          <p:cNvSpPr>
            <a:spLocks noChangeArrowheads="1"/>
          </p:cNvSpPr>
          <p:nvPr/>
        </p:nvSpPr>
        <p:spPr bwMode="auto">
          <a:xfrm>
            <a:off x="3886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62519" name="Rectangle 55"/>
          <p:cNvSpPr>
            <a:spLocks noChangeArrowheads="1"/>
          </p:cNvSpPr>
          <p:nvPr/>
        </p:nvSpPr>
        <p:spPr bwMode="auto">
          <a:xfrm>
            <a:off x="5029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15</a:t>
            </a:r>
          </a:p>
        </p:txBody>
      </p:sp>
      <p:sp>
        <p:nvSpPr>
          <p:cNvPr id="62520" name="Rectangle 56"/>
          <p:cNvSpPr>
            <a:spLocks noChangeArrowheads="1"/>
          </p:cNvSpPr>
          <p:nvPr/>
        </p:nvSpPr>
        <p:spPr bwMode="auto">
          <a:xfrm>
            <a:off x="6172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62521" name="Rectangle 57"/>
          <p:cNvSpPr>
            <a:spLocks noChangeArrowheads="1"/>
          </p:cNvSpPr>
          <p:nvPr/>
        </p:nvSpPr>
        <p:spPr bwMode="auto">
          <a:xfrm>
            <a:off x="73914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25</a:t>
            </a:r>
          </a:p>
        </p:txBody>
      </p:sp>
      <p:sp>
        <p:nvSpPr>
          <p:cNvPr id="62523" name="Rectangle 59"/>
          <p:cNvSpPr>
            <a:spLocks noChangeArrowheads="1"/>
          </p:cNvSpPr>
          <p:nvPr/>
        </p:nvSpPr>
        <p:spPr bwMode="auto">
          <a:xfrm>
            <a:off x="1143000" y="44958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M3</a:t>
            </a:r>
          </a:p>
        </p:txBody>
      </p:sp>
      <p:sp>
        <p:nvSpPr>
          <p:cNvPr id="62524" name="Rectangle 60"/>
          <p:cNvSpPr>
            <a:spLocks noChangeArrowheads="1"/>
          </p:cNvSpPr>
          <p:nvPr/>
        </p:nvSpPr>
        <p:spPr bwMode="auto">
          <a:xfrm>
            <a:off x="1143000" y="3429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M2</a:t>
            </a:r>
          </a:p>
        </p:txBody>
      </p:sp>
      <p:sp>
        <p:nvSpPr>
          <p:cNvPr id="62525" name="Rectangle 61"/>
          <p:cNvSpPr>
            <a:spLocks noChangeArrowheads="1"/>
          </p:cNvSpPr>
          <p:nvPr/>
        </p:nvSpPr>
        <p:spPr bwMode="auto">
          <a:xfrm>
            <a:off x="1143000" y="2286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M1</a:t>
            </a:r>
          </a:p>
        </p:txBody>
      </p:sp>
      <p:sp>
        <p:nvSpPr>
          <p:cNvPr id="62526" name="Rectangle 62"/>
          <p:cNvSpPr>
            <a:spLocks noChangeArrowheads="1"/>
          </p:cNvSpPr>
          <p:nvPr/>
        </p:nvSpPr>
        <p:spPr bwMode="auto">
          <a:xfrm>
            <a:off x="1828800" y="3733800"/>
            <a:ext cx="685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2532" name="Rectangle 68"/>
          <p:cNvSpPr>
            <a:spLocks noChangeArrowheads="1"/>
          </p:cNvSpPr>
          <p:nvPr/>
        </p:nvSpPr>
        <p:spPr bwMode="auto">
          <a:xfrm>
            <a:off x="2514600" y="4800600"/>
            <a:ext cx="685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2533" name="Rectangle 69"/>
          <p:cNvSpPr>
            <a:spLocks noChangeArrowheads="1"/>
          </p:cNvSpPr>
          <p:nvPr/>
        </p:nvSpPr>
        <p:spPr bwMode="auto">
          <a:xfrm>
            <a:off x="3200400" y="2667000"/>
            <a:ext cx="228600" cy="3810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2538" name="Rectangle 74"/>
          <p:cNvSpPr>
            <a:spLocks noChangeArrowheads="1"/>
          </p:cNvSpPr>
          <p:nvPr/>
        </p:nvSpPr>
        <p:spPr bwMode="auto">
          <a:xfrm>
            <a:off x="2971800" y="2362200"/>
            <a:ext cx="6858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2539" name="Rectangle 75"/>
          <p:cNvSpPr>
            <a:spLocks noChangeArrowheads="1"/>
          </p:cNvSpPr>
          <p:nvPr/>
        </p:nvSpPr>
        <p:spPr bwMode="auto">
          <a:xfrm>
            <a:off x="1828800" y="4800600"/>
            <a:ext cx="6858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2057400" y="2362200"/>
            <a:ext cx="9144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2541" name="Rectangle 77"/>
          <p:cNvSpPr>
            <a:spLocks noChangeArrowheads="1"/>
          </p:cNvSpPr>
          <p:nvPr/>
        </p:nvSpPr>
        <p:spPr bwMode="auto">
          <a:xfrm>
            <a:off x="1828800" y="1981200"/>
            <a:ext cx="914400" cy="3810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2542" name="Rectangle 78"/>
          <p:cNvSpPr>
            <a:spLocks noChangeArrowheads="1"/>
          </p:cNvSpPr>
          <p:nvPr/>
        </p:nvSpPr>
        <p:spPr bwMode="auto">
          <a:xfrm>
            <a:off x="2514600" y="3733800"/>
            <a:ext cx="4572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2543" name="Rectangle 79"/>
          <p:cNvSpPr>
            <a:spLocks noChangeArrowheads="1"/>
          </p:cNvSpPr>
          <p:nvPr/>
        </p:nvSpPr>
        <p:spPr bwMode="auto">
          <a:xfrm>
            <a:off x="2743200" y="3429000"/>
            <a:ext cx="6858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2544" name="Rectangle 80"/>
          <p:cNvSpPr>
            <a:spLocks noChangeArrowheads="1"/>
          </p:cNvSpPr>
          <p:nvPr/>
        </p:nvSpPr>
        <p:spPr bwMode="auto">
          <a:xfrm>
            <a:off x="2971800" y="4495800"/>
            <a:ext cx="9144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2545" name="Rectangle 81"/>
          <p:cNvSpPr>
            <a:spLocks noChangeArrowheads="1"/>
          </p:cNvSpPr>
          <p:nvPr/>
        </p:nvSpPr>
        <p:spPr bwMode="auto">
          <a:xfrm>
            <a:off x="3429000" y="4800600"/>
            <a:ext cx="4572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2548" name="Rectangle 84"/>
          <p:cNvSpPr>
            <a:spLocks noChangeArrowheads="1"/>
          </p:cNvSpPr>
          <p:nvPr/>
        </p:nvSpPr>
        <p:spPr bwMode="auto">
          <a:xfrm>
            <a:off x="1828800" y="3429000"/>
            <a:ext cx="2286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01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77200" cy="1143000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有限機器產能，排程</a:t>
            </a:r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#</a:t>
            </a:r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1524000" y="5410200"/>
            <a:ext cx="64008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1828800" y="2362200"/>
            <a:ext cx="0" cy="320040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2971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4114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V="1">
            <a:off x="5257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V="1">
            <a:off x="6400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V="1">
            <a:off x="76200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2743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886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5029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15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6172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73914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25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1143000" y="46482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M3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1143000" y="38862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M2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1143000" y="31242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M1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1828800" y="3886200"/>
            <a:ext cx="685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2514600" y="4648200"/>
            <a:ext cx="685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3200400" y="3124200"/>
            <a:ext cx="304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429000" y="3124200"/>
            <a:ext cx="6858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1828800" y="4648200"/>
            <a:ext cx="6858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4114800" y="3124200"/>
            <a:ext cx="9906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1828800" y="3124200"/>
            <a:ext cx="9144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2514600" y="3886200"/>
            <a:ext cx="4572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2971800" y="3886200"/>
            <a:ext cx="6858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5105400" y="4648200"/>
            <a:ext cx="9906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3657600" y="4648200"/>
            <a:ext cx="4572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3657600" y="3886200"/>
            <a:ext cx="2286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918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153400" cy="1143000"/>
          </a:xfrm>
        </p:spPr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有限機器產能，排程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#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659" name="Line 2051"/>
          <p:cNvSpPr>
            <a:spLocks noChangeShapeType="1"/>
          </p:cNvSpPr>
          <p:nvPr/>
        </p:nvSpPr>
        <p:spPr bwMode="auto">
          <a:xfrm>
            <a:off x="1828800" y="5410200"/>
            <a:ext cx="64008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0" name="Line 2052"/>
          <p:cNvSpPr>
            <a:spLocks noChangeShapeType="1"/>
          </p:cNvSpPr>
          <p:nvPr/>
        </p:nvSpPr>
        <p:spPr bwMode="auto">
          <a:xfrm flipV="1">
            <a:off x="1828800" y="2362200"/>
            <a:ext cx="0" cy="320040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1" name="Line 2053"/>
          <p:cNvSpPr>
            <a:spLocks noChangeShapeType="1"/>
          </p:cNvSpPr>
          <p:nvPr/>
        </p:nvSpPr>
        <p:spPr bwMode="auto">
          <a:xfrm flipV="1">
            <a:off x="2971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2" name="Line 2054"/>
          <p:cNvSpPr>
            <a:spLocks noChangeShapeType="1"/>
          </p:cNvSpPr>
          <p:nvPr/>
        </p:nvSpPr>
        <p:spPr bwMode="auto">
          <a:xfrm flipV="1">
            <a:off x="4114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3" name="Line 2055"/>
          <p:cNvSpPr>
            <a:spLocks noChangeShapeType="1"/>
          </p:cNvSpPr>
          <p:nvPr/>
        </p:nvSpPr>
        <p:spPr bwMode="auto">
          <a:xfrm flipV="1">
            <a:off x="5257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4" name="Line 2056"/>
          <p:cNvSpPr>
            <a:spLocks noChangeShapeType="1"/>
          </p:cNvSpPr>
          <p:nvPr/>
        </p:nvSpPr>
        <p:spPr bwMode="auto">
          <a:xfrm flipV="1">
            <a:off x="6400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5" name="Line 2057"/>
          <p:cNvSpPr>
            <a:spLocks noChangeShapeType="1"/>
          </p:cNvSpPr>
          <p:nvPr/>
        </p:nvSpPr>
        <p:spPr bwMode="auto">
          <a:xfrm flipV="1">
            <a:off x="76200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6" name="Rectangle 2058"/>
          <p:cNvSpPr>
            <a:spLocks noChangeArrowheads="1"/>
          </p:cNvSpPr>
          <p:nvPr/>
        </p:nvSpPr>
        <p:spPr bwMode="auto">
          <a:xfrm>
            <a:off x="2743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0667" name="Rectangle 2059"/>
          <p:cNvSpPr>
            <a:spLocks noChangeArrowheads="1"/>
          </p:cNvSpPr>
          <p:nvPr/>
        </p:nvSpPr>
        <p:spPr bwMode="auto">
          <a:xfrm>
            <a:off x="3886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70668" name="Rectangle 2060"/>
          <p:cNvSpPr>
            <a:spLocks noChangeArrowheads="1"/>
          </p:cNvSpPr>
          <p:nvPr/>
        </p:nvSpPr>
        <p:spPr bwMode="auto">
          <a:xfrm>
            <a:off x="5029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15</a:t>
            </a:r>
          </a:p>
        </p:txBody>
      </p:sp>
      <p:sp>
        <p:nvSpPr>
          <p:cNvPr id="70669" name="Rectangle 2061"/>
          <p:cNvSpPr>
            <a:spLocks noChangeArrowheads="1"/>
          </p:cNvSpPr>
          <p:nvPr/>
        </p:nvSpPr>
        <p:spPr bwMode="auto">
          <a:xfrm>
            <a:off x="6172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70670" name="Rectangle 2062"/>
          <p:cNvSpPr>
            <a:spLocks noChangeArrowheads="1"/>
          </p:cNvSpPr>
          <p:nvPr/>
        </p:nvSpPr>
        <p:spPr bwMode="auto">
          <a:xfrm>
            <a:off x="73914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25</a:t>
            </a:r>
          </a:p>
        </p:txBody>
      </p:sp>
      <p:sp>
        <p:nvSpPr>
          <p:cNvPr id="70671" name="Rectangle 2063"/>
          <p:cNvSpPr>
            <a:spLocks noChangeArrowheads="1"/>
          </p:cNvSpPr>
          <p:nvPr/>
        </p:nvSpPr>
        <p:spPr bwMode="auto">
          <a:xfrm>
            <a:off x="1143000" y="46482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M3</a:t>
            </a:r>
          </a:p>
        </p:txBody>
      </p:sp>
      <p:sp>
        <p:nvSpPr>
          <p:cNvPr id="70672" name="Rectangle 2064"/>
          <p:cNvSpPr>
            <a:spLocks noChangeArrowheads="1"/>
          </p:cNvSpPr>
          <p:nvPr/>
        </p:nvSpPr>
        <p:spPr bwMode="auto">
          <a:xfrm>
            <a:off x="1143000" y="38862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M2</a:t>
            </a:r>
          </a:p>
        </p:txBody>
      </p:sp>
      <p:sp>
        <p:nvSpPr>
          <p:cNvPr id="70673" name="Rectangle 2065"/>
          <p:cNvSpPr>
            <a:spLocks noChangeArrowheads="1"/>
          </p:cNvSpPr>
          <p:nvPr/>
        </p:nvSpPr>
        <p:spPr bwMode="auto">
          <a:xfrm>
            <a:off x="1143000" y="31242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M1</a:t>
            </a:r>
          </a:p>
        </p:txBody>
      </p:sp>
      <p:sp>
        <p:nvSpPr>
          <p:cNvPr id="70674" name="Rectangle 2066"/>
          <p:cNvSpPr>
            <a:spLocks noChangeArrowheads="1"/>
          </p:cNvSpPr>
          <p:nvPr/>
        </p:nvSpPr>
        <p:spPr bwMode="auto">
          <a:xfrm>
            <a:off x="1828800" y="3886200"/>
            <a:ext cx="685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0675" name="Rectangle 2067"/>
          <p:cNvSpPr>
            <a:spLocks noChangeArrowheads="1"/>
          </p:cNvSpPr>
          <p:nvPr/>
        </p:nvSpPr>
        <p:spPr bwMode="auto">
          <a:xfrm>
            <a:off x="2514600" y="4648200"/>
            <a:ext cx="685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0676" name="Rectangle 2068"/>
          <p:cNvSpPr>
            <a:spLocks noChangeArrowheads="1"/>
          </p:cNvSpPr>
          <p:nvPr/>
        </p:nvSpPr>
        <p:spPr bwMode="auto">
          <a:xfrm>
            <a:off x="4343400" y="3124200"/>
            <a:ext cx="6858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0677" name="Rectangle 2069"/>
          <p:cNvSpPr>
            <a:spLocks noChangeArrowheads="1"/>
          </p:cNvSpPr>
          <p:nvPr/>
        </p:nvSpPr>
        <p:spPr bwMode="auto">
          <a:xfrm>
            <a:off x="1828800" y="4648200"/>
            <a:ext cx="6858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0678" name="Rectangle 2070"/>
          <p:cNvSpPr>
            <a:spLocks noChangeArrowheads="1"/>
          </p:cNvSpPr>
          <p:nvPr/>
        </p:nvSpPr>
        <p:spPr bwMode="auto">
          <a:xfrm>
            <a:off x="3429000" y="3124200"/>
            <a:ext cx="9144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0679" name="Rectangle 2071"/>
          <p:cNvSpPr>
            <a:spLocks noChangeArrowheads="1"/>
          </p:cNvSpPr>
          <p:nvPr/>
        </p:nvSpPr>
        <p:spPr bwMode="auto">
          <a:xfrm>
            <a:off x="1828800" y="3124200"/>
            <a:ext cx="9144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0680" name="Rectangle 2072"/>
          <p:cNvSpPr>
            <a:spLocks noChangeArrowheads="1"/>
          </p:cNvSpPr>
          <p:nvPr/>
        </p:nvSpPr>
        <p:spPr bwMode="auto">
          <a:xfrm>
            <a:off x="3429000" y="3886200"/>
            <a:ext cx="4572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0681" name="Rectangle 2073"/>
          <p:cNvSpPr>
            <a:spLocks noChangeArrowheads="1"/>
          </p:cNvSpPr>
          <p:nvPr/>
        </p:nvSpPr>
        <p:spPr bwMode="auto">
          <a:xfrm>
            <a:off x="2743200" y="3886200"/>
            <a:ext cx="6858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0682" name="Rectangle 2074"/>
          <p:cNvSpPr>
            <a:spLocks noChangeArrowheads="1"/>
          </p:cNvSpPr>
          <p:nvPr/>
        </p:nvSpPr>
        <p:spPr bwMode="auto">
          <a:xfrm>
            <a:off x="4343400" y="4648200"/>
            <a:ext cx="9144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0683" name="Rectangle 2075"/>
          <p:cNvSpPr>
            <a:spLocks noChangeArrowheads="1"/>
          </p:cNvSpPr>
          <p:nvPr/>
        </p:nvSpPr>
        <p:spPr bwMode="auto">
          <a:xfrm>
            <a:off x="3429000" y="4648200"/>
            <a:ext cx="4572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0684" name="Rectangle 2076"/>
          <p:cNvSpPr>
            <a:spLocks noChangeArrowheads="1"/>
          </p:cNvSpPr>
          <p:nvPr/>
        </p:nvSpPr>
        <p:spPr bwMode="auto">
          <a:xfrm>
            <a:off x="2514600" y="3886200"/>
            <a:ext cx="2286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0685" name="Rectangle 2077"/>
          <p:cNvSpPr>
            <a:spLocks noChangeArrowheads="1"/>
          </p:cNvSpPr>
          <p:nvPr/>
        </p:nvSpPr>
        <p:spPr bwMode="auto">
          <a:xfrm>
            <a:off x="3200400" y="3124200"/>
            <a:ext cx="2286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8572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1219200"/>
          </a:xfrm>
        </p:spPr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有限機器產能，排程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#</a:t>
            </a:r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1828800" y="5410200"/>
            <a:ext cx="64008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 flipV="1">
            <a:off x="1828800" y="2362200"/>
            <a:ext cx="0" cy="320040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V="1">
            <a:off x="2971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V="1">
            <a:off x="4114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V="1">
            <a:off x="5257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V="1">
            <a:off x="64008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V="1">
            <a:off x="7620000" y="5410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2743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3886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5029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15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61722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7391400" y="57150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25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1143000" y="46482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M3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1143000" y="38862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M2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1143000" y="3124200"/>
            <a:ext cx="533400" cy="3048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M1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1828800" y="3886200"/>
            <a:ext cx="685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2514600" y="4648200"/>
            <a:ext cx="6858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886200" y="3124200"/>
            <a:ext cx="6858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1828800" y="4648200"/>
            <a:ext cx="6858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2743200" y="3124200"/>
            <a:ext cx="9144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1828800" y="3124200"/>
            <a:ext cx="9144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3429000" y="3886200"/>
            <a:ext cx="457200" cy="3048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2743200" y="3886200"/>
            <a:ext cx="6858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3886200" y="4648200"/>
            <a:ext cx="9144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3429000" y="4648200"/>
            <a:ext cx="457200" cy="3048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2514600" y="3886200"/>
            <a:ext cx="2286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3657600" y="3124200"/>
            <a:ext cx="228600" cy="304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ea typeface="新細明體" panose="02020500000000000000" pitchFamily="18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641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Summary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152"/>
          </a:xfrm>
        </p:spPr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Different schedule generated completely different start time, and completion time for each operation, and different time to complete all the operations (</a:t>
            </a:r>
            <a:r>
              <a:rPr lang="en-US" altLang="zh-TW" sz="28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makespan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number of possible schedules for a simple four-job and three-machine problem is equal to (4!)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(4!)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(4!) = (4!)</a:t>
            </a:r>
            <a:r>
              <a:rPr lang="en-US" altLang="zh-TW" sz="2800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13,824.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number of possible schedules for a simple ten-job and ten-machine problem is equal to (10!)</a:t>
            </a:r>
            <a:r>
              <a:rPr lang="en-US" altLang="zh-TW" sz="2800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&gt; 10</a:t>
            </a:r>
            <a:r>
              <a:rPr lang="en-US" altLang="zh-TW" sz="2800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65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69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650875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標楷體" panose="03000509000000000000" pitchFamily="65" charset="-120"/>
              </a:rPr>
              <a:t>APS </a:t>
            </a:r>
            <a:r>
              <a:rPr lang="zh-TW" altLang="en-US" b="1" dirty="0" smtClean="0">
                <a:ea typeface="標楷體" panose="03000509000000000000" pitchFamily="65" charset="-120"/>
              </a:rPr>
              <a:t>系統運作流程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698875" y="1417638"/>
            <a:ext cx="1223963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匯入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現場資料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3698875" y="2306638"/>
            <a:ext cx="1223963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新排程參數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698875" y="3182938"/>
            <a:ext cx="1223963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新排程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698875" y="4060825"/>
            <a:ext cx="1223963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檢視排程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3698875" y="4943475"/>
            <a:ext cx="1223963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回傳排程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3698875" y="5811838"/>
            <a:ext cx="1223963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solidFill>
                  <a:srgbClr val="00004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回傳排程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287838" y="20780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4287838" y="2954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4287838" y="38306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4287838" y="47164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4287838" y="5589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3411538" y="43688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3411538" y="26416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3411538" y="2641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33513"/>
            <a:ext cx="2305050" cy="42068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349500"/>
            <a:ext cx="1714500" cy="4857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195513" y="2590800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2759075" y="1646238"/>
            <a:ext cx="5889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2309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412875"/>
            <a:ext cx="19446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5292725" y="2565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2311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924175"/>
            <a:ext cx="22320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5292725" y="3429000"/>
            <a:ext cx="11509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076700"/>
            <a:ext cx="2622550" cy="10160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5292725" y="4365625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084763"/>
            <a:ext cx="3167063" cy="44608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3302000" y="5313363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2317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516563"/>
            <a:ext cx="22320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5292725" y="6092825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50825" y="2349500"/>
            <a:ext cx="8713788" cy="424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67" name="AutoShape 3"/>
          <p:cNvSpPr>
            <a:spLocks noChangeAspect="1" noChangeArrowheads="1"/>
          </p:cNvSpPr>
          <p:nvPr/>
        </p:nvSpPr>
        <p:spPr bwMode="auto">
          <a:xfrm>
            <a:off x="7451725" y="5157788"/>
            <a:ext cx="1149350" cy="5334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CC00"/>
              </a:gs>
              <a:gs pos="50000">
                <a:srgbClr val="EAEAEA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Detailed Schedules</a:t>
            </a:r>
          </a:p>
        </p:txBody>
      </p:sp>
      <p:sp>
        <p:nvSpPr>
          <p:cNvPr id="11268" name="AutoShape 4"/>
          <p:cNvSpPr>
            <a:spLocks noChangeAspect="1" noChangeArrowheads="1"/>
          </p:cNvSpPr>
          <p:nvPr/>
        </p:nvSpPr>
        <p:spPr bwMode="auto">
          <a:xfrm>
            <a:off x="1477963" y="642938"/>
            <a:ext cx="1149350" cy="5334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66FF"/>
              </a:gs>
              <a:gs pos="50000">
                <a:srgbClr val="EAEAEA"/>
              </a:gs>
              <a:gs pos="100000">
                <a:srgbClr val="9966FF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New Lots</a:t>
            </a:r>
            <a:endParaRPr lang="en-US" altLang="zh-TW" sz="1100" b="1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9" name="Text Box 5"/>
          <p:cNvSpPr txBox="1">
            <a:spLocks noChangeAspect="1" noChangeArrowheads="1"/>
          </p:cNvSpPr>
          <p:nvPr/>
        </p:nvSpPr>
        <p:spPr bwMode="auto">
          <a:xfrm>
            <a:off x="1619250" y="1628775"/>
            <a:ext cx="762000" cy="2651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FF"/>
                </a:solidFill>
                <a:latin typeface="Verdana" panose="020B0604030504040204" pitchFamily="34" charset="0"/>
              </a:rPr>
              <a:t>Interface</a:t>
            </a:r>
            <a:endParaRPr lang="en-US" altLang="zh-TW" sz="1000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270" name="Rectangle 6"/>
          <p:cNvSpPr>
            <a:spLocks noChangeAspect="1" noChangeArrowheads="1"/>
          </p:cNvSpPr>
          <p:nvPr/>
        </p:nvSpPr>
        <p:spPr bwMode="auto">
          <a:xfrm flipV="1">
            <a:off x="3822700" y="2911475"/>
            <a:ext cx="5762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1" name="Text Box 7"/>
          <p:cNvSpPr txBox="1">
            <a:spLocks noChangeAspect="1" noChangeArrowheads="1"/>
          </p:cNvSpPr>
          <p:nvPr/>
        </p:nvSpPr>
        <p:spPr bwMode="auto">
          <a:xfrm>
            <a:off x="2916238" y="4437063"/>
            <a:ext cx="762000" cy="2651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FF"/>
                </a:solidFill>
                <a:latin typeface="Verdana" panose="020B0604030504040204" pitchFamily="34" charset="0"/>
              </a:rPr>
              <a:t>Interface</a:t>
            </a:r>
            <a:endParaRPr lang="en-US" altLang="zh-TW" sz="1000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451725" y="2414588"/>
            <a:ext cx="1460500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b="1" i="1">
                <a:solidFill>
                  <a:srgbClr val="CC0000"/>
                </a:solidFill>
                <a:latin typeface="Verdana" panose="020B0604030504040204" pitchFamily="34" charset="0"/>
              </a:rPr>
              <a:t>Bumping APS</a:t>
            </a:r>
            <a:endParaRPr lang="en-US" altLang="zh-TW" sz="1300" b="1">
              <a:solidFill>
                <a:srgbClr val="CC0000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1273" name="AutoShape 9"/>
          <p:cNvCxnSpPr>
            <a:cxnSpLocks noChangeAspect="1" noChangeShapeType="1"/>
            <a:stCxn id="11271" idx="2"/>
          </p:cNvCxnSpPr>
          <p:nvPr/>
        </p:nvCxnSpPr>
        <p:spPr bwMode="auto">
          <a:xfrm rot="16200000" flipH="1">
            <a:off x="3209132" y="4790281"/>
            <a:ext cx="382588" cy="206375"/>
          </a:xfrm>
          <a:prstGeom prst="bentConnector3">
            <a:avLst>
              <a:gd name="adj1" fmla="val 49792"/>
            </a:avLst>
          </a:prstGeom>
          <a:noFill/>
          <a:ln w="9525">
            <a:solidFill>
              <a:schemeClr val="bg2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AutoShape 10"/>
          <p:cNvCxnSpPr>
            <a:cxnSpLocks noChangeAspect="1" noChangeShapeType="1"/>
          </p:cNvCxnSpPr>
          <p:nvPr/>
        </p:nvCxnSpPr>
        <p:spPr bwMode="auto">
          <a:xfrm rot="-5400000">
            <a:off x="3196432" y="4085431"/>
            <a:ext cx="430212" cy="269875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bg2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Text Box 11"/>
          <p:cNvSpPr txBox="1">
            <a:spLocks noChangeAspect="1" noChangeArrowheads="1"/>
          </p:cNvSpPr>
          <p:nvPr/>
        </p:nvSpPr>
        <p:spPr bwMode="auto">
          <a:xfrm>
            <a:off x="7019925" y="4508500"/>
            <a:ext cx="762000" cy="2651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FF"/>
                </a:solidFill>
                <a:latin typeface="Verdana" panose="020B0604030504040204" pitchFamily="34" charset="0"/>
              </a:rPr>
              <a:t>Interface</a:t>
            </a:r>
            <a:endParaRPr lang="en-US" altLang="zh-TW" sz="1000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1276" name="AutoShape 12"/>
          <p:cNvCxnSpPr>
            <a:cxnSpLocks noChangeAspect="1" noChangeShapeType="1"/>
            <a:stCxn id="11275" idx="2"/>
            <a:endCxn id="11267" idx="1"/>
          </p:cNvCxnSpPr>
          <p:nvPr/>
        </p:nvCxnSpPr>
        <p:spPr bwMode="auto">
          <a:xfrm rot="16200000" flipH="1">
            <a:off x="7521575" y="4652963"/>
            <a:ext cx="384175" cy="625475"/>
          </a:xfrm>
          <a:prstGeom prst="bentConnector3">
            <a:avLst>
              <a:gd name="adj1" fmla="val 49588"/>
            </a:avLst>
          </a:prstGeom>
          <a:noFill/>
          <a:ln w="9525">
            <a:solidFill>
              <a:schemeClr val="bg2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3"/>
          <p:cNvCxnSpPr>
            <a:cxnSpLocks noChangeAspect="1" noChangeShapeType="1"/>
            <a:stCxn id="11275" idx="0"/>
          </p:cNvCxnSpPr>
          <p:nvPr/>
        </p:nvCxnSpPr>
        <p:spPr bwMode="auto">
          <a:xfrm rot="5400000" flipH="1">
            <a:off x="5689600" y="2797176"/>
            <a:ext cx="503237" cy="2919412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bg2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Aspect="1" noChangeShapeType="1"/>
          </p:cNvCxnSpPr>
          <p:nvPr/>
        </p:nvCxnSpPr>
        <p:spPr bwMode="auto">
          <a:xfrm rot="16200000" flipH="1">
            <a:off x="2968626" y="927100"/>
            <a:ext cx="455612" cy="2433637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bg2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50825" y="333375"/>
            <a:ext cx="1460500" cy="293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b="1" i="1">
                <a:solidFill>
                  <a:srgbClr val="CC0000"/>
                </a:solidFill>
                <a:latin typeface="Verdana" panose="020B0604030504040204" pitchFamily="34" charset="0"/>
              </a:rPr>
              <a:t>ERP</a:t>
            </a:r>
            <a:endParaRPr lang="en-US" altLang="zh-TW" sz="1300" b="1">
              <a:solidFill>
                <a:srgbClr val="CC0000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280" name="AutoShape 16"/>
          <p:cNvSpPr>
            <a:spLocks noChangeAspect="1" noChangeArrowheads="1"/>
          </p:cNvSpPr>
          <p:nvPr/>
        </p:nvSpPr>
        <p:spPr bwMode="auto">
          <a:xfrm>
            <a:off x="6372225" y="549275"/>
            <a:ext cx="1149350" cy="5334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66FF"/>
              </a:gs>
              <a:gs pos="50000">
                <a:srgbClr val="EAEAEA"/>
              </a:gs>
              <a:gs pos="100000">
                <a:srgbClr val="9966FF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WIP &amp; Shop floor Info.</a:t>
            </a:r>
            <a:endParaRPr lang="en-US" altLang="zh-TW" sz="1100" b="1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281" name="Rectangle 17"/>
          <p:cNvSpPr>
            <a:spLocks noChangeAspect="1" noChangeArrowheads="1"/>
          </p:cNvSpPr>
          <p:nvPr/>
        </p:nvSpPr>
        <p:spPr bwMode="auto">
          <a:xfrm flipV="1">
            <a:off x="5364163" y="835025"/>
            <a:ext cx="57467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82" name="Text Box 18"/>
          <p:cNvSpPr txBox="1">
            <a:spLocks noChangeAspect="1" noChangeArrowheads="1"/>
          </p:cNvSpPr>
          <p:nvPr/>
        </p:nvSpPr>
        <p:spPr bwMode="auto">
          <a:xfrm>
            <a:off x="6584950" y="1557338"/>
            <a:ext cx="762000" cy="2651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FF"/>
                </a:solidFill>
                <a:latin typeface="Verdana" panose="020B0604030504040204" pitchFamily="34" charset="0"/>
              </a:rPr>
              <a:t>Interface</a:t>
            </a:r>
            <a:endParaRPr lang="en-US" altLang="zh-TW" sz="1000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1283" name="AutoShape 19"/>
          <p:cNvCxnSpPr>
            <a:cxnSpLocks noChangeAspect="1" noChangeShapeType="1"/>
            <a:stCxn id="11280" idx="3"/>
            <a:endCxn id="11282" idx="0"/>
          </p:cNvCxnSpPr>
          <p:nvPr/>
        </p:nvCxnSpPr>
        <p:spPr bwMode="auto">
          <a:xfrm rot="16200000" flipH="1">
            <a:off x="6719093" y="1310482"/>
            <a:ext cx="474663" cy="19050"/>
          </a:xfrm>
          <a:prstGeom prst="bentConnector3">
            <a:avLst>
              <a:gd name="adj1" fmla="val 4983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Aspect="1" noChangeShapeType="1"/>
          </p:cNvCxnSpPr>
          <p:nvPr/>
        </p:nvCxnSpPr>
        <p:spPr bwMode="auto">
          <a:xfrm rot="5400000">
            <a:off x="5573713" y="965200"/>
            <a:ext cx="527050" cy="2241550"/>
          </a:xfrm>
          <a:prstGeom prst="bentConnector3">
            <a:avLst>
              <a:gd name="adj1" fmla="val 49699"/>
            </a:avLst>
          </a:prstGeom>
          <a:noFill/>
          <a:ln w="9525">
            <a:solidFill>
              <a:schemeClr val="bg2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6783388" y="260350"/>
            <a:ext cx="1460500" cy="293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b="1" i="1">
                <a:solidFill>
                  <a:srgbClr val="CC0000"/>
                </a:solidFill>
                <a:latin typeface="Verdana" panose="020B0604030504040204" pitchFamily="34" charset="0"/>
              </a:rPr>
              <a:t>MES</a:t>
            </a:r>
            <a:endParaRPr lang="en-US" altLang="zh-TW" sz="1300" b="1">
              <a:solidFill>
                <a:srgbClr val="CC0000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286" name="Rectangle 22"/>
          <p:cNvSpPr>
            <a:spLocks noChangeAspect="1" noChangeArrowheads="1"/>
          </p:cNvSpPr>
          <p:nvPr/>
        </p:nvSpPr>
        <p:spPr bwMode="auto">
          <a:xfrm flipV="1">
            <a:off x="644525" y="5087938"/>
            <a:ext cx="6303963" cy="64611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87" name="AutoShape 23"/>
          <p:cNvSpPr>
            <a:spLocks noChangeAspect="1" noChangeArrowheads="1"/>
          </p:cNvSpPr>
          <p:nvPr/>
        </p:nvSpPr>
        <p:spPr bwMode="auto">
          <a:xfrm>
            <a:off x="1763713" y="5151438"/>
            <a:ext cx="936625" cy="53022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CC00"/>
              </a:gs>
              <a:gs pos="50000">
                <a:srgbClr val="EAEAEA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Routing</a:t>
            </a:r>
            <a:endParaRPr lang="en-US" altLang="zh-TW" sz="1100" b="1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288" name="AutoShape 24"/>
          <p:cNvSpPr>
            <a:spLocks noChangeAspect="1" noChangeArrowheads="1"/>
          </p:cNvSpPr>
          <p:nvPr/>
        </p:nvSpPr>
        <p:spPr bwMode="auto">
          <a:xfrm>
            <a:off x="5940425" y="5157788"/>
            <a:ext cx="936625" cy="5318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CC00"/>
              </a:gs>
              <a:gs pos="50000">
                <a:srgbClr val="EAEAEA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New Lots &amp; WIP</a:t>
            </a:r>
          </a:p>
        </p:txBody>
      </p:sp>
      <p:sp>
        <p:nvSpPr>
          <p:cNvPr id="11289" name="AutoShape 25"/>
          <p:cNvSpPr>
            <a:spLocks noChangeAspect="1" noChangeArrowheads="1"/>
          </p:cNvSpPr>
          <p:nvPr/>
        </p:nvSpPr>
        <p:spPr bwMode="auto">
          <a:xfrm>
            <a:off x="687388" y="5151438"/>
            <a:ext cx="1004887" cy="5334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CC00"/>
              </a:gs>
              <a:gs pos="50000">
                <a:srgbClr val="EAEAEA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Machines</a:t>
            </a:r>
            <a:endParaRPr lang="en-US" altLang="zh-TW" sz="1100" b="1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290" name="Rectangle 26"/>
          <p:cNvSpPr>
            <a:spLocks noChangeAspect="1" noChangeArrowheads="1"/>
          </p:cNvSpPr>
          <p:nvPr/>
        </p:nvSpPr>
        <p:spPr bwMode="auto">
          <a:xfrm flipV="1">
            <a:off x="1898650" y="5153025"/>
            <a:ext cx="57308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539750" y="2565400"/>
            <a:ext cx="6480175" cy="1439863"/>
          </a:xfrm>
          <a:prstGeom prst="rect">
            <a:avLst/>
          </a:prstGeom>
          <a:solidFill>
            <a:srgbClr val="FFCC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92" name="AutoShape 28"/>
          <p:cNvSpPr>
            <a:spLocks noChangeAspect="1" noChangeArrowheads="1"/>
          </p:cNvSpPr>
          <p:nvPr/>
        </p:nvSpPr>
        <p:spPr bwMode="auto">
          <a:xfrm>
            <a:off x="2771775" y="5157788"/>
            <a:ext cx="865188" cy="5318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CC00"/>
              </a:gs>
              <a:gs pos="50000">
                <a:srgbClr val="EAEAEA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Product Types</a:t>
            </a:r>
          </a:p>
        </p:txBody>
      </p:sp>
      <p:sp>
        <p:nvSpPr>
          <p:cNvPr id="11293" name="AutoShape 29"/>
          <p:cNvSpPr>
            <a:spLocks noChangeAspect="1" noChangeArrowheads="1"/>
          </p:cNvSpPr>
          <p:nvPr/>
        </p:nvSpPr>
        <p:spPr bwMode="auto">
          <a:xfrm>
            <a:off x="4787900" y="5157788"/>
            <a:ext cx="1008063" cy="5318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CC00"/>
              </a:gs>
              <a:gs pos="50000">
                <a:srgbClr val="EAEAEA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Constraints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4498975" y="5805488"/>
            <a:ext cx="17287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Q-Time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Maintenance Timetable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Customer Priority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Daily P</a:t>
            </a: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rod. Qty Limit</a:t>
            </a:r>
          </a:p>
        </p:txBody>
      </p:sp>
      <p:sp>
        <p:nvSpPr>
          <p:cNvPr id="11295" name="AutoShape 31"/>
          <p:cNvSpPr>
            <a:spLocks noChangeAspect="1" noChangeArrowheads="1"/>
          </p:cNvSpPr>
          <p:nvPr/>
        </p:nvSpPr>
        <p:spPr bwMode="auto">
          <a:xfrm>
            <a:off x="3708400" y="5157788"/>
            <a:ext cx="936625" cy="5318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CC00"/>
              </a:gs>
              <a:gs pos="50000">
                <a:srgbClr val="EAEAEA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Machine Preference</a:t>
            </a:r>
          </a:p>
        </p:txBody>
      </p:sp>
      <p:sp>
        <p:nvSpPr>
          <p:cNvPr id="11296" name="AutoShape 32"/>
          <p:cNvSpPr>
            <a:spLocks noChangeAspect="1" noChangeArrowheads="1"/>
          </p:cNvSpPr>
          <p:nvPr/>
        </p:nvSpPr>
        <p:spPr bwMode="auto">
          <a:xfrm>
            <a:off x="7596188" y="549275"/>
            <a:ext cx="1149350" cy="5334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66FF"/>
              </a:gs>
              <a:gs pos="50000">
                <a:srgbClr val="EAEAEA"/>
              </a:gs>
              <a:gs pos="100000">
                <a:srgbClr val="9966FF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Detailed Schedule</a:t>
            </a:r>
            <a:endParaRPr lang="en-US" altLang="zh-TW" sz="1100" b="1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1297" name="AutoShape 33"/>
          <p:cNvCxnSpPr>
            <a:cxnSpLocks noChangeAspect="1" noChangeShapeType="1"/>
            <a:stCxn id="11296" idx="3"/>
            <a:endCxn id="11282" idx="3"/>
          </p:cNvCxnSpPr>
          <p:nvPr/>
        </p:nvCxnSpPr>
        <p:spPr bwMode="auto">
          <a:xfrm rot="5400000">
            <a:off x="7454900" y="974725"/>
            <a:ext cx="608013" cy="823913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2" name="Text Box 34">
            <a:extLst>
              <a:ext uri="{FF2B5EF4-FFF2-40B4-BE49-F238E27FC236}">
                <a16:creationId xmlns:a16="http://schemas.microsoft.com/office/drawing/2014/main" id="{BC4D1341-FE44-46A2-AEA8-13C78265096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21288" y="2781300"/>
            <a:ext cx="1150937" cy="6080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28800" tIns="28800" rIns="28800" bIns="28800" anchor="ctr"/>
          <a:lstStyle/>
          <a:p>
            <a:pPr algn="ctr" eaLnBrk="1" hangingPunct="1">
              <a:defRPr/>
            </a:pPr>
            <a:r>
              <a:rPr lang="en-US" altLang="zh-TW" sz="1100" b="1">
                <a:solidFill>
                  <a:srgbClr val="0000FF"/>
                </a:solidFill>
                <a:latin typeface="Verdana" pitchFamily="34" charset="0"/>
              </a:rPr>
              <a:t>Automatic Scheduling </a:t>
            </a:r>
          </a:p>
        </p:txBody>
      </p:sp>
      <p:sp>
        <p:nvSpPr>
          <p:cNvPr id="58403" name="Text Box 35">
            <a:extLst>
              <a:ext uri="{FF2B5EF4-FFF2-40B4-BE49-F238E27FC236}">
                <a16:creationId xmlns:a16="http://schemas.microsoft.com/office/drawing/2014/main" id="{64E2947B-C738-46D0-96EE-6457AE49FB1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16013" y="2781300"/>
            <a:ext cx="1150937" cy="6080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28800" tIns="28800" rIns="28800" bIns="28800" anchor="ctr"/>
          <a:lstStyle/>
          <a:p>
            <a:pPr algn="ctr" eaLnBrk="1" hangingPunct="1">
              <a:defRPr/>
            </a:pPr>
            <a:r>
              <a:rPr lang="en-US" altLang="zh-TW" sz="1100" b="1">
                <a:solidFill>
                  <a:srgbClr val="0000FF"/>
                </a:solidFill>
                <a:latin typeface="Verdana" pitchFamily="34" charset="0"/>
              </a:rPr>
              <a:t>Simulate Scheduling </a:t>
            </a:r>
          </a:p>
        </p:txBody>
      </p:sp>
      <p:sp>
        <p:nvSpPr>
          <p:cNvPr id="58404" name="Text Box 36">
            <a:extLst>
              <a:ext uri="{FF2B5EF4-FFF2-40B4-BE49-F238E27FC236}">
                <a16:creationId xmlns:a16="http://schemas.microsoft.com/office/drawing/2014/main" id="{26EA6E75-D700-4767-B592-972717CB6CB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84438" y="2781300"/>
            <a:ext cx="1150937" cy="6080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28800" tIns="28800" rIns="28800" bIns="28800" anchor="ctr"/>
          <a:lstStyle/>
          <a:p>
            <a:pPr algn="ctr" eaLnBrk="1" hangingPunct="1">
              <a:defRPr/>
            </a:pPr>
            <a:r>
              <a:rPr lang="en-US" altLang="zh-TW" sz="1100" b="1">
                <a:solidFill>
                  <a:srgbClr val="0000FF"/>
                </a:solidFill>
                <a:latin typeface="Verdana" pitchFamily="34" charset="0"/>
              </a:rPr>
              <a:t>Parameter Setting</a:t>
            </a:r>
          </a:p>
        </p:txBody>
      </p:sp>
      <p:sp>
        <p:nvSpPr>
          <p:cNvPr id="58405" name="Text Box 37">
            <a:extLst>
              <a:ext uri="{FF2B5EF4-FFF2-40B4-BE49-F238E27FC236}">
                <a16:creationId xmlns:a16="http://schemas.microsoft.com/office/drawing/2014/main" id="{8371E314-E90C-4E8B-9743-F3A9AF08ACD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52863" y="2781300"/>
            <a:ext cx="1150937" cy="6080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28800" tIns="28800" rIns="28800" bIns="28800" anchor="ctr"/>
          <a:lstStyle/>
          <a:p>
            <a:pPr algn="ctr" eaLnBrk="1" hangingPunct="1">
              <a:defRPr/>
            </a:pPr>
            <a:r>
              <a:rPr lang="en-US" altLang="zh-TW" sz="1100" b="1">
                <a:solidFill>
                  <a:srgbClr val="0000FF"/>
                </a:solidFill>
                <a:latin typeface="Verdana" pitchFamily="34" charset="0"/>
              </a:rPr>
              <a:t>Report/</a:t>
            </a:r>
          </a:p>
          <a:p>
            <a:pPr algn="ctr" eaLnBrk="1" hangingPunct="1">
              <a:defRPr/>
            </a:pPr>
            <a:r>
              <a:rPr lang="en-US" altLang="zh-TW" sz="1100" b="1">
                <a:solidFill>
                  <a:srgbClr val="0000FF"/>
                </a:solidFill>
                <a:latin typeface="Verdana" pitchFamily="34" charset="0"/>
              </a:rPr>
              <a:t>Graph </a:t>
            </a:r>
          </a:p>
        </p:txBody>
      </p:sp>
      <p:sp>
        <p:nvSpPr>
          <p:cNvPr id="11302" name="AutoShape 38"/>
          <p:cNvSpPr>
            <a:spLocks noChangeAspect="1" noChangeArrowheads="1"/>
          </p:cNvSpPr>
          <p:nvPr/>
        </p:nvSpPr>
        <p:spPr bwMode="auto">
          <a:xfrm>
            <a:off x="254000" y="620713"/>
            <a:ext cx="1149350" cy="5334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66FF"/>
              </a:gs>
              <a:gs pos="50000">
                <a:srgbClr val="EAEAEA"/>
              </a:gs>
              <a:gs pos="100000">
                <a:srgbClr val="9966FF"/>
              </a:gs>
            </a:gsLst>
            <a:lin ang="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100" b="1">
                <a:solidFill>
                  <a:srgbClr val="0000FF"/>
                </a:solidFill>
                <a:latin typeface="Verdana" panose="020B0604030504040204" pitchFamily="34" charset="0"/>
              </a:rPr>
              <a:t>New Lots’ Due Date</a:t>
            </a:r>
            <a:endParaRPr lang="en-US" altLang="zh-TW" sz="1100" b="1">
              <a:solidFill>
                <a:srgbClr val="0000FF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1303" name="AutoShape 39"/>
          <p:cNvCxnSpPr>
            <a:cxnSpLocks noChangeAspect="1" noChangeShapeType="1"/>
            <a:stCxn id="11302" idx="3"/>
            <a:endCxn id="11269" idx="1"/>
          </p:cNvCxnSpPr>
          <p:nvPr/>
        </p:nvCxnSpPr>
        <p:spPr bwMode="auto">
          <a:xfrm rot="16200000" flipH="1">
            <a:off x="919957" y="1062831"/>
            <a:ext cx="608012" cy="790575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2051050" y="0"/>
            <a:ext cx="465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990000"/>
                </a:solidFill>
              </a:rPr>
              <a:t>Bumping APS</a:t>
            </a:r>
            <a:r>
              <a:rPr lang="zh-TW" altLang="en-US" sz="2400" b="1">
                <a:solidFill>
                  <a:srgbClr val="990000"/>
                </a:solidFill>
              </a:rPr>
              <a:t>排程管理系統架構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5724525" y="3640138"/>
            <a:ext cx="1223963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28800" tIns="28800" rIns="28800" bIns="28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b="1" i="1">
                <a:solidFill>
                  <a:srgbClr val="CC0000"/>
                </a:solidFill>
                <a:latin typeface="Verdana" panose="020B0604030504040204" pitchFamily="34" charset="0"/>
              </a:rPr>
              <a:t>Functions</a:t>
            </a:r>
            <a:endParaRPr lang="en-US" altLang="zh-TW" sz="1300" b="1">
              <a:solidFill>
                <a:srgbClr val="CC0000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1306" name="AutoShape 42"/>
          <p:cNvCxnSpPr>
            <a:cxnSpLocks noChangeAspect="1" noChangeShapeType="1"/>
            <a:stCxn id="11268" idx="3"/>
          </p:cNvCxnSpPr>
          <p:nvPr/>
        </p:nvCxnSpPr>
        <p:spPr bwMode="auto">
          <a:xfrm rot="5400000">
            <a:off x="1799432" y="1375569"/>
            <a:ext cx="452437" cy="5397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38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39752" y="2132856"/>
            <a:ext cx="6651848" cy="2209800"/>
          </a:xfrm>
        </p:spPr>
        <p:txBody>
          <a:bodyPr/>
          <a:lstStyle/>
          <a:p>
            <a:r>
              <a:rPr lang="zh-TW" altLang="en-US" sz="5400" dirty="0">
                <a:ea typeface="標楷體" panose="03000509000000000000" pitchFamily="65" charset="-120"/>
              </a:rPr>
              <a:t>針對中小企業開發的</a:t>
            </a:r>
            <a:r>
              <a:rPr lang="en-US" altLang="zh-TW" sz="5400" dirty="0">
                <a:ea typeface="標楷體" panose="03000509000000000000" pitchFamily="65" charset="-120"/>
              </a:rPr>
              <a:t>APS</a:t>
            </a:r>
            <a:r>
              <a:rPr lang="zh-TW" altLang="en-US" sz="5400" dirty="0" smtClean="0">
                <a:ea typeface="標楷體" panose="03000509000000000000" pitchFamily="65" charset="-120"/>
              </a:rPr>
              <a:t>系統</a:t>
            </a:r>
            <a:r>
              <a:rPr lang="en-US" altLang="zh-TW" sz="5400" dirty="0" smtClean="0">
                <a:ea typeface="標楷體" panose="03000509000000000000" pitchFamily="65" charset="-120"/>
              </a:rPr>
              <a:t>(</a:t>
            </a:r>
            <a:r>
              <a:rPr lang="zh-TW" altLang="en-US" sz="5400" dirty="0" smtClean="0">
                <a:ea typeface="標楷體" panose="03000509000000000000" pitchFamily="65" charset="-120"/>
              </a:rPr>
              <a:t>科技部產學合作計畫</a:t>
            </a:r>
            <a:r>
              <a:rPr lang="en-US" altLang="zh-TW" sz="5400" dirty="0" smtClean="0">
                <a:ea typeface="標楷體" panose="03000509000000000000" pitchFamily="65" charset="-120"/>
              </a:rPr>
              <a:t>2020-2022)</a:t>
            </a:r>
            <a:r>
              <a:rPr lang="zh-TW" altLang="en-US" sz="5400" dirty="0"/>
              <a:t/>
            </a:r>
            <a:br>
              <a:rPr lang="zh-TW" altLang="en-US" sz="5400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9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中小企業的問題</a:t>
            </a:r>
            <a:endParaRPr lang="zh-TW" altLang="en-US"/>
          </a:p>
        </p:txBody>
      </p:sp>
      <p:sp>
        <p:nvSpPr>
          <p:cNvPr id="8195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料更新的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機台老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舊，無法即時更新與蒐集資料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現場人工排程的問題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90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8717" y="4326748"/>
            <a:ext cx="2569113" cy="1144133"/>
          </a:xfrm>
          <a:custGeom>
            <a:avLst/>
            <a:gdLst/>
            <a:ahLst/>
            <a:cxnLst/>
            <a:rect l="l" t="t" r="r" b="b"/>
            <a:pathLst>
              <a:path w="2783204" h="1522729">
                <a:moveTo>
                  <a:pt x="0" y="1522475"/>
                </a:moveTo>
                <a:lnTo>
                  <a:pt x="2782824" y="1522475"/>
                </a:lnTo>
                <a:lnTo>
                  <a:pt x="2782824" y="0"/>
                </a:lnTo>
                <a:lnTo>
                  <a:pt x="0" y="0"/>
                </a:lnTo>
                <a:lnTo>
                  <a:pt x="0" y="1522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300" y="1749156"/>
            <a:ext cx="7144043" cy="3599391"/>
          </a:xfrm>
          <a:custGeom>
            <a:avLst/>
            <a:gdLst/>
            <a:ahLst/>
            <a:cxnLst/>
            <a:rect l="l" t="t" r="r" b="b"/>
            <a:pathLst>
              <a:path w="7739380" h="4790440">
                <a:moveTo>
                  <a:pt x="0" y="0"/>
                </a:moveTo>
                <a:lnTo>
                  <a:pt x="5990462" y="0"/>
                </a:lnTo>
                <a:lnTo>
                  <a:pt x="5990462" y="1953895"/>
                </a:lnTo>
                <a:lnTo>
                  <a:pt x="6422898" y="1953895"/>
                </a:lnTo>
                <a:lnTo>
                  <a:pt x="6422898" y="805053"/>
                </a:lnTo>
                <a:lnTo>
                  <a:pt x="7738872" y="2394966"/>
                </a:lnTo>
                <a:lnTo>
                  <a:pt x="6422898" y="3984879"/>
                </a:lnTo>
                <a:lnTo>
                  <a:pt x="6422898" y="2836037"/>
                </a:lnTo>
                <a:lnTo>
                  <a:pt x="5990462" y="2836037"/>
                </a:lnTo>
                <a:lnTo>
                  <a:pt x="5990462" y="4789932"/>
                </a:lnTo>
                <a:lnTo>
                  <a:pt x="0" y="4789932"/>
                </a:lnTo>
                <a:lnTo>
                  <a:pt x="0" y="0"/>
                </a:lnTo>
                <a:close/>
              </a:path>
            </a:pathLst>
          </a:custGeom>
          <a:ln w="64008">
            <a:solidFill>
              <a:srgbClr val="161F3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9546" y="419758"/>
            <a:ext cx="8293864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2844" algn="ctr"/>
            <a:r>
              <a:rPr lang="zh-TW" altLang="en-US" sz="4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智慧製造</a:t>
            </a:r>
            <a:endParaRPr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774" y="2666372"/>
            <a:ext cx="1410990" cy="1148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2085" y="2980052"/>
            <a:ext cx="494128" cy="46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latin typeface="Meiryo"/>
                <a:cs typeface="Meiryo"/>
              </a:rPr>
              <a:t>智慧</a:t>
            </a:r>
            <a:endParaRPr sz="1503">
              <a:latin typeface="Meiryo"/>
              <a:cs typeface="Meiryo"/>
            </a:endParaRPr>
          </a:p>
          <a:p>
            <a:pPr marL="9543">
              <a:spcBef>
                <a:spcPts val="8"/>
              </a:spcBef>
            </a:pPr>
            <a:r>
              <a:rPr sz="1503" b="1" dirty="0">
                <a:latin typeface="Meiryo"/>
                <a:cs typeface="Meiryo"/>
              </a:rPr>
              <a:t>現場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6293" y="2666372"/>
            <a:ext cx="1410989" cy="1148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65601" y="2980052"/>
            <a:ext cx="493542" cy="46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latin typeface="Meiryo"/>
                <a:cs typeface="Meiryo"/>
              </a:rPr>
              <a:t>智慧</a:t>
            </a:r>
            <a:endParaRPr sz="1503">
              <a:latin typeface="Meiryo"/>
              <a:cs typeface="Meiryo"/>
            </a:endParaRPr>
          </a:p>
          <a:p>
            <a:pPr marL="9543">
              <a:spcBef>
                <a:spcPts val="8"/>
              </a:spcBef>
            </a:pPr>
            <a:r>
              <a:rPr sz="1503" b="1" spc="-4" dirty="0">
                <a:latin typeface="Meiryo"/>
                <a:cs typeface="Meiryo"/>
              </a:rPr>
              <a:t>控制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69809" y="2666372"/>
            <a:ext cx="1410990" cy="1148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8768" y="2980052"/>
            <a:ext cx="493542" cy="46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latin typeface="Meiryo"/>
                <a:cs typeface="Meiryo"/>
              </a:rPr>
              <a:t>智慧</a:t>
            </a:r>
            <a:endParaRPr sz="1503">
              <a:latin typeface="Meiryo"/>
              <a:cs typeface="Meiryo"/>
            </a:endParaRPr>
          </a:p>
          <a:p>
            <a:pPr marL="9543">
              <a:spcBef>
                <a:spcPts val="8"/>
              </a:spcBef>
            </a:pPr>
            <a:r>
              <a:rPr sz="1503" b="1" spc="-4" dirty="0">
                <a:latin typeface="Meiryo"/>
                <a:cs typeface="Meiryo"/>
              </a:rPr>
              <a:t>操作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33326" y="2666372"/>
            <a:ext cx="1409583" cy="11485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16200" y="3000030"/>
            <a:ext cx="445477" cy="42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353" b="1" dirty="0">
                <a:latin typeface="Meiryo"/>
                <a:cs typeface="Meiryo"/>
              </a:rPr>
              <a:t>智慧</a:t>
            </a:r>
            <a:endParaRPr sz="1353">
              <a:latin typeface="Meiryo"/>
              <a:cs typeface="Meiryo"/>
            </a:endParaRPr>
          </a:p>
          <a:p>
            <a:pPr marL="9543">
              <a:spcBef>
                <a:spcPts val="116"/>
              </a:spcBef>
            </a:pPr>
            <a:r>
              <a:rPr sz="1353" b="1" spc="-4" dirty="0">
                <a:latin typeface="Meiryo"/>
                <a:cs typeface="Meiryo"/>
              </a:rPr>
              <a:t>管理</a:t>
            </a:r>
            <a:endParaRPr sz="1353">
              <a:latin typeface="Meiryo"/>
              <a:cs typeface="Meiry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96844" y="2666372"/>
            <a:ext cx="1409583" cy="1148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5568" y="2980052"/>
            <a:ext cx="493542" cy="46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latin typeface="Meiryo"/>
                <a:cs typeface="Meiryo"/>
              </a:rPr>
              <a:t>智慧</a:t>
            </a:r>
            <a:endParaRPr sz="1503">
              <a:latin typeface="Meiryo"/>
              <a:cs typeface="Meiryo"/>
            </a:endParaRPr>
          </a:p>
          <a:p>
            <a:pPr marL="9543">
              <a:spcBef>
                <a:spcPts val="8"/>
              </a:spcBef>
            </a:pPr>
            <a:r>
              <a:rPr sz="1503" b="1" spc="-4" dirty="0">
                <a:latin typeface="Meiryo"/>
                <a:cs typeface="Meiryo"/>
              </a:rPr>
              <a:t>設計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291" y="2185172"/>
            <a:ext cx="493542" cy="46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 marR="3817"/>
            <a:r>
              <a:rPr sz="1503" b="1" dirty="0">
                <a:solidFill>
                  <a:srgbClr val="FFC000"/>
                </a:solidFill>
                <a:latin typeface="Meiryo"/>
                <a:cs typeface="Meiryo"/>
              </a:rPr>
              <a:t>人機 協同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3307" y="2662364"/>
            <a:ext cx="3068516" cy="1017219"/>
          </a:xfrm>
          <a:custGeom>
            <a:avLst/>
            <a:gdLst/>
            <a:ahLst/>
            <a:cxnLst/>
            <a:rect l="l" t="t" r="r" b="b"/>
            <a:pathLst>
              <a:path w="3324225" h="1353820">
                <a:moveTo>
                  <a:pt x="0" y="225551"/>
                </a:moveTo>
                <a:lnTo>
                  <a:pt x="6554" y="171343"/>
                </a:lnTo>
                <a:lnTo>
                  <a:pt x="25172" y="121889"/>
                </a:lnTo>
                <a:lnTo>
                  <a:pt x="54288" y="78757"/>
                </a:lnTo>
                <a:lnTo>
                  <a:pt x="92336" y="43513"/>
                </a:lnTo>
                <a:lnTo>
                  <a:pt x="137749" y="17722"/>
                </a:lnTo>
                <a:lnTo>
                  <a:pt x="188961" y="2951"/>
                </a:lnTo>
                <a:lnTo>
                  <a:pt x="225551" y="0"/>
                </a:lnTo>
                <a:lnTo>
                  <a:pt x="3098291" y="0"/>
                </a:lnTo>
                <a:lnTo>
                  <a:pt x="3152500" y="6554"/>
                </a:lnTo>
                <a:lnTo>
                  <a:pt x="3201954" y="25172"/>
                </a:lnTo>
                <a:lnTo>
                  <a:pt x="3245086" y="54288"/>
                </a:lnTo>
                <a:lnTo>
                  <a:pt x="3280330" y="92336"/>
                </a:lnTo>
                <a:lnTo>
                  <a:pt x="3306121" y="137749"/>
                </a:lnTo>
                <a:lnTo>
                  <a:pt x="3320892" y="188961"/>
                </a:lnTo>
                <a:lnTo>
                  <a:pt x="3323843" y="225551"/>
                </a:lnTo>
                <a:lnTo>
                  <a:pt x="3323843" y="1127759"/>
                </a:lnTo>
                <a:lnTo>
                  <a:pt x="3317289" y="1181968"/>
                </a:lnTo>
                <a:lnTo>
                  <a:pt x="3298671" y="1231422"/>
                </a:lnTo>
                <a:lnTo>
                  <a:pt x="3269555" y="1274554"/>
                </a:lnTo>
                <a:lnTo>
                  <a:pt x="3231507" y="1309798"/>
                </a:lnTo>
                <a:lnTo>
                  <a:pt x="3186094" y="1335589"/>
                </a:lnTo>
                <a:lnTo>
                  <a:pt x="3134882" y="1350360"/>
                </a:lnTo>
                <a:lnTo>
                  <a:pt x="3098291" y="1353311"/>
                </a:lnTo>
                <a:lnTo>
                  <a:pt x="225551" y="1353311"/>
                </a:lnTo>
                <a:lnTo>
                  <a:pt x="171343" y="1346757"/>
                </a:lnTo>
                <a:lnTo>
                  <a:pt x="121889" y="1328139"/>
                </a:lnTo>
                <a:lnTo>
                  <a:pt x="78757" y="1299023"/>
                </a:lnTo>
                <a:lnTo>
                  <a:pt x="43513" y="1260975"/>
                </a:lnTo>
                <a:lnTo>
                  <a:pt x="17722" y="1215562"/>
                </a:lnTo>
                <a:lnTo>
                  <a:pt x="2951" y="1164350"/>
                </a:lnTo>
                <a:lnTo>
                  <a:pt x="0" y="1127759"/>
                </a:lnTo>
                <a:lnTo>
                  <a:pt x="0" y="225551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1003" y="2662364"/>
            <a:ext cx="2362200" cy="995272"/>
          </a:xfrm>
          <a:custGeom>
            <a:avLst/>
            <a:gdLst/>
            <a:ahLst/>
            <a:cxnLst/>
            <a:rect l="l" t="t" r="r" b="b"/>
            <a:pathLst>
              <a:path w="2559050" h="1324610">
                <a:moveTo>
                  <a:pt x="0" y="220725"/>
                </a:moveTo>
                <a:lnTo>
                  <a:pt x="6414" y="167677"/>
                </a:lnTo>
                <a:lnTo>
                  <a:pt x="24636" y="119282"/>
                </a:lnTo>
                <a:lnTo>
                  <a:pt x="53131" y="77073"/>
                </a:lnTo>
                <a:lnTo>
                  <a:pt x="90366" y="42582"/>
                </a:lnTo>
                <a:lnTo>
                  <a:pt x="134807" y="17343"/>
                </a:lnTo>
                <a:lnTo>
                  <a:pt x="184922" y="2888"/>
                </a:lnTo>
                <a:lnTo>
                  <a:pt x="220725" y="0"/>
                </a:lnTo>
                <a:lnTo>
                  <a:pt x="2338070" y="0"/>
                </a:lnTo>
                <a:lnTo>
                  <a:pt x="2391118" y="6413"/>
                </a:lnTo>
                <a:lnTo>
                  <a:pt x="2439513" y="24633"/>
                </a:lnTo>
                <a:lnTo>
                  <a:pt x="2481722" y="53127"/>
                </a:lnTo>
                <a:lnTo>
                  <a:pt x="2516213" y="90361"/>
                </a:lnTo>
                <a:lnTo>
                  <a:pt x="2541452" y="134802"/>
                </a:lnTo>
                <a:lnTo>
                  <a:pt x="2555907" y="184919"/>
                </a:lnTo>
                <a:lnTo>
                  <a:pt x="2558796" y="220725"/>
                </a:lnTo>
                <a:lnTo>
                  <a:pt x="2558796" y="1103629"/>
                </a:lnTo>
                <a:lnTo>
                  <a:pt x="2552382" y="1156678"/>
                </a:lnTo>
                <a:lnTo>
                  <a:pt x="2534162" y="1205073"/>
                </a:lnTo>
                <a:lnTo>
                  <a:pt x="2505668" y="1247282"/>
                </a:lnTo>
                <a:lnTo>
                  <a:pt x="2468434" y="1281773"/>
                </a:lnTo>
                <a:lnTo>
                  <a:pt x="2423993" y="1307012"/>
                </a:lnTo>
                <a:lnTo>
                  <a:pt x="2373876" y="1321467"/>
                </a:lnTo>
                <a:lnTo>
                  <a:pt x="2338070" y="1324355"/>
                </a:lnTo>
                <a:lnTo>
                  <a:pt x="220725" y="1324355"/>
                </a:lnTo>
                <a:lnTo>
                  <a:pt x="167681" y="1317942"/>
                </a:lnTo>
                <a:lnTo>
                  <a:pt x="119288" y="1299722"/>
                </a:lnTo>
                <a:lnTo>
                  <a:pt x="77078" y="1271228"/>
                </a:lnTo>
                <a:lnTo>
                  <a:pt x="42586" y="1233994"/>
                </a:lnTo>
                <a:lnTo>
                  <a:pt x="17345" y="1189553"/>
                </a:lnTo>
                <a:lnTo>
                  <a:pt x="2888" y="1139436"/>
                </a:lnTo>
                <a:lnTo>
                  <a:pt x="0" y="1103629"/>
                </a:lnTo>
                <a:lnTo>
                  <a:pt x="0" y="220725"/>
                </a:lnTo>
                <a:close/>
              </a:path>
            </a:pathLst>
          </a:custGeom>
          <a:ln w="38100">
            <a:solidFill>
              <a:srgbClr val="7ED1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1996" y="2497979"/>
            <a:ext cx="259080" cy="161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 marR="3817" algn="just"/>
            <a:r>
              <a:rPr sz="1503" b="1" dirty="0">
                <a:solidFill>
                  <a:srgbClr val="5FA225"/>
                </a:solidFill>
                <a:latin typeface="Meiryo"/>
                <a:cs typeface="Meiryo"/>
              </a:rPr>
              <a:t>智 慧 設 備 與 系 統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93718" y="2480318"/>
            <a:ext cx="963637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003E75"/>
                </a:solidFill>
                <a:latin typeface="Meiryo"/>
                <a:cs typeface="Meiryo"/>
              </a:rPr>
              <a:t>資料分析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1309" y="2697861"/>
            <a:ext cx="2221523" cy="990501"/>
          </a:xfrm>
          <a:custGeom>
            <a:avLst/>
            <a:gdLst/>
            <a:ahLst/>
            <a:cxnLst/>
            <a:rect l="l" t="t" r="r" b="b"/>
            <a:pathLst>
              <a:path w="2406650" h="1318260">
                <a:moveTo>
                  <a:pt x="0" y="219710"/>
                </a:moveTo>
                <a:lnTo>
                  <a:pt x="6388" y="166929"/>
                </a:lnTo>
                <a:lnTo>
                  <a:pt x="24534" y="118765"/>
                </a:lnTo>
                <a:lnTo>
                  <a:pt x="52907" y="76748"/>
                </a:lnTo>
                <a:lnTo>
                  <a:pt x="89976" y="42407"/>
                </a:lnTo>
                <a:lnTo>
                  <a:pt x="134213" y="17273"/>
                </a:lnTo>
                <a:lnTo>
                  <a:pt x="184085" y="2877"/>
                </a:lnTo>
                <a:lnTo>
                  <a:pt x="219709" y="0"/>
                </a:lnTo>
                <a:lnTo>
                  <a:pt x="2186685" y="0"/>
                </a:lnTo>
                <a:lnTo>
                  <a:pt x="2239466" y="6388"/>
                </a:lnTo>
                <a:lnTo>
                  <a:pt x="2287630" y="24534"/>
                </a:lnTo>
                <a:lnTo>
                  <a:pt x="2329647" y="52907"/>
                </a:lnTo>
                <a:lnTo>
                  <a:pt x="2363988" y="89976"/>
                </a:lnTo>
                <a:lnTo>
                  <a:pt x="2389122" y="134213"/>
                </a:lnTo>
                <a:lnTo>
                  <a:pt x="2403518" y="184085"/>
                </a:lnTo>
                <a:lnTo>
                  <a:pt x="2406396" y="219710"/>
                </a:lnTo>
                <a:lnTo>
                  <a:pt x="2406396" y="1098550"/>
                </a:lnTo>
                <a:lnTo>
                  <a:pt x="2400007" y="1151330"/>
                </a:lnTo>
                <a:lnTo>
                  <a:pt x="2381861" y="1199494"/>
                </a:lnTo>
                <a:lnTo>
                  <a:pt x="2353488" y="1241511"/>
                </a:lnTo>
                <a:lnTo>
                  <a:pt x="2316419" y="1275852"/>
                </a:lnTo>
                <a:lnTo>
                  <a:pt x="2272182" y="1300986"/>
                </a:lnTo>
                <a:lnTo>
                  <a:pt x="2222310" y="1315382"/>
                </a:lnTo>
                <a:lnTo>
                  <a:pt x="2186685" y="1318260"/>
                </a:lnTo>
                <a:lnTo>
                  <a:pt x="219709" y="1318260"/>
                </a:lnTo>
                <a:lnTo>
                  <a:pt x="166929" y="1311871"/>
                </a:lnTo>
                <a:lnTo>
                  <a:pt x="118765" y="1293725"/>
                </a:lnTo>
                <a:lnTo>
                  <a:pt x="76748" y="1265352"/>
                </a:lnTo>
                <a:lnTo>
                  <a:pt x="42407" y="1228283"/>
                </a:lnTo>
                <a:lnTo>
                  <a:pt x="17273" y="1184046"/>
                </a:lnTo>
                <a:lnTo>
                  <a:pt x="2877" y="1134174"/>
                </a:lnTo>
                <a:lnTo>
                  <a:pt x="0" y="1098550"/>
                </a:lnTo>
                <a:lnTo>
                  <a:pt x="0" y="219710"/>
                </a:lnTo>
                <a:close/>
              </a:path>
            </a:pathLst>
          </a:custGeom>
          <a:ln w="38100">
            <a:solidFill>
              <a:srgbClr val="1AB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6626" y="2299943"/>
            <a:ext cx="1968070" cy="564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46508" y="2378956"/>
            <a:ext cx="1766902" cy="4649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0237" y="2318266"/>
            <a:ext cx="1880850" cy="4935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0237" y="2318266"/>
            <a:ext cx="1880967" cy="493819"/>
          </a:xfrm>
          <a:custGeom>
            <a:avLst/>
            <a:gdLst/>
            <a:ahLst/>
            <a:cxnLst/>
            <a:rect l="l" t="t" r="r" b="b"/>
            <a:pathLst>
              <a:path w="2037715" h="657225">
                <a:moveTo>
                  <a:pt x="0" y="109474"/>
                </a:moveTo>
                <a:lnTo>
                  <a:pt x="8346" y="67480"/>
                </a:lnTo>
                <a:lnTo>
                  <a:pt x="31144" y="33001"/>
                </a:lnTo>
                <a:lnTo>
                  <a:pt x="65031" y="9399"/>
                </a:lnTo>
                <a:lnTo>
                  <a:pt x="106648" y="35"/>
                </a:lnTo>
                <a:lnTo>
                  <a:pt x="1928114" y="0"/>
                </a:lnTo>
                <a:lnTo>
                  <a:pt x="1942739" y="968"/>
                </a:lnTo>
                <a:lnTo>
                  <a:pt x="1982601" y="14505"/>
                </a:lnTo>
                <a:lnTo>
                  <a:pt x="2013827" y="41373"/>
                </a:lnTo>
                <a:lnTo>
                  <a:pt x="2033057" y="78211"/>
                </a:lnTo>
                <a:lnTo>
                  <a:pt x="2037588" y="547369"/>
                </a:lnTo>
                <a:lnTo>
                  <a:pt x="2036619" y="561995"/>
                </a:lnTo>
                <a:lnTo>
                  <a:pt x="2023082" y="601857"/>
                </a:lnTo>
                <a:lnTo>
                  <a:pt x="1996214" y="633083"/>
                </a:lnTo>
                <a:lnTo>
                  <a:pt x="1959376" y="652313"/>
                </a:lnTo>
                <a:lnTo>
                  <a:pt x="109474" y="656843"/>
                </a:lnTo>
                <a:lnTo>
                  <a:pt x="94848" y="655875"/>
                </a:lnTo>
                <a:lnTo>
                  <a:pt x="54986" y="642338"/>
                </a:lnTo>
                <a:lnTo>
                  <a:pt x="23760" y="615470"/>
                </a:lnTo>
                <a:lnTo>
                  <a:pt x="4530" y="578632"/>
                </a:lnTo>
                <a:lnTo>
                  <a:pt x="0" y="109474"/>
                </a:lnTo>
                <a:close/>
              </a:path>
            </a:pathLst>
          </a:custGeom>
          <a:ln w="9144">
            <a:solidFill>
              <a:srgbClr val="6D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15672" y="2471634"/>
            <a:ext cx="1431974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FFFFFF"/>
                </a:solidFill>
                <a:latin typeface="Meiryo"/>
                <a:cs typeface="Meiryo"/>
              </a:rPr>
              <a:t>製造環</a:t>
            </a:r>
            <a:r>
              <a:rPr sz="1503" b="1" spc="-11" dirty="0">
                <a:solidFill>
                  <a:srgbClr val="FFFFFF"/>
                </a:solidFill>
                <a:latin typeface="Meiryo"/>
                <a:cs typeface="Meiryo"/>
              </a:rPr>
              <a:t>境</a:t>
            </a:r>
            <a:r>
              <a:rPr sz="1503" b="1" dirty="0">
                <a:solidFill>
                  <a:srgbClr val="FFFFFF"/>
                </a:solidFill>
                <a:latin typeface="Meiryo"/>
                <a:cs typeface="Meiryo"/>
              </a:rPr>
              <a:t>優化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46626" y="3526334"/>
            <a:ext cx="1968070" cy="56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6508" y="3490836"/>
            <a:ext cx="1766902" cy="6939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0237" y="3544653"/>
            <a:ext cx="1880850" cy="4935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0237" y="3544654"/>
            <a:ext cx="1880967" cy="493819"/>
          </a:xfrm>
          <a:custGeom>
            <a:avLst/>
            <a:gdLst/>
            <a:ahLst/>
            <a:cxnLst/>
            <a:rect l="l" t="t" r="r" b="b"/>
            <a:pathLst>
              <a:path w="2037715" h="657225">
                <a:moveTo>
                  <a:pt x="0" y="109474"/>
                </a:moveTo>
                <a:lnTo>
                  <a:pt x="8346" y="67480"/>
                </a:lnTo>
                <a:lnTo>
                  <a:pt x="31144" y="33001"/>
                </a:lnTo>
                <a:lnTo>
                  <a:pt x="65031" y="9399"/>
                </a:lnTo>
                <a:lnTo>
                  <a:pt x="106648" y="35"/>
                </a:lnTo>
                <a:lnTo>
                  <a:pt x="1928114" y="0"/>
                </a:lnTo>
                <a:lnTo>
                  <a:pt x="1942739" y="968"/>
                </a:lnTo>
                <a:lnTo>
                  <a:pt x="1982601" y="14505"/>
                </a:lnTo>
                <a:lnTo>
                  <a:pt x="2013827" y="41373"/>
                </a:lnTo>
                <a:lnTo>
                  <a:pt x="2033057" y="78211"/>
                </a:lnTo>
                <a:lnTo>
                  <a:pt x="2037588" y="547369"/>
                </a:lnTo>
                <a:lnTo>
                  <a:pt x="2036619" y="561995"/>
                </a:lnTo>
                <a:lnTo>
                  <a:pt x="2023082" y="601857"/>
                </a:lnTo>
                <a:lnTo>
                  <a:pt x="1996214" y="633083"/>
                </a:lnTo>
                <a:lnTo>
                  <a:pt x="1959376" y="652313"/>
                </a:lnTo>
                <a:lnTo>
                  <a:pt x="109474" y="656844"/>
                </a:lnTo>
                <a:lnTo>
                  <a:pt x="94848" y="655875"/>
                </a:lnTo>
                <a:lnTo>
                  <a:pt x="54986" y="642338"/>
                </a:lnTo>
                <a:lnTo>
                  <a:pt x="23760" y="615470"/>
                </a:lnTo>
                <a:lnTo>
                  <a:pt x="4530" y="578632"/>
                </a:lnTo>
                <a:lnTo>
                  <a:pt x="0" y="109474"/>
                </a:lnTo>
                <a:close/>
              </a:path>
            </a:pathLst>
          </a:custGeom>
          <a:ln w="9144">
            <a:solidFill>
              <a:srgbClr val="6D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15672" y="3583705"/>
            <a:ext cx="1431974" cy="46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3" b="1" dirty="0">
                <a:solidFill>
                  <a:srgbClr val="FFFFFF"/>
                </a:solidFill>
                <a:latin typeface="Meiryo"/>
                <a:cs typeface="Meiryo"/>
              </a:rPr>
              <a:t>快速反</a:t>
            </a:r>
            <a:r>
              <a:rPr sz="1503" b="1" spc="-11" dirty="0">
                <a:solidFill>
                  <a:srgbClr val="FFFFFF"/>
                </a:solidFill>
                <a:latin typeface="Meiryo"/>
                <a:cs typeface="Meiryo"/>
              </a:rPr>
              <a:t>應</a:t>
            </a:r>
            <a:r>
              <a:rPr sz="1503" b="1" dirty="0">
                <a:solidFill>
                  <a:srgbClr val="FFFFFF"/>
                </a:solidFill>
                <a:latin typeface="Meiryo"/>
                <a:cs typeface="Meiryo"/>
              </a:rPr>
              <a:t>市場</a:t>
            </a:r>
            <a:endParaRPr sz="1503">
              <a:latin typeface="Meiryo"/>
              <a:cs typeface="Meiryo"/>
            </a:endParaRPr>
          </a:p>
          <a:p>
            <a:pPr marL="954" algn="ctr"/>
            <a:r>
              <a:rPr sz="1503" b="1" dirty="0">
                <a:solidFill>
                  <a:srgbClr val="FFFFFF"/>
                </a:solidFill>
                <a:latin typeface="Meiryo"/>
                <a:cs typeface="Meiryo"/>
              </a:rPr>
              <a:t>製造</a:t>
            </a:r>
            <a:r>
              <a:rPr sz="1503" b="1" spc="-8" dirty="0">
                <a:solidFill>
                  <a:srgbClr val="FFFFFF"/>
                </a:solidFill>
                <a:latin typeface="Meiryo"/>
                <a:cs typeface="Meiryo"/>
              </a:rPr>
              <a:t>預</a:t>
            </a:r>
            <a:r>
              <a:rPr sz="1503" b="1" spc="-11" dirty="0">
                <a:solidFill>
                  <a:srgbClr val="FFFFFF"/>
                </a:solidFill>
                <a:latin typeface="Meiryo"/>
                <a:cs typeface="Meiryo"/>
              </a:rPr>
              <a:t>測</a:t>
            </a:r>
            <a:r>
              <a:rPr sz="1503" b="1" dirty="0">
                <a:solidFill>
                  <a:srgbClr val="FFFFFF"/>
                </a:solidFill>
                <a:latin typeface="Meiryo"/>
                <a:cs typeface="Meiryo"/>
              </a:rPr>
              <a:t>化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46626" y="2913711"/>
            <a:ext cx="1968070" cy="5633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29745" y="2991577"/>
            <a:ext cx="2001833" cy="4649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90237" y="2932032"/>
            <a:ext cx="1880850" cy="4923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90237" y="2932031"/>
            <a:ext cx="1880967" cy="492388"/>
          </a:xfrm>
          <a:custGeom>
            <a:avLst/>
            <a:gdLst/>
            <a:ahLst/>
            <a:cxnLst/>
            <a:rect l="l" t="t" r="r" b="b"/>
            <a:pathLst>
              <a:path w="2037715" h="655320">
                <a:moveTo>
                  <a:pt x="0" y="109219"/>
                </a:moveTo>
                <a:lnTo>
                  <a:pt x="8362" y="67228"/>
                </a:lnTo>
                <a:lnTo>
                  <a:pt x="31201" y="32783"/>
                </a:lnTo>
                <a:lnTo>
                  <a:pt x="65142" y="9257"/>
                </a:lnTo>
                <a:lnTo>
                  <a:pt x="106812" y="26"/>
                </a:lnTo>
                <a:lnTo>
                  <a:pt x="1928368" y="0"/>
                </a:lnTo>
                <a:lnTo>
                  <a:pt x="1942995" y="970"/>
                </a:lnTo>
                <a:lnTo>
                  <a:pt x="1982846" y="14533"/>
                </a:lnTo>
                <a:lnTo>
                  <a:pt x="2014026" y="41447"/>
                </a:lnTo>
                <a:lnTo>
                  <a:pt x="2033162" y="78340"/>
                </a:lnTo>
                <a:lnTo>
                  <a:pt x="2037588" y="546100"/>
                </a:lnTo>
                <a:lnTo>
                  <a:pt x="2036617" y="560727"/>
                </a:lnTo>
                <a:lnTo>
                  <a:pt x="2023054" y="600578"/>
                </a:lnTo>
                <a:lnTo>
                  <a:pt x="1996140" y="631758"/>
                </a:lnTo>
                <a:lnTo>
                  <a:pt x="1959247" y="650894"/>
                </a:lnTo>
                <a:lnTo>
                  <a:pt x="109220" y="655319"/>
                </a:lnTo>
                <a:lnTo>
                  <a:pt x="94592" y="654349"/>
                </a:lnTo>
                <a:lnTo>
                  <a:pt x="54741" y="640786"/>
                </a:lnTo>
                <a:lnTo>
                  <a:pt x="23561" y="613872"/>
                </a:lnTo>
                <a:lnTo>
                  <a:pt x="4425" y="576979"/>
                </a:lnTo>
                <a:lnTo>
                  <a:pt x="0" y="109219"/>
                </a:lnTo>
                <a:close/>
              </a:path>
            </a:pathLst>
          </a:custGeom>
          <a:ln w="9143">
            <a:solidFill>
              <a:srgbClr val="6D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098909" y="3084924"/>
            <a:ext cx="1664090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FFFFFF"/>
                </a:solidFill>
                <a:latin typeface="Meiryo"/>
                <a:cs typeface="Meiryo"/>
              </a:rPr>
              <a:t>變種變</a:t>
            </a:r>
            <a:r>
              <a:rPr sz="1503" b="1" spc="-11" dirty="0">
                <a:solidFill>
                  <a:srgbClr val="FFFFFF"/>
                </a:solidFill>
                <a:latin typeface="Meiryo"/>
                <a:cs typeface="Meiryo"/>
              </a:rPr>
              <a:t>量</a:t>
            </a:r>
            <a:r>
              <a:rPr sz="1503" b="1" dirty="0">
                <a:solidFill>
                  <a:srgbClr val="FFFFFF"/>
                </a:solidFill>
                <a:latin typeface="Meiryo"/>
                <a:cs typeface="Meiryo"/>
              </a:rPr>
              <a:t>客</a:t>
            </a:r>
            <a:r>
              <a:rPr sz="1503" b="1" spc="-11" dirty="0">
                <a:solidFill>
                  <a:srgbClr val="FFFFFF"/>
                </a:solidFill>
                <a:latin typeface="Meiryo"/>
                <a:cs typeface="Meiryo"/>
              </a:rPr>
              <a:t>製化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46626" y="4140100"/>
            <a:ext cx="1968070" cy="5633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64675" y="4217965"/>
            <a:ext cx="1531971" cy="4649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0237" y="4158422"/>
            <a:ext cx="1880850" cy="4923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0237" y="4158420"/>
            <a:ext cx="1880967" cy="492388"/>
          </a:xfrm>
          <a:custGeom>
            <a:avLst/>
            <a:gdLst/>
            <a:ahLst/>
            <a:cxnLst/>
            <a:rect l="l" t="t" r="r" b="b"/>
            <a:pathLst>
              <a:path w="2037715" h="655320">
                <a:moveTo>
                  <a:pt x="0" y="109219"/>
                </a:moveTo>
                <a:lnTo>
                  <a:pt x="8362" y="67228"/>
                </a:lnTo>
                <a:lnTo>
                  <a:pt x="31201" y="32783"/>
                </a:lnTo>
                <a:lnTo>
                  <a:pt x="65142" y="9257"/>
                </a:lnTo>
                <a:lnTo>
                  <a:pt x="106812" y="26"/>
                </a:lnTo>
                <a:lnTo>
                  <a:pt x="1928368" y="0"/>
                </a:lnTo>
                <a:lnTo>
                  <a:pt x="1942995" y="970"/>
                </a:lnTo>
                <a:lnTo>
                  <a:pt x="1982846" y="14533"/>
                </a:lnTo>
                <a:lnTo>
                  <a:pt x="2014026" y="41447"/>
                </a:lnTo>
                <a:lnTo>
                  <a:pt x="2033162" y="78340"/>
                </a:lnTo>
                <a:lnTo>
                  <a:pt x="2037588" y="546100"/>
                </a:lnTo>
                <a:lnTo>
                  <a:pt x="2036617" y="560727"/>
                </a:lnTo>
                <a:lnTo>
                  <a:pt x="2023054" y="600578"/>
                </a:lnTo>
                <a:lnTo>
                  <a:pt x="1996140" y="631758"/>
                </a:lnTo>
                <a:lnTo>
                  <a:pt x="1959247" y="650894"/>
                </a:lnTo>
                <a:lnTo>
                  <a:pt x="109220" y="655319"/>
                </a:lnTo>
                <a:lnTo>
                  <a:pt x="94592" y="654349"/>
                </a:lnTo>
                <a:lnTo>
                  <a:pt x="54741" y="640786"/>
                </a:lnTo>
                <a:lnTo>
                  <a:pt x="23561" y="613872"/>
                </a:lnTo>
                <a:lnTo>
                  <a:pt x="4425" y="576979"/>
                </a:lnTo>
                <a:lnTo>
                  <a:pt x="0" y="109219"/>
                </a:lnTo>
                <a:close/>
              </a:path>
            </a:pathLst>
          </a:custGeom>
          <a:ln w="9144">
            <a:solidFill>
              <a:srgbClr val="6D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333840" y="4311415"/>
            <a:ext cx="1197512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spc="-4" dirty="0">
                <a:solidFill>
                  <a:srgbClr val="FFFFFF"/>
                </a:solidFill>
                <a:latin typeface="Meiryo"/>
                <a:cs typeface="Meiryo"/>
              </a:rPr>
              <a:t>製造服</a:t>
            </a:r>
            <a:r>
              <a:rPr sz="1503" b="1" spc="-11" dirty="0">
                <a:solidFill>
                  <a:srgbClr val="FFFFFF"/>
                </a:solidFill>
                <a:latin typeface="Meiryo"/>
                <a:cs typeface="Meiryo"/>
              </a:rPr>
              <a:t>務</a:t>
            </a:r>
            <a:r>
              <a:rPr sz="1503" b="1" dirty="0">
                <a:solidFill>
                  <a:srgbClr val="FFFFFF"/>
                </a:solidFill>
                <a:latin typeface="Meiryo"/>
                <a:cs typeface="Meiryo"/>
              </a:rPr>
              <a:t>化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6511" y="4375415"/>
            <a:ext cx="2044505" cy="270527"/>
          </a:xfrm>
          <a:custGeom>
            <a:avLst/>
            <a:gdLst/>
            <a:ahLst/>
            <a:cxnLst/>
            <a:rect l="l" t="t" r="r" b="b"/>
            <a:pathLst>
              <a:path w="2214880" h="360045">
                <a:moveTo>
                  <a:pt x="2154428" y="0"/>
                </a:moveTo>
                <a:lnTo>
                  <a:pt x="50112" y="801"/>
                </a:lnTo>
                <a:lnTo>
                  <a:pt x="14394" y="20956"/>
                </a:lnTo>
                <a:lnTo>
                  <a:pt x="0" y="59943"/>
                </a:lnTo>
                <a:lnTo>
                  <a:pt x="802" y="309561"/>
                </a:lnTo>
                <a:lnTo>
                  <a:pt x="20971" y="345282"/>
                </a:lnTo>
                <a:lnTo>
                  <a:pt x="59943" y="359663"/>
                </a:lnTo>
                <a:lnTo>
                  <a:pt x="2164269" y="358862"/>
                </a:lnTo>
                <a:lnTo>
                  <a:pt x="2199990" y="338707"/>
                </a:lnTo>
                <a:lnTo>
                  <a:pt x="2214372" y="299719"/>
                </a:lnTo>
                <a:lnTo>
                  <a:pt x="2213570" y="50102"/>
                </a:lnTo>
                <a:lnTo>
                  <a:pt x="2193415" y="14381"/>
                </a:lnTo>
                <a:lnTo>
                  <a:pt x="2154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6511" y="4375415"/>
            <a:ext cx="2044505" cy="270527"/>
          </a:xfrm>
          <a:custGeom>
            <a:avLst/>
            <a:gdLst/>
            <a:ahLst/>
            <a:cxnLst/>
            <a:rect l="l" t="t" r="r" b="b"/>
            <a:pathLst>
              <a:path w="2214880" h="360045">
                <a:moveTo>
                  <a:pt x="0" y="59943"/>
                </a:moveTo>
                <a:lnTo>
                  <a:pt x="14394" y="20956"/>
                </a:lnTo>
                <a:lnTo>
                  <a:pt x="50112" y="801"/>
                </a:lnTo>
                <a:lnTo>
                  <a:pt x="2154428" y="0"/>
                </a:lnTo>
                <a:lnTo>
                  <a:pt x="2168829" y="1735"/>
                </a:lnTo>
                <a:lnTo>
                  <a:pt x="2202776" y="24467"/>
                </a:lnTo>
                <a:lnTo>
                  <a:pt x="2214372" y="299719"/>
                </a:lnTo>
                <a:lnTo>
                  <a:pt x="2212636" y="314121"/>
                </a:lnTo>
                <a:lnTo>
                  <a:pt x="2189904" y="348068"/>
                </a:lnTo>
                <a:lnTo>
                  <a:pt x="59943" y="359663"/>
                </a:lnTo>
                <a:lnTo>
                  <a:pt x="45555" y="357928"/>
                </a:lnTo>
                <a:lnTo>
                  <a:pt x="11606" y="335196"/>
                </a:lnTo>
                <a:lnTo>
                  <a:pt x="0" y="59943"/>
                </a:lnTo>
                <a:close/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574292" y="4416476"/>
            <a:ext cx="728589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spc="-4" dirty="0">
                <a:solidFill>
                  <a:srgbClr val="008000"/>
                </a:solidFill>
                <a:latin typeface="Meiryo"/>
                <a:cs typeface="Meiryo"/>
              </a:rPr>
              <a:t>物聯網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6511" y="3749053"/>
            <a:ext cx="997634" cy="270527"/>
          </a:xfrm>
          <a:custGeom>
            <a:avLst/>
            <a:gdLst/>
            <a:ahLst/>
            <a:cxnLst/>
            <a:rect l="l" t="t" r="r" b="b"/>
            <a:pathLst>
              <a:path w="1080770" h="360045">
                <a:moveTo>
                  <a:pt x="1020571" y="0"/>
                </a:moveTo>
                <a:lnTo>
                  <a:pt x="50112" y="801"/>
                </a:lnTo>
                <a:lnTo>
                  <a:pt x="14394" y="20956"/>
                </a:lnTo>
                <a:lnTo>
                  <a:pt x="0" y="59944"/>
                </a:lnTo>
                <a:lnTo>
                  <a:pt x="802" y="309561"/>
                </a:lnTo>
                <a:lnTo>
                  <a:pt x="20971" y="345282"/>
                </a:lnTo>
                <a:lnTo>
                  <a:pt x="59943" y="359664"/>
                </a:lnTo>
                <a:lnTo>
                  <a:pt x="1030413" y="358862"/>
                </a:lnTo>
                <a:lnTo>
                  <a:pt x="1066134" y="338707"/>
                </a:lnTo>
                <a:lnTo>
                  <a:pt x="1080515" y="299720"/>
                </a:lnTo>
                <a:lnTo>
                  <a:pt x="1079714" y="50102"/>
                </a:lnTo>
                <a:lnTo>
                  <a:pt x="1059559" y="14381"/>
                </a:lnTo>
                <a:lnTo>
                  <a:pt x="1020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6511" y="3749053"/>
            <a:ext cx="997634" cy="270527"/>
          </a:xfrm>
          <a:custGeom>
            <a:avLst/>
            <a:gdLst/>
            <a:ahLst/>
            <a:cxnLst/>
            <a:rect l="l" t="t" r="r" b="b"/>
            <a:pathLst>
              <a:path w="1080770" h="360045">
                <a:moveTo>
                  <a:pt x="0" y="59944"/>
                </a:moveTo>
                <a:lnTo>
                  <a:pt x="14394" y="20956"/>
                </a:lnTo>
                <a:lnTo>
                  <a:pt x="50112" y="801"/>
                </a:lnTo>
                <a:lnTo>
                  <a:pt x="1020571" y="0"/>
                </a:lnTo>
                <a:lnTo>
                  <a:pt x="1034973" y="1735"/>
                </a:lnTo>
                <a:lnTo>
                  <a:pt x="1068920" y="24467"/>
                </a:lnTo>
                <a:lnTo>
                  <a:pt x="1080515" y="299720"/>
                </a:lnTo>
                <a:lnTo>
                  <a:pt x="1078780" y="314121"/>
                </a:lnTo>
                <a:lnTo>
                  <a:pt x="1056048" y="348068"/>
                </a:lnTo>
                <a:lnTo>
                  <a:pt x="59943" y="359664"/>
                </a:lnTo>
                <a:lnTo>
                  <a:pt x="45555" y="357928"/>
                </a:lnTo>
                <a:lnTo>
                  <a:pt x="11606" y="335196"/>
                </a:lnTo>
                <a:lnTo>
                  <a:pt x="0" y="5994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50951" y="3790400"/>
            <a:ext cx="728589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spc="-4" dirty="0">
                <a:solidFill>
                  <a:srgbClr val="006FC0"/>
                </a:solidFill>
                <a:latin typeface="Meiryo"/>
                <a:cs typeface="Meiryo"/>
              </a:rPr>
              <a:t>感測器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6511" y="4047920"/>
            <a:ext cx="2044505" cy="270527"/>
          </a:xfrm>
          <a:custGeom>
            <a:avLst/>
            <a:gdLst/>
            <a:ahLst/>
            <a:cxnLst/>
            <a:rect l="l" t="t" r="r" b="b"/>
            <a:pathLst>
              <a:path w="2214880" h="360045">
                <a:moveTo>
                  <a:pt x="2154428" y="0"/>
                </a:moveTo>
                <a:lnTo>
                  <a:pt x="50112" y="801"/>
                </a:lnTo>
                <a:lnTo>
                  <a:pt x="14394" y="20956"/>
                </a:lnTo>
                <a:lnTo>
                  <a:pt x="0" y="59943"/>
                </a:lnTo>
                <a:lnTo>
                  <a:pt x="802" y="309561"/>
                </a:lnTo>
                <a:lnTo>
                  <a:pt x="20971" y="345282"/>
                </a:lnTo>
                <a:lnTo>
                  <a:pt x="59943" y="359663"/>
                </a:lnTo>
                <a:lnTo>
                  <a:pt x="2164269" y="358862"/>
                </a:lnTo>
                <a:lnTo>
                  <a:pt x="2199990" y="338707"/>
                </a:lnTo>
                <a:lnTo>
                  <a:pt x="2214372" y="299719"/>
                </a:lnTo>
                <a:lnTo>
                  <a:pt x="2213570" y="50102"/>
                </a:lnTo>
                <a:lnTo>
                  <a:pt x="2193415" y="14381"/>
                </a:lnTo>
                <a:lnTo>
                  <a:pt x="2154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6511" y="4047920"/>
            <a:ext cx="2044505" cy="270527"/>
          </a:xfrm>
          <a:custGeom>
            <a:avLst/>
            <a:gdLst/>
            <a:ahLst/>
            <a:cxnLst/>
            <a:rect l="l" t="t" r="r" b="b"/>
            <a:pathLst>
              <a:path w="2214880" h="360045">
                <a:moveTo>
                  <a:pt x="0" y="59943"/>
                </a:moveTo>
                <a:lnTo>
                  <a:pt x="14394" y="20956"/>
                </a:lnTo>
                <a:lnTo>
                  <a:pt x="50112" y="801"/>
                </a:lnTo>
                <a:lnTo>
                  <a:pt x="2154428" y="0"/>
                </a:lnTo>
                <a:lnTo>
                  <a:pt x="2168829" y="1735"/>
                </a:lnTo>
                <a:lnTo>
                  <a:pt x="2202776" y="24467"/>
                </a:lnTo>
                <a:lnTo>
                  <a:pt x="2214372" y="299719"/>
                </a:lnTo>
                <a:lnTo>
                  <a:pt x="2212636" y="314121"/>
                </a:lnTo>
                <a:lnTo>
                  <a:pt x="2189904" y="348068"/>
                </a:lnTo>
                <a:lnTo>
                  <a:pt x="59943" y="359663"/>
                </a:lnTo>
                <a:lnTo>
                  <a:pt x="45555" y="357928"/>
                </a:lnTo>
                <a:lnTo>
                  <a:pt x="11606" y="335196"/>
                </a:lnTo>
                <a:lnTo>
                  <a:pt x="0" y="59943"/>
                </a:lnTo>
                <a:close/>
              </a:path>
            </a:pathLst>
          </a:custGeom>
          <a:ln w="25908">
            <a:solidFill>
              <a:srgbClr val="66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91651" y="4089853"/>
            <a:ext cx="1492348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1503" b="1" spc="4" dirty="0">
                <a:solidFill>
                  <a:srgbClr val="660033"/>
                </a:solidFill>
                <a:latin typeface="Times New Roman"/>
                <a:cs typeface="Times New Roman"/>
              </a:rPr>
              <a:t>2</a:t>
            </a:r>
            <a:r>
              <a:rPr sz="1503" b="1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1503" b="1" spc="-11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1503" b="1" dirty="0">
                <a:solidFill>
                  <a:srgbClr val="660033"/>
                </a:solidFill>
                <a:latin typeface="Times New Roman"/>
                <a:cs typeface="Times New Roman"/>
              </a:rPr>
              <a:t>Pro</a:t>
            </a:r>
            <a:r>
              <a:rPr sz="1503" b="1" spc="4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1503" b="1" dirty="0">
                <a:solidFill>
                  <a:srgbClr val="660033"/>
                </a:solidFill>
                <a:latin typeface="Times New Roman"/>
                <a:cs typeface="Times New Roman"/>
              </a:rPr>
              <a:t>oc</a:t>
            </a:r>
            <a:r>
              <a:rPr sz="1503" b="1" spc="4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1503" b="1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endParaRPr sz="1503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16512" y="4970861"/>
            <a:ext cx="5270109" cy="270527"/>
          </a:xfrm>
          <a:custGeom>
            <a:avLst/>
            <a:gdLst/>
            <a:ahLst/>
            <a:cxnLst/>
            <a:rect l="l" t="t" r="r" b="b"/>
            <a:pathLst>
              <a:path w="5709284" h="360045">
                <a:moveTo>
                  <a:pt x="5648960" y="0"/>
                </a:moveTo>
                <a:lnTo>
                  <a:pt x="50112" y="801"/>
                </a:lnTo>
                <a:lnTo>
                  <a:pt x="14394" y="20956"/>
                </a:lnTo>
                <a:lnTo>
                  <a:pt x="0" y="59944"/>
                </a:lnTo>
                <a:lnTo>
                  <a:pt x="802" y="309551"/>
                </a:lnTo>
                <a:lnTo>
                  <a:pt x="20971" y="345269"/>
                </a:lnTo>
                <a:lnTo>
                  <a:pt x="59943" y="359664"/>
                </a:lnTo>
                <a:lnTo>
                  <a:pt x="5658801" y="358861"/>
                </a:lnTo>
                <a:lnTo>
                  <a:pt x="5694522" y="338692"/>
                </a:lnTo>
                <a:lnTo>
                  <a:pt x="5708904" y="299720"/>
                </a:lnTo>
                <a:lnTo>
                  <a:pt x="5708102" y="50102"/>
                </a:lnTo>
                <a:lnTo>
                  <a:pt x="5687947" y="14381"/>
                </a:lnTo>
                <a:lnTo>
                  <a:pt x="5648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6512" y="4970861"/>
            <a:ext cx="5270109" cy="270527"/>
          </a:xfrm>
          <a:custGeom>
            <a:avLst/>
            <a:gdLst/>
            <a:ahLst/>
            <a:cxnLst/>
            <a:rect l="l" t="t" r="r" b="b"/>
            <a:pathLst>
              <a:path w="5709284" h="360045">
                <a:moveTo>
                  <a:pt x="0" y="59944"/>
                </a:moveTo>
                <a:lnTo>
                  <a:pt x="14394" y="20956"/>
                </a:lnTo>
                <a:lnTo>
                  <a:pt x="50112" y="801"/>
                </a:lnTo>
                <a:lnTo>
                  <a:pt x="5648960" y="0"/>
                </a:lnTo>
                <a:lnTo>
                  <a:pt x="5663361" y="1735"/>
                </a:lnTo>
                <a:lnTo>
                  <a:pt x="5697308" y="24467"/>
                </a:lnTo>
                <a:lnTo>
                  <a:pt x="5708904" y="299720"/>
                </a:lnTo>
                <a:lnTo>
                  <a:pt x="5707168" y="314108"/>
                </a:lnTo>
                <a:lnTo>
                  <a:pt x="5684436" y="348057"/>
                </a:lnTo>
                <a:lnTo>
                  <a:pt x="59943" y="359664"/>
                </a:lnTo>
                <a:lnTo>
                  <a:pt x="45555" y="357926"/>
                </a:lnTo>
                <a:lnTo>
                  <a:pt x="11606" y="335179"/>
                </a:lnTo>
                <a:lnTo>
                  <a:pt x="0" y="59944"/>
                </a:lnTo>
                <a:close/>
              </a:path>
            </a:pathLst>
          </a:custGeom>
          <a:ln w="25908">
            <a:solidFill>
              <a:srgbClr val="AF0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069337" y="5012126"/>
            <a:ext cx="963637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dirty="0">
                <a:solidFill>
                  <a:srgbClr val="AF0F5C"/>
                </a:solidFill>
                <a:latin typeface="新細明體"/>
                <a:cs typeface="新細明體"/>
              </a:rPr>
              <a:t>雲端運算</a:t>
            </a:r>
            <a:endParaRPr sz="1503">
              <a:latin typeface="新細明體"/>
              <a:cs typeface="新細明體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92902" y="4050211"/>
            <a:ext cx="2116016" cy="271481"/>
          </a:xfrm>
          <a:custGeom>
            <a:avLst/>
            <a:gdLst/>
            <a:ahLst/>
            <a:cxnLst/>
            <a:rect l="l" t="t" r="r" b="b"/>
            <a:pathLst>
              <a:path w="2292350" h="361314">
                <a:moveTo>
                  <a:pt x="2231898" y="0"/>
                </a:moveTo>
                <a:lnTo>
                  <a:pt x="49957" y="865"/>
                </a:lnTo>
                <a:lnTo>
                  <a:pt x="14333" y="21183"/>
                </a:lnTo>
                <a:lnTo>
                  <a:pt x="0" y="60197"/>
                </a:lnTo>
                <a:lnTo>
                  <a:pt x="865" y="311230"/>
                </a:lnTo>
                <a:lnTo>
                  <a:pt x="21183" y="346854"/>
                </a:lnTo>
                <a:lnTo>
                  <a:pt x="60198" y="361187"/>
                </a:lnTo>
                <a:lnTo>
                  <a:pt x="2242138" y="360322"/>
                </a:lnTo>
                <a:lnTo>
                  <a:pt x="2277762" y="340004"/>
                </a:lnTo>
                <a:lnTo>
                  <a:pt x="2292095" y="300989"/>
                </a:lnTo>
                <a:lnTo>
                  <a:pt x="2291230" y="49957"/>
                </a:lnTo>
                <a:lnTo>
                  <a:pt x="2270912" y="14333"/>
                </a:lnTo>
                <a:lnTo>
                  <a:pt x="22318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92902" y="4050211"/>
            <a:ext cx="2116016" cy="271481"/>
          </a:xfrm>
          <a:custGeom>
            <a:avLst/>
            <a:gdLst/>
            <a:ahLst/>
            <a:cxnLst/>
            <a:rect l="l" t="t" r="r" b="b"/>
            <a:pathLst>
              <a:path w="2292350" h="361314">
                <a:moveTo>
                  <a:pt x="0" y="60197"/>
                </a:moveTo>
                <a:lnTo>
                  <a:pt x="14333" y="21183"/>
                </a:lnTo>
                <a:lnTo>
                  <a:pt x="49957" y="865"/>
                </a:lnTo>
                <a:lnTo>
                  <a:pt x="2231898" y="0"/>
                </a:lnTo>
                <a:lnTo>
                  <a:pt x="2246297" y="1729"/>
                </a:lnTo>
                <a:lnTo>
                  <a:pt x="2280308" y="24388"/>
                </a:lnTo>
                <a:lnTo>
                  <a:pt x="2292095" y="300989"/>
                </a:lnTo>
                <a:lnTo>
                  <a:pt x="2290366" y="315389"/>
                </a:lnTo>
                <a:lnTo>
                  <a:pt x="2267707" y="349400"/>
                </a:lnTo>
                <a:lnTo>
                  <a:pt x="60198" y="361187"/>
                </a:lnTo>
                <a:lnTo>
                  <a:pt x="45798" y="359458"/>
                </a:lnTo>
                <a:lnTo>
                  <a:pt x="11787" y="336799"/>
                </a:lnTo>
                <a:lnTo>
                  <a:pt x="0" y="60197"/>
                </a:lnTo>
                <a:close/>
              </a:path>
            </a:pathLst>
          </a:custGeom>
          <a:ln w="25908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452328" y="4092124"/>
            <a:ext cx="1195754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FF6600"/>
                </a:solidFill>
                <a:latin typeface="Meiryo"/>
                <a:cs typeface="Meiryo"/>
              </a:rPr>
              <a:t>大數據</a:t>
            </a:r>
            <a:r>
              <a:rPr sz="1503" b="1" spc="-11" dirty="0">
                <a:solidFill>
                  <a:srgbClr val="FF6600"/>
                </a:solidFill>
                <a:latin typeface="Meiryo"/>
                <a:cs typeface="Meiryo"/>
              </a:rPr>
              <a:t>儲存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992902" y="4671993"/>
            <a:ext cx="2116016" cy="270527"/>
          </a:xfrm>
          <a:custGeom>
            <a:avLst/>
            <a:gdLst/>
            <a:ahLst/>
            <a:cxnLst/>
            <a:rect l="l" t="t" r="r" b="b"/>
            <a:pathLst>
              <a:path w="2292350" h="360045">
                <a:moveTo>
                  <a:pt x="2232152" y="0"/>
                </a:moveTo>
                <a:lnTo>
                  <a:pt x="50102" y="801"/>
                </a:lnTo>
                <a:lnTo>
                  <a:pt x="14381" y="20956"/>
                </a:lnTo>
                <a:lnTo>
                  <a:pt x="0" y="59943"/>
                </a:lnTo>
                <a:lnTo>
                  <a:pt x="801" y="309561"/>
                </a:lnTo>
                <a:lnTo>
                  <a:pt x="20956" y="345282"/>
                </a:lnTo>
                <a:lnTo>
                  <a:pt x="59943" y="359664"/>
                </a:lnTo>
                <a:lnTo>
                  <a:pt x="2241993" y="358862"/>
                </a:lnTo>
                <a:lnTo>
                  <a:pt x="2277714" y="338707"/>
                </a:lnTo>
                <a:lnTo>
                  <a:pt x="2292095" y="299720"/>
                </a:lnTo>
                <a:lnTo>
                  <a:pt x="2291294" y="50102"/>
                </a:lnTo>
                <a:lnTo>
                  <a:pt x="2271139" y="14381"/>
                </a:lnTo>
                <a:lnTo>
                  <a:pt x="2232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92902" y="4671993"/>
            <a:ext cx="2116016" cy="270527"/>
          </a:xfrm>
          <a:custGeom>
            <a:avLst/>
            <a:gdLst/>
            <a:ahLst/>
            <a:cxnLst/>
            <a:rect l="l" t="t" r="r" b="b"/>
            <a:pathLst>
              <a:path w="2292350" h="360045">
                <a:moveTo>
                  <a:pt x="0" y="59943"/>
                </a:moveTo>
                <a:lnTo>
                  <a:pt x="14381" y="20956"/>
                </a:lnTo>
                <a:lnTo>
                  <a:pt x="50102" y="801"/>
                </a:lnTo>
                <a:lnTo>
                  <a:pt x="2232152" y="0"/>
                </a:lnTo>
                <a:lnTo>
                  <a:pt x="2246553" y="1735"/>
                </a:lnTo>
                <a:lnTo>
                  <a:pt x="2280500" y="24467"/>
                </a:lnTo>
                <a:lnTo>
                  <a:pt x="2292095" y="299720"/>
                </a:lnTo>
                <a:lnTo>
                  <a:pt x="2290360" y="314121"/>
                </a:lnTo>
                <a:lnTo>
                  <a:pt x="2267628" y="348068"/>
                </a:lnTo>
                <a:lnTo>
                  <a:pt x="59943" y="359664"/>
                </a:lnTo>
                <a:lnTo>
                  <a:pt x="45542" y="357928"/>
                </a:lnTo>
                <a:lnTo>
                  <a:pt x="11595" y="335196"/>
                </a:lnTo>
                <a:lnTo>
                  <a:pt x="0" y="59943"/>
                </a:lnTo>
                <a:close/>
              </a:path>
            </a:pathLst>
          </a:custGeom>
          <a:ln w="25908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569092" y="4713238"/>
            <a:ext cx="963637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993300"/>
                </a:solidFill>
                <a:latin typeface="Meiryo"/>
                <a:cs typeface="Meiryo"/>
              </a:rPr>
              <a:t>遠距控制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63147" y="3749053"/>
            <a:ext cx="997634" cy="270527"/>
          </a:xfrm>
          <a:custGeom>
            <a:avLst/>
            <a:gdLst/>
            <a:ahLst/>
            <a:cxnLst/>
            <a:rect l="l" t="t" r="r" b="b"/>
            <a:pathLst>
              <a:path w="1080770" h="360045">
                <a:moveTo>
                  <a:pt x="1020571" y="0"/>
                </a:moveTo>
                <a:lnTo>
                  <a:pt x="50102" y="801"/>
                </a:lnTo>
                <a:lnTo>
                  <a:pt x="14381" y="20956"/>
                </a:lnTo>
                <a:lnTo>
                  <a:pt x="0" y="59944"/>
                </a:lnTo>
                <a:lnTo>
                  <a:pt x="801" y="309561"/>
                </a:lnTo>
                <a:lnTo>
                  <a:pt x="20956" y="345282"/>
                </a:lnTo>
                <a:lnTo>
                  <a:pt x="59943" y="359664"/>
                </a:lnTo>
                <a:lnTo>
                  <a:pt x="1030413" y="358862"/>
                </a:lnTo>
                <a:lnTo>
                  <a:pt x="1066134" y="338707"/>
                </a:lnTo>
                <a:lnTo>
                  <a:pt x="1080515" y="299720"/>
                </a:lnTo>
                <a:lnTo>
                  <a:pt x="1079714" y="50102"/>
                </a:lnTo>
                <a:lnTo>
                  <a:pt x="1059559" y="14381"/>
                </a:lnTo>
                <a:lnTo>
                  <a:pt x="1020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63147" y="3749053"/>
            <a:ext cx="997634" cy="270527"/>
          </a:xfrm>
          <a:custGeom>
            <a:avLst/>
            <a:gdLst/>
            <a:ahLst/>
            <a:cxnLst/>
            <a:rect l="l" t="t" r="r" b="b"/>
            <a:pathLst>
              <a:path w="1080770" h="360045">
                <a:moveTo>
                  <a:pt x="0" y="59944"/>
                </a:moveTo>
                <a:lnTo>
                  <a:pt x="14381" y="20956"/>
                </a:lnTo>
                <a:lnTo>
                  <a:pt x="50102" y="801"/>
                </a:lnTo>
                <a:lnTo>
                  <a:pt x="1020571" y="0"/>
                </a:lnTo>
                <a:lnTo>
                  <a:pt x="1034973" y="1735"/>
                </a:lnTo>
                <a:lnTo>
                  <a:pt x="1068920" y="24467"/>
                </a:lnTo>
                <a:lnTo>
                  <a:pt x="1080515" y="299720"/>
                </a:lnTo>
                <a:lnTo>
                  <a:pt x="1078780" y="314121"/>
                </a:lnTo>
                <a:lnTo>
                  <a:pt x="1056048" y="348068"/>
                </a:lnTo>
                <a:lnTo>
                  <a:pt x="59943" y="359664"/>
                </a:lnTo>
                <a:lnTo>
                  <a:pt x="45542" y="357928"/>
                </a:lnTo>
                <a:lnTo>
                  <a:pt x="11595" y="335196"/>
                </a:lnTo>
                <a:lnTo>
                  <a:pt x="0" y="59944"/>
                </a:lnTo>
                <a:close/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084598" y="3816259"/>
            <a:ext cx="752621" cy="161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052" b="1" spc="-8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2" b="1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052" b="1" spc="-8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2" b="1" spc="4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1052" b="1" spc="-8" dirty="0">
                <a:solidFill>
                  <a:srgbClr val="0000FF"/>
                </a:solidFill>
                <a:latin typeface="Times New Roman"/>
                <a:cs typeface="Times New Roman"/>
              </a:rPr>
              <a:t>CNC</a:t>
            </a:r>
            <a:endParaRPr sz="1052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112691" y="3749053"/>
            <a:ext cx="996461" cy="270527"/>
          </a:xfrm>
          <a:custGeom>
            <a:avLst/>
            <a:gdLst/>
            <a:ahLst/>
            <a:cxnLst/>
            <a:rect l="l" t="t" r="r" b="b"/>
            <a:pathLst>
              <a:path w="1079500" h="360045">
                <a:moveTo>
                  <a:pt x="1019048" y="0"/>
                </a:moveTo>
                <a:lnTo>
                  <a:pt x="50102" y="801"/>
                </a:lnTo>
                <a:lnTo>
                  <a:pt x="14381" y="20956"/>
                </a:lnTo>
                <a:lnTo>
                  <a:pt x="0" y="59944"/>
                </a:lnTo>
                <a:lnTo>
                  <a:pt x="801" y="309561"/>
                </a:lnTo>
                <a:lnTo>
                  <a:pt x="20956" y="345282"/>
                </a:lnTo>
                <a:lnTo>
                  <a:pt x="59944" y="359664"/>
                </a:lnTo>
                <a:lnTo>
                  <a:pt x="1028889" y="358862"/>
                </a:lnTo>
                <a:lnTo>
                  <a:pt x="1064610" y="338707"/>
                </a:lnTo>
                <a:lnTo>
                  <a:pt x="1078991" y="299720"/>
                </a:lnTo>
                <a:lnTo>
                  <a:pt x="1078190" y="50102"/>
                </a:lnTo>
                <a:lnTo>
                  <a:pt x="1058035" y="14381"/>
                </a:lnTo>
                <a:lnTo>
                  <a:pt x="1019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12691" y="3749053"/>
            <a:ext cx="996461" cy="270527"/>
          </a:xfrm>
          <a:custGeom>
            <a:avLst/>
            <a:gdLst/>
            <a:ahLst/>
            <a:cxnLst/>
            <a:rect l="l" t="t" r="r" b="b"/>
            <a:pathLst>
              <a:path w="1079500" h="360045">
                <a:moveTo>
                  <a:pt x="0" y="59944"/>
                </a:moveTo>
                <a:lnTo>
                  <a:pt x="14381" y="20956"/>
                </a:lnTo>
                <a:lnTo>
                  <a:pt x="50102" y="801"/>
                </a:lnTo>
                <a:lnTo>
                  <a:pt x="1019048" y="0"/>
                </a:lnTo>
                <a:lnTo>
                  <a:pt x="1033449" y="1735"/>
                </a:lnTo>
                <a:lnTo>
                  <a:pt x="1067396" y="24467"/>
                </a:lnTo>
                <a:lnTo>
                  <a:pt x="1078991" y="299720"/>
                </a:lnTo>
                <a:lnTo>
                  <a:pt x="1077256" y="314121"/>
                </a:lnTo>
                <a:lnTo>
                  <a:pt x="1054524" y="348068"/>
                </a:lnTo>
                <a:lnTo>
                  <a:pt x="59944" y="359664"/>
                </a:lnTo>
                <a:lnTo>
                  <a:pt x="45542" y="357928"/>
                </a:lnTo>
                <a:lnTo>
                  <a:pt x="11595" y="335196"/>
                </a:lnTo>
                <a:lnTo>
                  <a:pt x="0" y="5994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370362" y="3799595"/>
            <a:ext cx="481819" cy="20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353" b="1" dirty="0">
                <a:solidFill>
                  <a:srgbClr val="FF0000"/>
                </a:solidFill>
                <a:latin typeface="Times New Roman"/>
                <a:cs typeface="Times New Roman"/>
              </a:rPr>
              <a:t>MES</a:t>
            </a:r>
            <a:endParaRPr sz="1353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187462" y="4050211"/>
            <a:ext cx="996461" cy="271481"/>
          </a:xfrm>
          <a:custGeom>
            <a:avLst/>
            <a:gdLst/>
            <a:ahLst/>
            <a:cxnLst/>
            <a:rect l="l" t="t" r="r" b="b"/>
            <a:pathLst>
              <a:path w="1079500" h="361314">
                <a:moveTo>
                  <a:pt x="1018794" y="0"/>
                </a:moveTo>
                <a:lnTo>
                  <a:pt x="49957" y="865"/>
                </a:lnTo>
                <a:lnTo>
                  <a:pt x="14333" y="21183"/>
                </a:lnTo>
                <a:lnTo>
                  <a:pt x="0" y="60197"/>
                </a:lnTo>
                <a:lnTo>
                  <a:pt x="865" y="311230"/>
                </a:lnTo>
                <a:lnTo>
                  <a:pt x="21183" y="346854"/>
                </a:lnTo>
                <a:lnTo>
                  <a:pt x="60198" y="361187"/>
                </a:lnTo>
                <a:lnTo>
                  <a:pt x="1029034" y="360322"/>
                </a:lnTo>
                <a:lnTo>
                  <a:pt x="1064658" y="340004"/>
                </a:lnTo>
                <a:lnTo>
                  <a:pt x="1078992" y="300989"/>
                </a:lnTo>
                <a:lnTo>
                  <a:pt x="1078126" y="49957"/>
                </a:lnTo>
                <a:lnTo>
                  <a:pt x="1057808" y="14333"/>
                </a:lnTo>
                <a:lnTo>
                  <a:pt x="1018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87462" y="4050211"/>
            <a:ext cx="996461" cy="271481"/>
          </a:xfrm>
          <a:custGeom>
            <a:avLst/>
            <a:gdLst/>
            <a:ahLst/>
            <a:cxnLst/>
            <a:rect l="l" t="t" r="r" b="b"/>
            <a:pathLst>
              <a:path w="1079500" h="361314">
                <a:moveTo>
                  <a:pt x="0" y="60197"/>
                </a:moveTo>
                <a:lnTo>
                  <a:pt x="14333" y="21183"/>
                </a:lnTo>
                <a:lnTo>
                  <a:pt x="49957" y="865"/>
                </a:lnTo>
                <a:lnTo>
                  <a:pt x="1018794" y="0"/>
                </a:lnTo>
                <a:lnTo>
                  <a:pt x="1033193" y="1729"/>
                </a:lnTo>
                <a:lnTo>
                  <a:pt x="1067204" y="24388"/>
                </a:lnTo>
                <a:lnTo>
                  <a:pt x="1078992" y="300989"/>
                </a:lnTo>
                <a:lnTo>
                  <a:pt x="1077262" y="315389"/>
                </a:lnTo>
                <a:lnTo>
                  <a:pt x="1054603" y="349400"/>
                </a:lnTo>
                <a:lnTo>
                  <a:pt x="60198" y="361187"/>
                </a:lnTo>
                <a:lnTo>
                  <a:pt x="45798" y="359458"/>
                </a:lnTo>
                <a:lnTo>
                  <a:pt x="11787" y="336799"/>
                </a:lnTo>
                <a:lnTo>
                  <a:pt x="0" y="60197"/>
                </a:lnTo>
                <a:close/>
              </a:path>
            </a:pathLst>
          </a:custGeom>
          <a:ln w="25907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418641" y="4092525"/>
            <a:ext cx="534572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spc="4" dirty="0">
                <a:solidFill>
                  <a:srgbClr val="990099"/>
                </a:solidFill>
                <a:latin typeface="Times New Roman"/>
                <a:cs typeface="Times New Roman"/>
              </a:rPr>
              <a:t>CAD</a:t>
            </a:r>
            <a:endParaRPr sz="1503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992902" y="4376560"/>
            <a:ext cx="2116016" cy="270527"/>
          </a:xfrm>
          <a:custGeom>
            <a:avLst/>
            <a:gdLst/>
            <a:ahLst/>
            <a:cxnLst/>
            <a:rect l="l" t="t" r="r" b="b"/>
            <a:pathLst>
              <a:path w="2292350" h="360045">
                <a:moveTo>
                  <a:pt x="2232152" y="0"/>
                </a:moveTo>
                <a:lnTo>
                  <a:pt x="50102" y="801"/>
                </a:lnTo>
                <a:lnTo>
                  <a:pt x="14381" y="20956"/>
                </a:lnTo>
                <a:lnTo>
                  <a:pt x="0" y="59943"/>
                </a:lnTo>
                <a:lnTo>
                  <a:pt x="801" y="309561"/>
                </a:lnTo>
                <a:lnTo>
                  <a:pt x="20956" y="345282"/>
                </a:lnTo>
                <a:lnTo>
                  <a:pt x="59943" y="359663"/>
                </a:lnTo>
                <a:lnTo>
                  <a:pt x="2241993" y="358862"/>
                </a:lnTo>
                <a:lnTo>
                  <a:pt x="2277714" y="338707"/>
                </a:lnTo>
                <a:lnTo>
                  <a:pt x="2292095" y="299719"/>
                </a:lnTo>
                <a:lnTo>
                  <a:pt x="2291294" y="50102"/>
                </a:lnTo>
                <a:lnTo>
                  <a:pt x="2271139" y="14381"/>
                </a:lnTo>
                <a:lnTo>
                  <a:pt x="2232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92902" y="4376560"/>
            <a:ext cx="2116016" cy="270527"/>
          </a:xfrm>
          <a:custGeom>
            <a:avLst/>
            <a:gdLst/>
            <a:ahLst/>
            <a:cxnLst/>
            <a:rect l="l" t="t" r="r" b="b"/>
            <a:pathLst>
              <a:path w="2292350" h="360045">
                <a:moveTo>
                  <a:pt x="0" y="59943"/>
                </a:moveTo>
                <a:lnTo>
                  <a:pt x="14381" y="20956"/>
                </a:lnTo>
                <a:lnTo>
                  <a:pt x="50102" y="801"/>
                </a:lnTo>
                <a:lnTo>
                  <a:pt x="2232152" y="0"/>
                </a:lnTo>
                <a:lnTo>
                  <a:pt x="2246553" y="1735"/>
                </a:lnTo>
                <a:lnTo>
                  <a:pt x="2280500" y="24467"/>
                </a:lnTo>
                <a:lnTo>
                  <a:pt x="2292095" y="299719"/>
                </a:lnTo>
                <a:lnTo>
                  <a:pt x="2290360" y="314121"/>
                </a:lnTo>
                <a:lnTo>
                  <a:pt x="2267628" y="348068"/>
                </a:lnTo>
                <a:lnTo>
                  <a:pt x="59943" y="359663"/>
                </a:lnTo>
                <a:lnTo>
                  <a:pt x="45542" y="357928"/>
                </a:lnTo>
                <a:lnTo>
                  <a:pt x="11595" y="335196"/>
                </a:lnTo>
                <a:lnTo>
                  <a:pt x="0" y="59943"/>
                </a:lnTo>
                <a:close/>
              </a:path>
            </a:pathLst>
          </a:custGeom>
          <a:ln w="2590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00398" y="4416871"/>
            <a:ext cx="1499968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spc="8" dirty="0">
                <a:solidFill>
                  <a:srgbClr val="FF00FF"/>
                </a:solidFill>
                <a:latin typeface="Meiryo"/>
                <a:cs typeface="Meiryo"/>
              </a:rPr>
              <a:t>數據</a:t>
            </a:r>
            <a:r>
              <a:rPr sz="1503" b="1" dirty="0">
                <a:solidFill>
                  <a:srgbClr val="FF00FF"/>
                </a:solidFill>
                <a:latin typeface="Meiryo"/>
                <a:cs typeface="Meiryo"/>
              </a:rPr>
              <a:t>分析</a:t>
            </a:r>
            <a:r>
              <a:rPr sz="1503" b="1" spc="-15" dirty="0">
                <a:solidFill>
                  <a:srgbClr val="FF00FF"/>
                </a:solidFill>
                <a:latin typeface="Times New Roman"/>
                <a:cs typeface="Times New Roman"/>
              </a:rPr>
              <a:t>/</a:t>
            </a:r>
            <a:r>
              <a:rPr sz="1503" b="1" dirty="0">
                <a:solidFill>
                  <a:srgbClr val="FF00FF"/>
                </a:solidFill>
                <a:latin typeface="Meiryo"/>
                <a:cs typeface="Meiryo"/>
              </a:rPr>
              <a:t>預測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16511" y="4667412"/>
            <a:ext cx="2044505" cy="271481"/>
          </a:xfrm>
          <a:custGeom>
            <a:avLst/>
            <a:gdLst/>
            <a:ahLst/>
            <a:cxnLst/>
            <a:rect l="l" t="t" r="r" b="b"/>
            <a:pathLst>
              <a:path w="2214880" h="361314">
                <a:moveTo>
                  <a:pt x="2154174" y="0"/>
                </a:moveTo>
                <a:lnTo>
                  <a:pt x="49963" y="865"/>
                </a:lnTo>
                <a:lnTo>
                  <a:pt x="14341" y="21183"/>
                </a:lnTo>
                <a:lnTo>
                  <a:pt x="0" y="60198"/>
                </a:lnTo>
                <a:lnTo>
                  <a:pt x="866" y="311230"/>
                </a:lnTo>
                <a:lnTo>
                  <a:pt x="21194" y="346854"/>
                </a:lnTo>
                <a:lnTo>
                  <a:pt x="60197" y="361188"/>
                </a:lnTo>
                <a:lnTo>
                  <a:pt x="2164414" y="360322"/>
                </a:lnTo>
                <a:lnTo>
                  <a:pt x="2200038" y="340004"/>
                </a:lnTo>
                <a:lnTo>
                  <a:pt x="2214372" y="300990"/>
                </a:lnTo>
                <a:lnTo>
                  <a:pt x="2213506" y="49957"/>
                </a:lnTo>
                <a:lnTo>
                  <a:pt x="2193188" y="14333"/>
                </a:lnTo>
                <a:lnTo>
                  <a:pt x="2154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6511" y="4667412"/>
            <a:ext cx="2044505" cy="271481"/>
          </a:xfrm>
          <a:custGeom>
            <a:avLst/>
            <a:gdLst/>
            <a:ahLst/>
            <a:cxnLst/>
            <a:rect l="l" t="t" r="r" b="b"/>
            <a:pathLst>
              <a:path w="2214880" h="361314">
                <a:moveTo>
                  <a:pt x="0" y="60198"/>
                </a:moveTo>
                <a:lnTo>
                  <a:pt x="14341" y="21183"/>
                </a:lnTo>
                <a:lnTo>
                  <a:pt x="49963" y="865"/>
                </a:lnTo>
                <a:lnTo>
                  <a:pt x="2154174" y="0"/>
                </a:lnTo>
                <a:lnTo>
                  <a:pt x="2168573" y="1729"/>
                </a:lnTo>
                <a:lnTo>
                  <a:pt x="2202584" y="24388"/>
                </a:lnTo>
                <a:lnTo>
                  <a:pt x="2214372" y="300990"/>
                </a:lnTo>
                <a:lnTo>
                  <a:pt x="2212642" y="315389"/>
                </a:lnTo>
                <a:lnTo>
                  <a:pt x="2189983" y="349400"/>
                </a:lnTo>
                <a:lnTo>
                  <a:pt x="60197" y="361188"/>
                </a:lnTo>
                <a:lnTo>
                  <a:pt x="45807" y="359458"/>
                </a:lnTo>
                <a:lnTo>
                  <a:pt x="11794" y="336799"/>
                </a:lnTo>
                <a:lnTo>
                  <a:pt x="0" y="60198"/>
                </a:lnTo>
                <a:close/>
              </a:path>
            </a:pathLst>
          </a:custGeom>
          <a:ln w="25908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574292" y="4709612"/>
            <a:ext cx="728589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CC0099"/>
                </a:solidFill>
                <a:latin typeface="Meiryo"/>
                <a:cs typeface="Meiryo"/>
              </a:rPr>
              <a:t>機器人</a:t>
            </a:r>
            <a:endParaRPr sz="1503">
              <a:latin typeface="Meiryo"/>
              <a:cs typeface="Meiry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187462" y="4353658"/>
            <a:ext cx="996461" cy="270527"/>
          </a:xfrm>
          <a:custGeom>
            <a:avLst/>
            <a:gdLst/>
            <a:ahLst/>
            <a:cxnLst/>
            <a:rect l="l" t="t" r="r" b="b"/>
            <a:pathLst>
              <a:path w="1079500" h="360045">
                <a:moveTo>
                  <a:pt x="1019048" y="0"/>
                </a:moveTo>
                <a:lnTo>
                  <a:pt x="50102" y="801"/>
                </a:lnTo>
                <a:lnTo>
                  <a:pt x="14381" y="20956"/>
                </a:lnTo>
                <a:lnTo>
                  <a:pt x="0" y="59944"/>
                </a:lnTo>
                <a:lnTo>
                  <a:pt x="801" y="309561"/>
                </a:lnTo>
                <a:lnTo>
                  <a:pt x="20956" y="345282"/>
                </a:lnTo>
                <a:lnTo>
                  <a:pt x="59944" y="359664"/>
                </a:lnTo>
                <a:lnTo>
                  <a:pt x="1028889" y="358862"/>
                </a:lnTo>
                <a:lnTo>
                  <a:pt x="1064610" y="338707"/>
                </a:lnTo>
                <a:lnTo>
                  <a:pt x="1078992" y="299720"/>
                </a:lnTo>
                <a:lnTo>
                  <a:pt x="1078190" y="50102"/>
                </a:lnTo>
                <a:lnTo>
                  <a:pt x="1058035" y="14381"/>
                </a:lnTo>
                <a:lnTo>
                  <a:pt x="1019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87462" y="4353658"/>
            <a:ext cx="996461" cy="270527"/>
          </a:xfrm>
          <a:custGeom>
            <a:avLst/>
            <a:gdLst/>
            <a:ahLst/>
            <a:cxnLst/>
            <a:rect l="l" t="t" r="r" b="b"/>
            <a:pathLst>
              <a:path w="1079500" h="360045">
                <a:moveTo>
                  <a:pt x="0" y="59944"/>
                </a:moveTo>
                <a:lnTo>
                  <a:pt x="14381" y="20956"/>
                </a:lnTo>
                <a:lnTo>
                  <a:pt x="50102" y="801"/>
                </a:lnTo>
                <a:lnTo>
                  <a:pt x="1019048" y="0"/>
                </a:lnTo>
                <a:lnTo>
                  <a:pt x="1033449" y="1735"/>
                </a:lnTo>
                <a:lnTo>
                  <a:pt x="1067396" y="24467"/>
                </a:lnTo>
                <a:lnTo>
                  <a:pt x="1078992" y="299720"/>
                </a:lnTo>
                <a:lnTo>
                  <a:pt x="1077256" y="314121"/>
                </a:lnTo>
                <a:lnTo>
                  <a:pt x="1054524" y="348068"/>
                </a:lnTo>
                <a:lnTo>
                  <a:pt x="59944" y="359664"/>
                </a:lnTo>
                <a:lnTo>
                  <a:pt x="45542" y="357928"/>
                </a:lnTo>
                <a:lnTo>
                  <a:pt x="11595" y="335196"/>
                </a:lnTo>
                <a:lnTo>
                  <a:pt x="0" y="59944"/>
                </a:lnTo>
                <a:close/>
              </a:path>
            </a:pathLst>
          </a:custGeom>
          <a:ln w="25908">
            <a:solidFill>
              <a:srgbClr val="2C3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01255" y="1974738"/>
          <a:ext cx="4114799" cy="557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37"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Self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aw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ED13A"/>
                      </a:solidFill>
                      <a:prstDash val="solid"/>
                    </a:lnL>
                    <a:lnR w="12700">
                      <a:solidFill>
                        <a:srgbClr val="7ED13A"/>
                      </a:solidFill>
                      <a:prstDash val="solid"/>
                    </a:lnR>
                    <a:lnT w="12700">
                      <a:solidFill>
                        <a:srgbClr val="7ED13A"/>
                      </a:solidFill>
                      <a:prstDash val="solid"/>
                    </a:lnT>
                    <a:lnB w="12700">
                      <a:solidFill>
                        <a:srgbClr val="7ED13A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Self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edict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ED13A"/>
                      </a:solidFill>
                      <a:prstDash val="solid"/>
                    </a:lnL>
                    <a:lnR w="12700">
                      <a:solidFill>
                        <a:srgbClr val="7ED13A"/>
                      </a:solidFill>
                      <a:prstDash val="solid"/>
                    </a:lnR>
                    <a:lnT w="12700">
                      <a:solidFill>
                        <a:srgbClr val="7ED13A"/>
                      </a:solidFill>
                      <a:prstDash val="solid"/>
                    </a:lnT>
                    <a:lnB w="12700">
                      <a:solidFill>
                        <a:srgbClr val="7ED13A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Self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ED13A"/>
                      </a:solidFill>
                      <a:prstDash val="solid"/>
                    </a:lnL>
                    <a:lnR w="12700">
                      <a:solidFill>
                        <a:srgbClr val="7ED13A"/>
                      </a:solidFill>
                      <a:prstDash val="solid"/>
                    </a:lnR>
                    <a:lnT w="12700">
                      <a:solidFill>
                        <a:srgbClr val="7ED13A"/>
                      </a:solidFill>
                      <a:prstDash val="solid"/>
                    </a:lnT>
                    <a:lnB w="12700">
                      <a:solidFill>
                        <a:srgbClr val="7ED13A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37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Self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conf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ig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ED13A"/>
                      </a:solidFill>
                      <a:prstDash val="solid"/>
                    </a:lnL>
                    <a:lnR w="12700">
                      <a:solidFill>
                        <a:srgbClr val="7ED13A"/>
                      </a:solidFill>
                      <a:prstDash val="solid"/>
                    </a:lnR>
                    <a:lnT w="12700">
                      <a:solidFill>
                        <a:srgbClr val="7ED13A"/>
                      </a:solidFill>
                      <a:prstDash val="solid"/>
                    </a:lnT>
                    <a:lnB w="12700">
                      <a:solidFill>
                        <a:srgbClr val="7ED13A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Self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aint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ED13A"/>
                      </a:solidFill>
                      <a:prstDash val="solid"/>
                    </a:lnL>
                    <a:lnR w="12700">
                      <a:solidFill>
                        <a:srgbClr val="7ED13A"/>
                      </a:solidFill>
                      <a:prstDash val="solid"/>
                    </a:lnR>
                    <a:lnT w="12700">
                      <a:solidFill>
                        <a:srgbClr val="7ED13A"/>
                      </a:solidFill>
                      <a:prstDash val="solid"/>
                    </a:lnT>
                    <a:lnB w="12700">
                      <a:solidFill>
                        <a:srgbClr val="7ED13A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Self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org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ze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ED13A"/>
                      </a:solidFill>
                      <a:prstDash val="solid"/>
                    </a:lnL>
                    <a:lnR w="12700">
                      <a:solidFill>
                        <a:srgbClr val="7ED13A"/>
                      </a:solidFill>
                      <a:prstDash val="solid"/>
                    </a:lnR>
                    <a:lnT w="12700">
                      <a:solidFill>
                        <a:srgbClr val="7ED13A"/>
                      </a:solidFill>
                      <a:prstDash val="solid"/>
                    </a:lnT>
                    <a:lnB w="12700">
                      <a:solidFill>
                        <a:srgbClr val="7ED13A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5425675" y="4395120"/>
            <a:ext cx="521677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3E6C18"/>
                </a:solidFill>
                <a:latin typeface="Times New Roman"/>
                <a:cs typeface="Times New Roman"/>
              </a:rPr>
              <a:t>CAE</a:t>
            </a:r>
            <a:endParaRPr sz="1503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992902" y="3749053"/>
            <a:ext cx="997634" cy="270527"/>
          </a:xfrm>
          <a:custGeom>
            <a:avLst/>
            <a:gdLst/>
            <a:ahLst/>
            <a:cxnLst/>
            <a:rect l="l" t="t" r="r" b="b"/>
            <a:pathLst>
              <a:path w="1080770" h="360045">
                <a:moveTo>
                  <a:pt x="1020572" y="0"/>
                </a:moveTo>
                <a:lnTo>
                  <a:pt x="50102" y="801"/>
                </a:lnTo>
                <a:lnTo>
                  <a:pt x="14381" y="20956"/>
                </a:lnTo>
                <a:lnTo>
                  <a:pt x="0" y="59944"/>
                </a:lnTo>
                <a:lnTo>
                  <a:pt x="801" y="309561"/>
                </a:lnTo>
                <a:lnTo>
                  <a:pt x="20956" y="345282"/>
                </a:lnTo>
                <a:lnTo>
                  <a:pt x="59943" y="359664"/>
                </a:lnTo>
                <a:lnTo>
                  <a:pt x="1030413" y="358862"/>
                </a:lnTo>
                <a:lnTo>
                  <a:pt x="1066134" y="338707"/>
                </a:lnTo>
                <a:lnTo>
                  <a:pt x="1080515" y="299720"/>
                </a:lnTo>
                <a:lnTo>
                  <a:pt x="1079714" y="50102"/>
                </a:lnTo>
                <a:lnTo>
                  <a:pt x="1059559" y="14381"/>
                </a:lnTo>
                <a:lnTo>
                  <a:pt x="1020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92902" y="3749053"/>
            <a:ext cx="997634" cy="270527"/>
          </a:xfrm>
          <a:custGeom>
            <a:avLst/>
            <a:gdLst/>
            <a:ahLst/>
            <a:cxnLst/>
            <a:rect l="l" t="t" r="r" b="b"/>
            <a:pathLst>
              <a:path w="1080770" h="360045">
                <a:moveTo>
                  <a:pt x="0" y="59944"/>
                </a:moveTo>
                <a:lnTo>
                  <a:pt x="14381" y="20956"/>
                </a:lnTo>
                <a:lnTo>
                  <a:pt x="50102" y="801"/>
                </a:lnTo>
                <a:lnTo>
                  <a:pt x="1020572" y="0"/>
                </a:lnTo>
                <a:lnTo>
                  <a:pt x="1034973" y="1735"/>
                </a:lnTo>
                <a:lnTo>
                  <a:pt x="1068920" y="24467"/>
                </a:lnTo>
                <a:lnTo>
                  <a:pt x="1080515" y="299720"/>
                </a:lnTo>
                <a:lnTo>
                  <a:pt x="1078780" y="314121"/>
                </a:lnTo>
                <a:lnTo>
                  <a:pt x="1056048" y="348068"/>
                </a:lnTo>
                <a:lnTo>
                  <a:pt x="59943" y="359664"/>
                </a:lnTo>
                <a:lnTo>
                  <a:pt x="45542" y="357928"/>
                </a:lnTo>
                <a:lnTo>
                  <a:pt x="11595" y="335196"/>
                </a:lnTo>
                <a:lnTo>
                  <a:pt x="0" y="59944"/>
                </a:lnTo>
                <a:close/>
              </a:path>
            </a:pathLst>
          </a:custGeom>
          <a:ln w="25907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117753" y="3799595"/>
            <a:ext cx="747932" cy="20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353" b="1" spc="-8" dirty="0">
                <a:solidFill>
                  <a:srgbClr val="0066CC"/>
                </a:solidFill>
                <a:latin typeface="Times New Roman"/>
                <a:cs typeface="Times New Roman"/>
              </a:rPr>
              <a:t>SCADA</a:t>
            </a:r>
            <a:endParaRPr sz="1353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187462" y="4657107"/>
            <a:ext cx="996461" cy="270527"/>
          </a:xfrm>
          <a:custGeom>
            <a:avLst/>
            <a:gdLst/>
            <a:ahLst/>
            <a:cxnLst/>
            <a:rect l="l" t="t" r="r" b="b"/>
            <a:pathLst>
              <a:path w="1079500" h="360045">
                <a:moveTo>
                  <a:pt x="1019048" y="0"/>
                </a:moveTo>
                <a:lnTo>
                  <a:pt x="50102" y="801"/>
                </a:lnTo>
                <a:lnTo>
                  <a:pt x="14381" y="20956"/>
                </a:lnTo>
                <a:lnTo>
                  <a:pt x="0" y="59943"/>
                </a:lnTo>
                <a:lnTo>
                  <a:pt x="801" y="309561"/>
                </a:lnTo>
                <a:lnTo>
                  <a:pt x="20956" y="345282"/>
                </a:lnTo>
                <a:lnTo>
                  <a:pt x="59944" y="359664"/>
                </a:lnTo>
                <a:lnTo>
                  <a:pt x="1028889" y="358862"/>
                </a:lnTo>
                <a:lnTo>
                  <a:pt x="1064610" y="338707"/>
                </a:lnTo>
                <a:lnTo>
                  <a:pt x="1078992" y="299720"/>
                </a:lnTo>
                <a:lnTo>
                  <a:pt x="1078190" y="50102"/>
                </a:lnTo>
                <a:lnTo>
                  <a:pt x="1058035" y="14381"/>
                </a:lnTo>
                <a:lnTo>
                  <a:pt x="1019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87462" y="4657107"/>
            <a:ext cx="996461" cy="270527"/>
          </a:xfrm>
          <a:custGeom>
            <a:avLst/>
            <a:gdLst/>
            <a:ahLst/>
            <a:cxnLst/>
            <a:rect l="l" t="t" r="r" b="b"/>
            <a:pathLst>
              <a:path w="1079500" h="360045">
                <a:moveTo>
                  <a:pt x="0" y="59943"/>
                </a:moveTo>
                <a:lnTo>
                  <a:pt x="14381" y="20956"/>
                </a:lnTo>
                <a:lnTo>
                  <a:pt x="50102" y="801"/>
                </a:lnTo>
                <a:lnTo>
                  <a:pt x="1019048" y="0"/>
                </a:lnTo>
                <a:lnTo>
                  <a:pt x="1033449" y="1735"/>
                </a:lnTo>
                <a:lnTo>
                  <a:pt x="1067396" y="24467"/>
                </a:lnTo>
                <a:lnTo>
                  <a:pt x="1078992" y="299720"/>
                </a:lnTo>
                <a:lnTo>
                  <a:pt x="1077256" y="314121"/>
                </a:lnTo>
                <a:lnTo>
                  <a:pt x="1054524" y="348068"/>
                </a:lnTo>
                <a:lnTo>
                  <a:pt x="59944" y="359664"/>
                </a:lnTo>
                <a:lnTo>
                  <a:pt x="45542" y="357928"/>
                </a:lnTo>
                <a:lnTo>
                  <a:pt x="11595" y="335196"/>
                </a:lnTo>
                <a:lnTo>
                  <a:pt x="0" y="59943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391913" y="4698753"/>
            <a:ext cx="586740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spc="4" dirty="0">
                <a:solidFill>
                  <a:srgbClr val="0000FF"/>
                </a:solidFill>
                <a:latin typeface="Times New Roman"/>
                <a:cs typeface="Times New Roman"/>
              </a:rPr>
              <a:t>CAM</a:t>
            </a:r>
            <a:endParaRPr sz="1503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187462" y="3746762"/>
            <a:ext cx="996461" cy="271481"/>
          </a:xfrm>
          <a:custGeom>
            <a:avLst/>
            <a:gdLst/>
            <a:ahLst/>
            <a:cxnLst/>
            <a:rect l="l" t="t" r="r" b="b"/>
            <a:pathLst>
              <a:path w="1079500" h="361314">
                <a:moveTo>
                  <a:pt x="1018794" y="0"/>
                </a:moveTo>
                <a:lnTo>
                  <a:pt x="49957" y="865"/>
                </a:lnTo>
                <a:lnTo>
                  <a:pt x="14333" y="21183"/>
                </a:lnTo>
                <a:lnTo>
                  <a:pt x="0" y="60197"/>
                </a:lnTo>
                <a:lnTo>
                  <a:pt x="865" y="311230"/>
                </a:lnTo>
                <a:lnTo>
                  <a:pt x="21183" y="346854"/>
                </a:lnTo>
                <a:lnTo>
                  <a:pt x="60198" y="361188"/>
                </a:lnTo>
                <a:lnTo>
                  <a:pt x="1029034" y="360322"/>
                </a:lnTo>
                <a:lnTo>
                  <a:pt x="1064658" y="340004"/>
                </a:lnTo>
                <a:lnTo>
                  <a:pt x="1078992" y="300989"/>
                </a:lnTo>
                <a:lnTo>
                  <a:pt x="1078126" y="49957"/>
                </a:lnTo>
                <a:lnTo>
                  <a:pt x="1057808" y="14333"/>
                </a:lnTo>
                <a:lnTo>
                  <a:pt x="1018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87462" y="3746762"/>
            <a:ext cx="996461" cy="271481"/>
          </a:xfrm>
          <a:custGeom>
            <a:avLst/>
            <a:gdLst/>
            <a:ahLst/>
            <a:cxnLst/>
            <a:rect l="l" t="t" r="r" b="b"/>
            <a:pathLst>
              <a:path w="1079500" h="361314">
                <a:moveTo>
                  <a:pt x="0" y="60197"/>
                </a:moveTo>
                <a:lnTo>
                  <a:pt x="14333" y="21183"/>
                </a:lnTo>
                <a:lnTo>
                  <a:pt x="49957" y="865"/>
                </a:lnTo>
                <a:lnTo>
                  <a:pt x="1018794" y="0"/>
                </a:lnTo>
                <a:lnTo>
                  <a:pt x="1033193" y="1729"/>
                </a:lnTo>
                <a:lnTo>
                  <a:pt x="1067204" y="24388"/>
                </a:lnTo>
                <a:lnTo>
                  <a:pt x="1078992" y="300989"/>
                </a:lnTo>
                <a:lnTo>
                  <a:pt x="1077262" y="315389"/>
                </a:lnTo>
                <a:lnTo>
                  <a:pt x="1054603" y="349400"/>
                </a:lnTo>
                <a:lnTo>
                  <a:pt x="60198" y="361188"/>
                </a:lnTo>
                <a:lnTo>
                  <a:pt x="45798" y="359458"/>
                </a:lnTo>
                <a:lnTo>
                  <a:pt x="11787" y="336799"/>
                </a:lnTo>
                <a:lnTo>
                  <a:pt x="0" y="60197"/>
                </a:lnTo>
                <a:close/>
              </a:path>
            </a:pathLst>
          </a:custGeom>
          <a:ln w="25907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405980" y="3788891"/>
            <a:ext cx="559191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00AF50"/>
                </a:solidFill>
                <a:latin typeface="Times New Roman"/>
                <a:cs typeface="Times New Roman"/>
              </a:rPr>
              <a:t>PDM</a:t>
            </a:r>
            <a:endParaRPr sz="1503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16626" y="4000059"/>
            <a:ext cx="180535" cy="46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 marR="3817" indent="3340"/>
            <a:r>
              <a:rPr sz="1503" b="1" dirty="0">
                <a:solidFill>
                  <a:srgbClr val="660033"/>
                </a:solidFill>
                <a:latin typeface="Times New Roman"/>
                <a:cs typeface="Times New Roman"/>
              </a:rPr>
              <a:t>P L</a:t>
            </a:r>
            <a:endParaRPr sz="1503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416626" y="4458285"/>
            <a:ext cx="245599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endParaRPr sz="1503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119936" y="3726151"/>
            <a:ext cx="1141242" cy="1227629"/>
          </a:xfrm>
          <a:custGeom>
            <a:avLst/>
            <a:gdLst/>
            <a:ahLst/>
            <a:cxnLst/>
            <a:rect l="l" t="t" r="r" b="b"/>
            <a:pathLst>
              <a:path w="1236345" h="1633854">
                <a:moveTo>
                  <a:pt x="0" y="205994"/>
                </a:moveTo>
                <a:lnTo>
                  <a:pt x="5985" y="156483"/>
                </a:lnTo>
                <a:lnTo>
                  <a:pt x="22988" y="111317"/>
                </a:lnTo>
                <a:lnTo>
                  <a:pt x="49578" y="71925"/>
                </a:lnTo>
                <a:lnTo>
                  <a:pt x="84325" y="39737"/>
                </a:lnTo>
                <a:lnTo>
                  <a:pt x="125801" y="16184"/>
                </a:lnTo>
                <a:lnTo>
                  <a:pt x="172574" y="2695"/>
                </a:lnTo>
                <a:lnTo>
                  <a:pt x="205993" y="0"/>
                </a:lnTo>
                <a:lnTo>
                  <a:pt x="1029970" y="0"/>
                </a:lnTo>
                <a:lnTo>
                  <a:pt x="1079480" y="5985"/>
                </a:lnTo>
                <a:lnTo>
                  <a:pt x="1124646" y="22988"/>
                </a:lnTo>
                <a:lnTo>
                  <a:pt x="1164038" y="49578"/>
                </a:lnTo>
                <a:lnTo>
                  <a:pt x="1196226" y="84325"/>
                </a:lnTo>
                <a:lnTo>
                  <a:pt x="1219779" y="125801"/>
                </a:lnTo>
                <a:lnTo>
                  <a:pt x="1233268" y="172574"/>
                </a:lnTo>
                <a:lnTo>
                  <a:pt x="1235963" y="205994"/>
                </a:lnTo>
                <a:lnTo>
                  <a:pt x="1235963" y="1427734"/>
                </a:lnTo>
                <a:lnTo>
                  <a:pt x="1229978" y="1477244"/>
                </a:lnTo>
                <a:lnTo>
                  <a:pt x="1212975" y="1522410"/>
                </a:lnTo>
                <a:lnTo>
                  <a:pt x="1186385" y="1561802"/>
                </a:lnTo>
                <a:lnTo>
                  <a:pt x="1151638" y="1593990"/>
                </a:lnTo>
                <a:lnTo>
                  <a:pt x="1110162" y="1617543"/>
                </a:lnTo>
                <a:lnTo>
                  <a:pt x="1063389" y="1631032"/>
                </a:lnTo>
                <a:lnTo>
                  <a:pt x="1029970" y="1633728"/>
                </a:lnTo>
                <a:lnTo>
                  <a:pt x="205993" y="1633728"/>
                </a:lnTo>
                <a:lnTo>
                  <a:pt x="156483" y="1627742"/>
                </a:lnTo>
                <a:lnTo>
                  <a:pt x="111317" y="1610739"/>
                </a:lnTo>
                <a:lnTo>
                  <a:pt x="71925" y="1584149"/>
                </a:lnTo>
                <a:lnTo>
                  <a:pt x="39737" y="1549402"/>
                </a:lnTo>
                <a:lnTo>
                  <a:pt x="16184" y="1507926"/>
                </a:lnTo>
                <a:lnTo>
                  <a:pt x="2695" y="1461153"/>
                </a:lnTo>
                <a:lnTo>
                  <a:pt x="0" y="1427734"/>
                </a:lnTo>
                <a:lnTo>
                  <a:pt x="0" y="205994"/>
                </a:lnTo>
                <a:close/>
              </a:path>
            </a:pathLst>
          </a:custGeom>
          <a:ln w="25908">
            <a:solidFill>
              <a:srgbClr val="66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59737" y="1644382"/>
            <a:ext cx="2375095" cy="296768"/>
          </a:xfrm>
          <a:custGeom>
            <a:avLst/>
            <a:gdLst/>
            <a:ahLst/>
            <a:cxnLst/>
            <a:rect l="l" t="t" r="r" b="b"/>
            <a:pathLst>
              <a:path w="2573020" h="394969">
                <a:moveTo>
                  <a:pt x="2506726" y="0"/>
                </a:moveTo>
                <a:lnTo>
                  <a:pt x="60985" y="172"/>
                </a:lnTo>
                <a:lnTo>
                  <a:pt x="22673" y="16101"/>
                </a:lnTo>
                <a:lnTo>
                  <a:pt x="1589" y="51352"/>
                </a:lnTo>
                <a:lnTo>
                  <a:pt x="0" y="65786"/>
                </a:lnTo>
                <a:lnTo>
                  <a:pt x="172" y="333730"/>
                </a:lnTo>
                <a:lnTo>
                  <a:pt x="16101" y="372042"/>
                </a:lnTo>
                <a:lnTo>
                  <a:pt x="51352" y="393126"/>
                </a:lnTo>
                <a:lnTo>
                  <a:pt x="65786" y="394715"/>
                </a:lnTo>
                <a:lnTo>
                  <a:pt x="2511526" y="394543"/>
                </a:lnTo>
                <a:lnTo>
                  <a:pt x="2549838" y="378614"/>
                </a:lnTo>
                <a:lnTo>
                  <a:pt x="2570922" y="343363"/>
                </a:lnTo>
                <a:lnTo>
                  <a:pt x="2572512" y="328929"/>
                </a:lnTo>
                <a:lnTo>
                  <a:pt x="2572339" y="60985"/>
                </a:lnTo>
                <a:lnTo>
                  <a:pt x="2556410" y="22673"/>
                </a:lnTo>
                <a:lnTo>
                  <a:pt x="2521159" y="1589"/>
                </a:lnTo>
                <a:lnTo>
                  <a:pt x="2506726" y="0"/>
                </a:lnTo>
                <a:close/>
              </a:path>
            </a:pathLst>
          </a:custGeom>
          <a:solidFill>
            <a:srgbClr val="1AB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59737" y="1644382"/>
            <a:ext cx="2375095" cy="296768"/>
          </a:xfrm>
          <a:custGeom>
            <a:avLst/>
            <a:gdLst/>
            <a:ahLst/>
            <a:cxnLst/>
            <a:rect l="l" t="t" r="r" b="b"/>
            <a:pathLst>
              <a:path w="2573020" h="394969">
                <a:moveTo>
                  <a:pt x="0" y="65786"/>
                </a:moveTo>
                <a:lnTo>
                  <a:pt x="13271" y="26165"/>
                </a:lnTo>
                <a:lnTo>
                  <a:pt x="46875" y="2760"/>
                </a:lnTo>
                <a:lnTo>
                  <a:pt x="2506726" y="0"/>
                </a:lnTo>
                <a:lnTo>
                  <a:pt x="2521159" y="1589"/>
                </a:lnTo>
                <a:lnTo>
                  <a:pt x="2556410" y="22673"/>
                </a:lnTo>
                <a:lnTo>
                  <a:pt x="2572339" y="60985"/>
                </a:lnTo>
                <a:lnTo>
                  <a:pt x="2572512" y="328929"/>
                </a:lnTo>
                <a:lnTo>
                  <a:pt x="2570922" y="343363"/>
                </a:lnTo>
                <a:lnTo>
                  <a:pt x="2549838" y="378614"/>
                </a:lnTo>
                <a:lnTo>
                  <a:pt x="2511526" y="394543"/>
                </a:lnTo>
                <a:lnTo>
                  <a:pt x="65786" y="394715"/>
                </a:lnTo>
                <a:lnTo>
                  <a:pt x="51352" y="393126"/>
                </a:lnTo>
                <a:lnTo>
                  <a:pt x="16101" y="372042"/>
                </a:lnTo>
                <a:lnTo>
                  <a:pt x="172" y="333730"/>
                </a:lnTo>
                <a:lnTo>
                  <a:pt x="0" y="65786"/>
                </a:lnTo>
                <a:close/>
              </a:path>
            </a:pathLst>
          </a:custGeom>
          <a:ln w="25908">
            <a:solidFill>
              <a:srgbClr val="0F83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176603" y="1680621"/>
            <a:ext cx="940777" cy="277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803" b="1" spc="8" dirty="0">
                <a:solidFill>
                  <a:srgbClr val="FFFFFF"/>
                </a:solidFill>
                <a:latin typeface="Meiryo"/>
                <a:cs typeface="Meiryo"/>
              </a:rPr>
              <a:t>工業</a:t>
            </a:r>
            <a:r>
              <a:rPr sz="1803" b="1" dirty="0">
                <a:solidFill>
                  <a:srgbClr val="FFFFFF"/>
                </a:solidFill>
                <a:latin typeface="Times New Roman"/>
                <a:cs typeface="Times New Roman"/>
              </a:rPr>
              <a:t>4.0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45801" y="5554419"/>
            <a:ext cx="2062675" cy="161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052" spc="8" dirty="0">
                <a:solidFill>
                  <a:srgbClr val="0000FF"/>
                </a:solidFill>
                <a:latin typeface="新細明體"/>
                <a:cs typeface="新細明體"/>
              </a:rPr>
              <a:t>資料</a:t>
            </a:r>
            <a:r>
              <a:rPr sz="1052" dirty="0">
                <a:solidFill>
                  <a:srgbClr val="0000FF"/>
                </a:solidFill>
                <a:latin typeface="新細明體"/>
                <a:cs typeface="新細明體"/>
              </a:rPr>
              <a:t>來源</a:t>
            </a:r>
            <a:r>
              <a:rPr sz="1052" spc="-11" dirty="0">
                <a:solidFill>
                  <a:srgbClr val="0000FF"/>
                </a:solidFill>
                <a:latin typeface="新細明體"/>
                <a:cs typeface="新細明體"/>
              </a:rPr>
              <a:t>：</a:t>
            </a:r>
            <a:r>
              <a:rPr sz="1052" spc="-4" dirty="0">
                <a:solidFill>
                  <a:srgbClr val="0000FF"/>
                </a:solidFill>
                <a:latin typeface="Times New Roman"/>
                <a:cs typeface="Times New Roman"/>
              </a:rPr>
              <a:t>MI</a:t>
            </a:r>
            <a:r>
              <a:rPr sz="1052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2" dirty="0">
                <a:solidFill>
                  <a:srgbClr val="0000FF"/>
                </a:solidFill>
                <a:latin typeface="新細明體"/>
                <a:cs typeface="新細明體"/>
              </a:rPr>
              <a:t>，</a:t>
            </a:r>
            <a:r>
              <a:rPr sz="1052" dirty="0">
                <a:solidFill>
                  <a:srgbClr val="0000FF"/>
                </a:solidFill>
                <a:latin typeface="Times New Roman"/>
                <a:cs typeface="Times New Roman"/>
              </a:rPr>
              <a:t>201</a:t>
            </a:r>
            <a:r>
              <a:rPr sz="1052" spc="-11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052" dirty="0">
                <a:solidFill>
                  <a:srgbClr val="0000FF"/>
                </a:solidFill>
                <a:latin typeface="新細明體"/>
                <a:cs typeface="新細明體"/>
              </a:rPr>
              <a:t>年</a:t>
            </a:r>
            <a:r>
              <a:rPr sz="1052" spc="-8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sz="1052" dirty="0">
                <a:solidFill>
                  <a:srgbClr val="0000FF"/>
                </a:solidFill>
                <a:latin typeface="新細明體"/>
                <a:cs typeface="新細明體"/>
              </a:rPr>
              <a:t>月</a:t>
            </a:r>
            <a:endParaRPr sz="1052">
              <a:latin typeface="新細明體"/>
              <a:cs typeface="新細明體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xfrm>
            <a:off x="4923876" y="5763659"/>
            <a:ext cx="1603122" cy="127279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48667"/>
            <a:r>
              <a:rPr dirty="0"/>
              <a:t>3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7683304" y="1968948"/>
            <a:ext cx="493542" cy="23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3"/>
            <a:r>
              <a:rPr sz="1503" b="1" spc="-4" dirty="0">
                <a:solidFill>
                  <a:srgbClr val="003E75"/>
                </a:solidFill>
                <a:latin typeface="Meiryo"/>
                <a:cs typeface="Meiryo"/>
              </a:rPr>
              <a:t>目標</a:t>
            </a:r>
            <a:endParaRPr sz="1503">
              <a:latin typeface="Meiryo"/>
              <a:cs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1660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本計畫開發之</a:t>
            </a:r>
            <a:r>
              <a:rPr lang="en-US" altLang="zh-TW" dirty="0">
                <a:ea typeface="標楷體" panose="03000509000000000000" pitchFamily="65" charset="-120"/>
              </a:rPr>
              <a:t>APS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系統的特點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洋沖壓廠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區為例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19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運用町洋開發的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IO-Grid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蒐集現場機台的即時資訊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，更新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同時考慮效率與效能的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Flexible Flow Line (FFL)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排程演算法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的排程模擬功能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與作業價值管理系統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(AVM)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，在生產計劃初期，比較完整的評估不同生產排程的效益。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914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Dinkle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+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IO-Grid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I/O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實時機台資訊採集不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遺漏，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Sensor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資訊只要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0.3ms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傳輸時間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即時現場資訊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採集，儲存資料庫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邊緣運算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程序控制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支援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資料庫，儲存歷史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採集資訊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Dinkle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+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IO-Grid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視覺化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將現場資訊採集導入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產生分析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方便管理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者即時管理與閱讀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遠端瀏覽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無論在何時何地即時影像連結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02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IO-Grid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目前遇到的痛點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現場工廠設備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年限品牌通訊狀況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不同，皆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須針對個別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調整，耗費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成本。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IO-Grid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適用多種資料採集，不同品牌設備都可使用，方便解決無通訊功能的老舊機台整合問題。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736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IO-Grid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目前遇到的痛點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隨著需求量的大幅成長，當資料全都移到雲端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導致增加網路通訊，伺服器儲存量與運算能力負擔。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IO-Grid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運用二次開發的特性，將部分資料與運算移到邊緣節點去處理。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07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町洋沖壓廠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區的排程問題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6016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包含七個工作站的彈性流程式生產排程問題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(FFL)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沖壓，超過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部機台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攻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牙，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部機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清洗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折彎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鉚接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熱處理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研磨</a:t>
            </a:r>
          </a:p>
        </p:txBody>
      </p:sp>
    </p:spTree>
    <p:extLst>
      <p:ext uri="{BB962C8B-B14F-4D97-AF65-F5344CB8AC3E}">
        <p14:creationId xmlns:p14="http://schemas.microsoft.com/office/powerpoint/2010/main" val="176814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8496944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我們所開發的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FFL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排程問題演算法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981200"/>
            <a:ext cx="8496944" cy="4472136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bottleneck-based heuristic for minimizing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makespan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flexible flow line with unrelated parallel machines,” Vol. 36(11), pp. 3073-3081,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&amp; Operations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2009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Bottleneck-based heuristics to minimize total tardiness for the flexible flow line with unrelated parallel machines,” Vol. 56 (4), pp. 1393-1401,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and Industrial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2009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94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作業價值管理系統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(AVM)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1200"/>
            <a:ext cx="8363272" cy="38862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政大商學院吳安妮教授所開發。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「作業」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為細胞，產出</a:t>
            </a:r>
            <a:r>
              <a:rPr lang="zh-TW" altLang="en-US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成本資訊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，並結合其它</a:t>
            </a:r>
            <a:r>
              <a:rPr lang="zh-TW" altLang="en-US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作業相關資料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，建構</a:t>
            </a:r>
            <a:r>
              <a:rPr lang="zh-TW" altLang="en-US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整合性管理資訊平台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，做為策略性及營運性</a:t>
            </a:r>
            <a:r>
              <a:rPr lang="zh-TW" altLang="en-US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決策之依據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是國內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也可能是國際上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唯一能夠詳細計算作業成本的資訊系統。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070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APS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系統所產生評估生產排程的指標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訂單的達交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機台的使用效率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產生評估生產排程的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生產成本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30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先進規劃排程系統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 smtClean="0">
                <a:ea typeface="標楷體" panose="03000509000000000000" pitchFamily="65" charset="-120"/>
              </a:rPr>
              <a:t>何謂先進規劃排程系統</a:t>
            </a:r>
            <a:r>
              <a:rPr lang="en-US" altLang="zh-TW" b="1" dirty="0" smtClean="0">
                <a:ea typeface="標楷體" panose="03000509000000000000" pitchFamily="65" charset="-120"/>
              </a:rPr>
              <a:t>?</a:t>
            </a:r>
            <a:endParaRPr lang="zh-TW" altLang="en-US" b="1" dirty="0" smtClean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C57AE5-961F-4EE8-953C-96AF2BC8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Advanced Planning and Scheduling (APS)</a:t>
            </a:r>
            <a:endParaRPr lang="zh-TW" altLang="en-US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TW" altLang="en-US" dirty="0">
                <a:ea typeface="標楷體" pitchFamily="65" charset="-120"/>
              </a:rPr>
              <a:t>先進規劃與排</a:t>
            </a:r>
            <a:r>
              <a:rPr lang="zh-TW" altLang="en-US" dirty="0" smtClean="0">
                <a:ea typeface="標楷體" pitchFamily="65" charset="-120"/>
              </a:rPr>
              <a:t>程系統</a:t>
            </a:r>
            <a:r>
              <a:rPr lang="zh-TW" altLang="en-US" dirty="0">
                <a:ea typeface="標楷體" pitchFamily="65" charset="-120"/>
              </a:rPr>
              <a:t>是利用先進的資訊科技及規劃技術</a:t>
            </a:r>
            <a:r>
              <a:rPr lang="zh-TW" altLang="en-US" dirty="0" smtClean="0">
                <a:ea typeface="標楷體" pitchFamily="65" charset="-120"/>
              </a:rPr>
              <a:t>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製造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現場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訂單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、產能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機台、人員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、原物料的即時資訊，將這些資訊彙總後利用智慧型演算法，安排出最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適的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生產規劃與排程</a:t>
            </a:r>
            <a:r>
              <a:rPr lang="zh-TW" altLang="zh-TW" dirty="0"/>
              <a:t>。</a:t>
            </a:r>
            <a:endParaRPr lang="en-US" altLang="zh-TW" dirty="0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5"/>
          <p:cNvSpPr txBox="1">
            <a:spLocks noChangeArrowheads="1"/>
          </p:cNvSpPr>
          <p:nvPr/>
        </p:nvSpPr>
        <p:spPr bwMode="auto">
          <a:xfrm>
            <a:off x="898525" y="249238"/>
            <a:ext cx="71739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400" b="1" dirty="0" smtClean="0">
                <a:ea typeface="標楷體" panose="03000509000000000000" pitchFamily="65" charset="-120"/>
              </a:rPr>
              <a:t>先進規劃排程</a:t>
            </a:r>
            <a:r>
              <a:rPr lang="en-US" altLang="zh-TW" sz="4400" b="1" dirty="0" smtClean="0">
                <a:ea typeface="標楷體" panose="03000509000000000000" pitchFamily="65" charset="-120"/>
              </a:rPr>
              <a:t>(APS)</a:t>
            </a:r>
            <a:r>
              <a:rPr lang="zh-TW" altLang="en-US" sz="4400" b="1" dirty="0" smtClean="0">
                <a:ea typeface="標楷體" panose="03000509000000000000" pitchFamily="65" charset="-120"/>
              </a:rPr>
              <a:t>系統</a:t>
            </a:r>
            <a:endParaRPr lang="zh-TW" altLang="en-US" sz="4400" b="1" dirty="0">
              <a:ea typeface="標楷體" panose="03000509000000000000" pitchFamily="65" charset="-120"/>
            </a:endParaRPr>
          </a:p>
        </p:txBody>
      </p:sp>
      <p:grpSp>
        <p:nvGrpSpPr>
          <p:cNvPr id="10243" name="群組 32"/>
          <p:cNvGrpSpPr>
            <a:grpSpLocks/>
          </p:cNvGrpSpPr>
          <p:nvPr/>
        </p:nvGrpSpPr>
        <p:grpSpPr bwMode="auto">
          <a:xfrm>
            <a:off x="828675" y="1066800"/>
            <a:ext cx="7315200" cy="5638800"/>
            <a:chOff x="457200" y="1066800"/>
            <a:chExt cx="7315200" cy="5638800"/>
          </a:xfrm>
        </p:grpSpPr>
        <p:sp>
          <p:nvSpPr>
            <p:cNvPr id="10244" name="Rectangle 2"/>
            <p:cNvSpPr>
              <a:spLocks noChangeArrowheads="1"/>
            </p:cNvSpPr>
            <p:nvPr/>
          </p:nvSpPr>
          <p:spPr bwMode="auto">
            <a:xfrm>
              <a:off x="457200" y="1066800"/>
              <a:ext cx="7315200" cy="5638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245" name="AutoShape 3"/>
            <p:cNvSpPr>
              <a:spLocks noChangeArrowheads="1"/>
            </p:cNvSpPr>
            <p:nvPr/>
          </p:nvSpPr>
          <p:spPr bwMode="auto">
            <a:xfrm>
              <a:off x="2971800" y="3429000"/>
              <a:ext cx="2590800" cy="914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APS</a:t>
              </a:r>
            </a:p>
          </p:txBody>
        </p:sp>
        <p:sp>
          <p:nvSpPr>
            <p:cNvPr id="10246" name="AutoShape 4"/>
            <p:cNvSpPr>
              <a:spLocks noChangeArrowheads="1"/>
            </p:cNvSpPr>
            <p:nvPr/>
          </p:nvSpPr>
          <p:spPr bwMode="auto">
            <a:xfrm>
              <a:off x="2971800" y="5562600"/>
              <a:ext cx="2514600" cy="914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Shop floor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MES</a:t>
              </a:r>
            </a:p>
          </p:txBody>
        </p:sp>
        <p:sp>
          <p:nvSpPr>
            <p:cNvPr id="10247" name="AutoShape 5"/>
            <p:cNvSpPr>
              <a:spLocks noChangeArrowheads="1"/>
            </p:cNvSpPr>
            <p:nvPr/>
          </p:nvSpPr>
          <p:spPr bwMode="auto">
            <a:xfrm>
              <a:off x="3048000" y="1219200"/>
              <a:ext cx="2514600" cy="914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ERP</a:t>
              </a:r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>
              <a:off x="4267200" y="21336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4267200" y="43434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250" name="群組 27"/>
            <p:cNvGrpSpPr>
              <a:grpSpLocks/>
            </p:cNvGrpSpPr>
            <p:nvPr/>
          </p:nvGrpSpPr>
          <p:grpSpPr bwMode="auto">
            <a:xfrm>
              <a:off x="2438400" y="1752600"/>
              <a:ext cx="533400" cy="2057400"/>
              <a:chOff x="2438400" y="1752600"/>
              <a:chExt cx="533400" cy="2057400"/>
            </a:xfrm>
          </p:grpSpPr>
          <p:sp>
            <p:nvSpPr>
              <p:cNvPr id="10265" name="Line 8"/>
              <p:cNvSpPr>
                <a:spLocks noChangeShapeType="1"/>
              </p:cNvSpPr>
              <p:nvPr/>
            </p:nvSpPr>
            <p:spPr bwMode="auto">
              <a:xfrm flipH="1">
                <a:off x="2438400" y="3810000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6" name="Line 9"/>
              <p:cNvSpPr>
                <a:spLocks noChangeShapeType="1"/>
              </p:cNvSpPr>
              <p:nvPr/>
            </p:nvSpPr>
            <p:spPr bwMode="auto">
              <a:xfrm>
                <a:off x="2438400" y="1752600"/>
                <a:ext cx="0" cy="2057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7" name="Line 10"/>
              <p:cNvSpPr>
                <a:spLocks noChangeShapeType="1"/>
              </p:cNvSpPr>
              <p:nvPr/>
            </p:nvSpPr>
            <p:spPr bwMode="auto">
              <a:xfrm flipH="1">
                <a:off x="2438400" y="1752600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251" name="群組 26"/>
            <p:cNvGrpSpPr>
              <a:grpSpLocks/>
            </p:cNvGrpSpPr>
            <p:nvPr/>
          </p:nvGrpSpPr>
          <p:grpSpPr bwMode="auto">
            <a:xfrm>
              <a:off x="2438400" y="4038600"/>
              <a:ext cx="533400" cy="2057400"/>
              <a:chOff x="2438400" y="4038600"/>
              <a:chExt cx="533400" cy="2057400"/>
            </a:xfrm>
          </p:grpSpPr>
          <p:sp>
            <p:nvSpPr>
              <p:cNvPr id="10262" name="Line 11"/>
              <p:cNvSpPr>
                <a:spLocks noChangeShapeType="1"/>
              </p:cNvSpPr>
              <p:nvPr/>
            </p:nvSpPr>
            <p:spPr bwMode="auto">
              <a:xfrm flipH="1">
                <a:off x="2438400" y="6096000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3" name="Line 12"/>
              <p:cNvSpPr>
                <a:spLocks noChangeShapeType="1"/>
              </p:cNvSpPr>
              <p:nvPr/>
            </p:nvSpPr>
            <p:spPr bwMode="auto">
              <a:xfrm>
                <a:off x="2438400" y="4038600"/>
                <a:ext cx="0" cy="2057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4" name="Line 13"/>
              <p:cNvSpPr>
                <a:spLocks noChangeShapeType="1"/>
              </p:cNvSpPr>
              <p:nvPr/>
            </p:nvSpPr>
            <p:spPr bwMode="auto">
              <a:xfrm flipH="1">
                <a:off x="2438400" y="4038600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252" name="Text Box 14"/>
            <p:cNvSpPr txBox="1">
              <a:spLocks noChangeArrowheads="1"/>
            </p:cNvSpPr>
            <p:nvPr/>
          </p:nvSpPr>
          <p:spPr bwMode="auto">
            <a:xfrm>
              <a:off x="571472" y="2071678"/>
              <a:ext cx="192392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/>
                <a:t>排程結果</a:t>
              </a:r>
              <a:endParaRPr lang="en-US" altLang="zh-TW" sz="18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(</a:t>
              </a:r>
              <a:r>
                <a:rPr lang="zh-TW" altLang="en-US" sz="1800"/>
                <a:t>訂單的排程結果</a:t>
              </a:r>
              <a:endParaRPr lang="en-US" altLang="zh-TW" sz="18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/>
                <a:t> 訂單的參考交期</a:t>
              </a:r>
              <a:r>
                <a:rPr lang="en-US" altLang="zh-TW" sz="1800"/>
                <a:t>)</a:t>
              </a:r>
              <a:endParaRPr lang="zh-TW" altLang="en-US" sz="1800"/>
            </a:p>
          </p:txBody>
        </p:sp>
        <p:sp>
          <p:nvSpPr>
            <p:cNvPr id="10253" name="Text Box 15"/>
            <p:cNvSpPr txBox="1">
              <a:spLocks noChangeArrowheads="1"/>
            </p:cNvSpPr>
            <p:nvPr/>
          </p:nvSpPr>
          <p:spPr bwMode="auto">
            <a:xfrm>
              <a:off x="571472" y="4929198"/>
              <a:ext cx="18614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/>
                <a:t>現場資訊</a:t>
              </a:r>
              <a:endParaRPr lang="en-US" altLang="zh-TW" sz="18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(WIP</a:t>
              </a:r>
              <a:r>
                <a:rPr lang="zh-TW" altLang="en-US" sz="1800"/>
                <a:t>、機台狀態</a:t>
              </a:r>
              <a:r>
                <a:rPr lang="en-US" altLang="zh-TW" sz="1800"/>
                <a:t>)</a:t>
              </a:r>
              <a:endParaRPr lang="zh-TW" altLang="en-US" sz="1800"/>
            </a:p>
          </p:txBody>
        </p:sp>
        <p:sp>
          <p:nvSpPr>
            <p:cNvPr id="10254" name="Text Box 20"/>
            <p:cNvSpPr txBox="1">
              <a:spLocks noChangeArrowheads="1"/>
            </p:cNvSpPr>
            <p:nvPr/>
          </p:nvSpPr>
          <p:spPr bwMode="auto">
            <a:xfrm>
              <a:off x="4357686" y="4929198"/>
              <a:ext cx="1555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/>
                <a:t>排程詳細資訊</a:t>
              </a:r>
            </a:p>
          </p:txBody>
        </p:sp>
        <p:sp>
          <p:nvSpPr>
            <p:cNvPr id="10255" name="Text Box 22"/>
            <p:cNvSpPr txBox="1">
              <a:spLocks noChangeArrowheads="1"/>
            </p:cNvSpPr>
            <p:nvPr/>
          </p:nvSpPr>
          <p:spPr bwMode="auto">
            <a:xfrm>
              <a:off x="4419600" y="2209800"/>
              <a:ext cx="240322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/>
                <a:t>訂單資訊</a:t>
              </a:r>
              <a:endParaRPr lang="en-US" altLang="zh-TW" sz="18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(</a:t>
              </a:r>
              <a:r>
                <a:rPr lang="zh-TW" altLang="en-US" sz="1800"/>
                <a:t>數量、交期、優先權</a:t>
              </a:r>
              <a:r>
                <a:rPr lang="en-US" altLang="zh-TW" sz="1800"/>
                <a:t>)</a:t>
              </a:r>
              <a:endParaRPr lang="zh-TW" altLang="en-US" sz="1800"/>
            </a:p>
          </p:txBody>
        </p:sp>
        <p:sp>
          <p:nvSpPr>
            <p:cNvPr id="10256" name="Text Box 23"/>
            <p:cNvSpPr txBox="1">
              <a:spLocks noChangeArrowheads="1"/>
            </p:cNvSpPr>
            <p:nvPr/>
          </p:nvSpPr>
          <p:spPr bwMode="auto">
            <a:xfrm>
              <a:off x="5643570" y="3286124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/>
                <a:t>排程參數</a:t>
              </a:r>
            </a:p>
          </p:txBody>
        </p:sp>
        <p:sp>
          <p:nvSpPr>
            <p:cNvPr id="10257" name="Rectangle 24"/>
            <p:cNvSpPr>
              <a:spLocks noChangeArrowheads="1"/>
            </p:cNvSpPr>
            <p:nvPr/>
          </p:nvSpPr>
          <p:spPr bwMode="auto">
            <a:xfrm>
              <a:off x="2000232" y="3071810"/>
              <a:ext cx="4114800" cy="1524000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pic>
          <p:nvPicPr>
            <p:cNvPr id="10258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702" y="3571876"/>
              <a:ext cx="816201" cy="83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H="1">
              <a:off x="5500693" y="3690651"/>
              <a:ext cx="966207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 flipH="1">
              <a:off x="5500694" y="4071942"/>
              <a:ext cx="1000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1" name="Text Box 23"/>
            <p:cNvSpPr txBox="1">
              <a:spLocks noChangeArrowheads="1"/>
            </p:cNvSpPr>
            <p:nvPr/>
          </p:nvSpPr>
          <p:spPr bwMode="auto">
            <a:xfrm>
              <a:off x="5607144" y="4143380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/>
                <a:t>排程結果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2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ea typeface="標楷體" panose="03000509000000000000" pitchFamily="65" charset="-120"/>
              </a:rPr>
              <a:t>為何需要</a:t>
            </a:r>
            <a:r>
              <a:rPr lang="en-US" altLang="zh-TW" b="1" smtClean="0">
                <a:ea typeface="標楷體" panose="03000509000000000000" pitchFamily="65" charset="-120"/>
              </a:rPr>
              <a:t>APS</a:t>
            </a:r>
            <a:r>
              <a:rPr lang="zh-TW" altLang="en-US" b="1" smtClean="0">
                <a:ea typeface="標楷體" panose="03000509000000000000" pitchFamily="65" charset="-120"/>
              </a:rPr>
              <a:t>系統</a:t>
            </a:r>
            <a:r>
              <a:rPr lang="en-US" altLang="zh-TW" b="1" smtClean="0">
                <a:ea typeface="標楷體" panose="03000509000000000000" pitchFamily="65" charset="-120"/>
              </a:rPr>
              <a:t>?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標楷體" panose="03000509000000000000" pitchFamily="65" charset="-120"/>
              </a:rPr>
              <a:t>企業目前面臨市場變化快速、客戶需求多樣的挑戰－少量多樣的生產型態</a:t>
            </a:r>
          </a:p>
          <a:p>
            <a:pPr eaLnBrk="1" hangingPunct="1"/>
            <a:r>
              <a:rPr lang="zh-TW" altLang="en-US" dirty="0" smtClean="0">
                <a:ea typeface="標楷體" panose="03000509000000000000" pitchFamily="65" charset="-120"/>
              </a:rPr>
              <a:t>企業目前的製造流程相當的複雜，必須同時生產多樣產品以及必須經過許多加工程序，因此每次的生產規劃，必須同時考慮數量相當多的訂單以及機器資源，以產生生產排程。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ea typeface="標楷體" panose="03000509000000000000" pitchFamily="65" charset="-120"/>
              </a:rPr>
              <a:t>為何需要</a:t>
            </a:r>
            <a:r>
              <a:rPr lang="en-US" altLang="zh-TW" b="1" smtClean="0">
                <a:ea typeface="標楷體" panose="03000509000000000000" pitchFamily="65" charset="-120"/>
              </a:rPr>
              <a:t>APS</a:t>
            </a:r>
            <a:r>
              <a:rPr lang="zh-TW" altLang="en-US" b="1" smtClean="0">
                <a:ea typeface="標楷體" panose="03000509000000000000" pitchFamily="65" charset="-120"/>
              </a:rPr>
              <a:t>系統</a:t>
            </a:r>
            <a:r>
              <a:rPr lang="en-US" altLang="zh-TW" b="1" smtClean="0">
                <a:ea typeface="標楷體" panose="03000509000000000000" pitchFamily="65" charset="-120"/>
              </a:rPr>
              <a:t>? (2)</a:t>
            </a:r>
            <a:endParaRPr lang="en-US" altLang="zh-TW" smtClean="0">
              <a:ea typeface="標楷體" panose="03000509000000000000" pitchFamily="65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112"/>
          </a:xfrm>
        </p:spPr>
        <p:txBody>
          <a:bodyPr/>
          <a:lstStyle/>
          <a:p>
            <a:pPr eaLnBrk="1" hangingPunct="1"/>
            <a:r>
              <a:rPr lang="zh-TW" altLang="en-US" dirty="0">
                <a:ea typeface="標楷體" panose="03000509000000000000" pitchFamily="65" charset="-120"/>
              </a:rPr>
              <a:t>人工排程往往</a:t>
            </a:r>
            <a:r>
              <a:rPr lang="zh-TW" altLang="en-US" dirty="0" smtClean="0">
                <a:ea typeface="標楷體" panose="03000509000000000000" pitchFamily="65" charset="-120"/>
              </a:rPr>
              <a:t>無法考慮</a:t>
            </a:r>
            <a:r>
              <a:rPr lang="zh-TW" altLang="en-US" dirty="0">
                <a:ea typeface="標楷體" panose="03000509000000000000" pitchFamily="65" charset="-120"/>
              </a:rPr>
              <a:t>到</a:t>
            </a:r>
            <a:r>
              <a:rPr lang="zh-TW" altLang="en-US" dirty="0" smtClean="0">
                <a:ea typeface="標楷體" panose="03000509000000000000" pitchFamily="65" charset="-120"/>
              </a:rPr>
              <a:t>所有可能影響排</a:t>
            </a:r>
            <a:r>
              <a:rPr lang="zh-TW" altLang="en-US" dirty="0">
                <a:ea typeface="標楷體" panose="03000509000000000000" pitchFamily="65" charset="-120"/>
              </a:rPr>
              <a:t>程</a:t>
            </a:r>
            <a:r>
              <a:rPr lang="zh-TW" altLang="en-US" dirty="0" smtClean="0">
                <a:ea typeface="標楷體" panose="03000509000000000000" pitchFamily="65" charset="-120"/>
              </a:rPr>
              <a:t>結果的因子。另外，產生好的生產排程是非常複雜的問題，依照人工的經驗幾乎不可能產生合理的結果。 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製造現場存在許多無法預料的變動事件，如訂單改變、機器故障、材料遲延等，而人工排程缺乏重排所需的效率與彈性</a:t>
            </a:r>
            <a:r>
              <a:rPr lang="zh-TW" altLang="en-US" dirty="0" smtClean="0">
                <a:ea typeface="標楷體" panose="03000509000000000000" pitchFamily="65" charset="-120"/>
              </a:rPr>
              <a:t>，無法</a:t>
            </a:r>
            <a:r>
              <a:rPr lang="zh-TW" altLang="en-US" dirty="0">
                <a:ea typeface="標楷體" panose="03000509000000000000" pitchFamily="65" charset="-120"/>
              </a:rPr>
              <a:t>即時提供新的排程資訊。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ea typeface="標楷體" panose="03000509000000000000" pitchFamily="65" charset="-120"/>
              </a:rPr>
              <a:t>為何需要</a:t>
            </a:r>
            <a:r>
              <a:rPr lang="en-US" altLang="zh-TW" b="1" smtClean="0">
                <a:ea typeface="標楷體" panose="03000509000000000000" pitchFamily="65" charset="-120"/>
              </a:rPr>
              <a:t>APS</a:t>
            </a:r>
            <a:r>
              <a:rPr lang="zh-TW" altLang="en-US" b="1" smtClean="0">
                <a:ea typeface="標楷體" panose="03000509000000000000" pitchFamily="65" charset="-120"/>
              </a:rPr>
              <a:t>系統</a:t>
            </a:r>
            <a:r>
              <a:rPr lang="en-US" altLang="zh-TW" b="1" smtClean="0">
                <a:ea typeface="標楷體" panose="03000509000000000000" pitchFamily="65" charset="-120"/>
              </a:rPr>
              <a:t>? (3)</a:t>
            </a:r>
            <a:endParaRPr lang="zh-TW" altLang="en-US" smtClean="0">
              <a:ea typeface="標楷體" panose="03000509000000000000" pitchFamily="65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標楷體" panose="03000509000000000000" pitchFamily="65" charset="-120"/>
              </a:rPr>
              <a:t>上述企業所面臨的狀況，造成產、銷、製等各部門的管理壓力 </a:t>
            </a:r>
          </a:p>
          <a:p>
            <a:pPr lvl="1" eaLnBrk="1" hangingPunct="1"/>
            <a:r>
              <a:rPr lang="zh-TW" altLang="en-US" dirty="0" smtClean="0">
                <a:ea typeface="標楷體" panose="03000509000000000000" pitchFamily="65" charset="-120"/>
              </a:rPr>
              <a:t>訂單交期掌握不易</a:t>
            </a:r>
          </a:p>
          <a:p>
            <a:pPr lvl="1" eaLnBrk="1" hangingPunct="1"/>
            <a:r>
              <a:rPr lang="zh-TW" altLang="en-US" dirty="0" smtClean="0">
                <a:ea typeface="標楷體" panose="03000509000000000000" pitchFamily="65" charset="-120"/>
              </a:rPr>
              <a:t>現場生產資訊掌握不易 </a:t>
            </a:r>
          </a:p>
          <a:p>
            <a:pPr lvl="1" eaLnBrk="1" hangingPunct="1"/>
            <a:r>
              <a:rPr lang="zh-TW" altLang="en-US" dirty="0" smtClean="0">
                <a:ea typeface="標楷體" panose="03000509000000000000" pitchFamily="65" charset="-120"/>
              </a:rPr>
              <a:t>生產進度難以掌握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1" eaLnBrk="1" hangingPunct="1"/>
            <a:r>
              <a:rPr lang="zh-TW" altLang="en-US" dirty="0" smtClean="0">
                <a:ea typeface="標楷體" panose="03000509000000000000" pitchFamily="65" charset="-120"/>
              </a:rPr>
              <a:t>生產效率不易掌握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1" eaLnBrk="1" hangingPunct="1"/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••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••</a:t>
            </a:r>
            <a:endParaRPr lang="zh-TW" altLang="en-US" dirty="0">
              <a:ea typeface="標楷體" panose="03000509000000000000" pitchFamily="65" charset="-120"/>
            </a:endParaRPr>
          </a:p>
          <a:p>
            <a:pPr lvl="1" eaLnBrk="1" hangingPunct="1"/>
            <a:endParaRPr lang="zh-TW" altLang="en-US" dirty="0">
              <a:ea typeface="標楷體" panose="03000509000000000000" pitchFamily="65" charset="-120"/>
            </a:endParaRPr>
          </a:p>
          <a:p>
            <a:pPr lvl="1" eaLnBrk="1" hangingPunct="1"/>
            <a:endParaRPr lang="zh-TW" altLang="en-US" dirty="0" smtClean="0"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ea typeface="標楷體" panose="03000509000000000000" pitchFamily="65" charset="-120"/>
              </a:rPr>
              <a:t>為何需要</a:t>
            </a:r>
            <a:r>
              <a:rPr lang="en-US" altLang="zh-TW" b="1" smtClean="0">
                <a:ea typeface="標楷體" panose="03000509000000000000" pitchFamily="65" charset="-120"/>
              </a:rPr>
              <a:t>APS</a:t>
            </a:r>
            <a:r>
              <a:rPr lang="zh-TW" altLang="en-US" b="1" smtClean="0">
                <a:ea typeface="標楷體" panose="03000509000000000000" pitchFamily="65" charset="-120"/>
              </a:rPr>
              <a:t>系統</a:t>
            </a:r>
            <a:r>
              <a:rPr lang="en-US" altLang="zh-TW" b="1" smtClean="0">
                <a:ea typeface="標楷體" panose="03000509000000000000" pitchFamily="65" charset="-120"/>
              </a:rPr>
              <a:t>? (4)</a:t>
            </a:r>
            <a:endParaRPr lang="zh-TW" altLang="en-US" smtClean="0">
              <a:ea typeface="標楷體" panose="03000509000000000000" pitchFamily="65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標楷體" panose="03000509000000000000" pitchFamily="65" charset="-120"/>
              </a:rPr>
              <a:t>APS</a:t>
            </a:r>
            <a:r>
              <a:rPr lang="zh-TW" altLang="en-US" dirty="0" smtClean="0">
                <a:ea typeface="標楷體" panose="03000509000000000000" pitchFamily="65" charset="-120"/>
              </a:rPr>
              <a:t>系統提供一個解決方案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1" eaLnBrk="1" hangingPunct="1"/>
            <a:r>
              <a:rPr lang="zh-TW" altLang="en-US" dirty="0" smtClean="0">
                <a:ea typeface="標楷體" panose="03000509000000000000" pitchFamily="65" charset="-120"/>
              </a:rPr>
              <a:t>利用模擬方法，建構生產系統的模擬環境，而模擬的結果可提供訂單未來交貨狀況及生產系統效能的資訊。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1" eaLnBrk="1" hangingPunct="1"/>
            <a:endParaRPr lang="zh-TW" altLang="en-US" dirty="0" smtClean="0">
              <a:ea typeface="標楷體" panose="03000509000000000000" pitchFamily="65" charset="-120"/>
            </a:endParaRPr>
          </a:p>
          <a:p>
            <a:pPr eaLnBrk="1" hangingPunct="1"/>
            <a:endParaRPr lang="zh-TW" altLang="en-US" dirty="0" smtClean="0"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1696</TotalTime>
  <Words>1290</Words>
  <Application>Microsoft Office PowerPoint</Application>
  <PresentationFormat>如螢幕大小 (4:3)</PresentationFormat>
  <Paragraphs>267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Meiryo</vt:lpstr>
      <vt:lpstr>微軟正黑體</vt:lpstr>
      <vt:lpstr>PMingLiU</vt:lpstr>
      <vt:lpstr>PMingLiU</vt:lpstr>
      <vt:lpstr>標楷體</vt:lpstr>
      <vt:lpstr>Arial</vt:lpstr>
      <vt:lpstr>Arial Black</vt:lpstr>
      <vt:lpstr>Calibri</vt:lpstr>
      <vt:lpstr>Symbol</vt:lpstr>
      <vt:lpstr>Times New Roman</vt:lpstr>
      <vt:lpstr>Verdana</vt:lpstr>
      <vt:lpstr>Wingdings</vt:lpstr>
      <vt:lpstr>Pixel</vt:lpstr>
      <vt:lpstr>智慧製造與 先進規劃排程系統</vt:lpstr>
      <vt:lpstr>智慧製造</vt:lpstr>
      <vt:lpstr>先進規劃排程系統</vt:lpstr>
      <vt:lpstr>何謂先進規劃排程系統?</vt:lpstr>
      <vt:lpstr>PowerPoint 簡報</vt:lpstr>
      <vt:lpstr>為何需要APS系統? (1)</vt:lpstr>
      <vt:lpstr>為何需要APS系統? (2)</vt:lpstr>
      <vt:lpstr>為何需要APS系統? (3)</vt:lpstr>
      <vt:lpstr>為何需要APS系統? (4)</vt:lpstr>
      <vt:lpstr>一個簡單的排程問題</vt:lpstr>
      <vt:lpstr>無限機器產能(ERP系統假設)</vt:lpstr>
      <vt:lpstr>有限機器產能，排程 #1</vt:lpstr>
      <vt:lpstr>有限機器產能，排程 #2</vt:lpstr>
      <vt:lpstr>有限機器產能，排程 #3</vt:lpstr>
      <vt:lpstr>Summary</vt:lpstr>
      <vt:lpstr>APS 系統運作流程</vt:lpstr>
      <vt:lpstr>PowerPoint 簡報</vt:lpstr>
      <vt:lpstr>針對中小企業開發的APS系統(科技部產學合作計畫2020-2022) </vt:lpstr>
      <vt:lpstr>中小企業的問題</vt:lpstr>
      <vt:lpstr>本計畫開發之APS系統的特點 -以町洋沖壓廠區為例</vt:lpstr>
      <vt:lpstr>Dinkle Pi + IO-Grid 特色</vt:lpstr>
      <vt:lpstr>Dinkle Pi + IO-Grid 特色</vt:lpstr>
      <vt:lpstr>IO-Grid解決MES目前遇到的痛點</vt:lpstr>
      <vt:lpstr>IO-Grid解決MES目前遇到的痛點</vt:lpstr>
      <vt:lpstr>町洋沖壓廠區的排程問題</vt:lpstr>
      <vt:lpstr>我們所開發的FFL排程問題演算法</vt:lpstr>
      <vt:lpstr>作業價值管理系統(AVM)</vt:lpstr>
      <vt:lpstr>結合APS系統與AVM系統</vt:lpstr>
    </vt:vector>
  </TitlesOfParts>
  <Company>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charles</dc:creator>
  <cp:lastModifiedBy>user</cp:lastModifiedBy>
  <cp:revision>119</cp:revision>
  <dcterms:created xsi:type="dcterms:W3CDTF">2003-07-04T03:29:07Z</dcterms:created>
  <dcterms:modified xsi:type="dcterms:W3CDTF">2021-06-11T04:51:59Z</dcterms:modified>
</cp:coreProperties>
</file>