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80" r:id="rId1"/>
  </p:sldMasterIdLst>
  <p:notesMasterIdLst>
    <p:notesMasterId r:id="rId60"/>
  </p:notesMasterIdLst>
  <p:sldIdLst>
    <p:sldId id="256" r:id="rId2"/>
    <p:sldId id="395" r:id="rId3"/>
    <p:sldId id="335" r:id="rId4"/>
    <p:sldId id="294" r:id="rId5"/>
    <p:sldId id="258" r:id="rId6"/>
    <p:sldId id="393" r:id="rId7"/>
    <p:sldId id="344" r:id="rId8"/>
    <p:sldId id="345" r:id="rId9"/>
    <p:sldId id="337" r:id="rId10"/>
    <p:sldId id="336" r:id="rId11"/>
    <p:sldId id="346" r:id="rId12"/>
    <p:sldId id="347" r:id="rId13"/>
    <p:sldId id="348" r:id="rId14"/>
    <p:sldId id="349" r:id="rId15"/>
    <p:sldId id="350" r:id="rId16"/>
    <p:sldId id="351" r:id="rId17"/>
    <p:sldId id="352" r:id="rId18"/>
    <p:sldId id="353" r:id="rId19"/>
    <p:sldId id="354" r:id="rId20"/>
    <p:sldId id="356" r:id="rId21"/>
    <p:sldId id="357" r:id="rId22"/>
    <p:sldId id="358" r:id="rId23"/>
    <p:sldId id="359" r:id="rId24"/>
    <p:sldId id="360" r:id="rId25"/>
    <p:sldId id="361" r:id="rId26"/>
    <p:sldId id="338" r:id="rId27"/>
    <p:sldId id="341" r:id="rId28"/>
    <p:sldId id="362" r:id="rId29"/>
    <p:sldId id="363" r:id="rId30"/>
    <p:sldId id="364" r:id="rId31"/>
    <p:sldId id="365" r:id="rId32"/>
    <p:sldId id="366" r:id="rId33"/>
    <p:sldId id="367" r:id="rId34"/>
    <p:sldId id="368" r:id="rId35"/>
    <p:sldId id="369" r:id="rId36"/>
    <p:sldId id="372" r:id="rId37"/>
    <p:sldId id="373" r:id="rId38"/>
    <p:sldId id="370" r:id="rId39"/>
    <p:sldId id="371" r:id="rId40"/>
    <p:sldId id="374" r:id="rId41"/>
    <p:sldId id="376" r:id="rId42"/>
    <p:sldId id="377" r:id="rId43"/>
    <p:sldId id="390" r:id="rId44"/>
    <p:sldId id="375" r:id="rId45"/>
    <p:sldId id="381" r:id="rId46"/>
    <p:sldId id="394" r:id="rId47"/>
    <p:sldId id="385" r:id="rId48"/>
    <p:sldId id="382" r:id="rId49"/>
    <p:sldId id="379" r:id="rId50"/>
    <p:sldId id="383" r:id="rId51"/>
    <p:sldId id="384" r:id="rId52"/>
    <p:sldId id="380" r:id="rId53"/>
    <p:sldId id="386" r:id="rId54"/>
    <p:sldId id="387" r:id="rId55"/>
    <p:sldId id="391" r:id="rId56"/>
    <p:sldId id="378" r:id="rId57"/>
    <p:sldId id="392" r:id="rId58"/>
    <p:sldId id="264"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98E36"/>
    <a:srgbClr val="141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69" d="100"/>
          <a:sy n="69" d="100"/>
        </p:scale>
        <p:origin x="1032" y="40"/>
      </p:cViewPr>
      <p:guideLst/>
    </p:cSldViewPr>
  </p:slideViewPr>
  <p:notesTextViewPr>
    <p:cViewPr>
      <p:scale>
        <a:sx n="3" d="2"/>
        <a:sy n="3" d="2"/>
      </p:scale>
      <p:origin x="0" y="0"/>
    </p:cViewPr>
  </p:notesTextViewPr>
  <p:sorterViewPr>
    <p:cViewPr>
      <p:scale>
        <a:sx n="100" d="100"/>
        <a:sy n="100" d="100"/>
      </p:scale>
      <p:origin x="0" y="-19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E08F9-38F4-4641-82D0-FB6E366EBA72}" type="datetimeFigureOut">
              <a:rPr lang="zh-TW" altLang="en-US" smtClean="0"/>
              <a:t>2021/5/25</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4438F-D73B-4D22-B77B-0F617A80303C}" type="slidenum">
              <a:rPr lang="zh-TW" altLang="en-US" smtClean="0"/>
              <a:t>‹#›</a:t>
            </a:fld>
            <a:endParaRPr lang="zh-TW" altLang="en-US"/>
          </a:p>
        </p:txBody>
      </p:sp>
    </p:spTree>
    <p:extLst>
      <p:ext uri="{BB962C8B-B14F-4D97-AF65-F5344CB8AC3E}">
        <p14:creationId xmlns:p14="http://schemas.microsoft.com/office/powerpoint/2010/main" val="571459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4372B96-3803-49DA-B4CC-D495DDAC053F}" type="datetime1">
              <a:rPr lang="zh-TW" altLang="en-US" smtClean="0"/>
              <a:t>2021/5/25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EE24E02C-FA55-4E48-AE6E-5EC7FF184350}" type="slidenum">
              <a:rPr lang="zh-TW" altLang="en-US" smtClean="0"/>
              <a:t>‹#›</a:t>
            </a:fld>
            <a:endParaRPr lang="zh-TW" altLang="en-US"/>
          </a:p>
        </p:txBody>
      </p:sp>
    </p:spTree>
    <p:extLst>
      <p:ext uri="{BB962C8B-B14F-4D97-AF65-F5344CB8AC3E}">
        <p14:creationId xmlns:p14="http://schemas.microsoft.com/office/powerpoint/2010/main" val="4563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20A6F35-2BB3-4CB7-B2FD-D6D812D92DCB}" type="datetime1">
              <a:rPr lang="zh-TW" altLang="en-US" smtClean="0"/>
              <a:t>2021/5/25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E24E02C-FA55-4E48-AE6E-5EC7FF184350}" type="slidenum">
              <a:rPr lang="zh-TW" altLang="en-US" smtClean="0"/>
              <a:t>‹#›</a:t>
            </a:fld>
            <a:endParaRPr lang="zh-TW" altLang="en-US"/>
          </a:p>
        </p:txBody>
      </p:sp>
    </p:spTree>
    <p:extLst>
      <p:ext uri="{BB962C8B-B14F-4D97-AF65-F5344CB8AC3E}">
        <p14:creationId xmlns:p14="http://schemas.microsoft.com/office/powerpoint/2010/main" val="379648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9747159-A7DA-4894-909C-D3E0C8C105EA}" type="datetime1">
              <a:rPr lang="zh-TW" altLang="en-US" smtClean="0"/>
              <a:t>2021/5/25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E24E02C-FA55-4E48-AE6E-5EC7FF184350}" type="slidenum">
              <a:rPr lang="zh-TW" altLang="en-US" smtClean="0"/>
              <a:t>‹#›</a:t>
            </a:fld>
            <a:endParaRPr lang="zh-TW" altLang="en-US"/>
          </a:p>
        </p:txBody>
      </p:sp>
    </p:spTree>
    <p:extLst>
      <p:ext uri="{BB962C8B-B14F-4D97-AF65-F5344CB8AC3E}">
        <p14:creationId xmlns:p14="http://schemas.microsoft.com/office/powerpoint/2010/main" val="240437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1388E81-951E-418E-981E-2D69F121FD5F}" type="datetime1">
              <a:rPr lang="zh-TW" altLang="en-US" smtClean="0"/>
              <a:t>2021/5/25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E24E02C-FA55-4E48-AE6E-5EC7FF184350}" type="slidenum">
              <a:rPr lang="zh-TW" altLang="en-US" smtClean="0"/>
              <a:t>‹#›</a:t>
            </a:fld>
            <a:endParaRPr lang="zh-TW" altLang="en-US"/>
          </a:p>
        </p:txBody>
      </p:sp>
    </p:spTree>
    <p:extLst>
      <p:ext uri="{BB962C8B-B14F-4D97-AF65-F5344CB8AC3E}">
        <p14:creationId xmlns:p14="http://schemas.microsoft.com/office/powerpoint/2010/main" val="247255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zh-TW" altLang="en-US"/>
              <a:t>按一下以編輯母片標題樣式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39D09573-F5CC-4315-811F-263E33F5369A}" type="datetime1">
              <a:rPr lang="zh-TW" altLang="en-US" smtClean="0"/>
              <a:t>2021/5/25</a:t>
            </a:fld>
            <a:endParaRPr lang="zh-TW" altLang="en-US"/>
          </a:p>
        </p:txBody>
      </p:sp>
      <p:sp>
        <p:nvSpPr>
          <p:cNvPr id="5" name="Footer Placeholder 4"/>
          <p:cNvSpPr>
            <a:spLocks noGrp="1"/>
          </p:cNvSpPr>
          <p:nvPr>
            <p:ph type="ftr" sz="quarter" idx="11"/>
          </p:nvPr>
        </p:nvSpPr>
        <p:spPr>
          <a:xfrm>
            <a:off x="1623376" y="6282268"/>
            <a:ext cx="4745736" cy="365125"/>
          </a:xfrm>
        </p:spPr>
        <p:txBody>
          <a:bodyPr/>
          <a:lstStyle>
            <a:lvl1pPr>
              <a:defRPr>
                <a:solidFill>
                  <a:schemeClr val="accent1">
                    <a:lumMod val="50000"/>
                  </a:schemeClr>
                </a:solidFill>
              </a:defRPr>
            </a:lvl1pPr>
          </a:lstStyle>
          <a:p>
            <a:endParaRPr lang="zh-TW" alt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EE24E02C-FA55-4E48-AE6E-5EC7FF184350}" type="slidenum">
              <a:rPr lang="zh-TW" altLang="en-US" smtClean="0"/>
              <a:t>‹#›</a:t>
            </a:fld>
            <a:endParaRPr lang="zh-TW" altLang="en-US"/>
          </a:p>
        </p:txBody>
      </p:sp>
    </p:spTree>
    <p:extLst>
      <p:ext uri="{BB962C8B-B14F-4D97-AF65-F5344CB8AC3E}">
        <p14:creationId xmlns:p14="http://schemas.microsoft.com/office/powerpoint/2010/main" val="750950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85AD826-706C-49C9-A0F8-4174D0D0AE8E}" type="datetime1">
              <a:rPr lang="zh-TW" altLang="en-US" smtClean="0"/>
              <a:t>2021/5/25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E24E02C-FA55-4E48-AE6E-5EC7FF184350}" type="slidenum">
              <a:rPr lang="zh-TW" altLang="en-US" smtClean="0"/>
              <a:t>‹#›</a:t>
            </a:fld>
            <a:endParaRPr lang="zh-TW" altLang="en-US"/>
          </a:p>
        </p:txBody>
      </p:sp>
    </p:spTree>
    <p:extLst>
      <p:ext uri="{BB962C8B-B14F-4D97-AF65-F5344CB8AC3E}">
        <p14:creationId xmlns:p14="http://schemas.microsoft.com/office/powerpoint/2010/main" val="131752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99F5922-E7F6-4900-A5DC-60549CF6BFD7}" type="datetime1">
              <a:rPr lang="zh-TW" altLang="en-US" smtClean="0"/>
              <a:t>2021/5/25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E24E02C-FA55-4E48-AE6E-5EC7FF184350}" type="slidenum">
              <a:rPr lang="zh-TW" altLang="en-US" smtClean="0"/>
              <a:t>‹#›</a:t>
            </a:fld>
            <a:endParaRPr lang="zh-TW" altLang="en-US"/>
          </a:p>
        </p:txBody>
      </p:sp>
    </p:spTree>
    <p:extLst>
      <p:ext uri="{BB962C8B-B14F-4D97-AF65-F5344CB8AC3E}">
        <p14:creationId xmlns:p14="http://schemas.microsoft.com/office/powerpoint/2010/main" val="1028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0B74998A-B964-42FB-84A3-44D49BF024E0}" type="datetime1">
              <a:rPr lang="zh-TW" altLang="en-US" smtClean="0"/>
              <a:t>2021/5/25</a:t>
            </a:fld>
            <a:endParaRPr lang="zh-TW" alt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zh-TW" altLang="en-US"/>
          </a:p>
        </p:txBody>
      </p:sp>
      <p:sp>
        <p:nvSpPr>
          <p:cNvPr id="5" name="Slide Number Placeholder 4"/>
          <p:cNvSpPr>
            <a:spLocks noGrp="1"/>
          </p:cNvSpPr>
          <p:nvPr>
            <p:ph type="sldNum" sz="quarter" idx="12"/>
          </p:nvPr>
        </p:nvSpPr>
        <p:spPr/>
        <p:txBody>
          <a:bodyPr/>
          <a:lstStyle/>
          <a:p>
            <a:fld id="{EE24E02C-FA55-4E48-AE6E-5EC7FF184350}" type="slidenum">
              <a:rPr lang="zh-TW" altLang="en-US" smtClean="0"/>
              <a:t>‹#›</a:t>
            </a:fld>
            <a:endParaRPr lang="zh-TW" altLang="en-US"/>
          </a:p>
        </p:txBody>
      </p:sp>
    </p:spTree>
    <p:extLst>
      <p:ext uri="{BB962C8B-B14F-4D97-AF65-F5344CB8AC3E}">
        <p14:creationId xmlns:p14="http://schemas.microsoft.com/office/powerpoint/2010/main" val="200853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C7151-AA4B-4F99-9DDA-8211210060D6}" type="datetime1">
              <a:rPr lang="zh-TW" altLang="en-US" smtClean="0"/>
              <a:t>2021/5/25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E24E02C-FA55-4E48-AE6E-5EC7FF184350}" type="slidenum">
              <a:rPr lang="zh-TW" altLang="en-US" smtClean="0"/>
              <a:t>‹#›</a:t>
            </a:fld>
            <a:endParaRPr lang="zh-TW" altLang="en-US"/>
          </a:p>
        </p:txBody>
      </p:sp>
    </p:spTree>
    <p:extLst>
      <p:ext uri="{BB962C8B-B14F-4D97-AF65-F5344CB8AC3E}">
        <p14:creationId xmlns:p14="http://schemas.microsoft.com/office/powerpoint/2010/main" val="70508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TW" altLang="en-US"/>
              <a:t>按一下以編輯母片標題樣式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6958A8C1-CB61-481C-86DF-4097BB822288}" type="datetime1">
              <a:rPr lang="zh-TW" altLang="en-US" smtClean="0"/>
              <a:t>2021/5/25</a:t>
            </a:fld>
            <a:endParaRPr lang="zh-TW" altLang="en-US"/>
          </a:p>
        </p:txBody>
      </p:sp>
      <p:sp>
        <p:nvSpPr>
          <p:cNvPr id="10" name="Footer Placeholder 9"/>
          <p:cNvSpPr>
            <a:spLocks noGrp="1"/>
          </p:cNvSpPr>
          <p:nvPr>
            <p:ph type="ftr" sz="quarter" idx="11"/>
          </p:nvPr>
        </p:nvSpPr>
        <p:spPr/>
        <p:txBody>
          <a:bodyPr/>
          <a:lstStyle/>
          <a:p>
            <a:endParaRPr lang="zh-TW" altLang="en-US"/>
          </a:p>
        </p:txBody>
      </p:sp>
      <p:sp>
        <p:nvSpPr>
          <p:cNvPr id="11" name="Slide Number Placeholder 10"/>
          <p:cNvSpPr>
            <a:spLocks noGrp="1"/>
          </p:cNvSpPr>
          <p:nvPr>
            <p:ph type="sldNum" sz="quarter" idx="12"/>
          </p:nvPr>
        </p:nvSpPr>
        <p:spPr/>
        <p:txBody>
          <a:bodyPr/>
          <a:lstStyle/>
          <a:p>
            <a:fld id="{EE24E02C-FA55-4E48-AE6E-5EC7FF184350}" type="slidenum">
              <a:rPr lang="zh-TW" altLang="en-US" smtClean="0"/>
              <a:t>‹#›</a:t>
            </a:fld>
            <a:endParaRPr lang="zh-TW" altLang="en-US"/>
          </a:p>
        </p:txBody>
      </p:sp>
    </p:spTree>
    <p:extLst>
      <p:ext uri="{BB962C8B-B14F-4D97-AF65-F5344CB8AC3E}">
        <p14:creationId xmlns:p14="http://schemas.microsoft.com/office/powerpoint/2010/main" val="102069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C27FEC7E-8975-4ADA-BD02-F63C725EF495}" type="datetime1">
              <a:rPr lang="zh-TW" altLang="en-US" smtClean="0"/>
              <a:t>2021/5/25</a:t>
            </a:fld>
            <a:endParaRPr lang="zh-TW" altLang="en-US"/>
          </a:p>
        </p:txBody>
      </p:sp>
      <p:sp>
        <p:nvSpPr>
          <p:cNvPr id="10" name="Slide Number Placeholder 9"/>
          <p:cNvSpPr>
            <a:spLocks noGrp="1"/>
          </p:cNvSpPr>
          <p:nvPr>
            <p:ph type="sldNum" sz="quarter" idx="12"/>
          </p:nvPr>
        </p:nvSpPr>
        <p:spPr/>
        <p:txBody>
          <a:bodyPr/>
          <a:lstStyle/>
          <a:p>
            <a:fld id="{EE24E02C-FA55-4E48-AE6E-5EC7FF184350}" type="slidenum">
              <a:rPr lang="zh-TW" altLang="en-US" smtClean="0"/>
              <a:t>‹#›</a:t>
            </a:fld>
            <a:endParaRPr lang="zh-TW" altLang="en-US"/>
          </a:p>
        </p:txBody>
      </p:sp>
    </p:spTree>
    <p:extLst>
      <p:ext uri="{BB962C8B-B14F-4D97-AF65-F5344CB8AC3E}">
        <p14:creationId xmlns:p14="http://schemas.microsoft.com/office/powerpoint/2010/main" val="1697454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5C17BB9-49A4-4295-90B1-D2CFFDD0E4F2}" type="datetime1">
              <a:rPr lang="zh-TW" altLang="en-US" smtClean="0"/>
              <a:t>2021/5/25</a:t>
            </a:fld>
            <a:endParaRPr lang="zh-TW" alt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zh-TW" alt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EE24E02C-FA55-4E48-AE6E-5EC7FF184350}" type="slidenum">
              <a:rPr lang="zh-TW" altLang="en-US" smtClean="0"/>
              <a:t>‹#›</a:t>
            </a:fld>
            <a:endParaRPr lang="zh-TW" altLang="en-US"/>
          </a:p>
        </p:txBody>
      </p:sp>
    </p:spTree>
    <p:extLst>
      <p:ext uri="{BB962C8B-B14F-4D97-AF65-F5344CB8AC3E}">
        <p14:creationId xmlns:p14="http://schemas.microsoft.com/office/powerpoint/2010/main" val="234646110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10.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49.png"/><Relationship Id="rId26" Type="http://schemas.openxmlformats.org/officeDocument/2006/relationships/image" Target="../media/image57.png"/><Relationship Id="rId3" Type="http://schemas.openxmlformats.org/officeDocument/2006/relationships/image" Target="../media/image35.png"/><Relationship Id="rId21" Type="http://schemas.openxmlformats.org/officeDocument/2006/relationships/image" Target="../media/image52.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8.png"/><Relationship Id="rId25" Type="http://schemas.openxmlformats.org/officeDocument/2006/relationships/image" Target="../media/image56.png"/><Relationship Id="rId2" Type="http://schemas.openxmlformats.org/officeDocument/2006/relationships/image" Target="../media/image34.png"/><Relationship Id="rId16" Type="http://schemas.openxmlformats.org/officeDocument/2006/relationships/image" Target="../media/image13.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24" Type="http://schemas.openxmlformats.org/officeDocument/2006/relationships/image" Target="../media/image55.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4.png"/><Relationship Id="rId10" Type="http://schemas.openxmlformats.org/officeDocument/2006/relationships/image" Target="../media/image42.png"/><Relationship Id="rId19" Type="http://schemas.openxmlformats.org/officeDocument/2006/relationships/image" Target="../media/image50.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 Id="rId22" Type="http://schemas.openxmlformats.org/officeDocument/2006/relationships/image" Target="../media/image53.png"/><Relationship Id="rId27" Type="http://schemas.openxmlformats.org/officeDocument/2006/relationships/image" Target="../media/image58.png"/></Relationships>
</file>

<file path=ppt/slides/_rels/slide31.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45.png"/><Relationship Id="rId18" Type="http://schemas.openxmlformats.org/officeDocument/2006/relationships/image" Target="../media/image49.png"/><Relationship Id="rId26" Type="http://schemas.openxmlformats.org/officeDocument/2006/relationships/image" Target="../media/image72.png"/><Relationship Id="rId3" Type="http://schemas.openxmlformats.org/officeDocument/2006/relationships/image" Target="../media/image59.png"/><Relationship Id="rId21" Type="http://schemas.openxmlformats.org/officeDocument/2006/relationships/image" Target="../media/image52.png"/><Relationship Id="rId7" Type="http://schemas.openxmlformats.org/officeDocument/2006/relationships/image" Target="../media/image63.png"/><Relationship Id="rId12" Type="http://schemas.openxmlformats.org/officeDocument/2006/relationships/image" Target="../media/image67.png"/><Relationship Id="rId17" Type="http://schemas.openxmlformats.org/officeDocument/2006/relationships/image" Target="../media/image68.png"/><Relationship Id="rId25" Type="http://schemas.openxmlformats.org/officeDocument/2006/relationships/image" Target="../media/image71.png"/><Relationship Id="rId2" Type="http://schemas.openxmlformats.org/officeDocument/2006/relationships/image" Target="../media/image570.png"/><Relationship Id="rId16" Type="http://schemas.openxmlformats.org/officeDocument/2006/relationships/image" Target="../media/image13.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43.png"/><Relationship Id="rId24" Type="http://schemas.openxmlformats.org/officeDocument/2006/relationships/image" Target="../media/image70.png"/><Relationship Id="rId5" Type="http://schemas.openxmlformats.org/officeDocument/2006/relationships/image" Target="../media/image61.png"/><Relationship Id="rId15" Type="http://schemas.openxmlformats.org/officeDocument/2006/relationships/image" Target="../media/image47.png"/><Relationship Id="rId23" Type="http://schemas.openxmlformats.org/officeDocument/2006/relationships/image" Target="../media/image54.png"/><Relationship Id="rId28" Type="http://schemas.openxmlformats.org/officeDocument/2006/relationships/image" Target="../media/image74.png"/><Relationship Id="rId10" Type="http://schemas.openxmlformats.org/officeDocument/2006/relationships/image" Target="../media/image66.png"/><Relationship Id="rId19" Type="http://schemas.openxmlformats.org/officeDocument/2006/relationships/image" Target="../media/image69.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46.png"/><Relationship Id="rId22" Type="http://schemas.openxmlformats.org/officeDocument/2006/relationships/image" Target="../media/image53.png"/><Relationship Id="rId27" Type="http://schemas.openxmlformats.org/officeDocument/2006/relationships/image" Target="../media/image73.png"/></Relationships>
</file>

<file path=ppt/slides/_rels/slide32.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45.png"/><Relationship Id="rId18" Type="http://schemas.openxmlformats.org/officeDocument/2006/relationships/image" Target="../media/image49.png"/><Relationship Id="rId26" Type="http://schemas.openxmlformats.org/officeDocument/2006/relationships/image" Target="../media/image88.png"/><Relationship Id="rId3" Type="http://schemas.openxmlformats.org/officeDocument/2006/relationships/image" Target="../media/image75.png"/><Relationship Id="rId21" Type="http://schemas.openxmlformats.org/officeDocument/2006/relationships/image" Target="../media/image52.png"/><Relationship Id="rId7" Type="http://schemas.openxmlformats.org/officeDocument/2006/relationships/image" Target="../media/image79.png"/><Relationship Id="rId17" Type="http://schemas.openxmlformats.org/officeDocument/2006/relationships/image" Target="../media/image85.png"/><Relationship Id="rId25" Type="http://schemas.openxmlformats.org/officeDocument/2006/relationships/image" Target="../media/image72.png"/><Relationship Id="rId2" Type="http://schemas.openxmlformats.org/officeDocument/2006/relationships/image" Target="../media/image580.png"/><Relationship Id="rId16" Type="http://schemas.openxmlformats.org/officeDocument/2006/relationships/image" Target="../media/image13.png"/><Relationship Id="rId20" Type="http://schemas.openxmlformats.org/officeDocument/2006/relationships/image" Target="../media/image51.png"/><Relationship Id="rId29"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image" Target="../media/image83.png"/><Relationship Id="rId24" Type="http://schemas.openxmlformats.org/officeDocument/2006/relationships/image" Target="../media/image87.png"/><Relationship Id="rId5" Type="http://schemas.openxmlformats.org/officeDocument/2006/relationships/image" Target="../media/image77.png"/><Relationship Id="rId15" Type="http://schemas.openxmlformats.org/officeDocument/2006/relationships/image" Target="../media/image47.png"/><Relationship Id="rId23" Type="http://schemas.openxmlformats.org/officeDocument/2006/relationships/image" Target="../media/image54.png"/><Relationship Id="rId28" Type="http://schemas.openxmlformats.org/officeDocument/2006/relationships/image" Target="../media/image90.png"/><Relationship Id="rId10" Type="http://schemas.openxmlformats.org/officeDocument/2006/relationships/image" Target="../media/image82.png"/><Relationship Id="rId19" Type="http://schemas.openxmlformats.org/officeDocument/2006/relationships/image" Target="../media/image86.png"/><Relationship Id="rId4" Type="http://schemas.openxmlformats.org/officeDocument/2006/relationships/image" Target="../media/image76.png"/><Relationship Id="rId9" Type="http://schemas.openxmlformats.org/officeDocument/2006/relationships/image" Target="../media/image81.png"/><Relationship Id="rId14" Type="http://schemas.openxmlformats.org/officeDocument/2006/relationships/image" Target="../media/image84.png"/><Relationship Id="rId22" Type="http://schemas.openxmlformats.org/officeDocument/2006/relationships/image" Target="../media/image53.png"/><Relationship Id="rId27" Type="http://schemas.openxmlformats.org/officeDocument/2006/relationships/image" Target="../media/image89.png"/></Relationships>
</file>

<file path=ppt/slides/_rels/slide3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4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5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578982-643B-4A95-8FA3-430B229AA5F6}"/>
              </a:ext>
            </a:extLst>
          </p:cNvPr>
          <p:cNvSpPr>
            <a:spLocks noGrp="1"/>
          </p:cNvSpPr>
          <p:nvPr>
            <p:ph type="ctrTitle"/>
          </p:nvPr>
        </p:nvSpPr>
        <p:spPr/>
        <p:txBody>
          <a:bodyPr/>
          <a:lstStyle/>
          <a:p>
            <a:r>
              <a:rPr lang="zh-TW" altLang="en-US" sz="4800" dirty="0"/>
              <a:t>遞迴式類神經網路</a:t>
            </a:r>
            <a:r>
              <a:rPr lang="en-US" altLang="zh-TW" sz="4800" dirty="0"/>
              <a:t/>
            </a:r>
            <a:br>
              <a:rPr lang="en-US" altLang="zh-TW" sz="4800" dirty="0"/>
            </a:br>
            <a:r>
              <a:rPr lang="en-US" altLang="zh-TW" sz="4800" dirty="0"/>
              <a:t>			</a:t>
            </a:r>
            <a:r>
              <a:rPr lang="zh-TW" altLang="en-US" sz="4800" dirty="0"/>
              <a:t>之介紹與其應用</a:t>
            </a:r>
            <a:r>
              <a:rPr lang="en-US" altLang="zh-TW" sz="4800" dirty="0"/>
              <a:t/>
            </a:r>
            <a:br>
              <a:rPr lang="en-US" altLang="zh-TW" sz="4800" dirty="0"/>
            </a:br>
            <a:r>
              <a:rPr lang="en-US" altLang="zh-TW" sz="4800" dirty="0"/>
              <a:t>     </a:t>
            </a:r>
            <a:r>
              <a:rPr lang="en-US" altLang="zh-TW" sz="2500" dirty="0"/>
              <a:t>Recurrent Neural Networks(RNN) </a:t>
            </a:r>
            <a:endParaRPr lang="zh-TW" altLang="en-US" sz="2500" dirty="0"/>
          </a:p>
        </p:txBody>
      </p:sp>
      <p:sp>
        <p:nvSpPr>
          <p:cNvPr id="3" name="副標題 2">
            <a:extLst>
              <a:ext uri="{FF2B5EF4-FFF2-40B4-BE49-F238E27FC236}">
                <a16:creationId xmlns:a16="http://schemas.microsoft.com/office/drawing/2014/main" id="{ED79C364-2BD6-45E7-9D22-D6726EDDFAEB}"/>
              </a:ext>
            </a:extLst>
          </p:cNvPr>
          <p:cNvSpPr>
            <a:spLocks noGrp="1"/>
          </p:cNvSpPr>
          <p:nvPr>
            <p:ph type="subTitle" idx="1"/>
          </p:nvPr>
        </p:nvSpPr>
        <p:spPr>
          <a:xfrm>
            <a:off x="670686" y="4468031"/>
            <a:ext cx="6901213" cy="1595318"/>
          </a:xfrm>
        </p:spPr>
        <p:txBody>
          <a:bodyPr>
            <a:normAutofit/>
          </a:bodyPr>
          <a:lstStyle/>
          <a:p>
            <a:pPr>
              <a:lnSpc>
                <a:spcPct val="100000"/>
              </a:lnSpc>
            </a:pPr>
            <a:r>
              <a:rPr lang="zh-TW" altLang="en-US" sz="1875" dirty="0"/>
              <a:t>授課教師：黃啟賢</a:t>
            </a:r>
            <a:r>
              <a:rPr lang="en-US" altLang="zh-TW" sz="1875" dirty="0"/>
              <a:t>(Qi-Xian Huang)</a:t>
            </a:r>
          </a:p>
          <a:p>
            <a:pPr>
              <a:lnSpc>
                <a:spcPct val="100000"/>
              </a:lnSpc>
            </a:pPr>
            <a:r>
              <a:rPr lang="zh-TW" altLang="en-US" sz="1875" dirty="0"/>
              <a:t>日期：</a:t>
            </a:r>
            <a:r>
              <a:rPr lang="en-US" altLang="zh-TW" sz="1875" dirty="0"/>
              <a:t>2021/05/24</a:t>
            </a:r>
            <a:r>
              <a:rPr lang="zh-TW" altLang="en-US" sz="1875" dirty="0"/>
              <a:t>（</a:t>
            </a:r>
            <a:r>
              <a:rPr lang="en-US" altLang="zh-TW" sz="1875" dirty="0"/>
              <a:t>Mon.</a:t>
            </a:r>
            <a:r>
              <a:rPr lang="zh-TW" altLang="en-US" sz="1875" dirty="0"/>
              <a:t>）</a:t>
            </a:r>
            <a:endParaRPr lang="en-US" altLang="zh-TW" sz="1875" dirty="0"/>
          </a:p>
          <a:p>
            <a:pPr>
              <a:lnSpc>
                <a:spcPct val="100000"/>
              </a:lnSpc>
            </a:pPr>
            <a:r>
              <a:rPr lang="zh-TW" altLang="en-US" sz="1875" dirty="0"/>
              <a:t>信箱：</a:t>
            </a:r>
            <a:r>
              <a:rPr lang="en-US" altLang="zh-TW" sz="1875" dirty="0"/>
              <a:t>xiangg800906three@gapp.nthu.edu.tw</a:t>
            </a:r>
            <a:endParaRPr lang="zh-TW" altLang="en-US" sz="1875" dirty="0"/>
          </a:p>
        </p:txBody>
      </p:sp>
      <p:pic>
        <p:nvPicPr>
          <p:cNvPr id="4" name="圖片 3">
            <a:extLst>
              <a:ext uri="{FF2B5EF4-FFF2-40B4-BE49-F238E27FC236}">
                <a16:creationId xmlns:a16="http://schemas.microsoft.com/office/drawing/2014/main" id="{E6034791-2D13-4BF0-9432-CDFC0BD2C3C9}"/>
              </a:ext>
            </a:extLst>
          </p:cNvPr>
          <p:cNvPicPr>
            <a:picLocks noChangeAspect="1"/>
          </p:cNvPicPr>
          <p:nvPr/>
        </p:nvPicPr>
        <p:blipFill>
          <a:blip r:embed="rId2"/>
          <a:stretch>
            <a:fillRect/>
          </a:stretch>
        </p:blipFill>
        <p:spPr>
          <a:xfrm>
            <a:off x="5838738" y="5046175"/>
            <a:ext cx="2542907" cy="1703344"/>
          </a:xfrm>
          <a:prstGeom prst="rect">
            <a:avLst/>
          </a:prstGeom>
          <a:ln>
            <a:noFill/>
          </a:ln>
          <a:effectLst>
            <a:softEdge rad="112500"/>
          </a:effectLst>
        </p:spPr>
      </p:pic>
    </p:spTree>
    <p:extLst>
      <p:ext uri="{BB962C8B-B14F-4D97-AF65-F5344CB8AC3E}">
        <p14:creationId xmlns:p14="http://schemas.microsoft.com/office/powerpoint/2010/main" val="2102545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a:t>RNN </a:t>
            </a:r>
            <a:r>
              <a:rPr lang="zh-TW" altLang="en-US" dirty="0"/>
              <a:t>架構介紹</a:t>
            </a:r>
          </a:p>
        </p:txBody>
      </p:sp>
      <p:sp>
        <p:nvSpPr>
          <p:cNvPr id="3" name="內容版面配置區 2"/>
          <p:cNvSpPr>
            <a:spLocks noGrp="1"/>
          </p:cNvSpPr>
          <p:nvPr>
            <p:ph idx="1"/>
          </p:nvPr>
        </p:nvSpPr>
        <p:spPr/>
        <p:txBody>
          <a:bodyPr>
            <a:normAutofit/>
          </a:bodyPr>
          <a:lstStyle/>
          <a:p>
            <a:pPr algn="just">
              <a:lnSpc>
                <a:spcPct val="150000"/>
              </a:lnSpc>
            </a:pPr>
            <a:r>
              <a:rPr lang="zh-TW" altLang="en-US" dirty="0"/>
              <a:t>時間軸</a:t>
            </a:r>
            <a:r>
              <a:rPr lang="en-US" altLang="zh-TW" dirty="0"/>
              <a:t>RNN</a:t>
            </a:r>
            <a:r>
              <a:rPr lang="zh-TW" altLang="en-US" dirty="0"/>
              <a:t>概念圖：</a:t>
            </a:r>
            <a:r>
              <a:rPr lang="zh-TW" altLang="en-US" b="1" dirty="0">
                <a:solidFill>
                  <a:srgbClr val="FF0000"/>
                </a:solidFill>
              </a:rPr>
              <a:t>現在的輸出當成未來的輸入即為</a:t>
            </a:r>
            <a:r>
              <a:rPr lang="en-US" altLang="zh-TW" b="1" dirty="0">
                <a:solidFill>
                  <a:srgbClr val="FF0000"/>
                </a:solidFill>
              </a:rPr>
              <a:t>RNN</a:t>
            </a:r>
            <a:endParaRPr lang="zh-TW" altLang="en-US" b="1" u="sng" dirty="0">
              <a:solidFill>
                <a:srgbClr val="FF0000"/>
              </a:solidFill>
            </a:endParaRPr>
          </a:p>
        </p:txBody>
      </p:sp>
      <p:sp>
        <p:nvSpPr>
          <p:cNvPr id="4" name="投影片編號版面配置區 3"/>
          <p:cNvSpPr>
            <a:spLocks noGrp="1"/>
          </p:cNvSpPr>
          <p:nvPr>
            <p:ph type="sldNum" sz="quarter" idx="12"/>
          </p:nvPr>
        </p:nvSpPr>
        <p:spPr/>
        <p:txBody>
          <a:bodyPr/>
          <a:lstStyle/>
          <a:p>
            <a:pPr algn="just"/>
            <a:fld id="{EE24E02C-FA55-4E48-AE6E-5EC7FF184350}" type="slidenum">
              <a:rPr lang="zh-TW" altLang="en-US" smtClean="0"/>
              <a:pPr algn="just"/>
              <a:t>9</a:t>
            </a:fld>
            <a:endParaRPr lang="zh-TW" altLang="en-US"/>
          </a:p>
        </p:txBody>
      </p:sp>
      <p:grpSp>
        <p:nvGrpSpPr>
          <p:cNvPr id="13" name="群組 12"/>
          <p:cNvGrpSpPr/>
          <p:nvPr/>
        </p:nvGrpSpPr>
        <p:grpSpPr>
          <a:xfrm>
            <a:off x="5171902" y="3643051"/>
            <a:ext cx="1334191" cy="367425"/>
            <a:chOff x="2219499" y="3643050"/>
            <a:chExt cx="1334191" cy="367425"/>
          </a:xfrm>
        </p:grpSpPr>
        <p:sp>
          <p:nvSpPr>
            <p:cNvPr id="10" name="橢圓 9"/>
            <p:cNvSpPr/>
            <p:nvPr/>
          </p:nvSpPr>
          <p:spPr>
            <a:xfrm>
              <a:off x="2219499" y="3643052"/>
              <a:ext cx="374072" cy="367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3179618" y="3643050"/>
              <a:ext cx="374072" cy="367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2693324" y="3643051"/>
              <a:ext cx="374072" cy="367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4" name="群組 13"/>
          <p:cNvGrpSpPr/>
          <p:nvPr/>
        </p:nvGrpSpPr>
        <p:grpSpPr>
          <a:xfrm>
            <a:off x="2213265" y="3643049"/>
            <a:ext cx="1334191" cy="367425"/>
            <a:chOff x="2219499" y="3643050"/>
            <a:chExt cx="1334191" cy="367425"/>
          </a:xfrm>
        </p:grpSpPr>
        <p:sp>
          <p:nvSpPr>
            <p:cNvPr id="15" name="橢圓 14"/>
            <p:cNvSpPr/>
            <p:nvPr/>
          </p:nvSpPr>
          <p:spPr>
            <a:xfrm>
              <a:off x="2219499" y="3643052"/>
              <a:ext cx="374072" cy="367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p:cNvSpPr/>
            <p:nvPr/>
          </p:nvSpPr>
          <p:spPr>
            <a:xfrm>
              <a:off x="3179618" y="3643050"/>
              <a:ext cx="374072" cy="367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2693324" y="3643051"/>
              <a:ext cx="374072" cy="367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0" name="群組 29"/>
          <p:cNvGrpSpPr/>
          <p:nvPr/>
        </p:nvGrpSpPr>
        <p:grpSpPr>
          <a:xfrm>
            <a:off x="1280160" y="6086015"/>
            <a:ext cx="6263640" cy="369332"/>
            <a:chOff x="1623614" y="6086015"/>
            <a:chExt cx="5920186" cy="369332"/>
          </a:xfrm>
        </p:grpSpPr>
        <p:sp>
          <p:nvSpPr>
            <p:cNvPr id="20" name="矩形 19"/>
            <p:cNvSpPr/>
            <p:nvPr/>
          </p:nvSpPr>
          <p:spPr>
            <a:xfrm>
              <a:off x="4147897" y="6086015"/>
              <a:ext cx="877163" cy="369332"/>
            </a:xfrm>
            <a:prstGeom prst="rect">
              <a:avLst/>
            </a:prstGeom>
            <a:solidFill>
              <a:srgbClr val="FFFF00"/>
            </a:solidFill>
          </p:spPr>
          <p:txBody>
            <a:bodyPr wrap="none">
              <a:spAutoFit/>
            </a:bodyPr>
            <a:lstStyle/>
            <a:p>
              <a:r>
                <a:rPr lang="zh-TW" altLang="en-US" dirty="0"/>
                <a:t>時間軸</a:t>
              </a:r>
            </a:p>
          </p:txBody>
        </p:sp>
        <p:cxnSp>
          <p:nvCxnSpPr>
            <p:cNvPr id="22" name="直線單箭頭接點 21"/>
            <p:cNvCxnSpPr/>
            <p:nvPr/>
          </p:nvCxnSpPr>
          <p:spPr>
            <a:xfrm>
              <a:off x="5019517" y="6270681"/>
              <a:ext cx="25242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直線單箭頭接點 28"/>
            <p:cNvCxnSpPr/>
            <p:nvPr/>
          </p:nvCxnSpPr>
          <p:spPr>
            <a:xfrm>
              <a:off x="1623614" y="6270681"/>
              <a:ext cx="25242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cxnSp>
        <p:nvCxnSpPr>
          <p:cNvPr id="35" name="直線單箭頭接點 34"/>
          <p:cNvCxnSpPr/>
          <p:nvPr/>
        </p:nvCxnSpPr>
        <p:spPr>
          <a:xfrm>
            <a:off x="3704851" y="3826760"/>
            <a:ext cx="125370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43" name="群組 42"/>
          <p:cNvGrpSpPr/>
          <p:nvPr/>
        </p:nvGrpSpPr>
        <p:grpSpPr>
          <a:xfrm>
            <a:off x="2136371" y="3015094"/>
            <a:ext cx="4426527" cy="2812126"/>
            <a:chOff x="2136371" y="3015094"/>
            <a:chExt cx="4426527" cy="2812126"/>
          </a:xfrm>
        </p:grpSpPr>
        <p:grpSp>
          <p:nvGrpSpPr>
            <p:cNvPr id="9" name="群組 8"/>
            <p:cNvGrpSpPr/>
            <p:nvPr/>
          </p:nvGrpSpPr>
          <p:grpSpPr>
            <a:xfrm>
              <a:off x="2136371" y="3506724"/>
              <a:ext cx="4426527" cy="1814945"/>
              <a:chOff x="2136371" y="3506724"/>
              <a:chExt cx="4426527" cy="1814945"/>
            </a:xfrm>
          </p:grpSpPr>
          <p:sp>
            <p:nvSpPr>
              <p:cNvPr id="5" name="矩形 4"/>
              <p:cNvSpPr/>
              <p:nvPr/>
            </p:nvSpPr>
            <p:spPr>
              <a:xfrm>
                <a:off x="2136371" y="3506724"/>
                <a:ext cx="1487978" cy="64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6" name="矩形 5"/>
              <p:cNvSpPr/>
              <p:nvPr/>
            </p:nvSpPr>
            <p:spPr>
              <a:xfrm>
                <a:off x="5074920" y="3509633"/>
                <a:ext cx="1487978" cy="64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7" name="矩形 6"/>
              <p:cNvSpPr/>
              <p:nvPr/>
            </p:nvSpPr>
            <p:spPr>
              <a:xfrm>
                <a:off x="2136371" y="4681589"/>
                <a:ext cx="1487978" cy="64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8" name="矩形 7"/>
              <p:cNvSpPr/>
              <p:nvPr/>
            </p:nvSpPr>
            <p:spPr>
              <a:xfrm>
                <a:off x="5074920" y="4681589"/>
                <a:ext cx="1487978" cy="64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sp>
          <p:nvSpPr>
            <p:cNvPr id="18" name="矩形 17"/>
            <p:cNvSpPr/>
            <p:nvPr/>
          </p:nvSpPr>
          <p:spPr>
            <a:xfrm>
              <a:off x="2515832" y="5457888"/>
              <a:ext cx="657552" cy="369332"/>
            </a:xfrm>
            <a:prstGeom prst="rect">
              <a:avLst/>
            </a:prstGeom>
          </p:spPr>
          <p:txBody>
            <a:bodyPr wrap="none">
              <a:spAutoFit/>
            </a:bodyPr>
            <a:lstStyle/>
            <a:p>
              <a:r>
                <a:rPr lang="en-US" altLang="zh-TW" dirty="0"/>
                <a:t>t = 0</a:t>
              </a:r>
              <a:endParaRPr lang="zh-TW" altLang="en-US" dirty="0"/>
            </a:p>
          </p:txBody>
        </p:sp>
        <p:sp>
          <p:nvSpPr>
            <p:cNvPr id="19" name="矩形 18"/>
            <p:cNvSpPr/>
            <p:nvPr/>
          </p:nvSpPr>
          <p:spPr>
            <a:xfrm>
              <a:off x="5480704" y="5442316"/>
              <a:ext cx="657552" cy="369332"/>
            </a:xfrm>
            <a:prstGeom prst="rect">
              <a:avLst/>
            </a:prstGeom>
          </p:spPr>
          <p:txBody>
            <a:bodyPr wrap="none">
              <a:spAutoFit/>
            </a:bodyPr>
            <a:lstStyle/>
            <a:p>
              <a:r>
                <a:rPr lang="en-US" altLang="zh-TW" dirty="0"/>
                <a:t>t = 1</a:t>
              </a:r>
              <a:endParaRPr lang="zh-TW" altLang="en-US" dirty="0"/>
            </a:p>
          </p:txBody>
        </p:sp>
        <p:cxnSp>
          <p:nvCxnSpPr>
            <p:cNvPr id="37" name="直線單箭頭接點 36"/>
            <p:cNvCxnSpPr/>
            <p:nvPr/>
          </p:nvCxnSpPr>
          <p:spPr>
            <a:xfrm flipV="1">
              <a:off x="2885755" y="4232589"/>
              <a:ext cx="7620" cy="35051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0" name="直線單箭頭接點 39"/>
            <p:cNvCxnSpPr/>
            <p:nvPr/>
          </p:nvCxnSpPr>
          <p:spPr>
            <a:xfrm flipV="1">
              <a:off x="5832763" y="4210423"/>
              <a:ext cx="7620" cy="35051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p:cNvCxnSpPr/>
            <p:nvPr/>
          </p:nvCxnSpPr>
          <p:spPr>
            <a:xfrm flipV="1">
              <a:off x="2878135" y="3037260"/>
              <a:ext cx="7620" cy="35051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p:cNvCxnSpPr/>
            <p:nvPr/>
          </p:nvCxnSpPr>
          <p:spPr>
            <a:xfrm flipV="1">
              <a:off x="5825143" y="3015094"/>
              <a:ext cx="7620" cy="35051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79465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a:t>RNN </a:t>
            </a:r>
            <a:r>
              <a:rPr lang="zh-TW" altLang="en-US" dirty="0"/>
              <a:t>架構介紹</a:t>
            </a:r>
          </a:p>
        </p:txBody>
      </p:sp>
      <p:sp>
        <p:nvSpPr>
          <p:cNvPr id="3" name="內容版面配置區 2"/>
          <p:cNvSpPr>
            <a:spLocks noGrp="1"/>
          </p:cNvSpPr>
          <p:nvPr>
            <p:ph idx="1"/>
          </p:nvPr>
        </p:nvSpPr>
        <p:spPr/>
        <p:txBody>
          <a:bodyPr>
            <a:normAutofit/>
          </a:bodyPr>
          <a:lstStyle/>
          <a:p>
            <a:pPr algn="just">
              <a:lnSpc>
                <a:spcPct val="150000"/>
              </a:lnSpc>
            </a:pPr>
            <a:r>
              <a:rPr lang="zh-TW" altLang="en-US" dirty="0"/>
              <a:t>我們理解</a:t>
            </a:r>
            <a:r>
              <a:rPr lang="en-US" altLang="zh-TW" dirty="0"/>
              <a:t>RNN</a:t>
            </a:r>
            <a:r>
              <a:rPr lang="zh-TW" altLang="en-US" dirty="0"/>
              <a:t>的基本概念後，我們就把前面所述的「星星」之例用架構圖說明：</a:t>
            </a:r>
            <a:endParaRPr lang="zh-TW" altLang="en-US" b="1" u="sng" dirty="0">
              <a:solidFill>
                <a:srgbClr val="7030A0"/>
              </a:solidFill>
            </a:endParaRPr>
          </a:p>
        </p:txBody>
      </p:sp>
      <p:sp>
        <p:nvSpPr>
          <p:cNvPr id="4" name="投影片編號版面配置區 3"/>
          <p:cNvSpPr>
            <a:spLocks noGrp="1"/>
          </p:cNvSpPr>
          <p:nvPr>
            <p:ph type="sldNum" sz="quarter" idx="12"/>
          </p:nvPr>
        </p:nvSpPr>
        <p:spPr/>
        <p:txBody>
          <a:bodyPr/>
          <a:lstStyle/>
          <a:p>
            <a:pPr algn="just"/>
            <a:fld id="{EE24E02C-FA55-4E48-AE6E-5EC7FF184350}" type="slidenum">
              <a:rPr lang="zh-TW" altLang="en-US" smtClean="0"/>
              <a:pPr algn="just"/>
              <a:t>10</a:t>
            </a:fld>
            <a:endParaRPr lang="zh-TW" altLang="en-US"/>
          </a:p>
        </p:txBody>
      </p:sp>
      <p:grpSp>
        <p:nvGrpSpPr>
          <p:cNvPr id="24" name="群組 23"/>
          <p:cNvGrpSpPr/>
          <p:nvPr/>
        </p:nvGrpSpPr>
        <p:grpSpPr>
          <a:xfrm>
            <a:off x="1578571" y="3334405"/>
            <a:ext cx="6188287" cy="3218795"/>
            <a:chOff x="427951" y="2953405"/>
            <a:chExt cx="6188287" cy="3218795"/>
          </a:xfrm>
        </p:grpSpPr>
        <p:grpSp>
          <p:nvGrpSpPr>
            <p:cNvPr id="5" name="群組 4"/>
            <p:cNvGrpSpPr/>
            <p:nvPr/>
          </p:nvGrpSpPr>
          <p:grpSpPr>
            <a:xfrm>
              <a:off x="2189711" y="3360074"/>
              <a:ext cx="4426527" cy="2812126"/>
              <a:chOff x="2136371" y="3015094"/>
              <a:chExt cx="4426527" cy="2812126"/>
            </a:xfrm>
          </p:grpSpPr>
          <p:grpSp>
            <p:nvGrpSpPr>
              <p:cNvPr id="6" name="群組 5"/>
              <p:cNvGrpSpPr/>
              <p:nvPr/>
            </p:nvGrpSpPr>
            <p:grpSpPr>
              <a:xfrm>
                <a:off x="2136371" y="3506724"/>
                <a:ext cx="4426527" cy="1814945"/>
                <a:chOff x="2136371" y="3506724"/>
                <a:chExt cx="4426527" cy="1814945"/>
              </a:xfrm>
            </p:grpSpPr>
            <p:sp>
              <p:nvSpPr>
                <p:cNvPr id="13" name="矩形 12"/>
                <p:cNvSpPr/>
                <p:nvPr/>
              </p:nvSpPr>
              <p:spPr>
                <a:xfrm>
                  <a:off x="2136371" y="3506724"/>
                  <a:ext cx="1487978" cy="64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4" name="矩形 13"/>
                <p:cNvSpPr/>
                <p:nvPr/>
              </p:nvSpPr>
              <p:spPr>
                <a:xfrm>
                  <a:off x="5074920" y="3509633"/>
                  <a:ext cx="1487978" cy="64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5" name="矩形 14"/>
                <p:cNvSpPr/>
                <p:nvPr/>
              </p:nvSpPr>
              <p:spPr>
                <a:xfrm>
                  <a:off x="2136371" y="4681589"/>
                  <a:ext cx="1487978" cy="64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6" name="矩形 15"/>
                <p:cNvSpPr/>
                <p:nvPr/>
              </p:nvSpPr>
              <p:spPr>
                <a:xfrm>
                  <a:off x="5074920" y="4681589"/>
                  <a:ext cx="1487978" cy="64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sp>
            <p:nvSpPr>
              <p:cNvPr id="7" name="矩形 6"/>
              <p:cNvSpPr/>
              <p:nvPr/>
            </p:nvSpPr>
            <p:spPr>
              <a:xfrm>
                <a:off x="2515832" y="5457888"/>
                <a:ext cx="646331" cy="369332"/>
              </a:xfrm>
              <a:prstGeom prst="rect">
                <a:avLst/>
              </a:prstGeom>
            </p:spPr>
            <p:txBody>
              <a:bodyPr wrap="none">
                <a:spAutoFit/>
              </a:bodyPr>
              <a:lstStyle/>
              <a:p>
                <a:r>
                  <a:rPr lang="zh-TW" altLang="en-US" b="1" dirty="0">
                    <a:solidFill>
                      <a:srgbClr val="0000FF"/>
                    </a:solidFill>
                  </a:rPr>
                  <a:t>星星</a:t>
                </a:r>
              </a:p>
            </p:txBody>
          </p:sp>
          <p:sp>
            <p:nvSpPr>
              <p:cNvPr id="8" name="矩形 7"/>
              <p:cNvSpPr/>
              <p:nvPr/>
            </p:nvSpPr>
            <p:spPr>
              <a:xfrm>
                <a:off x="5628824" y="5442316"/>
                <a:ext cx="415498" cy="369332"/>
              </a:xfrm>
              <a:prstGeom prst="rect">
                <a:avLst/>
              </a:prstGeom>
            </p:spPr>
            <p:txBody>
              <a:bodyPr wrap="none">
                <a:spAutoFit/>
              </a:bodyPr>
              <a:lstStyle/>
              <a:p>
                <a:pPr algn="ctr"/>
                <a:r>
                  <a:rPr lang="zh-TW" altLang="en-US" b="1" dirty="0"/>
                  <a:t>很</a:t>
                </a:r>
              </a:p>
            </p:txBody>
          </p:sp>
          <p:cxnSp>
            <p:nvCxnSpPr>
              <p:cNvPr id="9" name="直線單箭頭接點 8"/>
              <p:cNvCxnSpPr/>
              <p:nvPr/>
            </p:nvCxnSpPr>
            <p:spPr>
              <a:xfrm flipV="1">
                <a:off x="2885755" y="4232589"/>
                <a:ext cx="7620" cy="35051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直線單箭頭接點 9"/>
              <p:cNvCxnSpPr/>
              <p:nvPr/>
            </p:nvCxnSpPr>
            <p:spPr>
              <a:xfrm flipV="1">
                <a:off x="5832763" y="4210423"/>
                <a:ext cx="7620" cy="35051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直線單箭頭接點 10"/>
              <p:cNvCxnSpPr/>
              <p:nvPr/>
            </p:nvCxnSpPr>
            <p:spPr>
              <a:xfrm flipV="1">
                <a:off x="2878135" y="3037260"/>
                <a:ext cx="7620" cy="35051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p:cNvCxnSpPr/>
              <p:nvPr/>
            </p:nvCxnSpPr>
            <p:spPr>
              <a:xfrm flipV="1">
                <a:off x="5825143" y="3015094"/>
                <a:ext cx="7620" cy="35051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cxnSp>
          <p:nvCxnSpPr>
            <p:cNvPr id="17" name="直線單箭頭接點 16"/>
            <p:cNvCxnSpPr/>
            <p:nvPr/>
          </p:nvCxnSpPr>
          <p:spPr>
            <a:xfrm flipV="1">
              <a:off x="4202256" y="4205828"/>
              <a:ext cx="401436"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9" name="矩形 18"/>
            <p:cNvSpPr/>
            <p:nvPr/>
          </p:nvSpPr>
          <p:spPr>
            <a:xfrm>
              <a:off x="5674544" y="2953405"/>
              <a:ext cx="415498" cy="369332"/>
            </a:xfrm>
            <a:prstGeom prst="rect">
              <a:avLst/>
            </a:prstGeom>
          </p:spPr>
          <p:txBody>
            <a:bodyPr wrap="none">
              <a:spAutoFit/>
            </a:bodyPr>
            <a:lstStyle/>
            <a:p>
              <a:pPr algn="ctr"/>
              <a:r>
                <a:rPr lang="zh-TW" altLang="en-US" b="1" dirty="0">
                  <a:solidFill>
                    <a:srgbClr val="FF0000"/>
                  </a:solidFill>
                </a:rPr>
                <a:t>亮</a:t>
              </a:r>
            </a:p>
          </p:txBody>
        </p:sp>
        <p:sp>
          <p:nvSpPr>
            <p:cNvPr id="21" name="矩形 20"/>
            <p:cNvSpPr/>
            <p:nvPr/>
          </p:nvSpPr>
          <p:spPr>
            <a:xfrm>
              <a:off x="427952" y="5802868"/>
              <a:ext cx="877163" cy="369332"/>
            </a:xfrm>
            <a:prstGeom prst="rect">
              <a:avLst/>
            </a:prstGeom>
          </p:spPr>
          <p:txBody>
            <a:bodyPr wrap="none">
              <a:spAutoFit/>
            </a:bodyPr>
            <a:lstStyle/>
            <a:p>
              <a:r>
                <a:rPr lang="zh-TW" altLang="en-US" b="1" dirty="0">
                  <a:solidFill>
                    <a:srgbClr val="0000FF"/>
                  </a:solidFill>
                </a:rPr>
                <a:t>輸入層</a:t>
              </a:r>
            </a:p>
          </p:txBody>
        </p:sp>
        <p:sp>
          <p:nvSpPr>
            <p:cNvPr id="22" name="矩形 21"/>
            <p:cNvSpPr/>
            <p:nvPr/>
          </p:nvSpPr>
          <p:spPr>
            <a:xfrm>
              <a:off x="427951" y="3138071"/>
              <a:ext cx="877163" cy="369332"/>
            </a:xfrm>
            <a:prstGeom prst="rect">
              <a:avLst/>
            </a:prstGeom>
          </p:spPr>
          <p:txBody>
            <a:bodyPr wrap="none">
              <a:spAutoFit/>
            </a:bodyPr>
            <a:lstStyle/>
            <a:p>
              <a:r>
                <a:rPr lang="zh-TW" altLang="en-US" b="1" dirty="0">
                  <a:solidFill>
                    <a:srgbClr val="0000FF"/>
                  </a:solidFill>
                </a:rPr>
                <a:t>輸出層</a:t>
              </a:r>
            </a:p>
          </p:txBody>
        </p:sp>
        <p:sp>
          <p:nvSpPr>
            <p:cNvPr id="23" name="矩形 22"/>
            <p:cNvSpPr/>
            <p:nvPr/>
          </p:nvSpPr>
          <p:spPr>
            <a:xfrm>
              <a:off x="427951" y="4470469"/>
              <a:ext cx="877163" cy="369332"/>
            </a:xfrm>
            <a:prstGeom prst="rect">
              <a:avLst/>
            </a:prstGeom>
          </p:spPr>
          <p:txBody>
            <a:bodyPr wrap="none">
              <a:spAutoFit/>
            </a:bodyPr>
            <a:lstStyle/>
            <a:p>
              <a:r>
                <a:rPr lang="zh-TW" altLang="en-US" b="1" dirty="0">
                  <a:solidFill>
                    <a:srgbClr val="0000FF"/>
                  </a:solidFill>
                </a:rPr>
                <a:t>隱藏層</a:t>
              </a:r>
            </a:p>
          </p:txBody>
        </p:sp>
      </p:grpSp>
    </p:spTree>
    <p:extLst>
      <p:ext uri="{BB962C8B-B14F-4D97-AF65-F5344CB8AC3E}">
        <p14:creationId xmlns:p14="http://schemas.microsoft.com/office/powerpoint/2010/main" val="57043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a:t>RNN </a:t>
            </a:r>
            <a:r>
              <a:rPr lang="zh-TW" altLang="en-US" dirty="0"/>
              <a:t>架構介紹</a:t>
            </a:r>
          </a:p>
        </p:txBody>
      </p:sp>
      <p:sp>
        <p:nvSpPr>
          <p:cNvPr id="3" name="內容版面配置區 2"/>
          <p:cNvSpPr>
            <a:spLocks noGrp="1"/>
          </p:cNvSpPr>
          <p:nvPr>
            <p:ph idx="1"/>
          </p:nvPr>
        </p:nvSpPr>
        <p:spPr/>
        <p:txBody>
          <a:bodyPr>
            <a:normAutofit/>
          </a:bodyPr>
          <a:lstStyle/>
          <a:p>
            <a:pPr algn="just">
              <a:lnSpc>
                <a:spcPct val="150000"/>
              </a:lnSpc>
            </a:pPr>
            <a:r>
              <a:rPr lang="en-US" altLang="zh-TW" sz="2400" dirty="0"/>
              <a:t>RNN</a:t>
            </a:r>
            <a:r>
              <a:rPr lang="zh-TW" altLang="en-US" sz="2400" dirty="0"/>
              <a:t>的類型有哪些？</a:t>
            </a:r>
            <a:endParaRPr lang="en-US" altLang="zh-TW" sz="2400" dirty="0"/>
          </a:p>
          <a:p>
            <a:pPr lvl="1" algn="just">
              <a:lnSpc>
                <a:spcPct val="150000"/>
              </a:lnSpc>
            </a:pPr>
            <a:r>
              <a:rPr lang="zh-TW" altLang="en-US" sz="2000" b="1" u="sng" dirty="0">
                <a:solidFill>
                  <a:srgbClr val="7030A0"/>
                </a:solidFill>
              </a:rPr>
              <a:t>在使用</a:t>
            </a:r>
            <a:r>
              <a:rPr lang="en-US" altLang="zh-TW" sz="2000" b="1" u="sng" dirty="0">
                <a:solidFill>
                  <a:srgbClr val="7030A0"/>
                </a:solidFill>
              </a:rPr>
              <a:t>RNN</a:t>
            </a:r>
            <a:r>
              <a:rPr lang="zh-TW" altLang="en-US" sz="2000" b="1" u="sng" dirty="0">
                <a:solidFill>
                  <a:srgbClr val="7030A0"/>
                </a:solidFill>
              </a:rPr>
              <a:t>之前，我們必須瞭解什麼樣的應用場景適用於哪一種類型的</a:t>
            </a:r>
            <a:r>
              <a:rPr lang="en-US" altLang="zh-TW" sz="2000" b="1" u="sng" dirty="0">
                <a:solidFill>
                  <a:srgbClr val="7030A0"/>
                </a:solidFill>
              </a:rPr>
              <a:t>RNN</a:t>
            </a:r>
            <a:r>
              <a:rPr lang="zh-TW" altLang="en-US" sz="2000" b="1" u="sng" dirty="0">
                <a:solidFill>
                  <a:srgbClr val="7030A0"/>
                </a:solidFill>
              </a:rPr>
              <a:t>，不同的架構類型用途不一樣。</a:t>
            </a:r>
            <a:endParaRPr lang="en-US" altLang="zh-TW" sz="2000" b="1" u="sng" dirty="0">
              <a:solidFill>
                <a:srgbClr val="7030A0"/>
              </a:solidFill>
            </a:endParaRPr>
          </a:p>
          <a:p>
            <a:pPr lvl="1" algn="just">
              <a:lnSpc>
                <a:spcPct val="150000"/>
              </a:lnSpc>
            </a:pPr>
            <a:r>
              <a:rPr lang="en-US" altLang="zh-TW" sz="2000" b="1" dirty="0">
                <a:solidFill>
                  <a:srgbClr val="FF0000"/>
                </a:solidFill>
              </a:rPr>
              <a:t>RNN</a:t>
            </a:r>
            <a:r>
              <a:rPr lang="zh-TW" altLang="en-US" sz="2000" b="1" dirty="0">
                <a:solidFill>
                  <a:srgbClr val="FF0000"/>
                </a:solidFill>
              </a:rPr>
              <a:t>共分如下四種類型：</a:t>
            </a:r>
            <a:endParaRPr lang="en-US" altLang="zh-TW" sz="2000" b="1" dirty="0">
              <a:solidFill>
                <a:srgbClr val="FF0000"/>
              </a:solidFill>
            </a:endParaRPr>
          </a:p>
          <a:p>
            <a:pPr lvl="2" algn="just">
              <a:lnSpc>
                <a:spcPct val="150000"/>
              </a:lnSpc>
            </a:pPr>
            <a:r>
              <a:rPr lang="en-US" altLang="zh-TW" sz="1800" b="1" dirty="0">
                <a:solidFill>
                  <a:srgbClr val="FF0000"/>
                </a:solidFill>
              </a:rPr>
              <a:t>One to one: </a:t>
            </a:r>
            <a:r>
              <a:rPr lang="zh-TW" altLang="en-US" sz="1800" b="1" dirty="0">
                <a:solidFill>
                  <a:srgbClr val="FF0000"/>
                </a:solidFill>
              </a:rPr>
              <a:t>輸入只有一個且輸出只有一個</a:t>
            </a:r>
            <a:endParaRPr lang="en-US" altLang="zh-TW" sz="1800" b="1" dirty="0">
              <a:solidFill>
                <a:srgbClr val="FF0000"/>
              </a:solidFill>
            </a:endParaRPr>
          </a:p>
          <a:p>
            <a:pPr lvl="2" algn="just">
              <a:lnSpc>
                <a:spcPct val="150000"/>
              </a:lnSpc>
            </a:pPr>
            <a:r>
              <a:rPr lang="en-US" altLang="zh-TW" sz="1800" b="1" dirty="0">
                <a:solidFill>
                  <a:srgbClr val="FF0000"/>
                </a:solidFill>
              </a:rPr>
              <a:t>One to many:</a:t>
            </a:r>
            <a:r>
              <a:rPr lang="zh-TW" altLang="en-US" sz="1800" b="1" dirty="0">
                <a:solidFill>
                  <a:srgbClr val="FF0000"/>
                </a:solidFill>
              </a:rPr>
              <a:t>輸入只有一個但輸出卻有多個</a:t>
            </a:r>
            <a:endParaRPr lang="en-US" altLang="zh-TW" sz="1800" b="1" dirty="0">
              <a:solidFill>
                <a:srgbClr val="FF0000"/>
              </a:solidFill>
            </a:endParaRPr>
          </a:p>
          <a:p>
            <a:pPr lvl="2" algn="just">
              <a:lnSpc>
                <a:spcPct val="150000"/>
              </a:lnSpc>
            </a:pPr>
            <a:r>
              <a:rPr lang="en-US" altLang="zh-TW" sz="1800" b="1" dirty="0">
                <a:solidFill>
                  <a:srgbClr val="FF0000"/>
                </a:solidFill>
              </a:rPr>
              <a:t>Many to one:</a:t>
            </a:r>
            <a:r>
              <a:rPr lang="zh-TW" altLang="en-US" sz="1800" b="1" dirty="0">
                <a:solidFill>
                  <a:srgbClr val="FF0000"/>
                </a:solidFill>
              </a:rPr>
              <a:t>輸入多個，輸出只有一個</a:t>
            </a:r>
            <a:endParaRPr lang="en-US" altLang="zh-TW" sz="1800" b="1" dirty="0">
              <a:solidFill>
                <a:srgbClr val="FF0000"/>
              </a:solidFill>
            </a:endParaRPr>
          </a:p>
          <a:p>
            <a:pPr lvl="2" algn="just">
              <a:lnSpc>
                <a:spcPct val="150000"/>
              </a:lnSpc>
            </a:pPr>
            <a:r>
              <a:rPr lang="en-US" altLang="zh-TW" sz="1800" b="1" dirty="0">
                <a:solidFill>
                  <a:srgbClr val="FF0000"/>
                </a:solidFill>
              </a:rPr>
              <a:t>Many to many:</a:t>
            </a:r>
            <a:r>
              <a:rPr lang="zh-TW" altLang="en-US" sz="1800" b="1" dirty="0">
                <a:solidFill>
                  <a:srgbClr val="FF0000"/>
                </a:solidFill>
              </a:rPr>
              <a:t>輸入、輸出均為多個</a:t>
            </a:r>
          </a:p>
        </p:txBody>
      </p:sp>
      <p:sp>
        <p:nvSpPr>
          <p:cNvPr id="4" name="投影片編號版面配置區 3"/>
          <p:cNvSpPr>
            <a:spLocks noGrp="1"/>
          </p:cNvSpPr>
          <p:nvPr>
            <p:ph type="sldNum" sz="quarter" idx="12"/>
          </p:nvPr>
        </p:nvSpPr>
        <p:spPr/>
        <p:txBody>
          <a:bodyPr/>
          <a:lstStyle/>
          <a:p>
            <a:pPr algn="just"/>
            <a:fld id="{EE24E02C-FA55-4E48-AE6E-5EC7FF184350}" type="slidenum">
              <a:rPr lang="zh-TW" altLang="en-US" smtClean="0"/>
              <a:pPr algn="just"/>
              <a:t>11</a:t>
            </a:fld>
            <a:endParaRPr lang="zh-TW" altLang="en-US"/>
          </a:p>
        </p:txBody>
      </p:sp>
    </p:spTree>
    <p:extLst>
      <p:ext uri="{BB962C8B-B14F-4D97-AF65-F5344CB8AC3E}">
        <p14:creationId xmlns:p14="http://schemas.microsoft.com/office/powerpoint/2010/main" val="1007948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a:t>RNN </a:t>
            </a:r>
            <a:r>
              <a:rPr lang="zh-TW" altLang="en-US" dirty="0"/>
              <a:t>架構介紹</a:t>
            </a:r>
          </a:p>
        </p:txBody>
      </p:sp>
      <p:sp>
        <p:nvSpPr>
          <p:cNvPr id="3" name="內容版面配置區 2"/>
          <p:cNvSpPr>
            <a:spLocks noGrp="1"/>
          </p:cNvSpPr>
          <p:nvPr>
            <p:ph idx="1"/>
          </p:nvPr>
        </p:nvSpPr>
        <p:spPr/>
        <p:txBody>
          <a:bodyPr>
            <a:normAutofit/>
          </a:bodyPr>
          <a:lstStyle/>
          <a:p>
            <a:pPr algn="just">
              <a:lnSpc>
                <a:spcPct val="150000"/>
              </a:lnSpc>
            </a:pPr>
            <a:r>
              <a:rPr lang="zh-TW" altLang="en-US" dirty="0"/>
              <a:t>如圖有</a:t>
            </a:r>
            <a:r>
              <a:rPr lang="en-US" altLang="zh-TW" dirty="0"/>
              <a:t>4</a:t>
            </a:r>
            <a:r>
              <a:rPr lang="zh-TW" altLang="en-US" dirty="0"/>
              <a:t>個</a:t>
            </a:r>
            <a:r>
              <a:rPr lang="en-US" altLang="zh-TW" dirty="0"/>
              <a:t>RNN</a:t>
            </a:r>
            <a:r>
              <a:rPr lang="zh-TW" altLang="en-US" dirty="0"/>
              <a:t>類型：</a:t>
            </a:r>
            <a:endParaRPr lang="zh-TW" altLang="en-US" b="1" u="sng" dirty="0">
              <a:solidFill>
                <a:srgbClr val="7030A0"/>
              </a:solidFill>
            </a:endParaRPr>
          </a:p>
        </p:txBody>
      </p:sp>
      <p:sp>
        <p:nvSpPr>
          <p:cNvPr id="4" name="投影片編號版面配置區 3"/>
          <p:cNvSpPr>
            <a:spLocks noGrp="1"/>
          </p:cNvSpPr>
          <p:nvPr>
            <p:ph type="sldNum" sz="quarter" idx="12"/>
          </p:nvPr>
        </p:nvSpPr>
        <p:spPr/>
        <p:txBody>
          <a:bodyPr/>
          <a:lstStyle/>
          <a:p>
            <a:pPr algn="just"/>
            <a:fld id="{EE24E02C-FA55-4E48-AE6E-5EC7FF184350}" type="slidenum">
              <a:rPr lang="zh-TW" altLang="en-US" smtClean="0"/>
              <a:pPr algn="just"/>
              <a:t>12</a:t>
            </a:fld>
            <a:endParaRPr lang="zh-TW" altLang="en-US"/>
          </a:p>
        </p:txBody>
      </p:sp>
      <p:grpSp>
        <p:nvGrpSpPr>
          <p:cNvPr id="44" name="群組 43"/>
          <p:cNvGrpSpPr/>
          <p:nvPr/>
        </p:nvGrpSpPr>
        <p:grpSpPr>
          <a:xfrm>
            <a:off x="540329" y="3795035"/>
            <a:ext cx="1374094" cy="2242066"/>
            <a:chOff x="848383" y="3421380"/>
            <a:chExt cx="1374094" cy="2242066"/>
          </a:xfrm>
        </p:grpSpPr>
        <p:sp>
          <p:nvSpPr>
            <p:cNvPr id="9" name="矩形 8"/>
            <p:cNvSpPr/>
            <p:nvPr/>
          </p:nvSpPr>
          <p:spPr>
            <a:xfrm>
              <a:off x="848383" y="5294114"/>
              <a:ext cx="1374094" cy="369332"/>
            </a:xfrm>
            <a:prstGeom prst="rect">
              <a:avLst/>
            </a:prstGeom>
          </p:spPr>
          <p:txBody>
            <a:bodyPr wrap="none">
              <a:spAutoFit/>
            </a:bodyPr>
            <a:lstStyle/>
            <a:p>
              <a:r>
                <a:rPr lang="en-US" altLang="zh-TW" b="1" dirty="0">
                  <a:solidFill>
                    <a:srgbClr val="FF0000"/>
                  </a:solidFill>
                </a:rPr>
                <a:t>One to one</a:t>
              </a:r>
              <a:endParaRPr lang="zh-TW" altLang="en-US" dirty="0"/>
            </a:p>
          </p:txBody>
        </p:sp>
        <p:grpSp>
          <p:nvGrpSpPr>
            <p:cNvPr id="15" name="群組 14"/>
            <p:cNvGrpSpPr/>
            <p:nvPr/>
          </p:nvGrpSpPr>
          <p:grpSpPr>
            <a:xfrm>
              <a:off x="1287780" y="3421380"/>
              <a:ext cx="495300" cy="1562100"/>
              <a:chOff x="1287780" y="3421380"/>
              <a:chExt cx="495300" cy="1562100"/>
            </a:xfrm>
          </p:grpSpPr>
          <p:grpSp>
            <p:nvGrpSpPr>
              <p:cNvPr id="8" name="群組 7"/>
              <p:cNvGrpSpPr/>
              <p:nvPr/>
            </p:nvGrpSpPr>
            <p:grpSpPr>
              <a:xfrm>
                <a:off x="1287780" y="3421380"/>
                <a:ext cx="495300" cy="1562100"/>
                <a:chOff x="1287780" y="3421380"/>
                <a:chExt cx="495300" cy="1562100"/>
              </a:xfrm>
            </p:grpSpPr>
            <p:sp>
              <p:nvSpPr>
                <p:cNvPr id="5" name="矩形 4"/>
                <p:cNvSpPr/>
                <p:nvPr/>
              </p:nvSpPr>
              <p:spPr>
                <a:xfrm>
                  <a:off x="1287780" y="3421380"/>
                  <a:ext cx="495300"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287780" y="4008120"/>
                  <a:ext cx="495300"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1287780" y="4594860"/>
                  <a:ext cx="495300"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0" name="直線單箭頭接點 9"/>
              <p:cNvCxnSpPr>
                <a:endCxn id="6" idx="2"/>
              </p:cNvCxnSpPr>
              <p:nvPr/>
            </p:nvCxnSpPr>
            <p:spPr>
              <a:xfrm flipV="1">
                <a:off x="1527810" y="439674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p:cNvCxnSpPr>
                <a:stCxn id="6" idx="0"/>
                <a:endCxn id="5" idx="2"/>
              </p:cNvCxnSpPr>
              <p:nvPr/>
            </p:nvCxnSpPr>
            <p:spPr>
              <a:xfrm flipV="1">
                <a:off x="1535430" y="381000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grpSp>
      <p:grpSp>
        <p:nvGrpSpPr>
          <p:cNvPr id="45" name="群組 44"/>
          <p:cNvGrpSpPr/>
          <p:nvPr/>
        </p:nvGrpSpPr>
        <p:grpSpPr>
          <a:xfrm>
            <a:off x="2728919" y="3852185"/>
            <a:ext cx="2960368" cy="2232660"/>
            <a:chOff x="2796540" y="3421380"/>
            <a:chExt cx="2960368" cy="2232660"/>
          </a:xfrm>
        </p:grpSpPr>
        <p:grpSp>
          <p:nvGrpSpPr>
            <p:cNvPr id="42" name="群組 41"/>
            <p:cNvGrpSpPr/>
            <p:nvPr/>
          </p:nvGrpSpPr>
          <p:grpSpPr>
            <a:xfrm>
              <a:off x="2796540" y="3421380"/>
              <a:ext cx="2960368" cy="1562100"/>
              <a:chOff x="2796540" y="3421380"/>
              <a:chExt cx="2960368" cy="1562100"/>
            </a:xfrm>
          </p:grpSpPr>
          <p:grpSp>
            <p:nvGrpSpPr>
              <p:cNvPr id="16" name="群組 15"/>
              <p:cNvGrpSpPr/>
              <p:nvPr/>
            </p:nvGrpSpPr>
            <p:grpSpPr>
              <a:xfrm>
                <a:off x="2796540" y="3421380"/>
                <a:ext cx="495300" cy="1562100"/>
                <a:chOff x="1287780" y="3421380"/>
                <a:chExt cx="495300" cy="1562100"/>
              </a:xfrm>
            </p:grpSpPr>
            <p:grpSp>
              <p:nvGrpSpPr>
                <p:cNvPr id="17" name="群組 16"/>
                <p:cNvGrpSpPr/>
                <p:nvPr/>
              </p:nvGrpSpPr>
              <p:grpSpPr>
                <a:xfrm>
                  <a:off x="1287780" y="3421380"/>
                  <a:ext cx="495300" cy="1562100"/>
                  <a:chOff x="1287780" y="3421380"/>
                  <a:chExt cx="495300" cy="1562100"/>
                </a:xfrm>
              </p:grpSpPr>
              <p:sp>
                <p:nvSpPr>
                  <p:cNvPr id="20" name="矩形 19"/>
                  <p:cNvSpPr/>
                  <p:nvPr/>
                </p:nvSpPr>
                <p:spPr>
                  <a:xfrm>
                    <a:off x="1287780" y="342138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1" name="矩形 20"/>
                  <p:cNvSpPr/>
                  <p:nvPr/>
                </p:nvSpPr>
                <p:spPr>
                  <a:xfrm>
                    <a:off x="1287780" y="400812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2" name="矩形 21"/>
                  <p:cNvSpPr/>
                  <p:nvPr/>
                </p:nvSpPr>
                <p:spPr>
                  <a:xfrm>
                    <a:off x="1287780" y="459486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pSp>
            <p:cxnSp>
              <p:nvCxnSpPr>
                <p:cNvPr id="18" name="直線單箭頭接點 17"/>
                <p:cNvCxnSpPr>
                  <a:endCxn id="21" idx="2"/>
                </p:cNvCxnSpPr>
                <p:nvPr/>
              </p:nvCxnSpPr>
              <p:spPr>
                <a:xfrm flipV="1">
                  <a:off x="1527810" y="439674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p:cNvCxnSpPr>
                  <a:stCxn id="21" idx="0"/>
                  <a:endCxn id="20" idx="2"/>
                </p:cNvCxnSpPr>
                <p:nvPr/>
              </p:nvCxnSpPr>
              <p:spPr>
                <a:xfrm flipV="1">
                  <a:off x="1535430" y="381000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23" name="矩形 22"/>
              <p:cNvSpPr/>
              <p:nvPr/>
            </p:nvSpPr>
            <p:spPr>
              <a:xfrm>
                <a:off x="3623310" y="342138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4" name="矩形 23"/>
              <p:cNvSpPr/>
              <p:nvPr/>
            </p:nvSpPr>
            <p:spPr>
              <a:xfrm>
                <a:off x="3623310" y="400812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25" name="直線單箭頭接點 24"/>
              <p:cNvCxnSpPr>
                <a:endCxn id="23" idx="2"/>
              </p:cNvCxnSpPr>
              <p:nvPr/>
            </p:nvCxnSpPr>
            <p:spPr>
              <a:xfrm flipV="1">
                <a:off x="3863340"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直線單箭頭接點 25"/>
              <p:cNvCxnSpPr>
                <a:endCxn id="24" idx="1"/>
              </p:cNvCxnSpPr>
              <p:nvPr/>
            </p:nvCxnSpPr>
            <p:spPr>
              <a:xfrm>
                <a:off x="3291840" y="419862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直線單箭頭接點 32"/>
              <p:cNvCxnSpPr/>
              <p:nvPr/>
            </p:nvCxnSpPr>
            <p:spPr>
              <a:xfrm>
                <a:off x="4118610" y="419862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4" name="矩形 33"/>
              <p:cNvSpPr/>
              <p:nvPr/>
            </p:nvSpPr>
            <p:spPr>
              <a:xfrm>
                <a:off x="4442459" y="342138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5" name="矩形 34"/>
              <p:cNvSpPr/>
              <p:nvPr/>
            </p:nvSpPr>
            <p:spPr>
              <a:xfrm>
                <a:off x="4442459" y="400812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36" name="直線單箭頭接點 35"/>
              <p:cNvCxnSpPr>
                <a:endCxn id="34" idx="2"/>
              </p:cNvCxnSpPr>
              <p:nvPr/>
            </p:nvCxnSpPr>
            <p:spPr>
              <a:xfrm flipV="1">
                <a:off x="4682489"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直線單箭頭接點 36"/>
              <p:cNvCxnSpPr/>
              <p:nvPr/>
            </p:nvCxnSpPr>
            <p:spPr>
              <a:xfrm>
                <a:off x="4937759" y="419862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8" name="矩形 37"/>
              <p:cNvSpPr/>
              <p:nvPr/>
            </p:nvSpPr>
            <p:spPr>
              <a:xfrm>
                <a:off x="5261608" y="342138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9" name="矩形 38"/>
              <p:cNvSpPr/>
              <p:nvPr/>
            </p:nvSpPr>
            <p:spPr>
              <a:xfrm>
                <a:off x="5261608" y="400812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40" name="直線單箭頭接點 39"/>
              <p:cNvCxnSpPr>
                <a:endCxn id="38" idx="2"/>
              </p:cNvCxnSpPr>
              <p:nvPr/>
            </p:nvCxnSpPr>
            <p:spPr>
              <a:xfrm flipV="1">
                <a:off x="5501638"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43" name="矩形 42"/>
            <p:cNvSpPr/>
            <p:nvPr/>
          </p:nvSpPr>
          <p:spPr>
            <a:xfrm>
              <a:off x="3623310" y="5284708"/>
              <a:ext cx="1556836" cy="369332"/>
            </a:xfrm>
            <a:prstGeom prst="rect">
              <a:avLst/>
            </a:prstGeom>
          </p:spPr>
          <p:txBody>
            <a:bodyPr wrap="none">
              <a:spAutoFit/>
            </a:bodyPr>
            <a:lstStyle/>
            <a:p>
              <a:r>
                <a:rPr lang="en-US" altLang="zh-TW" b="1" dirty="0">
                  <a:solidFill>
                    <a:srgbClr val="FF0000"/>
                  </a:solidFill>
                </a:rPr>
                <a:t>One to many</a:t>
              </a:r>
              <a:endParaRPr lang="zh-TW" altLang="en-US" dirty="0"/>
            </a:p>
          </p:txBody>
        </p:sp>
      </p:grpSp>
      <p:grpSp>
        <p:nvGrpSpPr>
          <p:cNvPr id="71" name="群組 70"/>
          <p:cNvGrpSpPr/>
          <p:nvPr/>
        </p:nvGrpSpPr>
        <p:grpSpPr>
          <a:xfrm>
            <a:off x="6388366" y="3912991"/>
            <a:ext cx="2141219" cy="2132599"/>
            <a:chOff x="5323525" y="783837"/>
            <a:chExt cx="2141219" cy="2132599"/>
          </a:xfrm>
        </p:grpSpPr>
        <p:sp>
          <p:nvSpPr>
            <p:cNvPr id="48" name="矩形 47"/>
            <p:cNvSpPr/>
            <p:nvPr/>
          </p:nvSpPr>
          <p:spPr>
            <a:xfrm>
              <a:off x="5703122" y="2547104"/>
              <a:ext cx="1556836" cy="369332"/>
            </a:xfrm>
            <a:prstGeom prst="rect">
              <a:avLst/>
            </a:prstGeom>
          </p:spPr>
          <p:txBody>
            <a:bodyPr wrap="none">
              <a:spAutoFit/>
            </a:bodyPr>
            <a:lstStyle/>
            <a:p>
              <a:r>
                <a:rPr lang="en-US" altLang="zh-TW" b="1" dirty="0">
                  <a:solidFill>
                    <a:srgbClr val="FF0000"/>
                  </a:solidFill>
                </a:rPr>
                <a:t>Many to one</a:t>
              </a:r>
              <a:endParaRPr lang="zh-TW" altLang="en-US" dirty="0"/>
            </a:p>
          </p:txBody>
        </p:sp>
        <p:grpSp>
          <p:nvGrpSpPr>
            <p:cNvPr id="70" name="群組 69"/>
            <p:cNvGrpSpPr/>
            <p:nvPr/>
          </p:nvGrpSpPr>
          <p:grpSpPr>
            <a:xfrm>
              <a:off x="5323525" y="783837"/>
              <a:ext cx="2141219" cy="1565147"/>
              <a:chOff x="5323525" y="783837"/>
              <a:chExt cx="2141219" cy="1565147"/>
            </a:xfrm>
          </p:grpSpPr>
          <p:grpSp>
            <p:nvGrpSpPr>
              <p:cNvPr id="47" name="群組 46"/>
              <p:cNvGrpSpPr/>
              <p:nvPr/>
            </p:nvGrpSpPr>
            <p:grpSpPr>
              <a:xfrm>
                <a:off x="5323525" y="1373624"/>
                <a:ext cx="2141219" cy="975360"/>
                <a:chOff x="2796540" y="3421380"/>
                <a:chExt cx="2141219" cy="975360"/>
              </a:xfrm>
            </p:grpSpPr>
            <p:grpSp>
              <p:nvGrpSpPr>
                <p:cNvPr id="49" name="群組 48"/>
                <p:cNvGrpSpPr/>
                <p:nvPr/>
              </p:nvGrpSpPr>
              <p:grpSpPr>
                <a:xfrm>
                  <a:off x="2796540" y="3421380"/>
                  <a:ext cx="495300" cy="975360"/>
                  <a:chOff x="1287780" y="3421380"/>
                  <a:chExt cx="495300" cy="975360"/>
                </a:xfrm>
              </p:grpSpPr>
              <p:grpSp>
                <p:nvGrpSpPr>
                  <p:cNvPr id="62" name="群組 61"/>
                  <p:cNvGrpSpPr/>
                  <p:nvPr/>
                </p:nvGrpSpPr>
                <p:grpSpPr>
                  <a:xfrm>
                    <a:off x="1287780" y="3421380"/>
                    <a:ext cx="495300" cy="975360"/>
                    <a:chOff x="1287780" y="3421380"/>
                    <a:chExt cx="495300" cy="975360"/>
                  </a:xfrm>
                </p:grpSpPr>
                <p:sp>
                  <p:nvSpPr>
                    <p:cNvPr id="65" name="矩形 64"/>
                    <p:cNvSpPr/>
                    <p:nvPr/>
                  </p:nvSpPr>
                  <p:spPr>
                    <a:xfrm>
                      <a:off x="1287780" y="342138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6" name="矩形 65"/>
                    <p:cNvSpPr/>
                    <p:nvPr/>
                  </p:nvSpPr>
                  <p:spPr>
                    <a:xfrm>
                      <a:off x="1287780" y="400812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64" name="直線單箭頭接點 63"/>
                  <p:cNvCxnSpPr>
                    <a:stCxn id="66" idx="0"/>
                    <a:endCxn id="65" idx="2"/>
                  </p:cNvCxnSpPr>
                  <p:nvPr/>
                </p:nvCxnSpPr>
                <p:spPr>
                  <a:xfrm flipV="1">
                    <a:off x="1535430" y="381000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50" name="矩形 49"/>
                <p:cNvSpPr/>
                <p:nvPr/>
              </p:nvSpPr>
              <p:spPr>
                <a:xfrm>
                  <a:off x="3623310" y="342138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1" name="矩形 50"/>
                <p:cNvSpPr/>
                <p:nvPr/>
              </p:nvSpPr>
              <p:spPr>
                <a:xfrm>
                  <a:off x="3623310" y="400812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52" name="直線單箭頭接點 51"/>
                <p:cNvCxnSpPr>
                  <a:endCxn id="50" idx="2"/>
                </p:cNvCxnSpPr>
                <p:nvPr/>
              </p:nvCxnSpPr>
              <p:spPr>
                <a:xfrm flipV="1">
                  <a:off x="3863340"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直線單箭頭接點 52"/>
                <p:cNvCxnSpPr/>
                <p:nvPr/>
              </p:nvCxnSpPr>
              <p:spPr>
                <a:xfrm>
                  <a:off x="3283268" y="361825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4" name="直線單箭頭接點 53"/>
                <p:cNvCxnSpPr/>
                <p:nvPr/>
              </p:nvCxnSpPr>
              <p:spPr>
                <a:xfrm>
                  <a:off x="4110989" y="3609487"/>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5" name="矩形 54"/>
                <p:cNvSpPr/>
                <p:nvPr/>
              </p:nvSpPr>
              <p:spPr>
                <a:xfrm>
                  <a:off x="4442459" y="342138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6" name="矩形 55"/>
                <p:cNvSpPr/>
                <p:nvPr/>
              </p:nvSpPr>
              <p:spPr>
                <a:xfrm>
                  <a:off x="4442459" y="400812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57" name="直線單箭頭接點 56"/>
                <p:cNvCxnSpPr>
                  <a:endCxn id="55" idx="2"/>
                </p:cNvCxnSpPr>
                <p:nvPr/>
              </p:nvCxnSpPr>
              <p:spPr>
                <a:xfrm flipV="1">
                  <a:off x="4682489"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68" name="矩形 67"/>
              <p:cNvSpPr/>
              <p:nvPr/>
            </p:nvSpPr>
            <p:spPr>
              <a:xfrm>
                <a:off x="6969444" y="783837"/>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69" name="直線單箭頭接點 68"/>
            <p:cNvCxnSpPr/>
            <p:nvPr/>
          </p:nvCxnSpPr>
          <p:spPr>
            <a:xfrm flipV="1">
              <a:off x="7217094" y="1175504"/>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99" name="群組 98"/>
          <p:cNvGrpSpPr/>
          <p:nvPr/>
        </p:nvGrpSpPr>
        <p:grpSpPr>
          <a:xfrm>
            <a:off x="5229556" y="1368649"/>
            <a:ext cx="3782376" cy="2141362"/>
            <a:chOff x="5213994" y="662132"/>
            <a:chExt cx="3782376" cy="2141362"/>
          </a:xfrm>
        </p:grpSpPr>
        <p:sp>
          <p:nvSpPr>
            <p:cNvPr id="73" name="矩形 72"/>
            <p:cNvSpPr/>
            <p:nvPr/>
          </p:nvSpPr>
          <p:spPr>
            <a:xfrm>
              <a:off x="6375987" y="2434162"/>
              <a:ext cx="1680268" cy="369332"/>
            </a:xfrm>
            <a:prstGeom prst="rect">
              <a:avLst/>
            </a:prstGeom>
          </p:spPr>
          <p:txBody>
            <a:bodyPr wrap="none">
              <a:spAutoFit/>
            </a:bodyPr>
            <a:lstStyle/>
            <a:p>
              <a:r>
                <a:rPr lang="en-US" altLang="zh-TW" b="1" dirty="0">
                  <a:solidFill>
                    <a:srgbClr val="FF0000"/>
                  </a:solidFill>
                </a:rPr>
                <a:t>Many to many</a:t>
              </a:r>
              <a:endParaRPr lang="zh-TW" altLang="en-US" dirty="0"/>
            </a:p>
          </p:txBody>
        </p:sp>
        <p:grpSp>
          <p:nvGrpSpPr>
            <p:cNvPr id="74" name="群組 73"/>
            <p:cNvGrpSpPr/>
            <p:nvPr/>
          </p:nvGrpSpPr>
          <p:grpSpPr>
            <a:xfrm>
              <a:off x="5213994" y="662132"/>
              <a:ext cx="2141219" cy="1565147"/>
              <a:chOff x="5323525" y="783837"/>
              <a:chExt cx="2141219" cy="1565147"/>
            </a:xfrm>
            <a:solidFill>
              <a:srgbClr val="00B050"/>
            </a:solidFill>
          </p:grpSpPr>
          <p:grpSp>
            <p:nvGrpSpPr>
              <p:cNvPr id="76" name="群組 75"/>
              <p:cNvGrpSpPr/>
              <p:nvPr/>
            </p:nvGrpSpPr>
            <p:grpSpPr>
              <a:xfrm>
                <a:off x="5323525" y="1373624"/>
                <a:ext cx="2141219" cy="975360"/>
                <a:chOff x="2796540" y="3421380"/>
                <a:chExt cx="2141219" cy="975360"/>
              </a:xfrm>
              <a:grpFill/>
            </p:grpSpPr>
            <p:grpSp>
              <p:nvGrpSpPr>
                <p:cNvPr id="78" name="群組 77"/>
                <p:cNvGrpSpPr/>
                <p:nvPr/>
              </p:nvGrpSpPr>
              <p:grpSpPr>
                <a:xfrm>
                  <a:off x="2796540" y="3421380"/>
                  <a:ext cx="495300" cy="975360"/>
                  <a:chOff x="1287780" y="3421380"/>
                  <a:chExt cx="495300" cy="975360"/>
                </a:xfrm>
                <a:grpFill/>
              </p:grpSpPr>
              <p:grpSp>
                <p:nvGrpSpPr>
                  <p:cNvPr id="87" name="群組 86"/>
                  <p:cNvGrpSpPr/>
                  <p:nvPr/>
                </p:nvGrpSpPr>
                <p:grpSpPr>
                  <a:xfrm>
                    <a:off x="1287780" y="3421380"/>
                    <a:ext cx="495300" cy="975360"/>
                    <a:chOff x="1287780" y="3421380"/>
                    <a:chExt cx="495300" cy="975360"/>
                  </a:xfrm>
                  <a:grpFill/>
                </p:grpSpPr>
                <p:sp>
                  <p:nvSpPr>
                    <p:cNvPr id="89" name="矩形 88"/>
                    <p:cNvSpPr/>
                    <p:nvPr/>
                  </p:nvSpPr>
                  <p:spPr>
                    <a:xfrm>
                      <a:off x="1287780" y="342138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0" name="矩形 89"/>
                    <p:cNvSpPr/>
                    <p:nvPr/>
                  </p:nvSpPr>
                  <p:spPr>
                    <a:xfrm>
                      <a:off x="1287780" y="400812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88" name="直線單箭頭接點 87"/>
                  <p:cNvCxnSpPr>
                    <a:stCxn id="90" idx="0"/>
                    <a:endCxn id="89" idx="2"/>
                  </p:cNvCxnSpPr>
                  <p:nvPr/>
                </p:nvCxnSpPr>
                <p:spPr>
                  <a:xfrm flipV="1">
                    <a:off x="1535430" y="3810000"/>
                    <a:ext cx="0" cy="198120"/>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grpSp>
            <p:sp>
              <p:nvSpPr>
                <p:cNvPr id="79" name="矩形 78"/>
                <p:cNvSpPr/>
                <p:nvPr/>
              </p:nvSpPr>
              <p:spPr>
                <a:xfrm>
                  <a:off x="3623310" y="342138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0" name="矩形 79"/>
                <p:cNvSpPr/>
                <p:nvPr/>
              </p:nvSpPr>
              <p:spPr>
                <a:xfrm>
                  <a:off x="3623310" y="400812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81" name="直線單箭頭接點 80"/>
                <p:cNvCxnSpPr>
                  <a:endCxn id="79" idx="2"/>
                </p:cNvCxnSpPr>
                <p:nvPr/>
              </p:nvCxnSpPr>
              <p:spPr>
                <a:xfrm flipV="1">
                  <a:off x="3863340" y="3810000"/>
                  <a:ext cx="7620" cy="184405"/>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82" name="直線單箭頭接點 81"/>
                <p:cNvCxnSpPr/>
                <p:nvPr/>
              </p:nvCxnSpPr>
              <p:spPr>
                <a:xfrm>
                  <a:off x="3283268" y="3618250"/>
                  <a:ext cx="331470" cy="3810"/>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83" name="直線單箭頭接點 82"/>
                <p:cNvCxnSpPr/>
                <p:nvPr/>
              </p:nvCxnSpPr>
              <p:spPr>
                <a:xfrm>
                  <a:off x="4110989" y="3609487"/>
                  <a:ext cx="331470" cy="3810"/>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sp>
              <p:nvSpPr>
                <p:cNvPr id="84" name="矩形 83"/>
                <p:cNvSpPr/>
                <p:nvPr/>
              </p:nvSpPr>
              <p:spPr>
                <a:xfrm>
                  <a:off x="4442459" y="342138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5" name="矩形 84"/>
                <p:cNvSpPr/>
                <p:nvPr/>
              </p:nvSpPr>
              <p:spPr>
                <a:xfrm>
                  <a:off x="4442459" y="400812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86" name="直線單箭頭接點 85"/>
                <p:cNvCxnSpPr>
                  <a:endCxn id="84" idx="2"/>
                </p:cNvCxnSpPr>
                <p:nvPr/>
              </p:nvCxnSpPr>
              <p:spPr>
                <a:xfrm flipV="1">
                  <a:off x="4682489" y="3810000"/>
                  <a:ext cx="7620" cy="184405"/>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grpSp>
          <p:sp>
            <p:nvSpPr>
              <p:cNvPr id="77" name="矩形 76"/>
              <p:cNvSpPr/>
              <p:nvPr/>
            </p:nvSpPr>
            <p:spPr>
              <a:xfrm>
                <a:off x="6969444" y="783837"/>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75" name="直線單箭頭接點 74"/>
            <p:cNvCxnSpPr/>
            <p:nvPr/>
          </p:nvCxnSpPr>
          <p:spPr>
            <a:xfrm flipV="1">
              <a:off x="7107563" y="105379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1" name="矩形 90"/>
            <p:cNvSpPr/>
            <p:nvPr/>
          </p:nvSpPr>
          <p:spPr>
            <a:xfrm>
              <a:off x="7679062" y="1251919"/>
              <a:ext cx="495300" cy="38862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2" name="矩形 91"/>
            <p:cNvSpPr/>
            <p:nvPr/>
          </p:nvSpPr>
          <p:spPr>
            <a:xfrm>
              <a:off x="7679062" y="662132"/>
              <a:ext cx="495300" cy="38862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93" name="直線單箭頭接點 92"/>
            <p:cNvCxnSpPr/>
            <p:nvPr/>
          </p:nvCxnSpPr>
          <p:spPr>
            <a:xfrm>
              <a:off x="7357125" y="1448789"/>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4" name="直線單箭頭接點 93"/>
            <p:cNvCxnSpPr/>
            <p:nvPr/>
          </p:nvCxnSpPr>
          <p:spPr>
            <a:xfrm flipV="1">
              <a:off x="7922902" y="105379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5" name="矩形 94"/>
            <p:cNvSpPr/>
            <p:nvPr/>
          </p:nvSpPr>
          <p:spPr>
            <a:xfrm>
              <a:off x="8501070" y="1251919"/>
              <a:ext cx="495300" cy="38862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6" name="矩形 95"/>
            <p:cNvSpPr/>
            <p:nvPr/>
          </p:nvSpPr>
          <p:spPr>
            <a:xfrm>
              <a:off x="8501070" y="662132"/>
              <a:ext cx="495300" cy="38862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97" name="直線單箭頭接點 96"/>
            <p:cNvCxnSpPr/>
            <p:nvPr/>
          </p:nvCxnSpPr>
          <p:spPr>
            <a:xfrm>
              <a:off x="8179133" y="1448789"/>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8" name="直線單箭頭接點 97"/>
            <p:cNvCxnSpPr/>
            <p:nvPr/>
          </p:nvCxnSpPr>
          <p:spPr>
            <a:xfrm flipV="1">
              <a:off x="8744910" y="105379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8655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a:t>RNN </a:t>
            </a:r>
            <a:r>
              <a:rPr lang="zh-TW" altLang="en-US" dirty="0"/>
              <a:t>架構介紹</a:t>
            </a:r>
          </a:p>
        </p:txBody>
      </p:sp>
      <p:sp>
        <p:nvSpPr>
          <p:cNvPr id="3" name="內容版面配置區 2"/>
          <p:cNvSpPr>
            <a:spLocks noGrp="1"/>
          </p:cNvSpPr>
          <p:nvPr>
            <p:ph idx="1"/>
          </p:nvPr>
        </p:nvSpPr>
        <p:spPr>
          <a:xfrm>
            <a:off x="685800" y="2121408"/>
            <a:ext cx="4559300" cy="4050792"/>
          </a:xfrm>
        </p:spPr>
        <p:txBody>
          <a:bodyPr>
            <a:normAutofit/>
          </a:bodyPr>
          <a:lstStyle/>
          <a:p>
            <a:pPr algn="just">
              <a:lnSpc>
                <a:spcPct val="150000"/>
              </a:lnSpc>
            </a:pPr>
            <a:r>
              <a:rPr lang="en-US" altLang="zh-TW" b="1" u="sng" dirty="0">
                <a:solidFill>
                  <a:srgbClr val="7030A0"/>
                </a:solidFill>
              </a:rPr>
              <a:t>One to one</a:t>
            </a:r>
            <a:r>
              <a:rPr lang="zh-TW" altLang="en-US" b="1" u="sng" dirty="0">
                <a:solidFill>
                  <a:srgbClr val="7030A0"/>
                </a:solidFill>
              </a:rPr>
              <a:t>的應用（少被用）</a:t>
            </a:r>
            <a:endParaRPr lang="en-US" altLang="zh-TW" b="1" u="sng" dirty="0">
              <a:solidFill>
                <a:srgbClr val="7030A0"/>
              </a:solidFill>
            </a:endParaRPr>
          </a:p>
          <a:p>
            <a:pPr lvl="1" algn="just">
              <a:lnSpc>
                <a:spcPct val="150000"/>
              </a:lnSpc>
            </a:pPr>
            <a:r>
              <a:rPr lang="zh-TW" altLang="en-US" dirty="0"/>
              <a:t>行為跟</a:t>
            </a:r>
            <a:r>
              <a:rPr lang="en-US" altLang="zh-TW" dirty="0"/>
              <a:t>DNN</a:t>
            </a:r>
            <a:r>
              <a:rPr lang="zh-TW" altLang="en-US" dirty="0"/>
              <a:t>一樣，只有一個時間點的輸入與對應的輸出，</a:t>
            </a:r>
            <a:r>
              <a:rPr lang="zh-TW" altLang="en-US" b="1" u="sng" dirty="0"/>
              <a:t>此神經網路預測出的結果與前後時間點無關</a:t>
            </a:r>
            <a:r>
              <a:rPr lang="zh-TW" altLang="en-US" dirty="0"/>
              <a:t>，例如：我們想要分辨照片裡面的動物是貓還是狗，我們可以輸入一張照片去做判斷。</a:t>
            </a:r>
          </a:p>
        </p:txBody>
      </p:sp>
      <p:sp>
        <p:nvSpPr>
          <p:cNvPr id="4" name="投影片編號版面配置區 3"/>
          <p:cNvSpPr>
            <a:spLocks noGrp="1"/>
          </p:cNvSpPr>
          <p:nvPr>
            <p:ph type="sldNum" sz="quarter" idx="12"/>
          </p:nvPr>
        </p:nvSpPr>
        <p:spPr/>
        <p:txBody>
          <a:bodyPr/>
          <a:lstStyle/>
          <a:p>
            <a:pPr algn="just"/>
            <a:fld id="{EE24E02C-FA55-4E48-AE6E-5EC7FF184350}" type="slidenum">
              <a:rPr lang="zh-TW" altLang="en-US" smtClean="0"/>
              <a:pPr algn="just"/>
              <a:t>13</a:t>
            </a:fld>
            <a:endParaRPr lang="zh-TW" altLang="en-US"/>
          </a:p>
        </p:txBody>
      </p:sp>
      <p:grpSp>
        <p:nvGrpSpPr>
          <p:cNvPr id="28" name="群組 27"/>
          <p:cNvGrpSpPr/>
          <p:nvPr/>
        </p:nvGrpSpPr>
        <p:grpSpPr>
          <a:xfrm>
            <a:off x="6463524" y="1842255"/>
            <a:ext cx="1325926" cy="3448057"/>
            <a:chOff x="6673074" y="1499355"/>
            <a:chExt cx="1325926" cy="3448057"/>
          </a:xfrm>
        </p:grpSpPr>
        <p:grpSp>
          <p:nvGrpSpPr>
            <p:cNvPr id="27" name="群組 26"/>
            <p:cNvGrpSpPr/>
            <p:nvPr/>
          </p:nvGrpSpPr>
          <p:grpSpPr>
            <a:xfrm>
              <a:off x="6673074" y="1499355"/>
              <a:ext cx="1325926" cy="2368049"/>
              <a:chOff x="6558774" y="2559805"/>
              <a:chExt cx="1325926" cy="2368049"/>
            </a:xfrm>
          </p:grpSpPr>
          <p:grpSp>
            <p:nvGrpSpPr>
              <p:cNvPr id="7" name="群組 6"/>
              <p:cNvGrpSpPr/>
              <p:nvPr/>
            </p:nvGrpSpPr>
            <p:grpSpPr>
              <a:xfrm>
                <a:off x="7032546" y="3365754"/>
                <a:ext cx="495300" cy="1562100"/>
                <a:chOff x="1287780" y="3421380"/>
                <a:chExt cx="495300" cy="1562100"/>
              </a:xfrm>
            </p:grpSpPr>
            <p:grpSp>
              <p:nvGrpSpPr>
                <p:cNvPr id="8" name="群組 7"/>
                <p:cNvGrpSpPr/>
                <p:nvPr/>
              </p:nvGrpSpPr>
              <p:grpSpPr>
                <a:xfrm>
                  <a:off x="1287780" y="3421380"/>
                  <a:ext cx="495300" cy="1562100"/>
                  <a:chOff x="1287780" y="3421380"/>
                  <a:chExt cx="495300" cy="1562100"/>
                </a:xfrm>
              </p:grpSpPr>
              <p:sp>
                <p:nvSpPr>
                  <p:cNvPr id="11" name="矩形 10"/>
                  <p:cNvSpPr/>
                  <p:nvPr/>
                </p:nvSpPr>
                <p:spPr>
                  <a:xfrm>
                    <a:off x="1287780" y="3421380"/>
                    <a:ext cx="495300"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287780" y="4008120"/>
                    <a:ext cx="495300"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287780" y="4594860"/>
                    <a:ext cx="495300"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9" name="直線單箭頭接點 8"/>
                <p:cNvCxnSpPr>
                  <a:endCxn id="12" idx="2"/>
                </p:cNvCxnSpPr>
                <p:nvPr/>
              </p:nvCxnSpPr>
              <p:spPr>
                <a:xfrm flipV="1">
                  <a:off x="1527810" y="439674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直線單箭頭接點 9"/>
                <p:cNvCxnSpPr>
                  <a:stCxn id="12" idx="0"/>
                  <a:endCxn id="11" idx="2"/>
                </p:cNvCxnSpPr>
                <p:nvPr/>
              </p:nvCxnSpPr>
              <p:spPr>
                <a:xfrm flipV="1">
                  <a:off x="1535430" y="381000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cxnSp>
            <p:nvCxnSpPr>
              <p:cNvPr id="14" name="直線單箭頭接點 13"/>
              <p:cNvCxnSpPr>
                <a:stCxn id="11" idx="0"/>
              </p:cNvCxnSpPr>
              <p:nvPr/>
            </p:nvCxnSpPr>
            <p:spPr>
              <a:xfrm flipH="1" flipV="1">
                <a:off x="6908800" y="2951226"/>
                <a:ext cx="371396" cy="4145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p:cNvCxnSpPr>
                <a:stCxn id="11" idx="0"/>
              </p:cNvCxnSpPr>
              <p:nvPr/>
            </p:nvCxnSpPr>
            <p:spPr>
              <a:xfrm flipV="1">
                <a:off x="7280196" y="2951226"/>
                <a:ext cx="314404" cy="4145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矩形 23"/>
              <p:cNvSpPr/>
              <p:nvPr/>
            </p:nvSpPr>
            <p:spPr>
              <a:xfrm>
                <a:off x="6558774" y="2568440"/>
                <a:ext cx="535724" cy="369332"/>
              </a:xfrm>
              <a:prstGeom prst="rect">
                <a:avLst/>
              </a:prstGeom>
            </p:spPr>
            <p:txBody>
              <a:bodyPr wrap="none">
                <a:spAutoFit/>
              </a:bodyPr>
              <a:lstStyle/>
              <a:p>
                <a:r>
                  <a:rPr lang="en-US" altLang="zh-TW" dirty="0"/>
                  <a:t>Cat</a:t>
                </a:r>
                <a:endParaRPr lang="zh-TW" altLang="en-US" dirty="0"/>
              </a:p>
            </p:txBody>
          </p:sp>
          <p:sp>
            <p:nvSpPr>
              <p:cNvPr id="25" name="矩形 24"/>
              <p:cNvSpPr/>
              <p:nvPr/>
            </p:nvSpPr>
            <p:spPr>
              <a:xfrm>
                <a:off x="7320122" y="2559805"/>
                <a:ext cx="564578" cy="369332"/>
              </a:xfrm>
              <a:prstGeom prst="rect">
                <a:avLst/>
              </a:prstGeom>
            </p:spPr>
            <p:txBody>
              <a:bodyPr wrap="none">
                <a:spAutoFit/>
              </a:bodyPr>
              <a:lstStyle/>
              <a:p>
                <a:r>
                  <a:rPr lang="en-US" altLang="zh-TW" dirty="0"/>
                  <a:t>Dog</a:t>
                </a:r>
                <a:endParaRPr lang="zh-TW" altLang="en-US" dirty="0"/>
              </a:p>
            </p:txBody>
          </p:sp>
        </p:grpSp>
        <p:pic>
          <p:nvPicPr>
            <p:cNvPr id="26" name="圖片 25"/>
            <p:cNvPicPr>
              <a:picLocks noChangeAspect="1"/>
            </p:cNvPicPr>
            <p:nvPr/>
          </p:nvPicPr>
          <p:blipFill>
            <a:blip r:embed="rId2"/>
            <a:stretch>
              <a:fillRect/>
            </a:stretch>
          </p:blipFill>
          <p:spPr>
            <a:xfrm>
              <a:off x="6797746" y="4065524"/>
              <a:ext cx="1178260" cy="881888"/>
            </a:xfrm>
            <a:prstGeom prst="rect">
              <a:avLst/>
            </a:prstGeom>
          </p:spPr>
        </p:pic>
      </p:grpSp>
    </p:spTree>
    <p:extLst>
      <p:ext uri="{BB962C8B-B14F-4D97-AF65-F5344CB8AC3E}">
        <p14:creationId xmlns:p14="http://schemas.microsoft.com/office/powerpoint/2010/main" val="3947965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a:t>RNN </a:t>
            </a:r>
            <a:r>
              <a:rPr lang="zh-TW" altLang="en-US" dirty="0"/>
              <a:t>架構介紹</a:t>
            </a:r>
          </a:p>
        </p:txBody>
      </p:sp>
      <p:sp>
        <p:nvSpPr>
          <p:cNvPr id="3" name="內容版面配置區 2"/>
          <p:cNvSpPr>
            <a:spLocks noGrp="1"/>
          </p:cNvSpPr>
          <p:nvPr>
            <p:ph idx="1"/>
          </p:nvPr>
        </p:nvSpPr>
        <p:spPr/>
        <p:txBody>
          <a:bodyPr>
            <a:normAutofit/>
          </a:bodyPr>
          <a:lstStyle/>
          <a:p>
            <a:pPr algn="just">
              <a:lnSpc>
                <a:spcPct val="150000"/>
              </a:lnSpc>
            </a:pPr>
            <a:r>
              <a:rPr lang="en-US" altLang="zh-TW" b="1" u="sng" dirty="0">
                <a:solidFill>
                  <a:srgbClr val="7030A0"/>
                </a:solidFill>
              </a:rPr>
              <a:t>One to many</a:t>
            </a:r>
            <a:r>
              <a:rPr lang="zh-TW" altLang="en-US" b="1" u="sng" dirty="0">
                <a:solidFill>
                  <a:srgbClr val="7030A0"/>
                </a:solidFill>
              </a:rPr>
              <a:t>的應用</a:t>
            </a:r>
            <a:endParaRPr lang="en-US" altLang="zh-TW" b="1" u="sng" dirty="0">
              <a:solidFill>
                <a:srgbClr val="7030A0"/>
              </a:solidFill>
            </a:endParaRPr>
          </a:p>
          <a:p>
            <a:pPr lvl="1" algn="just">
              <a:lnSpc>
                <a:spcPct val="150000"/>
              </a:lnSpc>
            </a:pPr>
            <a:r>
              <a:rPr lang="zh-TW" altLang="en-US" b="1" dirty="0"/>
              <a:t>案例：影像描述（</a:t>
            </a:r>
            <a:r>
              <a:rPr lang="en-US" altLang="zh-TW" b="1" dirty="0"/>
              <a:t>Image Caption</a:t>
            </a:r>
            <a:r>
              <a:rPr lang="zh-TW" altLang="en-US" b="1" dirty="0"/>
              <a:t>） → 望圖生文</a:t>
            </a:r>
          </a:p>
        </p:txBody>
      </p:sp>
      <p:sp>
        <p:nvSpPr>
          <p:cNvPr id="4" name="投影片編號版面配置區 3"/>
          <p:cNvSpPr>
            <a:spLocks noGrp="1"/>
          </p:cNvSpPr>
          <p:nvPr>
            <p:ph type="sldNum" sz="quarter" idx="12"/>
          </p:nvPr>
        </p:nvSpPr>
        <p:spPr/>
        <p:txBody>
          <a:bodyPr/>
          <a:lstStyle/>
          <a:p>
            <a:pPr algn="just"/>
            <a:fld id="{EE24E02C-FA55-4E48-AE6E-5EC7FF184350}" type="slidenum">
              <a:rPr lang="zh-TW" altLang="en-US" smtClean="0"/>
              <a:pPr algn="just"/>
              <a:t>14</a:t>
            </a:fld>
            <a:endParaRPr lang="zh-TW" altLang="en-US"/>
          </a:p>
        </p:txBody>
      </p:sp>
      <p:grpSp>
        <p:nvGrpSpPr>
          <p:cNvPr id="30" name="群組 29"/>
          <p:cNvGrpSpPr/>
          <p:nvPr/>
        </p:nvGrpSpPr>
        <p:grpSpPr>
          <a:xfrm>
            <a:off x="2593329" y="3567642"/>
            <a:ext cx="3349048" cy="3070268"/>
            <a:chOff x="2752079" y="3679698"/>
            <a:chExt cx="3349048" cy="3070268"/>
          </a:xfrm>
        </p:grpSpPr>
        <p:grpSp>
          <p:nvGrpSpPr>
            <p:cNvPr id="28" name="群組 27"/>
            <p:cNvGrpSpPr/>
            <p:nvPr/>
          </p:nvGrpSpPr>
          <p:grpSpPr>
            <a:xfrm>
              <a:off x="2752079" y="4146804"/>
              <a:ext cx="3311858" cy="2603162"/>
              <a:chOff x="2377429" y="3852185"/>
              <a:chExt cx="3311858" cy="2603162"/>
            </a:xfrm>
          </p:grpSpPr>
          <p:grpSp>
            <p:nvGrpSpPr>
              <p:cNvPr id="6" name="群組 5"/>
              <p:cNvGrpSpPr/>
              <p:nvPr/>
            </p:nvGrpSpPr>
            <p:grpSpPr>
              <a:xfrm>
                <a:off x="2728919" y="3852185"/>
                <a:ext cx="2960368" cy="1562100"/>
                <a:chOff x="2796540" y="3421380"/>
                <a:chExt cx="2960368" cy="1562100"/>
              </a:xfrm>
            </p:grpSpPr>
            <p:grpSp>
              <p:nvGrpSpPr>
                <p:cNvPr id="8" name="群組 7"/>
                <p:cNvGrpSpPr/>
                <p:nvPr/>
              </p:nvGrpSpPr>
              <p:grpSpPr>
                <a:xfrm>
                  <a:off x="2796540" y="3421380"/>
                  <a:ext cx="495300" cy="1562100"/>
                  <a:chOff x="1287780" y="3421380"/>
                  <a:chExt cx="495300" cy="1562100"/>
                </a:xfrm>
              </p:grpSpPr>
              <p:grpSp>
                <p:nvGrpSpPr>
                  <p:cNvPr id="21" name="群組 20"/>
                  <p:cNvGrpSpPr/>
                  <p:nvPr/>
                </p:nvGrpSpPr>
                <p:grpSpPr>
                  <a:xfrm>
                    <a:off x="1287780" y="3421380"/>
                    <a:ext cx="495300" cy="1562100"/>
                    <a:chOff x="1287780" y="3421380"/>
                    <a:chExt cx="495300" cy="1562100"/>
                  </a:xfrm>
                </p:grpSpPr>
                <p:sp>
                  <p:nvSpPr>
                    <p:cNvPr id="24" name="矩形 23"/>
                    <p:cNvSpPr/>
                    <p:nvPr/>
                  </p:nvSpPr>
                  <p:spPr>
                    <a:xfrm>
                      <a:off x="1287780" y="342138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5" name="矩形 24"/>
                    <p:cNvSpPr/>
                    <p:nvPr/>
                  </p:nvSpPr>
                  <p:spPr>
                    <a:xfrm>
                      <a:off x="1287780" y="400812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6" name="矩形 25"/>
                    <p:cNvSpPr/>
                    <p:nvPr/>
                  </p:nvSpPr>
                  <p:spPr>
                    <a:xfrm>
                      <a:off x="1287780" y="459486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pSp>
              <p:cxnSp>
                <p:nvCxnSpPr>
                  <p:cNvPr id="22" name="直線單箭頭接點 21"/>
                  <p:cNvCxnSpPr>
                    <a:endCxn id="25" idx="2"/>
                  </p:cNvCxnSpPr>
                  <p:nvPr/>
                </p:nvCxnSpPr>
                <p:spPr>
                  <a:xfrm flipV="1">
                    <a:off x="1527810" y="439674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25" idx="0"/>
                    <a:endCxn id="24" idx="2"/>
                  </p:cNvCxnSpPr>
                  <p:nvPr/>
                </p:nvCxnSpPr>
                <p:spPr>
                  <a:xfrm flipV="1">
                    <a:off x="1535430" y="381000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9" name="矩形 8"/>
                <p:cNvSpPr/>
                <p:nvPr/>
              </p:nvSpPr>
              <p:spPr>
                <a:xfrm>
                  <a:off x="3623310" y="342138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 name="矩形 9"/>
                <p:cNvSpPr/>
                <p:nvPr/>
              </p:nvSpPr>
              <p:spPr>
                <a:xfrm>
                  <a:off x="3623310" y="400812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11" name="直線單箭頭接點 10"/>
                <p:cNvCxnSpPr>
                  <a:endCxn id="9" idx="2"/>
                </p:cNvCxnSpPr>
                <p:nvPr/>
              </p:nvCxnSpPr>
              <p:spPr>
                <a:xfrm flipV="1">
                  <a:off x="3863340"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p:cNvCxnSpPr>
                  <a:endCxn id="10" idx="1"/>
                </p:cNvCxnSpPr>
                <p:nvPr/>
              </p:nvCxnSpPr>
              <p:spPr>
                <a:xfrm>
                  <a:off x="3291840" y="419862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直線單箭頭接點 12"/>
                <p:cNvCxnSpPr/>
                <p:nvPr/>
              </p:nvCxnSpPr>
              <p:spPr>
                <a:xfrm>
                  <a:off x="4118610" y="419862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矩形 13"/>
                <p:cNvSpPr/>
                <p:nvPr/>
              </p:nvSpPr>
              <p:spPr>
                <a:xfrm>
                  <a:off x="4442459" y="342138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5" name="矩形 14"/>
                <p:cNvSpPr/>
                <p:nvPr/>
              </p:nvSpPr>
              <p:spPr>
                <a:xfrm>
                  <a:off x="4442459" y="400812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16" name="直線單箭頭接點 15"/>
                <p:cNvCxnSpPr>
                  <a:endCxn id="14" idx="2"/>
                </p:cNvCxnSpPr>
                <p:nvPr/>
              </p:nvCxnSpPr>
              <p:spPr>
                <a:xfrm flipV="1">
                  <a:off x="4682489"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p:cNvCxnSpPr/>
                <p:nvPr/>
              </p:nvCxnSpPr>
              <p:spPr>
                <a:xfrm>
                  <a:off x="4937759" y="419862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矩形 17"/>
                <p:cNvSpPr/>
                <p:nvPr/>
              </p:nvSpPr>
              <p:spPr>
                <a:xfrm>
                  <a:off x="5261608" y="342138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9" name="矩形 18"/>
                <p:cNvSpPr/>
                <p:nvPr/>
              </p:nvSpPr>
              <p:spPr>
                <a:xfrm>
                  <a:off x="5261608" y="4008120"/>
                  <a:ext cx="495300" cy="388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cxnSp>
              <p:nvCxnSpPr>
                <p:cNvPr id="20" name="直線單箭頭接點 19"/>
                <p:cNvCxnSpPr>
                  <a:endCxn id="18" idx="2"/>
                </p:cNvCxnSpPr>
                <p:nvPr/>
              </p:nvCxnSpPr>
              <p:spPr>
                <a:xfrm flipV="1">
                  <a:off x="5501638"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pic>
            <p:nvPicPr>
              <p:cNvPr id="27" name="圖片 26"/>
              <p:cNvPicPr>
                <a:picLocks noChangeAspect="1"/>
              </p:cNvPicPr>
              <p:nvPr/>
            </p:nvPicPr>
            <p:blipFill>
              <a:blip r:embed="rId2"/>
              <a:stretch>
                <a:fillRect/>
              </a:stretch>
            </p:blipFill>
            <p:spPr>
              <a:xfrm>
                <a:off x="2377429" y="5573459"/>
                <a:ext cx="1178260" cy="881888"/>
              </a:xfrm>
              <a:prstGeom prst="rect">
                <a:avLst/>
              </a:prstGeom>
            </p:spPr>
          </p:pic>
        </p:grpSp>
        <p:sp>
          <p:nvSpPr>
            <p:cNvPr id="29" name="矩形 28"/>
            <p:cNvSpPr/>
            <p:nvPr/>
          </p:nvSpPr>
          <p:spPr>
            <a:xfrm>
              <a:off x="3042872" y="3679698"/>
              <a:ext cx="3058255" cy="369332"/>
            </a:xfrm>
            <a:prstGeom prst="rect">
              <a:avLst/>
            </a:prstGeom>
          </p:spPr>
          <p:txBody>
            <a:bodyPr wrap="square">
              <a:spAutoFit/>
            </a:bodyPr>
            <a:lstStyle/>
            <a:p>
              <a:r>
                <a:rPr lang="en-US" altLang="zh-TW" dirty="0"/>
                <a:t>This        is          a         cat</a:t>
              </a:r>
              <a:endParaRPr lang="zh-TW" altLang="en-US" dirty="0"/>
            </a:p>
          </p:txBody>
        </p:sp>
      </p:grpSp>
    </p:spTree>
    <p:extLst>
      <p:ext uri="{BB962C8B-B14F-4D97-AF65-F5344CB8AC3E}">
        <p14:creationId xmlns:p14="http://schemas.microsoft.com/office/powerpoint/2010/main" val="2727193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a:t>RNN </a:t>
            </a:r>
            <a:r>
              <a:rPr lang="zh-TW" altLang="en-US" dirty="0"/>
              <a:t>架構介紹</a:t>
            </a:r>
          </a:p>
        </p:txBody>
      </p:sp>
      <p:sp>
        <p:nvSpPr>
          <p:cNvPr id="3" name="內容版面配置區 2"/>
          <p:cNvSpPr>
            <a:spLocks noGrp="1"/>
          </p:cNvSpPr>
          <p:nvPr>
            <p:ph idx="1"/>
          </p:nvPr>
        </p:nvSpPr>
        <p:spPr/>
        <p:txBody>
          <a:bodyPr>
            <a:normAutofit/>
          </a:bodyPr>
          <a:lstStyle/>
          <a:p>
            <a:pPr algn="just">
              <a:lnSpc>
                <a:spcPct val="150000"/>
              </a:lnSpc>
            </a:pPr>
            <a:r>
              <a:rPr lang="en-US" altLang="zh-TW" b="1" u="sng" dirty="0">
                <a:solidFill>
                  <a:srgbClr val="7030A0"/>
                </a:solidFill>
              </a:rPr>
              <a:t>Many to one</a:t>
            </a:r>
            <a:r>
              <a:rPr lang="zh-TW" altLang="en-US" b="1" u="sng" dirty="0">
                <a:solidFill>
                  <a:srgbClr val="7030A0"/>
                </a:solidFill>
              </a:rPr>
              <a:t>的應用</a:t>
            </a:r>
            <a:endParaRPr lang="en-US" altLang="zh-TW" b="1" u="sng" dirty="0">
              <a:solidFill>
                <a:srgbClr val="7030A0"/>
              </a:solidFill>
            </a:endParaRPr>
          </a:p>
          <a:p>
            <a:pPr lvl="1" algn="just">
              <a:lnSpc>
                <a:spcPct val="150000"/>
              </a:lnSpc>
            </a:pPr>
            <a:r>
              <a:rPr lang="zh-TW" altLang="en-US" b="1" dirty="0"/>
              <a:t>案例：讓</a:t>
            </a:r>
            <a:r>
              <a:rPr lang="en-US" altLang="zh-TW" b="1" dirty="0"/>
              <a:t>RNN</a:t>
            </a:r>
            <a:r>
              <a:rPr lang="zh-TW" altLang="en-US" b="1" dirty="0"/>
              <a:t>去讀取一段此電影的評論，請</a:t>
            </a:r>
            <a:r>
              <a:rPr lang="en-US" altLang="zh-TW" b="1" dirty="0"/>
              <a:t>RNN</a:t>
            </a:r>
            <a:r>
              <a:rPr lang="zh-TW" altLang="en-US" b="1" dirty="0"/>
              <a:t>判斷作者對於電影的評價是好或壞。</a:t>
            </a:r>
          </a:p>
        </p:txBody>
      </p:sp>
      <p:sp>
        <p:nvSpPr>
          <p:cNvPr id="4" name="投影片編號版面配置區 3"/>
          <p:cNvSpPr>
            <a:spLocks noGrp="1"/>
          </p:cNvSpPr>
          <p:nvPr>
            <p:ph type="sldNum" sz="quarter" idx="12"/>
          </p:nvPr>
        </p:nvSpPr>
        <p:spPr/>
        <p:txBody>
          <a:bodyPr/>
          <a:lstStyle/>
          <a:p>
            <a:pPr algn="just"/>
            <a:fld id="{EE24E02C-FA55-4E48-AE6E-5EC7FF184350}" type="slidenum">
              <a:rPr lang="zh-TW" altLang="en-US" smtClean="0"/>
              <a:pPr algn="just"/>
              <a:t>15</a:t>
            </a:fld>
            <a:endParaRPr lang="zh-TW" altLang="en-US"/>
          </a:p>
        </p:txBody>
      </p:sp>
      <p:grpSp>
        <p:nvGrpSpPr>
          <p:cNvPr id="25" name="群組 24"/>
          <p:cNvGrpSpPr/>
          <p:nvPr/>
        </p:nvGrpSpPr>
        <p:grpSpPr>
          <a:xfrm>
            <a:off x="3345909" y="3598164"/>
            <a:ext cx="2250778" cy="2498897"/>
            <a:chOff x="3320970" y="3235389"/>
            <a:chExt cx="2250778" cy="2498897"/>
          </a:xfrm>
        </p:grpSpPr>
        <p:grpSp>
          <p:nvGrpSpPr>
            <p:cNvPr id="5" name="群組 4"/>
            <p:cNvGrpSpPr/>
            <p:nvPr/>
          </p:nvGrpSpPr>
          <p:grpSpPr>
            <a:xfrm>
              <a:off x="3320970" y="3713486"/>
              <a:ext cx="2250778" cy="2020800"/>
              <a:chOff x="5323525" y="783837"/>
              <a:chExt cx="2250778" cy="2020800"/>
            </a:xfrm>
          </p:grpSpPr>
          <p:sp>
            <p:nvSpPr>
              <p:cNvPr id="6" name="矩形 5"/>
              <p:cNvSpPr/>
              <p:nvPr/>
            </p:nvSpPr>
            <p:spPr>
              <a:xfrm>
                <a:off x="5344205" y="2435305"/>
                <a:ext cx="2230098" cy="369332"/>
              </a:xfrm>
              <a:prstGeom prst="rect">
                <a:avLst/>
              </a:prstGeom>
            </p:spPr>
            <p:txBody>
              <a:bodyPr wrap="none">
                <a:spAutoFit/>
              </a:bodyPr>
              <a:lstStyle/>
              <a:p>
                <a:r>
                  <a:rPr lang="en-US" altLang="zh-TW" dirty="0"/>
                  <a:t>It           is       </a:t>
                </a:r>
                <a:r>
                  <a:rPr lang="en-US" altLang="zh-TW" dirty="0">
                    <a:solidFill>
                      <a:srgbClr val="FF0000"/>
                    </a:solidFill>
                  </a:rPr>
                  <a:t>good</a:t>
                </a:r>
                <a:endParaRPr lang="zh-TW" altLang="en-US" dirty="0">
                  <a:solidFill>
                    <a:srgbClr val="FF0000"/>
                  </a:solidFill>
                </a:endParaRPr>
              </a:p>
            </p:txBody>
          </p:sp>
          <p:grpSp>
            <p:nvGrpSpPr>
              <p:cNvPr id="7" name="群組 6"/>
              <p:cNvGrpSpPr/>
              <p:nvPr/>
            </p:nvGrpSpPr>
            <p:grpSpPr>
              <a:xfrm>
                <a:off x="5323525" y="783837"/>
                <a:ext cx="2141219" cy="1565147"/>
                <a:chOff x="5323525" y="783837"/>
                <a:chExt cx="2141219" cy="1565147"/>
              </a:xfrm>
            </p:grpSpPr>
            <p:grpSp>
              <p:nvGrpSpPr>
                <p:cNvPr id="9" name="群組 8"/>
                <p:cNvGrpSpPr/>
                <p:nvPr/>
              </p:nvGrpSpPr>
              <p:grpSpPr>
                <a:xfrm>
                  <a:off x="5323525" y="1373624"/>
                  <a:ext cx="2141219" cy="975360"/>
                  <a:chOff x="2796540" y="3421380"/>
                  <a:chExt cx="2141219" cy="975360"/>
                </a:xfrm>
              </p:grpSpPr>
              <p:grpSp>
                <p:nvGrpSpPr>
                  <p:cNvPr id="11" name="群組 10"/>
                  <p:cNvGrpSpPr/>
                  <p:nvPr/>
                </p:nvGrpSpPr>
                <p:grpSpPr>
                  <a:xfrm>
                    <a:off x="2796540" y="3421380"/>
                    <a:ext cx="495300" cy="975360"/>
                    <a:chOff x="1287780" y="3421380"/>
                    <a:chExt cx="495300" cy="975360"/>
                  </a:xfrm>
                </p:grpSpPr>
                <p:grpSp>
                  <p:nvGrpSpPr>
                    <p:cNvPr id="20" name="群組 19"/>
                    <p:cNvGrpSpPr/>
                    <p:nvPr/>
                  </p:nvGrpSpPr>
                  <p:grpSpPr>
                    <a:xfrm>
                      <a:off x="1287780" y="3421380"/>
                      <a:ext cx="495300" cy="975360"/>
                      <a:chOff x="1287780" y="3421380"/>
                      <a:chExt cx="495300" cy="975360"/>
                    </a:xfrm>
                  </p:grpSpPr>
                  <p:sp>
                    <p:nvSpPr>
                      <p:cNvPr id="22" name="矩形 21"/>
                      <p:cNvSpPr/>
                      <p:nvPr/>
                    </p:nvSpPr>
                    <p:spPr>
                      <a:xfrm>
                        <a:off x="1287780" y="342138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3" name="矩形 22"/>
                      <p:cNvSpPr/>
                      <p:nvPr/>
                    </p:nvSpPr>
                    <p:spPr>
                      <a:xfrm>
                        <a:off x="1287780" y="400812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21" name="直線單箭頭接點 20"/>
                    <p:cNvCxnSpPr>
                      <a:stCxn id="23" idx="0"/>
                      <a:endCxn id="22" idx="2"/>
                    </p:cNvCxnSpPr>
                    <p:nvPr/>
                  </p:nvCxnSpPr>
                  <p:spPr>
                    <a:xfrm flipV="1">
                      <a:off x="1535430" y="381000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12" name="矩形 11"/>
                  <p:cNvSpPr/>
                  <p:nvPr/>
                </p:nvSpPr>
                <p:spPr>
                  <a:xfrm>
                    <a:off x="3623310" y="342138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3" name="矩形 12"/>
                  <p:cNvSpPr/>
                  <p:nvPr/>
                </p:nvSpPr>
                <p:spPr>
                  <a:xfrm>
                    <a:off x="3623310" y="400812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4" name="直線單箭頭接點 13"/>
                  <p:cNvCxnSpPr>
                    <a:endCxn id="12" idx="2"/>
                  </p:cNvCxnSpPr>
                  <p:nvPr/>
                </p:nvCxnSpPr>
                <p:spPr>
                  <a:xfrm flipV="1">
                    <a:off x="3863340"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直線單箭頭接點 14"/>
                  <p:cNvCxnSpPr/>
                  <p:nvPr/>
                </p:nvCxnSpPr>
                <p:spPr>
                  <a:xfrm>
                    <a:off x="3283268" y="361825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p:cNvCxnSpPr/>
                  <p:nvPr/>
                </p:nvCxnSpPr>
                <p:spPr>
                  <a:xfrm>
                    <a:off x="4110989" y="3609487"/>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矩形 16"/>
                  <p:cNvSpPr/>
                  <p:nvPr/>
                </p:nvSpPr>
                <p:spPr>
                  <a:xfrm>
                    <a:off x="4442459" y="342138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8" name="矩形 17"/>
                  <p:cNvSpPr/>
                  <p:nvPr/>
                </p:nvSpPr>
                <p:spPr>
                  <a:xfrm>
                    <a:off x="4442459" y="400812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9" name="直線單箭頭接點 18"/>
                  <p:cNvCxnSpPr>
                    <a:endCxn id="17" idx="2"/>
                  </p:cNvCxnSpPr>
                  <p:nvPr/>
                </p:nvCxnSpPr>
                <p:spPr>
                  <a:xfrm flipV="1">
                    <a:off x="4682489"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10" name="矩形 9"/>
                <p:cNvSpPr/>
                <p:nvPr/>
              </p:nvSpPr>
              <p:spPr>
                <a:xfrm>
                  <a:off x="6969444" y="783837"/>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8" name="直線單箭頭接點 7"/>
              <p:cNvCxnSpPr/>
              <p:nvPr/>
            </p:nvCxnSpPr>
            <p:spPr>
              <a:xfrm flipV="1">
                <a:off x="7217094" y="1175504"/>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24" name="矩形 23"/>
            <p:cNvSpPr/>
            <p:nvPr/>
          </p:nvSpPr>
          <p:spPr>
            <a:xfrm>
              <a:off x="4935404" y="3235389"/>
              <a:ext cx="513282" cy="369332"/>
            </a:xfrm>
            <a:prstGeom prst="rect">
              <a:avLst/>
            </a:prstGeom>
          </p:spPr>
          <p:txBody>
            <a:bodyPr wrap="none">
              <a:spAutoFit/>
            </a:bodyPr>
            <a:lstStyle/>
            <a:p>
              <a:r>
                <a:rPr lang="en-US" altLang="zh-TW" b="1" dirty="0">
                  <a:solidFill>
                    <a:srgbClr val="FF0000"/>
                  </a:solidFill>
                </a:rPr>
                <a:t>+</a:t>
              </a:r>
              <a:r>
                <a:rPr lang="en-US" altLang="zh-TW" b="1" dirty="0"/>
                <a:t>/-</a:t>
              </a:r>
              <a:endParaRPr lang="zh-TW" altLang="en-US" b="1" dirty="0"/>
            </a:p>
          </p:txBody>
        </p:sp>
      </p:grpSp>
    </p:spTree>
    <p:extLst>
      <p:ext uri="{BB962C8B-B14F-4D97-AF65-F5344CB8AC3E}">
        <p14:creationId xmlns:p14="http://schemas.microsoft.com/office/powerpoint/2010/main" val="2298082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a:t>RNN </a:t>
            </a:r>
            <a:r>
              <a:rPr lang="zh-TW" altLang="en-US" dirty="0"/>
              <a:t>架構介紹</a:t>
            </a:r>
          </a:p>
        </p:txBody>
      </p:sp>
      <p:sp>
        <p:nvSpPr>
          <p:cNvPr id="3" name="內容版面配置區 2"/>
          <p:cNvSpPr>
            <a:spLocks noGrp="1"/>
          </p:cNvSpPr>
          <p:nvPr>
            <p:ph idx="1"/>
          </p:nvPr>
        </p:nvSpPr>
        <p:spPr/>
        <p:txBody>
          <a:bodyPr>
            <a:normAutofit/>
          </a:bodyPr>
          <a:lstStyle/>
          <a:p>
            <a:pPr algn="just">
              <a:lnSpc>
                <a:spcPct val="150000"/>
              </a:lnSpc>
            </a:pPr>
            <a:r>
              <a:rPr lang="en-US" altLang="zh-TW" b="1" u="sng" dirty="0">
                <a:solidFill>
                  <a:srgbClr val="7030A0"/>
                </a:solidFill>
              </a:rPr>
              <a:t>Many to many</a:t>
            </a:r>
            <a:r>
              <a:rPr lang="zh-TW" altLang="en-US" b="1" u="sng" dirty="0">
                <a:solidFill>
                  <a:srgbClr val="7030A0"/>
                </a:solidFill>
              </a:rPr>
              <a:t>的應用</a:t>
            </a:r>
            <a:endParaRPr lang="en-US" altLang="zh-TW" b="1" u="sng" dirty="0">
              <a:solidFill>
                <a:srgbClr val="7030A0"/>
              </a:solidFill>
            </a:endParaRPr>
          </a:p>
          <a:p>
            <a:pPr lvl="1" algn="just">
              <a:lnSpc>
                <a:spcPct val="150000"/>
              </a:lnSpc>
            </a:pPr>
            <a:r>
              <a:rPr lang="zh-TW" altLang="en-US" b="1" dirty="0"/>
              <a:t>案例：</a:t>
            </a:r>
            <a:r>
              <a:rPr lang="en-US" altLang="zh-TW" b="1" dirty="0"/>
              <a:t>Google </a:t>
            </a:r>
            <a:r>
              <a:rPr lang="zh-TW" altLang="en-US" b="1" dirty="0"/>
              <a:t>翻譯</a:t>
            </a:r>
          </a:p>
        </p:txBody>
      </p:sp>
      <p:sp>
        <p:nvSpPr>
          <p:cNvPr id="4" name="投影片編號版面配置區 3"/>
          <p:cNvSpPr>
            <a:spLocks noGrp="1"/>
          </p:cNvSpPr>
          <p:nvPr>
            <p:ph type="sldNum" sz="quarter" idx="12"/>
          </p:nvPr>
        </p:nvSpPr>
        <p:spPr/>
        <p:txBody>
          <a:bodyPr/>
          <a:lstStyle/>
          <a:p>
            <a:pPr algn="just"/>
            <a:fld id="{EE24E02C-FA55-4E48-AE6E-5EC7FF184350}" type="slidenum">
              <a:rPr lang="zh-TW" altLang="en-US" smtClean="0"/>
              <a:pPr algn="just"/>
              <a:t>16</a:t>
            </a:fld>
            <a:endParaRPr lang="zh-TW" altLang="en-US"/>
          </a:p>
        </p:txBody>
      </p:sp>
      <p:grpSp>
        <p:nvGrpSpPr>
          <p:cNvPr id="5" name="群組 4"/>
          <p:cNvGrpSpPr/>
          <p:nvPr/>
        </p:nvGrpSpPr>
        <p:grpSpPr>
          <a:xfrm>
            <a:off x="2527920" y="3729463"/>
            <a:ext cx="3782376" cy="2113991"/>
            <a:chOff x="5213994" y="662132"/>
            <a:chExt cx="3782376" cy="2113991"/>
          </a:xfrm>
        </p:grpSpPr>
        <p:sp>
          <p:nvSpPr>
            <p:cNvPr id="6" name="矩形 5"/>
            <p:cNvSpPr/>
            <p:nvPr/>
          </p:nvSpPr>
          <p:spPr>
            <a:xfrm>
              <a:off x="5245326" y="2406791"/>
              <a:ext cx="2117887" cy="369332"/>
            </a:xfrm>
            <a:prstGeom prst="rect">
              <a:avLst/>
            </a:prstGeom>
          </p:spPr>
          <p:txBody>
            <a:bodyPr wrap="none">
              <a:spAutoFit/>
            </a:bodyPr>
            <a:lstStyle/>
            <a:p>
              <a:r>
                <a:rPr lang="zh-TW" altLang="en-US" b="1" dirty="0">
                  <a:solidFill>
                    <a:srgbClr val="FF0000"/>
                  </a:solidFill>
                </a:rPr>
                <a:t>我         愛         你</a:t>
              </a:r>
              <a:endParaRPr lang="zh-TW" altLang="en-US" dirty="0"/>
            </a:p>
          </p:txBody>
        </p:sp>
        <p:grpSp>
          <p:nvGrpSpPr>
            <p:cNvPr id="7" name="群組 6"/>
            <p:cNvGrpSpPr/>
            <p:nvPr/>
          </p:nvGrpSpPr>
          <p:grpSpPr>
            <a:xfrm>
              <a:off x="5213994" y="662132"/>
              <a:ext cx="2141219" cy="1565147"/>
              <a:chOff x="5323525" y="783837"/>
              <a:chExt cx="2141219" cy="1565147"/>
            </a:xfrm>
            <a:solidFill>
              <a:srgbClr val="00B050"/>
            </a:solidFill>
          </p:grpSpPr>
          <p:grpSp>
            <p:nvGrpSpPr>
              <p:cNvPr id="17" name="群組 16"/>
              <p:cNvGrpSpPr/>
              <p:nvPr/>
            </p:nvGrpSpPr>
            <p:grpSpPr>
              <a:xfrm>
                <a:off x="5323525" y="1373624"/>
                <a:ext cx="2141219" cy="975360"/>
                <a:chOff x="2796540" y="3421380"/>
                <a:chExt cx="2141219" cy="975360"/>
              </a:xfrm>
              <a:grpFill/>
            </p:grpSpPr>
            <p:grpSp>
              <p:nvGrpSpPr>
                <p:cNvPr id="19" name="群組 18"/>
                <p:cNvGrpSpPr/>
                <p:nvPr/>
              </p:nvGrpSpPr>
              <p:grpSpPr>
                <a:xfrm>
                  <a:off x="2796540" y="3421380"/>
                  <a:ext cx="495300" cy="975360"/>
                  <a:chOff x="1287780" y="3421380"/>
                  <a:chExt cx="495300" cy="975360"/>
                </a:xfrm>
                <a:grpFill/>
              </p:grpSpPr>
              <p:grpSp>
                <p:nvGrpSpPr>
                  <p:cNvPr id="28" name="群組 27"/>
                  <p:cNvGrpSpPr/>
                  <p:nvPr/>
                </p:nvGrpSpPr>
                <p:grpSpPr>
                  <a:xfrm>
                    <a:off x="1287780" y="3421380"/>
                    <a:ext cx="495300" cy="975360"/>
                    <a:chOff x="1287780" y="3421380"/>
                    <a:chExt cx="495300" cy="975360"/>
                  </a:xfrm>
                  <a:grpFill/>
                </p:grpSpPr>
                <p:sp>
                  <p:nvSpPr>
                    <p:cNvPr id="30" name="矩形 29"/>
                    <p:cNvSpPr/>
                    <p:nvPr/>
                  </p:nvSpPr>
                  <p:spPr>
                    <a:xfrm>
                      <a:off x="1287780" y="342138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1" name="矩形 30"/>
                    <p:cNvSpPr/>
                    <p:nvPr/>
                  </p:nvSpPr>
                  <p:spPr>
                    <a:xfrm>
                      <a:off x="1287780" y="400812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29" name="直線單箭頭接點 28"/>
                  <p:cNvCxnSpPr>
                    <a:stCxn id="31" idx="0"/>
                    <a:endCxn id="30" idx="2"/>
                  </p:cNvCxnSpPr>
                  <p:nvPr/>
                </p:nvCxnSpPr>
                <p:spPr>
                  <a:xfrm flipV="1">
                    <a:off x="1535430" y="3810000"/>
                    <a:ext cx="0" cy="198120"/>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grpSp>
            <p:sp>
              <p:nvSpPr>
                <p:cNvPr id="20" name="矩形 19"/>
                <p:cNvSpPr/>
                <p:nvPr/>
              </p:nvSpPr>
              <p:spPr>
                <a:xfrm>
                  <a:off x="3623310" y="342138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1" name="矩形 20"/>
                <p:cNvSpPr/>
                <p:nvPr/>
              </p:nvSpPr>
              <p:spPr>
                <a:xfrm>
                  <a:off x="3623310" y="400812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22" name="直線單箭頭接點 21"/>
                <p:cNvCxnSpPr>
                  <a:endCxn id="20" idx="2"/>
                </p:cNvCxnSpPr>
                <p:nvPr/>
              </p:nvCxnSpPr>
              <p:spPr>
                <a:xfrm flipV="1">
                  <a:off x="3863340" y="3810000"/>
                  <a:ext cx="7620" cy="184405"/>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23" name="直線單箭頭接點 22"/>
                <p:cNvCxnSpPr/>
                <p:nvPr/>
              </p:nvCxnSpPr>
              <p:spPr>
                <a:xfrm>
                  <a:off x="3283268" y="3618250"/>
                  <a:ext cx="331470" cy="3810"/>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24" name="直線單箭頭接點 23"/>
                <p:cNvCxnSpPr/>
                <p:nvPr/>
              </p:nvCxnSpPr>
              <p:spPr>
                <a:xfrm>
                  <a:off x="4110989" y="3609487"/>
                  <a:ext cx="331470" cy="3810"/>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sp>
              <p:nvSpPr>
                <p:cNvPr id="25" name="矩形 24"/>
                <p:cNvSpPr/>
                <p:nvPr/>
              </p:nvSpPr>
              <p:spPr>
                <a:xfrm>
                  <a:off x="4442459" y="342138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6" name="矩形 25"/>
                <p:cNvSpPr/>
                <p:nvPr/>
              </p:nvSpPr>
              <p:spPr>
                <a:xfrm>
                  <a:off x="4442459" y="4008120"/>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27" name="直線單箭頭接點 26"/>
                <p:cNvCxnSpPr>
                  <a:endCxn id="25" idx="2"/>
                </p:cNvCxnSpPr>
                <p:nvPr/>
              </p:nvCxnSpPr>
              <p:spPr>
                <a:xfrm flipV="1">
                  <a:off x="4682489" y="3810000"/>
                  <a:ext cx="7620" cy="184405"/>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grpSp>
          <p:sp>
            <p:nvSpPr>
              <p:cNvPr id="18" name="矩形 17"/>
              <p:cNvSpPr/>
              <p:nvPr/>
            </p:nvSpPr>
            <p:spPr>
              <a:xfrm>
                <a:off x="6969444" y="783837"/>
                <a:ext cx="495300" cy="38862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8" name="直線單箭頭接點 7"/>
            <p:cNvCxnSpPr/>
            <p:nvPr/>
          </p:nvCxnSpPr>
          <p:spPr>
            <a:xfrm flipV="1">
              <a:off x="7107563" y="105379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矩形 8"/>
            <p:cNvSpPr/>
            <p:nvPr/>
          </p:nvSpPr>
          <p:spPr>
            <a:xfrm>
              <a:off x="7679062" y="1251919"/>
              <a:ext cx="495300" cy="38862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 name="矩形 9"/>
            <p:cNvSpPr/>
            <p:nvPr/>
          </p:nvSpPr>
          <p:spPr>
            <a:xfrm>
              <a:off x="7679062" y="662132"/>
              <a:ext cx="495300" cy="38862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1" name="直線單箭頭接點 10"/>
            <p:cNvCxnSpPr/>
            <p:nvPr/>
          </p:nvCxnSpPr>
          <p:spPr>
            <a:xfrm>
              <a:off x="7357125" y="1448789"/>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p:cNvCxnSpPr/>
            <p:nvPr/>
          </p:nvCxnSpPr>
          <p:spPr>
            <a:xfrm flipV="1">
              <a:off x="7922902" y="105379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矩形 12"/>
            <p:cNvSpPr/>
            <p:nvPr/>
          </p:nvSpPr>
          <p:spPr>
            <a:xfrm>
              <a:off x="8501070" y="1251919"/>
              <a:ext cx="495300" cy="38862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4" name="矩形 13"/>
            <p:cNvSpPr/>
            <p:nvPr/>
          </p:nvSpPr>
          <p:spPr>
            <a:xfrm>
              <a:off x="8501070" y="662132"/>
              <a:ext cx="495300" cy="38862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5" name="直線單箭頭接點 14"/>
            <p:cNvCxnSpPr/>
            <p:nvPr/>
          </p:nvCxnSpPr>
          <p:spPr>
            <a:xfrm>
              <a:off x="8179133" y="1448789"/>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p:cNvCxnSpPr/>
            <p:nvPr/>
          </p:nvCxnSpPr>
          <p:spPr>
            <a:xfrm flipV="1">
              <a:off x="8744910" y="105379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32" name="矩形 31"/>
          <p:cNvSpPr/>
          <p:nvPr/>
        </p:nvSpPr>
        <p:spPr>
          <a:xfrm>
            <a:off x="4192409" y="3258445"/>
            <a:ext cx="2185535" cy="369332"/>
          </a:xfrm>
          <a:prstGeom prst="rect">
            <a:avLst/>
          </a:prstGeom>
        </p:spPr>
        <p:txBody>
          <a:bodyPr wrap="none">
            <a:spAutoFit/>
          </a:bodyPr>
          <a:lstStyle/>
          <a:p>
            <a:r>
              <a:rPr lang="en-US" altLang="zh-TW" b="1" dirty="0">
                <a:solidFill>
                  <a:srgbClr val="FF0000"/>
                </a:solidFill>
              </a:rPr>
              <a:t>I          love      You</a:t>
            </a:r>
            <a:endParaRPr lang="zh-TW" altLang="en-US" dirty="0"/>
          </a:p>
        </p:txBody>
      </p:sp>
    </p:spTree>
    <p:extLst>
      <p:ext uri="{BB962C8B-B14F-4D97-AF65-F5344CB8AC3E}">
        <p14:creationId xmlns:p14="http://schemas.microsoft.com/office/powerpoint/2010/main" val="4064763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a:t>RNN </a:t>
            </a:r>
            <a:r>
              <a:rPr lang="zh-TW" altLang="en-US" dirty="0"/>
              <a:t>架構介紹</a:t>
            </a:r>
          </a:p>
        </p:txBody>
      </p:sp>
      <p:sp>
        <p:nvSpPr>
          <p:cNvPr id="3" name="內容版面配置區 2"/>
          <p:cNvSpPr>
            <a:spLocks noGrp="1"/>
          </p:cNvSpPr>
          <p:nvPr>
            <p:ph idx="1"/>
          </p:nvPr>
        </p:nvSpPr>
        <p:spPr/>
        <p:txBody>
          <a:bodyPr>
            <a:normAutofit/>
          </a:bodyPr>
          <a:lstStyle/>
          <a:p>
            <a:pPr algn="just">
              <a:lnSpc>
                <a:spcPct val="150000"/>
              </a:lnSpc>
            </a:pPr>
            <a:r>
              <a:rPr lang="zh-TW" altLang="en-US" b="1" u="sng" dirty="0">
                <a:solidFill>
                  <a:srgbClr val="7030A0"/>
                </a:solidFill>
              </a:rPr>
              <a:t>結論</a:t>
            </a:r>
            <a:r>
              <a:rPr lang="en-US" altLang="zh-TW" b="1" u="sng" dirty="0">
                <a:solidFill>
                  <a:srgbClr val="7030A0"/>
                </a:solidFill>
              </a:rPr>
              <a:t>1</a:t>
            </a:r>
          </a:p>
          <a:p>
            <a:pPr lvl="1" algn="just">
              <a:lnSpc>
                <a:spcPct val="150000"/>
              </a:lnSpc>
            </a:pPr>
            <a:r>
              <a:rPr lang="zh-TW" altLang="en-US" dirty="0"/>
              <a:t>以上針對各種</a:t>
            </a:r>
            <a:r>
              <a:rPr lang="en-US" altLang="zh-TW" dirty="0"/>
              <a:t>RNN</a:t>
            </a:r>
            <a:r>
              <a:rPr lang="zh-TW" altLang="en-US" dirty="0"/>
              <a:t>架構所做的簡介，</a:t>
            </a:r>
            <a:r>
              <a:rPr lang="zh-TW" altLang="en-US" b="1" u="sng" dirty="0"/>
              <a:t>面對不同的應用，必須先去思考哪一類的</a:t>
            </a:r>
            <a:r>
              <a:rPr lang="en-US" altLang="zh-TW" b="1" u="sng" dirty="0"/>
              <a:t>RNN</a:t>
            </a:r>
            <a:r>
              <a:rPr lang="zh-TW" altLang="en-US" b="1" u="sng" dirty="0"/>
              <a:t>架構較為適合，才能達到事半功倍的效果</a:t>
            </a:r>
            <a:r>
              <a:rPr lang="zh-TW" altLang="en-US" dirty="0"/>
              <a:t>。</a:t>
            </a:r>
            <a:endParaRPr lang="en-US" altLang="zh-TW" dirty="0"/>
          </a:p>
          <a:p>
            <a:pPr algn="just">
              <a:lnSpc>
                <a:spcPct val="150000"/>
              </a:lnSpc>
            </a:pPr>
            <a:r>
              <a:rPr lang="zh-TW" altLang="en-US" b="1" u="sng" dirty="0">
                <a:solidFill>
                  <a:srgbClr val="7030A0"/>
                </a:solidFill>
              </a:rPr>
              <a:t>結論</a:t>
            </a:r>
            <a:r>
              <a:rPr lang="en-US" altLang="zh-TW" b="1" u="sng" dirty="0">
                <a:solidFill>
                  <a:srgbClr val="7030A0"/>
                </a:solidFill>
              </a:rPr>
              <a:t>2</a:t>
            </a:r>
          </a:p>
          <a:p>
            <a:pPr lvl="1" algn="just">
              <a:lnSpc>
                <a:spcPct val="150000"/>
              </a:lnSpc>
            </a:pPr>
            <a:r>
              <a:rPr lang="zh-TW" altLang="en-US" dirty="0"/>
              <a:t>補充：</a:t>
            </a:r>
            <a:r>
              <a:rPr lang="en-US" altLang="zh-TW" dirty="0"/>
              <a:t>RNN</a:t>
            </a:r>
            <a:r>
              <a:rPr lang="zh-TW" altLang="en-US" dirty="0"/>
              <a:t>除了在時間軸一展開的類神經網路外，也可以把多個時間軸的</a:t>
            </a:r>
            <a:r>
              <a:rPr lang="en-US" altLang="zh-TW" dirty="0"/>
              <a:t>RNN</a:t>
            </a:r>
            <a:r>
              <a:rPr lang="zh-TW" altLang="en-US" dirty="0"/>
              <a:t>做疊加在一起，如同</a:t>
            </a:r>
            <a:r>
              <a:rPr lang="en-US" altLang="zh-TW" dirty="0"/>
              <a:t>DNN</a:t>
            </a:r>
            <a:r>
              <a:rPr lang="zh-TW" altLang="en-US" dirty="0"/>
              <a:t>一樣，這樣可以增加預測能力，達到更好的辨識效果。</a:t>
            </a:r>
            <a:endParaRPr lang="zh-TW" altLang="en-US" b="1" u="sng" dirty="0">
              <a:solidFill>
                <a:srgbClr val="7030A0"/>
              </a:solidFill>
            </a:endParaRPr>
          </a:p>
        </p:txBody>
      </p:sp>
      <p:sp>
        <p:nvSpPr>
          <p:cNvPr id="4" name="投影片編號版面配置區 3"/>
          <p:cNvSpPr>
            <a:spLocks noGrp="1"/>
          </p:cNvSpPr>
          <p:nvPr>
            <p:ph type="sldNum" sz="quarter" idx="12"/>
          </p:nvPr>
        </p:nvSpPr>
        <p:spPr/>
        <p:txBody>
          <a:bodyPr/>
          <a:lstStyle/>
          <a:p>
            <a:pPr algn="just"/>
            <a:fld id="{EE24E02C-FA55-4E48-AE6E-5EC7FF184350}" type="slidenum">
              <a:rPr lang="zh-TW" altLang="en-US" smtClean="0"/>
              <a:pPr algn="just"/>
              <a:t>17</a:t>
            </a:fld>
            <a:endParaRPr lang="zh-TW" altLang="en-US"/>
          </a:p>
        </p:txBody>
      </p:sp>
    </p:spTree>
    <p:extLst>
      <p:ext uri="{BB962C8B-B14F-4D97-AF65-F5344CB8AC3E}">
        <p14:creationId xmlns:p14="http://schemas.microsoft.com/office/powerpoint/2010/main" val="3143441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 </a:t>
            </a:r>
            <a:r>
              <a:rPr lang="zh-TW" altLang="en-US" dirty="0"/>
              <a:t>架構介紹</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18</a:t>
            </a:fld>
            <a:endParaRPr lang="zh-TW" altLang="en-US"/>
          </a:p>
        </p:txBody>
      </p:sp>
      <p:sp>
        <p:nvSpPr>
          <p:cNvPr id="81" name="內容版面配置區 2"/>
          <p:cNvSpPr txBox="1">
            <a:spLocks/>
          </p:cNvSpPr>
          <p:nvPr/>
        </p:nvSpPr>
        <p:spPr>
          <a:xfrm>
            <a:off x="838200" y="2273808"/>
            <a:ext cx="7772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TW" altLang="en-US" dirty="0"/>
              <a:t>如下圖，多層</a:t>
            </a:r>
            <a:r>
              <a:rPr lang="en-US" altLang="zh-TW" dirty="0"/>
              <a:t>RNN</a:t>
            </a:r>
            <a:r>
              <a:rPr lang="zh-TW" altLang="en-US" dirty="0"/>
              <a:t>在空間中疊加</a:t>
            </a:r>
          </a:p>
        </p:txBody>
      </p:sp>
      <p:grpSp>
        <p:nvGrpSpPr>
          <p:cNvPr id="142" name="群組 141"/>
          <p:cNvGrpSpPr/>
          <p:nvPr/>
        </p:nvGrpSpPr>
        <p:grpSpPr>
          <a:xfrm>
            <a:off x="2105023" y="3320963"/>
            <a:ext cx="4933953" cy="2776739"/>
            <a:chOff x="2747183" y="3298103"/>
            <a:chExt cx="4933953" cy="2776739"/>
          </a:xfrm>
        </p:grpSpPr>
        <p:grpSp>
          <p:nvGrpSpPr>
            <p:cNvPr id="137" name="群組 136"/>
            <p:cNvGrpSpPr/>
            <p:nvPr/>
          </p:nvGrpSpPr>
          <p:grpSpPr>
            <a:xfrm>
              <a:off x="2747183" y="3383133"/>
              <a:ext cx="3649633" cy="2691709"/>
              <a:chOff x="2747183" y="3215493"/>
              <a:chExt cx="3649633" cy="2691709"/>
            </a:xfrm>
          </p:grpSpPr>
          <p:cxnSp>
            <p:nvCxnSpPr>
              <p:cNvPr id="66" name="直線單箭頭接點 65"/>
              <p:cNvCxnSpPr>
                <a:stCxn id="65" idx="6"/>
                <a:endCxn id="72" idx="2"/>
              </p:cNvCxnSpPr>
              <p:nvPr/>
            </p:nvCxnSpPr>
            <p:spPr>
              <a:xfrm>
                <a:off x="3227243" y="3455177"/>
                <a:ext cx="320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7" name="群組 96"/>
              <p:cNvGrpSpPr/>
              <p:nvPr/>
            </p:nvGrpSpPr>
            <p:grpSpPr>
              <a:xfrm>
                <a:off x="2747183" y="3215493"/>
                <a:ext cx="3649633" cy="2691709"/>
                <a:chOff x="1935022" y="3190555"/>
                <a:chExt cx="3649633" cy="2691709"/>
              </a:xfrm>
            </p:grpSpPr>
            <p:grpSp>
              <p:nvGrpSpPr>
                <p:cNvPr id="70" name="群組 69"/>
                <p:cNvGrpSpPr/>
                <p:nvPr/>
              </p:nvGrpSpPr>
              <p:grpSpPr>
                <a:xfrm>
                  <a:off x="1935022" y="3190555"/>
                  <a:ext cx="480060" cy="2686754"/>
                  <a:chOff x="1935022" y="3190555"/>
                  <a:chExt cx="480060" cy="2686754"/>
                </a:xfrm>
              </p:grpSpPr>
              <p:sp>
                <p:nvSpPr>
                  <p:cNvPr id="65" name="橢圓 64"/>
                  <p:cNvSpPr/>
                  <p:nvPr/>
                </p:nvSpPr>
                <p:spPr>
                  <a:xfrm>
                    <a:off x="1935022" y="3190555"/>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67" name="橢圓 66"/>
                  <p:cNvSpPr/>
                  <p:nvPr/>
                </p:nvSpPr>
                <p:spPr>
                  <a:xfrm>
                    <a:off x="1935022" y="3907120"/>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68" name="橢圓 67"/>
                  <p:cNvSpPr/>
                  <p:nvPr/>
                </p:nvSpPr>
                <p:spPr>
                  <a:xfrm>
                    <a:off x="1935022" y="4623685"/>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69" name="橢圓 68"/>
                  <p:cNvSpPr/>
                  <p:nvPr/>
                </p:nvSpPr>
                <p:spPr>
                  <a:xfrm>
                    <a:off x="1935022" y="5397942"/>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grpSp>
            <p:grpSp>
              <p:nvGrpSpPr>
                <p:cNvPr id="71" name="群組 70"/>
                <p:cNvGrpSpPr/>
                <p:nvPr/>
              </p:nvGrpSpPr>
              <p:grpSpPr>
                <a:xfrm>
                  <a:off x="2735815" y="3190555"/>
                  <a:ext cx="480060" cy="2686754"/>
                  <a:chOff x="1935022" y="3190555"/>
                  <a:chExt cx="480060" cy="2686754"/>
                </a:xfrm>
              </p:grpSpPr>
              <p:sp>
                <p:nvSpPr>
                  <p:cNvPr id="72" name="橢圓 71"/>
                  <p:cNvSpPr/>
                  <p:nvPr/>
                </p:nvSpPr>
                <p:spPr>
                  <a:xfrm>
                    <a:off x="1935022" y="3190555"/>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73" name="橢圓 72"/>
                  <p:cNvSpPr/>
                  <p:nvPr/>
                </p:nvSpPr>
                <p:spPr>
                  <a:xfrm>
                    <a:off x="1935022" y="3907120"/>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74" name="橢圓 73"/>
                  <p:cNvSpPr/>
                  <p:nvPr/>
                </p:nvSpPr>
                <p:spPr>
                  <a:xfrm>
                    <a:off x="1935022" y="4623685"/>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75" name="橢圓 74"/>
                  <p:cNvSpPr/>
                  <p:nvPr/>
                </p:nvSpPr>
                <p:spPr>
                  <a:xfrm>
                    <a:off x="1935022" y="5397942"/>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grpSp>
            <p:grpSp>
              <p:nvGrpSpPr>
                <p:cNvPr id="82" name="群組 81"/>
                <p:cNvGrpSpPr/>
                <p:nvPr/>
              </p:nvGrpSpPr>
              <p:grpSpPr>
                <a:xfrm>
                  <a:off x="4312697" y="3190555"/>
                  <a:ext cx="480060" cy="2686754"/>
                  <a:chOff x="1935022" y="3190555"/>
                  <a:chExt cx="480060" cy="2686754"/>
                </a:xfrm>
              </p:grpSpPr>
              <p:sp>
                <p:nvSpPr>
                  <p:cNvPr id="83" name="橢圓 82"/>
                  <p:cNvSpPr/>
                  <p:nvPr/>
                </p:nvSpPr>
                <p:spPr>
                  <a:xfrm>
                    <a:off x="1935022" y="3190555"/>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84" name="橢圓 83"/>
                  <p:cNvSpPr/>
                  <p:nvPr/>
                </p:nvSpPr>
                <p:spPr>
                  <a:xfrm>
                    <a:off x="1935022" y="3907120"/>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85" name="橢圓 84"/>
                  <p:cNvSpPr/>
                  <p:nvPr/>
                </p:nvSpPr>
                <p:spPr>
                  <a:xfrm>
                    <a:off x="1935022" y="4623685"/>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86" name="橢圓 85"/>
                  <p:cNvSpPr/>
                  <p:nvPr/>
                </p:nvSpPr>
                <p:spPr>
                  <a:xfrm>
                    <a:off x="1935022" y="5397942"/>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grpSp>
            <p:grpSp>
              <p:nvGrpSpPr>
                <p:cNvPr id="87" name="群組 86"/>
                <p:cNvGrpSpPr/>
                <p:nvPr/>
              </p:nvGrpSpPr>
              <p:grpSpPr>
                <a:xfrm>
                  <a:off x="3511904" y="3195510"/>
                  <a:ext cx="480060" cy="2686754"/>
                  <a:chOff x="1935022" y="3190555"/>
                  <a:chExt cx="480060" cy="2686754"/>
                </a:xfrm>
              </p:grpSpPr>
              <p:sp>
                <p:nvSpPr>
                  <p:cNvPr id="88" name="橢圓 87"/>
                  <p:cNvSpPr/>
                  <p:nvPr/>
                </p:nvSpPr>
                <p:spPr>
                  <a:xfrm>
                    <a:off x="1935022" y="3190555"/>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89" name="橢圓 88"/>
                  <p:cNvSpPr/>
                  <p:nvPr/>
                </p:nvSpPr>
                <p:spPr>
                  <a:xfrm>
                    <a:off x="1935022" y="3907120"/>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90" name="橢圓 89"/>
                  <p:cNvSpPr/>
                  <p:nvPr/>
                </p:nvSpPr>
                <p:spPr>
                  <a:xfrm>
                    <a:off x="1935022" y="4623685"/>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91" name="橢圓 90"/>
                  <p:cNvSpPr/>
                  <p:nvPr/>
                </p:nvSpPr>
                <p:spPr>
                  <a:xfrm>
                    <a:off x="1935022" y="5397942"/>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grpSp>
            <p:grpSp>
              <p:nvGrpSpPr>
                <p:cNvPr id="92" name="群組 91"/>
                <p:cNvGrpSpPr/>
                <p:nvPr/>
              </p:nvGrpSpPr>
              <p:grpSpPr>
                <a:xfrm>
                  <a:off x="5104595" y="3190555"/>
                  <a:ext cx="480060" cy="2686754"/>
                  <a:chOff x="1935022" y="3190555"/>
                  <a:chExt cx="480060" cy="2686754"/>
                </a:xfrm>
              </p:grpSpPr>
              <p:sp>
                <p:nvSpPr>
                  <p:cNvPr id="93" name="橢圓 92"/>
                  <p:cNvSpPr/>
                  <p:nvPr/>
                </p:nvSpPr>
                <p:spPr>
                  <a:xfrm>
                    <a:off x="1935022" y="3190555"/>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94" name="橢圓 93"/>
                  <p:cNvSpPr/>
                  <p:nvPr/>
                </p:nvSpPr>
                <p:spPr>
                  <a:xfrm>
                    <a:off x="1935022" y="3907120"/>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95" name="橢圓 94"/>
                  <p:cNvSpPr/>
                  <p:nvPr/>
                </p:nvSpPr>
                <p:spPr>
                  <a:xfrm>
                    <a:off x="1935022" y="4623685"/>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96" name="橢圓 95"/>
                  <p:cNvSpPr/>
                  <p:nvPr/>
                </p:nvSpPr>
                <p:spPr>
                  <a:xfrm>
                    <a:off x="1935022" y="5397942"/>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grpSp>
          </p:grpSp>
          <p:cxnSp>
            <p:nvCxnSpPr>
              <p:cNvPr id="101" name="直線單箭頭接點 100"/>
              <p:cNvCxnSpPr/>
              <p:nvPr/>
            </p:nvCxnSpPr>
            <p:spPr>
              <a:xfrm>
                <a:off x="3227243" y="4171741"/>
                <a:ext cx="320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直線單箭頭接點 101"/>
              <p:cNvCxnSpPr/>
              <p:nvPr/>
            </p:nvCxnSpPr>
            <p:spPr>
              <a:xfrm>
                <a:off x="3227242" y="4888306"/>
                <a:ext cx="320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直線單箭頭接點 102"/>
              <p:cNvCxnSpPr/>
              <p:nvPr/>
            </p:nvCxnSpPr>
            <p:spPr>
              <a:xfrm>
                <a:off x="3227242" y="5674452"/>
                <a:ext cx="320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直線單箭頭接點 103"/>
              <p:cNvCxnSpPr/>
              <p:nvPr/>
            </p:nvCxnSpPr>
            <p:spPr>
              <a:xfrm>
                <a:off x="4028036" y="3455176"/>
                <a:ext cx="320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直線單箭頭接點 104"/>
              <p:cNvCxnSpPr/>
              <p:nvPr/>
            </p:nvCxnSpPr>
            <p:spPr>
              <a:xfrm>
                <a:off x="4028036" y="4171740"/>
                <a:ext cx="320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直線單箭頭接點 105"/>
              <p:cNvCxnSpPr/>
              <p:nvPr/>
            </p:nvCxnSpPr>
            <p:spPr>
              <a:xfrm>
                <a:off x="4028035" y="4888305"/>
                <a:ext cx="320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直線單箭頭接點 106"/>
              <p:cNvCxnSpPr/>
              <p:nvPr/>
            </p:nvCxnSpPr>
            <p:spPr>
              <a:xfrm>
                <a:off x="4028035" y="5674451"/>
                <a:ext cx="320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直線單箭頭接點 107"/>
              <p:cNvCxnSpPr/>
              <p:nvPr/>
            </p:nvCxnSpPr>
            <p:spPr>
              <a:xfrm>
                <a:off x="4804125" y="3455176"/>
                <a:ext cx="320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直線單箭頭接點 108"/>
              <p:cNvCxnSpPr/>
              <p:nvPr/>
            </p:nvCxnSpPr>
            <p:spPr>
              <a:xfrm>
                <a:off x="4804125" y="4171740"/>
                <a:ext cx="320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直線單箭頭接點 109"/>
              <p:cNvCxnSpPr/>
              <p:nvPr/>
            </p:nvCxnSpPr>
            <p:spPr>
              <a:xfrm>
                <a:off x="4804124" y="4888305"/>
                <a:ext cx="320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直線單箭頭接點 110"/>
              <p:cNvCxnSpPr/>
              <p:nvPr/>
            </p:nvCxnSpPr>
            <p:spPr>
              <a:xfrm>
                <a:off x="4804124" y="5674451"/>
                <a:ext cx="320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直線單箭頭接點 111"/>
              <p:cNvCxnSpPr/>
              <p:nvPr/>
            </p:nvCxnSpPr>
            <p:spPr>
              <a:xfrm>
                <a:off x="5604918" y="3433728"/>
                <a:ext cx="320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直線單箭頭接點 112"/>
              <p:cNvCxnSpPr/>
              <p:nvPr/>
            </p:nvCxnSpPr>
            <p:spPr>
              <a:xfrm>
                <a:off x="5604918" y="4150292"/>
                <a:ext cx="320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直線單箭頭接點 113"/>
              <p:cNvCxnSpPr/>
              <p:nvPr/>
            </p:nvCxnSpPr>
            <p:spPr>
              <a:xfrm>
                <a:off x="5604917" y="4866857"/>
                <a:ext cx="320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直線單箭頭接點 114"/>
              <p:cNvCxnSpPr/>
              <p:nvPr/>
            </p:nvCxnSpPr>
            <p:spPr>
              <a:xfrm>
                <a:off x="5604917" y="5653003"/>
                <a:ext cx="320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直線單箭頭接點 115"/>
              <p:cNvCxnSpPr>
                <a:stCxn id="67" idx="0"/>
                <a:endCxn id="65" idx="4"/>
              </p:cNvCxnSpPr>
              <p:nvPr/>
            </p:nvCxnSpPr>
            <p:spPr>
              <a:xfrm flipV="1">
                <a:off x="2987213" y="3694860"/>
                <a:ext cx="0" cy="23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直線單箭頭接點 118"/>
              <p:cNvCxnSpPr/>
              <p:nvPr/>
            </p:nvCxnSpPr>
            <p:spPr>
              <a:xfrm flipV="1">
                <a:off x="2988338" y="4411425"/>
                <a:ext cx="0" cy="23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直線單箭頭接點 119"/>
              <p:cNvCxnSpPr>
                <a:stCxn id="69" idx="0"/>
              </p:cNvCxnSpPr>
              <p:nvPr/>
            </p:nvCxnSpPr>
            <p:spPr>
              <a:xfrm flipV="1">
                <a:off x="2987213" y="5127990"/>
                <a:ext cx="1125" cy="294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直線單箭頭接點 121"/>
              <p:cNvCxnSpPr/>
              <p:nvPr/>
            </p:nvCxnSpPr>
            <p:spPr>
              <a:xfrm flipV="1">
                <a:off x="3782996" y="3694860"/>
                <a:ext cx="0" cy="23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直線單箭頭接點 122"/>
              <p:cNvCxnSpPr/>
              <p:nvPr/>
            </p:nvCxnSpPr>
            <p:spPr>
              <a:xfrm flipV="1">
                <a:off x="3784121" y="4411425"/>
                <a:ext cx="0" cy="23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直線單箭頭接點 123"/>
              <p:cNvCxnSpPr/>
              <p:nvPr/>
            </p:nvCxnSpPr>
            <p:spPr>
              <a:xfrm flipV="1">
                <a:off x="3782996" y="5127990"/>
                <a:ext cx="1125" cy="294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直線單箭頭接點 127"/>
              <p:cNvCxnSpPr/>
              <p:nvPr/>
            </p:nvCxnSpPr>
            <p:spPr>
              <a:xfrm flipV="1">
                <a:off x="4571134" y="3698169"/>
                <a:ext cx="0" cy="23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直線單箭頭接點 128"/>
              <p:cNvCxnSpPr/>
              <p:nvPr/>
            </p:nvCxnSpPr>
            <p:spPr>
              <a:xfrm flipV="1">
                <a:off x="4572259" y="4414734"/>
                <a:ext cx="0" cy="23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直線單箭頭接點 129"/>
              <p:cNvCxnSpPr/>
              <p:nvPr/>
            </p:nvCxnSpPr>
            <p:spPr>
              <a:xfrm flipV="1">
                <a:off x="4571134" y="5131299"/>
                <a:ext cx="1125" cy="294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直線單箭頭接點 130"/>
              <p:cNvCxnSpPr/>
              <p:nvPr/>
            </p:nvCxnSpPr>
            <p:spPr>
              <a:xfrm flipV="1">
                <a:off x="5366917" y="3698169"/>
                <a:ext cx="0" cy="23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2" name="直線單箭頭接點 131"/>
              <p:cNvCxnSpPr/>
              <p:nvPr/>
            </p:nvCxnSpPr>
            <p:spPr>
              <a:xfrm flipV="1">
                <a:off x="5368042" y="4414734"/>
                <a:ext cx="0" cy="23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直線單箭頭接點 132"/>
              <p:cNvCxnSpPr/>
              <p:nvPr/>
            </p:nvCxnSpPr>
            <p:spPr>
              <a:xfrm flipV="1">
                <a:off x="5366917" y="5131299"/>
                <a:ext cx="1125" cy="294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直線單箭頭接點 133"/>
              <p:cNvCxnSpPr/>
              <p:nvPr/>
            </p:nvCxnSpPr>
            <p:spPr>
              <a:xfrm flipV="1">
                <a:off x="6166102" y="3694697"/>
                <a:ext cx="0" cy="23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5" name="直線單箭頭接點 134"/>
              <p:cNvCxnSpPr/>
              <p:nvPr/>
            </p:nvCxnSpPr>
            <p:spPr>
              <a:xfrm flipV="1">
                <a:off x="6167227" y="4411262"/>
                <a:ext cx="0" cy="23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直線單箭頭接點 135"/>
              <p:cNvCxnSpPr/>
              <p:nvPr/>
            </p:nvCxnSpPr>
            <p:spPr>
              <a:xfrm flipV="1">
                <a:off x="6166102" y="5127827"/>
                <a:ext cx="1125" cy="294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39" name="直線單箭頭接點 138"/>
            <p:cNvCxnSpPr/>
            <p:nvPr/>
          </p:nvCxnSpPr>
          <p:spPr>
            <a:xfrm flipH="1" flipV="1">
              <a:off x="6737602" y="3482769"/>
              <a:ext cx="13718" cy="25871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1" name="矩形 140"/>
            <p:cNvSpPr/>
            <p:nvPr/>
          </p:nvSpPr>
          <p:spPr>
            <a:xfrm>
              <a:off x="6980303" y="3298103"/>
              <a:ext cx="700833" cy="369332"/>
            </a:xfrm>
            <a:prstGeom prst="rect">
              <a:avLst/>
            </a:prstGeom>
          </p:spPr>
          <p:txBody>
            <a:bodyPr wrap="none">
              <a:spAutoFit/>
            </a:bodyPr>
            <a:lstStyle/>
            <a:p>
              <a:r>
                <a:rPr lang="en-US" altLang="zh-TW" dirty="0"/>
                <a:t>DEEP</a:t>
              </a:r>
              <a:endParaRPr lang="zh-TW" altLang="en-US" dirty="0"/>
            </a:p>
          </p:txBody>
        </p:sp>
      </p:grpSp>
    </p:spTree>
    <p:extLst>
      <p:ext uri="{BB962C8B-B14F-4D97-AF65-F5344CB8AC3E}">
        <p14:creationId xmlns:p14="http://schemas.microsoft.com/office/powerpoint/2010/main" val="153940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2F66A1-EDB5-4B5F-B6AB-DF493668093D}"/>
              </a:ext>
            </a:extLst>
          </p:cNvPr>
          <p:cNvSpPr>
            <a:spLocks noGrp="1"/>
          </p:cNvSpPr>
          <p:nvPr>
            <p:ph type="title"/>
          </p:nvPr>
        </p:nvSpPr>
        <p:spPr/>
        <p:txBody>
          <a:bodyPr/>
          <a:lstStyle/>
          <a:p>
            <a:r>
              <a:rPr lang="zh-TW" altLang="en-US" dirty="0"/>
              <a:t>講義連結</a:t>
            </a:r>
          </a:p>
        </p:txBody>
      </p:sp>
      <p:sp>
        <p:nvSpPr>
          <p:cNvPr id="3" name="內容版面配置區 2">
            <a:extLst>
              <a:ext uri="{FF2B5EF4-FFF2-40B4-BE49-F238E27FC236}">
                <a16:creationId xmlns:a16="http://schemas.microsoft.com/office/drawing/2014/main" id="{30C50F1A-F50F-454B-ADB0-7E483823DF54}"/>
              </a:ext>
            </a:extLst>
          </p:cNvPr>
          <p:cNvSpPr>
            <a:spLocks noGrp="1"/>
          </p:cNvSpPr>
          <p:nvPr>
            <p:ph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B767EAA5-D83F-4F14-AA93-BB99AEA33B29}"/>
              </a:ext>
            </a:extLst>
          </p:cNvPr>
          <p:cNvSpPr>
            <a:spLocks noGrp="1"/>
          </p:cNvSpPr>
          <p:nvPr>
            <p:ph type="sldNum" sz="quarter" idx="12"/>
          </p:nvPr>
        </p:nvSpPr>
        <p:spPr/>
        <p:txBody>
          <a:bodyPr/>
          <a:lstStyle/>
          <a:p>
            <a:fld id="{EE24E02C-FA55-4E48-AE6E-5EC7FF184350}" type="slidenum">
              <a:rPr lang="zh-TW" altLang="en-US" smtClean="0"/>
              <a:t>1</a:t>
            </a:fld>
            <a:endParaRPr lang="zh-TW" altLang="en-US"/>
          </a:p>
        </p:txBody>
      </p:sp>
    </p:spTree>
    <p:extLst>
      <p:ext uri="{BB962C8B-B14F-4D97-AF65-F5344CB8AC3E}">
        <p14:creationId xmlns:p14="http://schemas.microsoft.com/office/powerpoint/2010/main" val="3662287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 </a:t>
            </a:r>
            <a:r>
              <a:rPr lang="zh-TW" altLang="en-US" dirty="0"/>
              <a:t>架構介紹</a:t>
            </a:r>
          </a:p>
        </p:txBody>
      </p:sp>
      <p:sp>
        <p:nvSpPr>
          <p:cNvPr id="3" name="內容版面配置區 2"/>
          <p:cNvSpPr>
            <a:spLocks noGrp="1"/>
          </p:cNvSpPr>
          <p:nvPr>
            <p:ph idx="1"/>
          </p:nvPr>
        </p:nvSpPr>
        <p:spPr/>
        <p:txBody>
          <a:bodyPr/>
          <a:lstStyle/>
          <a:p>
            <a:r>
              <a:rPr lang="zh-TW" altLang="en-US" b="1" dirty="0"/>
              <a:t>我們來正式來談論</a:t>
            </a:r>
            <a:r>
              <a:rPr lang="en-US" altLang="zh-TW" b="1" dirty="0"/>
              <a:t>RNN</a:t>
            </a:r>
            <a:r>
              <a:rPr lang="zh-TW" altLang="en-US" b="1" dirty="0"/>
              <a:t>的組成元素：</a:t>
            </a:r>
            <a:endParaRPr lang="en-US" altLang="zh-TW" b="1" dirty="0"/>
          </a:p>
          <a:p>
            <a:pPr lvl="1">
              <a:lnSpc>
                <a:spcPct val="150000"/>
              </a:lnSpc>
            </a:pPr>
            <a:r>
              <a:rPr lang="en-US" altLang="zh-TW" b="1" dirty="0"/>
              <a:t>RNN Cell</a:t>
            </a:r>
            <a:r>
              <a:rPr lang="zh-TW" altLang="en-US" dirty="0"/>
              <a:t>，此處的</a:t>
            </a:r>
            <a:r>
              <a:rPr lang="en-US" altLang="zh-TW" dirty="0"/>
              <a:t>RNN</a:t>
            </a:r>
            <a:r>
              <a:rPr lang="zh-TW" altLang="en-US" dirty="0"/>
              <a:t>的可以想成是頭部（大腦），</a:t>
            </a:r>
            <a:r>
              <a:rPr lang="en-US" altLang="zh-TW" dirty="0"/>
              <a:t>RNN</a:t>
            </a:r>
            <a:r>
              <a:rPr lang="zh-TW" altLang="en-US" dirty="0"/>
              <a:t>也是基於神經網路，所以整體來說與</a:t>
            </a:r>
            <a:r>
              <a:rPr lang="en-US" altLang="zh-TW" dirty="0"/>
              <a:t>DNN</a:t>
            </a:r>
            <a:r>
              <a:rPr lang="zh-TW" altLang="en-US" dirty="0"/>
              <a:t>沒什麼不同，差別在於它僅有</a:t>
            </a:r>
            <a:r>
              <a:rPr lang="zh-TW" altLang="en-US" b="1" u="sng" dirty="0">
                <a:solidFill>
                  <a:srgbClr val="0000FF"/>
                </a:solidFill>
              </a:rPr>
              <a:t>記憶</a:t>
            </a:r>
            <a:r>
              <a:rPr lang="zh-TW" altLang="en-US" dirty="0"/>
              <a:t>功能。</a:t>
            </a:r>
            <a:endParaRPr lang="en-US" altLang="zh-TW" dirty="0"/>
          </a:p>
          <a:p>
            <a:pPr lvl="1">
              <a:lnSpc>
                <a:spcPct val="150000"/>
              </a:lnSpc>
            </a:pPr>
            <a:r>
              <a:rPr lang="zh-TW" altLang="en-US" u="sng" dirty="0">
                <a:solidFill>
                  <a:srgbClr val="FF0000"/>
                </a:solidFill>
              </a:rPr>
              <a:t>有了記憶功能的神經網路：</a:t>
            </a:r>
            <a:endParaRPr lang="en-US" altLang="zh-TW" u="sng" dirty="0">
              <a:solidFill>
                <a:srgbClr val="FF0000"/>
              </a:solidFill>
            </a:endParaRPr>
          </a:p>
          <a:p>
            <a:pPr lvl="2">
              <a:lnSpc>
                <a:spcPct val="150000"/>
              </a:lnSpc>
            </a:pPr>
            <a:r>
              <a:rPr lang="zh-TW" altLang="en-US" u="sng" dirty="0">
                <a:solidFill>
                  <a:srgbClr val="FF0000"/>
                </a:solidFill>
              </a:rPr>
              <a:t>輸入層當成是眼睛，隱藏層是大腦，輸出層是嘴巴。</a:t>
            </a:r>
            <a:endParaRPr lang="en-US" altLang="zh-TW" u="sng" dirty="0">
              <a:solidFill>
                <a:srgbClr val="FF0000"/>
              </a:solidFill>
            </a:endParaRPr>
          </a:p>
          <a:p>
            <a:pPr lvl="1">
              <a:lnSpc>
                <a:spcPct val="150000"/>
              </a:lnSpc>
            </a:pPr>
            <a:r>
              <a:rPr lang="zh-TW" altLang="en-US" u="sng" dirty="0"/>
              <a:t>當眼睛把外界的信息輸入至大腦後會對神經元產生反應，然後轉換成聲音從嘴巴輸出，</a:t>
            </a:r>
            <a:r>
              <a:rPr lang="zh-TW" altLang="en-US" b="1" u="sng" dirty="0"/>
              <a:t>如果我們將大腦中每一個時間點的反應記錄下來就形成了記憶。</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19</a:t>
            </a:fld>
            <a:endParaRPr lang="zh-TW" altLang="en-US"/>
          </a:p>
        </p:txBody>
      </p:sp>
      <p:pic>
        <p:nvPicPr>
          <p:cNvPr id="5" name="圖片 4"/>
          <p:cNvPicPr>
            <a:picLocks noChangeAspect="1"/>
          </p:cNvPicPr>
          <p:nvPr/>
        </p:nvPicPr>
        <p:blipFill rotWithShape="1">
          <a:blip r:embed="rId2"/>
          <a:srcRect l="6848" t="13446" r="1049" b="156"/>
          <a:stretch/>
        </p:blipFill>
        <p:spPr>
          <a:xfrm>
            <a:off x="5609492" y="193430"/>
            <a:ext cx="3042138" cy="214029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27350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 </a:t>
            </a:r>
            <a:r>
              <a:rPr lang="zh-TW" altLang="en-US" dirty="0"/>
              <a:t>架構介紹</a:t>
            </a:r>
          </a:p>
        </p:txBody>
      </p:sp>
      <p:sp>
        <p:nvSpPr>
          <p:cNvPr id="3" name="內容版面配置區 2"/>
          <p:cNvSpPr>
            <a:spLocks noGrp="1"/>
          </p:cNvSpPr>
          <p:nvPr>
            <p:ph idx="1"/>
          </p:nvPr>
        </p:nvSpPr>
        <p:spPr>
          <a:xfrm>
            <a:off x="609280" y="1703517"/>
            <a:ext cx="7772400" cy="4050792"/>
          </a:xfrm>
        </p:spPr>
        <p:txBody>
          <a:bodyPr/>
          <a:lstStyle/>
          <a:p>
            <a:pPr algn="just">
              <a:lnSpc>
                <a:spcPct val="150000"/>
              </a:lnSpc>
            </a:pPr>
            <a:r>
              <a:rPr lang="en-US" altLang="zh-TW" dirty="0"/>
              <a:t>RNN</a:t>
            </a:r>
            <a:r>
              <a:rPr lang="zh-TW" altLang="en-US" dirty="0"/>
              <a:t>的記憶功能會體現在隱藏層的紀錄上，這些紀錄稱為狀態（</a:t>
            </a:r>
            <a:r>
              <a:rPr lang="en-US" altLang="zh-TW" dirty="0"/>
              <a:t>state</a:t>
            </a:r>
            <a:r>
              <a:rPr lang="zh-TW" altLang="en-US" dirty="0"/>
              <a:t>），因此具有記憶功能的神經網路由</a:t>
            </a:r>
            <a:r>
              <a:rPr lang="en-US" altLang="zh-TW" dirty="0"/>
              <a:t>4</a:t>
            </a:r>
            <a:r>
              <a:rPr lang="zh-TW" altLang="en-US" dirty="0"/>
              <a:t>個部分所組成：</a:t>
            </a:r>
            <a:r>
              <a:rPr lang="zh-TW" altLang="en-US" dirty="0">
                <a:solidFill>
                  <a:srgbClr val="0000FF"/>
                </a:solidFill>
              </a:rPr>
              <a:t>輸入層、隱層藏、輸出層與狀態</a:t>
            </a:r>
            <a:r>
              <a:rPr lang="zh-TW" altLang="en-US" dirty="0"/>
              <a:t>。</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20</a:t>
            </a:fld>
            <a:endParaRPr lang="zh-TW" altLang="en-US"/>
          </a:p>
        </p:txBody>
      </p:sp>
      <p:grpSp>
        <p:nvGrpSpPr>
          <p:cNvPr id="128" name="群組 127"/>
          <p:cNvGrpSpPr/>
          <p:nvPr/>
        </p:nvGrpSpPr>
        <p:grpSpPr>
          <a:xfrm>
            <a:off x="1416621" y="3341820"/>
            <a:ext cx="6154613" cy="3488909"/>
            <a:chOff x="1416621" y="3341820"/>
            <a:chExt cx="6154613" cy="3488909"/>
          </a:xfrm>
        </p:grpSpPr>
        <p:sp>
          <p:nvSpPr>
            <p:cNvPr id="72" name="矩形 71"/>
            <p:cNvSpPr/>
            <p:nvPr/>
          </p:nvSpPr>
          <p:spPr>
            <a:xfrm>
              <a:off x="5016567" y="3927834"/>
              <a:ext cx="1040766" cy="2641631"/>
            </a:xfrm>
            <a:prstGeom prst="rect">
              <a:avLst/>
            </a:prstGeom>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nvGrpSpPr>
            <p:cNvPr id="49" name="群組 48"/>
            <p:cNvGrpSpPr/>
            <p:nvPr/>
          </p:nvGrpSpPr>
          <p:grpSpPr>
            <a:xfrm>
              <a:off x="1536054" y="4081258"/>
              <a:ext cx="1927995" cy="2556652"/>
              <a:chOff x="1168321" y="3757653"/>
              <a:chExt cx="1927995" cy="2556652"/>
            </a:xfrm>
          </p:grpSpPr>
          <p:cxnSp>
            <p:nvCxnSpPr>
              <p:cNvPr id="5" name="直線單箭頭接點 4"/>
              <p:cNvCxnSpPr>
                <a:stCxn id="6" idx="6"/>
                <a:endCxn id="12" idx="2"/>
              </p:cNvCxnSpPr>
              <p:nvPr/>
            </p:nvCxnSpPr>
            <p:spPr>
              <a:xfrm flipV="1">
                <a:off x="1648381" y="3997337"/>
                <a:ext cx="967875" cy="373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 name="群組 12"/>
              <p:cNvGrpSpPr/>
              <p:nvPr/>
            </p:nvGrpSpPr>
            <p:grpSpPr>
              <a:xfrm>
                <a:off x="1168321" y="3757653"/>
                <a:ext cx="1927995" cy="2556652"/>
                <a:chOff x="1168321" y="3757653"/>
                <a:chExt cx="1927995" cy="2556652"/>
              </a:xfrm>
            </p:grpSpPr>
            <p:sp>
              <p:nvSpPr>
                <p:cNvPr id="6" name="橢圓 5"/>
                <p:cNvSpPr/>
                <p:nvPr/>
              </p:nvSpPr>
              <p:spPr>
                <a:xfrm>
                  <a:off x="1168321" y="4131382"/>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7" name="橢圓 6"/>
                <p:cNvSpPr/>
                <p:nvPr/>
              </p:nvSpPr>
              <p:spPr>
                <a:xfrm>
                  <a:off x="1168321" y="4739278"/>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8" name="橢圓 7"/>
                <p:cNvSpPr/>
                <p:nvPr/>
              </p:nvSpPr>
              <p:spPr>
                <a:xfrm rot="21438205">
                  <a:off x="1168321" y="5358201"/>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9" name="橢圓 8"/>
                <p:cNvSpPr/>
                <p:nvPr/>
              </p:nvSpPr>
              <p:spPr>
                <a:xfrm>
                  <a:off x="2594235" y="5834938"/>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10" name="橢圓 9"/>
                <p:cNvSpPr/>
                <p:nvPr/>
              </p:nvSpPr>
              <p:spPr>
                <a:xfrm>
                  <a:off x="2616256" y="4442730"/>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11" name="橢圓 10"/>
                <p:cNvSpPr/>
                <p:nvPr/>
              </p:nvSpPr>
              <p:spPr>
                <a:xfrm rot="21438205">
                  <a:off x="2605246" y="5138834"/>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12" name="橢圓 11"/>
                <p:cNvSpPr/>
                <p:nvPr/>
              </p:nvSpPr>
              <p:spPr>
                <a:xfrm>
                  <a:off x="2616256" y="3757653"/>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grpSp>
          <p:cxnSp>
            <p:nvCxnSpPr>
              <p:cNvPr id="15" name="直線單箭頭接點 14"/>
              <p:cNvCxnSpPr>
                <a:stCxn id="6" idx="6"/>
                <a:endCxn id="10" idx="2"/>
              </p:cNvCxnSpPr>
              <p:nvPr/>
            </p:nvCxnSpPr>
            <p:spPr>
              <a:xfrm>
                <a:off x="1648381" y="4371066"/>
                <a:ext cx="967875" cy="311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單箭頭接點 17"/>
              <p:cNvCxnSpPr>
                <a:stCxn id="6" idx="6"/>
                <a:endCxn id="11" idx="2"/>
              </p:cNvCxnSpPr>
              <p:nvPr/>
            </p:nvCxnSpPr>
            <p:spPr>
              <a:xfrm>
                <a:off x="1648381" y="4371066"/>
                <a:ext cx="957131" cy="1018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6" idx="6"/>
                <a:endCxn id="9" idx="2"/>
              </p:cNvCxnSpPr>
              <p:nvPr/>
            </p:nvCxnSpPr>
            <p:spPr>
              <a:xfrm>
                <a:off x="1648381" y="4371066"/>
                <a:ext cx="945854" cy="1703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單箭頭接點 23"/>
              <p:cNvCxnSpPr>
                <a:stCxn id="7" idx="6"/>
                <a:endCxn id="12" idx="2"/>
              </p:cNvCxnSpPr>
              <p:nvPr/>
            </p:nvCxnSpPr>
            <p:spPr>
              <a:xfrm flipV="1">
                <a:off x="1648381" y="3997337"/>
                <a:ext cx="967875" cy="981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單箭頭接點 27"/>
              <p:cNvCxnSpPr>
                <a:stCxn id="7" idx="6"/>
                <a:endCxn id="10" idx="2"/>
              </p:cNvCxnSpPr>
              <p:nvPr/>
            </p:nvCxnSpPr>
            <p:spPr>
              <a:xfrm flipV="1">
                <a:off x="1648381" y="4682414"/>
                <a:ext cx="967875" cy="296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單箭頭接點 30"/>
              <p:cNvCxnSpPr>
                <a:stCxn id="7" idx="6"/>
                <a:endCxn id="11" idx="2"/>
              </p:cNvCxnSpPr>
              <p:nvPr/>
            </p:nvCxnSpPr>
            <p:spPr>
              <a:xfrm>
                <a:off x="1648381" y="4978962"/>
                <a:ext cx="957131" cy="410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單箭頭接點 33"/>
              <p:cNvCxnSpPr>
                <a:stCxn id="7" idx="6"/>
                <a:endCxn id="9" idx="2"/>
              </p:cNvCxnSpPr>
              <p:nvPr/>
            </p:nvCxnSpPr>
            <p:spPr>
              <a:xfrm>
                <a:off x="1648381" y="4978962"/>
                <a:ext cx="945854" cy="109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單箭頭接點 36"/>
              <p:cNvCxnSpPr>
                <a:stCxn id="8" idx="6"/>
                <a:endCxn id="12" idx="2"/>
              </p:cNvCxnSpPr>
              <p:nvPr/>
            </p:nvCxnSpPr>
            <p:spPr>
              <a:xfrm flipV="1">
                <a:off x="1648115" y="3997337"/>
                <a:ext cx="968141" cy="1589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單箭頭接點 39"/>
              <p:cNvCxnSpPr>
                <a:stCxn id="8" idx="6"/>
                <a:endCxn id="10" idx="2"/>
              </p:cNvCxnSpPr>
              <p:nvPr/>
            </p:nvCxnSpPr>
            <p:spPr>
              <a:xfrm flipV="1">
                <a:off x="1648115" y="4682414"/>
                <a:ext cx="968141" cy="904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8" idx="6"/>
                <a:endCxn id="11" idx="2"/>
              </p:cNvCxnSpPr>
              <p:nvPr/>
            </p:nvCxnSpPr>
            <p:spPr>
              <a:xfrm flipV="1">
                <a:off x="1648115" y="5389811"/>
                <a:ext cx="957397" cy="196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8" idx="6"/>
                <a:endCxn id="9" idx="2"/>
              </p:cNvCxnSpPr>
              <p:nvPr/>
            </p:nvCxnSpPr>
            <p:spPr>
              <a:xfrm>
                <a:off x="1648115" y="5586592"/>
                <a:ext cx="946120" cy="488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0" name="橢圓 49"/>
            <p:cNvSpPr/>
            <p:nvPr/>
          </p:nvSpPr>
          <p:spPr>
            <a:xfrm>
              <a:off x="4402946" y="5211728"/>
              <a:ext cx="243840" cy="2396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a:t>
              </a:r>
              <a:endParaRPr lang="zh-TW" altLang="en-US" dirty="0"/>
            </a:p>
          </p:txBody>
        </p:sp>
        <p:cxnSp>
          <p:nvCxnSpPr>
            <p:cNvPr id="52" name="肘形接點 51"/>
            <p:cNvCxnSpPr>
              <a:stCxn id="12" idx="6"/>
              <a:endCxn id="50" idx="2"/>
            </p:cNvCxnSpPr>
            <p:nvPr/>
          </p:nvCxnSpPr>
          <p:spPr>
            <a:xfrm>
              <a:off x="3464049" y="4320942"/>
              <a:ext cx="938897" cy="1010628"/>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53" name="肘形接點 52"/>
            <p:cNvCxnSpPr>
              <a:stCxn id="9" idx="6"/>
              <a:endCxn id="50" idx="2"/>
            </p:cNvCxnSpPr>
            <p:nvPr/>
          </p:nvCxnSpPr>
          <p:spPr>
            <a:xfrm flipV="1">
              <a:off x="3442028" y="5331570"/>
              <a:ext cx="960918" cy="1066657"/>
            </a:xfrm>
            <a:prstGeom prst="bentConnector3">
              <a:avLst>
                <a:gd name="adj1" fmla="val 51322"/>
              </a:avLst>
            </a:prstGeom>
            <a:ln w="12700">
              <a:tailEnd type="triangle"/>
            </a:ln>
          </p:spPr>
          <p:style>
            <a:lnRef idx="1">
              <a:schemeClr val="dk1"/>
            </a:lnRef>
            <a:fillRef idx="0">
              <a:schemeClr val="dk1"/>
            </a:fillRef>
            <a:effectRef idx="0">
              <a:schemeClr val="dk1"/>
            </a:effectRef>
            <a:fontRef idx="minor">
              <a:schemeClr val="tx1"/>
            </a:fontRef>
          </p:style>
        </p:cxnSp>
        <p:cxnSp>
          <p:nvCxnSpPr>
            <p:cNvPr id="58" name="肘形接點 57"/>
            <p:cNvCxnSpPr>
              <a:stCxn id="10" idx="6"/>
              <a:endCxn id="50" idx="2"/>
            </p:cNvCxnSpPr>
            <p:nvPr/>
          </p:nvCxnSpPr>
          <p:spPr>
            <a:xfrm>
              <a:off x="3464049" y="5006019"/>
              <a:ext cx="938897" cy="325551"/>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61" name="肘形接點 60"/>
            <p:cNvCxnSpPr>
              <a:stCxn id="11" idx="6"/>
              <a:endCxn id="50" idx="2"/>
            </p:cNvCxnSpPr>
            <p:nvPr/>
          </p:nvCxnSpPr>
          <p:spPr>
            <a:xfrm flipV="1">
              <a:off x="3452773" y="5331570"/>
              <a:ext cx="950173" cy="35926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4" name="橢圓 63"/>
            <p:cNvSpPr/>
            <p:nvPr/>
          </p:nvSpPr>
          <p:spPr>
            <a:xfrm>
              <a:off x="6652861" y="4483170"/>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65" name="橢圓 64"/>
            <p:cNvSpPr/>
            <p:nvPr/>
          </p:nvSpPr>
          <p:spPr>
            <a:xfrm>
              <a:off x="6652861" y="5091066"/>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66" name="橢圓 65"/>
            <p:cNvSpPr/>
            <p:nvPr/>
          </p:nvSpPr>
          <p:spPr>
            <a:xfrm rot="21438205">
              <a:off x="6652861" y="5709989"/>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67" name="矩形 66"/>
            <p:cNvSpPr/>
            <p:nvPr/>
          </p:nvSpPr>
          <p:spPr>
            <a:xfrm>
              <a:off x="5163916" y="4084529"/>
              <a:ext cx="717550" cy="44539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8" name="矩形 67"/>
            <p:cNvSpPr/>
            <p:nvPr/>
          </p:nvSpPr>
          <p:spPr>
            <a:xfrm>
              <a:off x="5167183" y="4722854"/>
              <a:ext cx="717550" cy="44539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0" name="矩形 69"/>
            <p:cNvSpPr/>
            <p:nvPr/>
          </p:nvSpPr>
          <p:spPr>
            <a:xfrm>
              <a:off x="5163916" y="5338782"/>
              <a:ext cx="717550" cy="44539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1" name="矩形 70"/>
            <p:cNvSpPr/>
            <p:nvPr/>
          </p:nvSpPr>
          <p:spPr>
            <a:xfrm>
              <a:off x="5167183" y="5977107"/>
              <a:ext cx="717550" cy="44539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74" name="肘形接點 73"/>
            <p:cNvCxnSpPr>
              <a:endCxn id="50" idx="0"/>
            </p:cNvCxnSpPr>
            <p:nvPr/>
          </p:nvCxnSpPr>
          <p:spPr>
            <a:xfrm rot="5400000">
              <a:off x="4292217" y="4509360"/>
              <a:ext cx="935017" cy="469718"/>
            </a:xfrm>
            <a:prstGeom prst="bentConnector3">
              <a:avLst>
                <a:gd name="adj1" fmla="val 1103"/>
              </a:avLst>
            </a:prstGeom>
            <a:ln w="12700">
              <a:tailEnd type="triangle"/>
            </a:ln>
          </p:spPr>
          <p:style>
            <a:lnRef idx="1">
              <a:schemeClr val="dk1"/>
            </a:lnRef>
            <a:fillRef idx="0">
              <a:schemeClr val="dk1"/>
            </a:fillRef>
            <a:effectRef idx="0">
              <a:schemeClr val="dk1"/>
            </a:effectRef>
            <a:fontRef idx="minor">
              <a:schemeClr val="tx1"/>
            </a:fontRef>
          </p:style>
        </p:cxnSp>
        <p:cxnSp>
          <p:nvCxnSpPr>
            <p:cNvPr id="80" name="直線單箭頭接點 79"/>
            <p:cNvCxnSpPr>
              <a:stCxn id="50" idx="6"/>
            </p:cNvCxnSpPr>
            <p:nvPr/>
          </p:nvCxnSpPr>
          <p:spPr>
            <a:xfrm>
              <a:off x="4646786" y="5331570"/>
              <a:ext cx="355448" cy="1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2" name="直線單箭頭接點 81"/>
            <p:cNvCxnSpPr>
              <a:endCxn id="65" idx="2"/>
            </p:cNvCxnSpPr>
            <p:nvPr/>
          </p:nvCxnSpPr>
          <p:spPr>
            <a:xfrm>
              <a:off x="6053013" y="5324450"/>
              <a:ext cx="599848" cy="63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4" name="肘形接點 83"/>
            <p:cNvCxnSpPr>
              <a:endCxn id="64" idx="2"/>
            </p:cNvCxnSpPr>
            <p:nvPr/>
          </p:nvCxnSpPr>
          <p:spPr>
            <a:xfrm rot="5400000" flipH="1" flipV="1">
              <a:off x="6202101" y="4873690"/>
              <a:ext cx="601596" cy="29992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87" name="肘形接點 86"/>
            <p:cNvCxnSpPr>
              <a:endCxn id="66" idx="2"/>
            </p:cNvCxnSpPr>
            <p:nvPr/>
          </p:nvCxnSpPr>
          <p:spPr>
            <a:xfrm rot="16200000" flipH="1">
              <a:off x="6195948" y="5503787"/>
              <a:ext cx="614168" cy="300189"/>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
          <p:nvSpPr>
            <p:cNvPr id="90" name="矩形 89"/>
            <p:cNvSpPr/>
            <p:nvPr/>
          </p:nvSpPr>
          <p:spPr>
            <a:xfrm>
              <a:off x="3919138" y="6553730"/>
              <a:ext cx="1003801" cy="276999"/>
            </a:xfrm>
            <a:prstGeom prst="rect">
              <a:avLst/>
            </a:prstGeom>
          </p:spPr>
          <p:txBody>
            <a:bodyPr wrap="none">
              <a:spAutoFit/>
            </a:bodyPr>
            <a:lstStyle/>
            <a:p>
              <a:r>
                <a:rPr lang="en-US" altLang="zh-TW" sz="1200" b="1" dirty="0"/>
                <a:t>RNN Cell </a:t>
              </a:r>
              <a:r>
                <a:rPr lang="zh-TW" altLang="en-US" sz="1200" b="1" dirty="0"/>
                <a:t>圖</a:t>
              </a:r>
              <a:endParaRPr lang="zh-TW" altLang="en-US" sz="1200" dirty="0"/>
            </a:p>
          </p:txBody>
        </p:sp>
        <mc:AlternateContent xmlns:mc="http://schemas.openxmlformats.org/markup-compatibility/2006" xmlns:a14="http://schemas.microsoft.com/office/drawing/2010/main">
          <mc:Choice Requires="a14">
            <p:sp>
              <p:nvSpPr>
                <p:cNvPr id="91" name="矩形 90"/>
                <p:cNvSpPr/>
                <p:nvPr/>
              </p:nvSpPr>
              <p:spPr>
                <a:xfrm>
                  <a:off x="4022785" y="4503128"/>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b="1" i="1" dirty="0" smtClean="0">
                                <a:solidFill>
                                  <a:srgbClr val="FF0000"/>
                                </a:solidFill>
                                <a:latin typeface="Cambria Math" panose="02040503050406030204" pitchFamily="18" charset="0"/>
                              </a:rPr>
                            </m:ctrlPr>
                          </m:sSubPr>
                          <m:e>
                            <m:r>
                              <a:rPr lang="en-US" altLang="zh-TW" b="1" i="1" dirty="0" smtClean="0">
                                <a:solidFill>
                                  <a:srgbClr val="FF0000"/>
                                </a:solidFill>
                                <a:latin typeface="Cambria Math" panose="02040503050406030204" pitchFamily="18" charset="0"/>
                              </a:rPr>
                              <m:t>𝑾</m:t>
                            </m:r>
                          </m:e>
                          <m:sub>
                            <m:r>
                              <a:rPr lang="en-US" altLang="zh-TW" b="1" i="1" dirty="0" smtClean="0">
                                <a:solidFill>
                                  <a:srgbClr val="FF0000"/>
                                </a:solidFill>
                                <a:latin typeface="Cambria Math" panose="02040503050406030204" pitchFamily="18" charset="0"/>
                              </a:rPr>
                              <m:t>𝒔</m:t>
                            </m:r>
                          </m:sub>
                        </m:sSub>
                      </m:oMath>
                    </m:oMathPara>
                  </a14:m>
                  <a:endParaRPr lang="zh-TW" altLang="en-US" sz="1200" dirty="0"/>
                </a:p>
              </p:txBody>
            </p:sp>
          </mc:Choice>
          <mc:Fallback xmlns="">
            <p:sp>
              <p:nvSpPr>
                <p:cNvPr id="91" name="矩形 90"/>
                <p:cNvSpPr>
                  <a:spLocks noRot="1" noChangeAspect="1" noMove="1" noResize="1" noEditPoints="1" noAdjustHandles="1" noChangeArrowheads="1" noChangeShapeType="1" noTextEdit="1"/>
                </p:cNvSpPr>
                <p:nvPr/>
              </p:nvSpPr>
              <p:spPr>
                <a:xfrm>
                  <a:off x="4022785" y="4503128"/>
                  <a:ext cx="648413" cy="369332"/>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2" name="矩形 91"/>
                <p:cNvSpPr/>
                <p:nvPr/>
              </p:nvSpPr>
              <p:spPr>
                <a:xfrm>
                  <a:off x="4171274" y="3525848"/>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𝑾</m:t>
                        </m:r>
                      </m:oMath>
                    </m:oMathPara>
                  </a14:m>
                  <a:endParaRPr lang="zh-TW" altLang="en-US" sz="1200" dirty="0"/>
                </a:p>
              </p:txBody>
            </p:sp>
          </mc:Choice>
          <mc:Fallback xmlns="">
            <p:sp>
              <p:nvSpPr>
                <p:cNvPr id="92" name="矩形 91"/>
                <p:cNvSpPr>
                  <a:spLocks noRot="1" noChangeAspect="1" noMove="1" noResize="1" noEditPoints="1" noAdjustHandles="1" noChangeArrowheads="1" noChangeShapeType="1" noTextEdit="1"/>
                </p:cNvSpPr>
                <p:nvPr/>
              </p:nvSpPr>
              <p:spPr>
                <a:xfrm>
                  <a:off x="4171274" y="3525848"/>
                  <a:ext cx="648413" cy="369332"/>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3" name="矩形 92"/>
                <p:cNvSpPr/>
                <p:nvPr/>
              </p:nvSpPr>
              <p:spPr>
                <a:xfrm>
                  <a:off x="5233053" y="3519891"/>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𝒔</m:t>
                        </m:r>
                      </m:oMath>
                    </m:oMathPara>
                  </a14:m>
                  <a:endParaRPr lang="zh-TW" altLang="en-US" sz="1200" dirty="0"/>
                </a:p>
              </p:txBody>
            </p:sp>
          </mc:Choice>
          <mc:Fallback xmlns="">
            <p:sp>
              <p:nvSpPr>
                <p:cNvPr id="93" name="矩形 92"/>
                <p:cNvSpPr>
                  <a:spLocks noRot="1" noChangeAspect="1" noMove="1" noResize="1" noEditPoints="1" noAdjustHandles="1" noChangeArrowheads="1" noChangeShapeType="1" noTextEdit="1"/>
                </p:cNvSpPr>
                <p:nvPr/>
              </p:nvSpPr>
              <p:spPr>
                <a:xfrm>
                  <a:off x="5233053" y="3519891"/>
                  <a:ext cx="648413" cy="369332"/>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4" name="矩形 93"/>
                <p:cNvSpPr/>
                <p:nvPr/>
              </p:nvSpPr>
              <p:spPr>
                <a:xfrm>
                  <a:off x="5900105" y="3524712"/>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𝑽</m:t>
                        </m:r>
                      </m:oMath>
                    </m:oMathPara>
                  </a14:m>
                  <a:endParaRPr lang="zh-TW" altLang="en-US" sz="1200" dirty="0"/>
                </a:p>
              </p:txBody>
            </p:sp>
          </mc:Choice>
          <mc:Fallback xmlns="">
            <p:sp>
              <p:nvSpPr>
                <p:cNvPr id="94" name="矩形 93"/>
                <p:cNvSpPr>
                  <a:spLocks noRot="1" noChangeAspect="1" noMove="1" noResize="1" noEditPoints="1" noAdjustHandles="1" noChangeArrowheads="1" noChangeShapeType="1" noTextEdit="1"/>
                </p:cNvSpPr>
                <p:nvPr/>
              </p:nvSpPr>
              <p:spPr>
                <a:xfrm>
                  <a:off x="5900105" y="3524712"/>
                  <a:ext cx="648413" cy="369332"/>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 name="矩形 94"/>
                <p:cNvSpPr/>
                <p:nvPr/>
              </p:nvSpPr>
              <p:spPr>
                <a:xfrm>
                  <a:off x="6922821" y="3519891"/>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𝒐</m:t>
                        </m:r>
                      </m:oMath>
                    </m:oMathPara>
                  </a14:m>
                  <a:endParaRPr lang="zh-TW" altLang="en-US" sz="1200" dirty="0"/>
                </a:p>
              </p:txBody>
            </p:sp>
          </mc:Choice>
          <mc:Fallback xmlns="">
            <p:sp>
              <p:nvSpPr>
                <p:cNvPr id="95" name="矩形 94"/>
                <p:cNvSpPr>
                  <a:spLocks noRot="1" noChangeAspect="1" noMove="1" noResize="1" noEditPoints="1" noAdjustHandles="1" noChangeArrowheads="1" noChangeShapeType="1" noTextEdit="1"/>
                </p:cNvSpPr>
                <p:nvPr/>
              </p:nvSpPr>
              <p:spPr>
                <a:xfrm>
                  <a:off x="6922821" y="3519891"/>
                  <a:ext cx="648413" cy="369332"/>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6" name="矩形 95"/>
                <p:cNvSpPr/>
                <p:nvPr/>
              </p:nvSpPr>
              <p:spPr>
                <a:xfrm>
                  <a:off x="2891844" y="3544247"/>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b="1" i="1" dirty="0" smtClean="0">
                                <a:solidFill>
                                  <a:srgbClr val="FF0000"/>
                                </a:solidFill>
                                <a:latin typeface="Cambria Math" panose="02040503050406030204" pitchFamily="18" charset="0"/>
                              </a:rPr>
                            </m:ctrlPr>
                          </m:sSubPr>
                          <m:e>
                            <m:r>
                              <a:rPr lang="en-US" altLang="zh-TW" b="1" i="1" dirty="0" smtClean="0">
                                <a:solidFill>
                                  <a:srgbClr val="FF0000"/>
                                </a:solidFill>
                                <a:latin typeface="Cambria Math" panose="02040503050406030204" pitchFamily="18" charset="0"/>
                              </a:rPr>
                              <m:t>𝑼</m:t>
                            </m:r>
                          </m:e>
                          <m:sub>
                            <m:r>
                              <a:rPr lang="en-US" altLang="zh-TW" b="1" i="1" dirty="0" smtClean="0">
                                <a:solidFill>
                                  <a:srgbClr val="FF0000"/>
                                </a:solidFill>
                                <a:latin typeface="Cambria Math" panose="02040503050406030204" pitchFamily="18" charset="0"/>
                              </a:rPr>
                              <m:t>𝒙</m:t>
                            </m:r>
                          </m:sub>
                        </m:sSub>
                      </m:oMath>
                    </m:oMathPara>
                  </a14:m>
                  <a:endParaRPr lang="zh-TW" altLang="en-US" sz="1200" dirty="0"/>
                </a:p>
              </p:txBody>
            </p:sp>
          </mc:Choice>
          <mc:Fallback xmlns="">
            <p:sp>
              <p:nvSpPr>
                <p:cNvPr id="96" name="矩形 95"/>
                <p:cNvSpPr>
                  <a:spLocks noRot="1" noChangeAspect="1" noMove="1" noResize="1" noEditPoints="1" noAdjustHandles="1" noChangeArrowheads="1" noChangeShapeType="1" noTextEdit="1"/>
                </p:cNvSpPr>
                <p:nvPr/>
              </p:nvSpPr>
              <p:spPr>
                <a:xfrm>
                  <a:off x="2891844" y="3544247"/>
                  <a:ext cx="648413" cy="369332"/>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7" name="矩形 96"/>
                <p:cNvSpPr/>
                <p:nvPr/>
              </p:nvSpPr>
              <p:spPr>
                <a:xfrm>
                  <a:off x="2104331" y="3563263"/>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𝑼</m:t>
                        </m:r>
                      </m:oMath>
                    </m:oMathPara>
                  </a14:m>
                  <a:endParaRPr lang="zh-TW" altLang="en-US" sz="1200" dirty="0"/>
                </a:p>
              </p:txBody>
            </p:sp>
          </mc:Choice>
          <mc:Fallback xmlns="">
            <p:sp>
              <p:nvSpPr>
                <p:cNvPr id="97" name="矩形 96"/>
                <p:cNvSpPr>
                  <a:spLocks noRot="1" noChangeAspect="1" noMove="1" noResize="1" noEditPoints="1" noAdjustHandles="1" noChangeArrowheads="1" noChangeShapeType="1" noTextEdit="1"/>
                </p:cNvSpPr>
                <p:nvPr/>
              </p:nvSpPr>
              <p:spPr>
                <a:xfrm>
                  <a:off x="2104331" y="3563263"/>
                  <a:ext cx="648413"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矩形 120"/>
                <p:cNvSpPr/>
                <p:nvPr/>
              </p:nvSpPr>
              <p:spPr>
                <a:xfrm>
                  <a:off x="1416621" y="3559157"/>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𝒙</m:t>
                        </m:r>
                      </m:oMath>
                    </m:oMathPara>
                  </a14:m>
                  <a:endParaRPr lang="zh-TW" altLang="en-US" sz="1200" dirty="0"/>
                </a:p>
              </p:txBody>
            </p:sp>
          </mc:Choice>
          <mc:Fallback xmlns="">
            <p:sp>
              <p:nvSpPr>
                <p:cNvPr id="121" name="矩形 120"/>
                <p:cNvSpPr>
                  <a:spLocks noRot="1" noChangeAspect="1" noMove="1" noResize="1" noEditPoints="1" noAdjustHandles="1" noChangeArrowheads="1" noChangeShapeType="1" noTextEdit="1"/>
                </p:cNvSpPr>
                <p:nvPr/>
              </p:nvSpPr>
              <p:spPr>
                <a:xfrm>
                  <a:off x="1416621" y="3559157"/>
                  <a:ext cx="648413" cy="369332"/>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2" name="矩形 121"/>
                <p:cNvSpPr/>
                <p:nvPr/>
              </p:nvSpPr>
              <p:spPr>
                <a:xfrm>
                  <a:off x="1425940" y="3825822"/>
                  <a:ext cx="648413" cy="276999"/>
                </a:xfrm>
                <a:prstGeom prst="rect">
                  <a:avLst/>
                </a:prstGeom>
              </p:spPr>
              <p:txBody>
                <a:bodyPr wrap="square">
                  <a:spAutoFit/>
                </a:bodyPr>
                <a:lstStyle/>
                <a:p>
                  <a14:m>
                    <m:oMath xmlns:m="http://schemas.openxmlformats.org/officeDocument/2006/math">
                      <m:r>
                        <a:rPr lang="zh-TW" altLang="en-US" sz="1200" b="1" i="1">
                          <a:latin typeface="Cambria Math" panose="02040503050406030204" pitchFamily="18" charset="0"/>
                        </a:rPr>
                        <m:t>輸</m:t>
                      </m:r>
                    </m:oMath>
                  </a14:m>
                  <a:r>
                    <a:rPr lang="zh-TW" altLang="en-US" sz="1200" b="1" dirty="0"/>
                    <a:t>入層</a:t>
                  </a:r>
                </a:p>
              </p:txBody>
            </p:sp>
          </mc:Choice>
          <mc:Fallback xmlns="">
            <p:sp>
              <p:nvSpPr>
                <p:cNvPr id="122" name="矩形 121"/>
                <p:cNvSpPr>
                  <a:spLocks noRot="1" noChangeAspect="1" noMove="1" noResize="1" noEditPoints="1" noAdjustHandles="1" noChangeArrowheads="1" noChangeShapeType="1" noTextEdit="1"/>
                </p:cNvSpPr>
                <p:nvPr/>
              </p:nvSpPr>
              <p:spPr>
                <a:xfrm>
                  <a:off x="1425940" y="3825822"/>
                  <a:ext cx="648413" cy="276999"/>
                </a:xfrm>
                <a:prstGeom prst="rect">
                  <a:avLst/>
                </a:prstGeom>
                <a:blipFill>
                  <a:blip r:embed="rId10"/>
                  <a:stretch>
                    <a:fillRect t="-4444" b="-155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5" name="矩形 124"/>
                <p:cNvSpPr/>
                <p:nvPr/>
              </p:nvSpPr>
              <p:spPr>
                <a:xfrm>
                  <a:off x="2883146" y="3822917"/>
                  <a:ext cx="648413" cy="276999"/>
                </a:xfrm>
                <a:prstGeom prst="rect">
                  <a:avLst/>
                </a:prstGeom>
              </p:spPr>
              <p:txBody>
                <a:bodyPr wrap="square">
                  <a:spAutoFit/>
                </a:bodyPr>
                <a:lstStyle/>
                <a:p>
                  <a14:m>
                    <m:oMath xmlns:m="http://schemas.openxmlformats.org/officeDocument/2006/math">
                      <m:r>
                        <a:rPr lang="zh-TW" altLang="en-US" sz="1200" b="1" i="1" smtClean="0">
                          <a:latin typeface="Cambria Math" panose="02040503050406030204" pitchFamily="18" charset="0"/>
                        </a:rPr>
                        <m:t>隱</m:t>
                      </m:r>
                    </m:oMath>
                  </a14:m>
                  <a:r>
                    <a:rPr lang="zh-TW" altLang="en-US" sz="1200" b="1" dirty="0"/>
                    <a:t>藏層</a:t>
                  </a:r>
                </a:p>
              </p:txBody>
            </p:sp>
          </mc:Choice>
          <mc:Fallback xmlns="">
            <p:sp>
              <p:nvSpPr>
                <p:cNvPr id="125" name="矩形 124"/>
                <p:cNvSpPr>
                  <a:spLocks noRot="1" noChangeAspect="1" noMove="1" noResize="1" noEditPoints="1" noAdjustHandles="1" noChangeArrowheads="1" noChangeShapeType="1" noTextEdit="1"/>
                </p:cNvSpPr>
                <p:nvPr/>
              </p:nvSpPr>
              <p:spPr>
                <a:xfrm>
                  <a:off x="2883146" y="3822917"/>
                  <a:ext cx="648413" cy="276999"/>
                </a:xfrm>
                <a:prstGeom prst="rect">
                  <a:avLst/>
                </a:prstGeom>
                <a:blipFill>
                  <a:blip r:embed="rId11"/>
                  <a:stretch>
                    <a:fillRect t="-2174" b="-1304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6" name="矩形 125"/>
                <p:cNvSpPr/>
                <p:nvPr/>
              </p:nvSpPr>
              <p:spPr>
                <a:xfrm>
                  <a:off x="5242372" y="3341820"/>
                  <a:ext cx="648413" cy="276999"/>
                </a:xfrm>
                <a:prstGeom prst="rect">
                  <a:avLst/>
                </a:prstGeom>
              </p:spPr>
              <p:txBody>
                <a:bodyPr wrap="square">
                  <a:spAutoFit/>
                </a:bodyPr>
                <a:lstStyle/>
                <a:p>
                  <a14:m>
                    <m:oMath xmlns:m="http://schemas.openxmlformats.org/officeDocument/2006/math">
                      <m:r>
                        <a:rPr lang="zh-TW" altLang="en-US" sz="1200" b="1" i="1" smtClean="0">
                          <a:latin typeface="Cambria Math" panose="02040503050406030204" pitchFamily="18" charset="0"/>
                        </a:rPr>
                        <m:t>狀</m:t>
                      </m:r>
                    </m:oMath>
                  </a14:m>
                  <a:r>
                    <a:rPr lang="zh-TW" altLang="en-US" sz="1200" b="1" dirty="0"/>
                    <a:t>態層</a:t>
                  </a:r>
                </a:p>
              </p:txBody>
            </p:sp>
          </mc:Choice>
          <mc:Fallback xmlns="">
            <p:sp>
              <p:nvSpPr>
                <p:cNvPr id="126" name="矩形 125"/>
                <p:cNvSpPr>
                  <a:spLocks noRot="1" noChangeAspect="1" noMove="1" noResize="1" noEditPoints="1" noAdjustHandles="1" noChangeArrowheads="1" noChangeShapeType="1" noTextEdit="1"/>
                </p:cNvSpPr>
                <p:nvPr/>
              </p:nvSpPr>
              <p:spPr>
                <a:xfrm>
                  <a:off x="5242372" y="3341820"/>
                  <a:ext cx="648413" cy="276999"/>
                </a:xfrm>
                <a:prstGeom prst="rect">
                  <a:avLst/>
                </a:prstGeom>
                <a:blipFill>
                  <a:blip r:embed="rId12"/>
                  <a:stretch>
                    <a:fillRect t="-2174" b="-1304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7" name="矩形 126"/>
                <p:cNvSpPr/>
                <p:nvPr/>
              </p:nvSpPr>
              <p:spPr>
                <a:xfrm>
                  <a:off x="6911570" y="3341820"/>
                  <a:ext cx="648413" cy="276999"/>
                </a:xfrm>
                <a:prstGeom prst="rect">
                  <a:avLst/>
                </a:prstGeom>
              </p:spPr>
              <p:txBody>
                <a:bodyPr wrap="square">
                  <a:spAutoFit/>
                </a:bodyPr>
                <a:lstStyle/>
                <a:p>
                  <a14:m>
                    <m:oMath xmlns:m="http://schemas.openxmlformats.org/officeDocument/2006/math">
                      <m:r>
                        <a:rPr lang="zh-TW" altLang="en-US" sz="1200" b="1" i="1" smtClean="0">
                          <a:latin typeface="Cambria Math" panose="02040503050406030204" pitchFamily="18" charset="0"/>
                        </a:rPr>
                        <m:t>輸</m:t>
                      </m:r>
                    </m:oMath>
                  </a14:m>
                  <a:r>
                    <a:rPr lang="zh-TW" altLang="en-US" sz="1200" b="1" dirty="0"/>
                    <a:t>出層</a:t>
                  </a:r>
                </a:p>
              </p:txBody>
            </p:sp>
          </mc:Choice>
          <mc:Fallback xmlns="">
            <p:sp>
              <p:nvSpPr>
                <p:cNvPr id="127" name="矩形 126"/>
                <p:cNvSpPr>
                  <a:spLocks noRot="1" noChangeAspect="1" noMove="1" noResize="1" noEditPoints="1" noAdjustHandles="1" noChangeArrowheads="1" noChangeShapeType="1" noTextEdit="1"/>
                </p:cNvSpPr>
                <p:nvPr/>
              </p:nvSpPr>
              <p:spPr>
                <a:xfrm>
                  <a:off x="6911570" y="3341820"/>
                  <a:ext cx="648413" cy="276999"/>
                </a:xfrm>
                <a:prstGeom prst="rect">
                  <a:avLst/>
                </a:prstGeom>
                <a:blipFill>
                  <a:blip r:embed="rId13"/>
                  <a:stretch>
                    <a:fillRect t="-2174" b="-13043"/>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3197211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 </a:t>
            </a:r>
            <a:r>
              <a:rPr lang="zh-TW" altLang="en-US" dirty="0"/>
              <a:t>架構介紹</a:t>
            </a:r>
          </a:p>
        </p:txBody>
      </p:sp>
      <p:sp>
        <p:nvSpPr>
          <p:cNvPr id="3" name="內容版面配置區 2"/>
          <p:cNvSpPr>
            <a:spLocks noGrp="1"/>
          </p:cNvSpPr>
          <p:nvPr>
            <p:ph idx="1"/>
          </p:nvPr>
        </p:nvSpPr>
        <p:spPr/>
        <p:txBody>
          <a:bodyPr>
            <a:normAutofit/>
          </a:bodyPr>
          <a:lstStyle/>
          <a:p>
            <a:pPr algn="just">
              <a:lnSpc>
                <a:spcPct val="150000"/>
              </a:lnSpc>
            </a:pPr>
            <a:r>
              <a:rPr lang="zh-TW" altLang="en-US" dirty="0"/>
              <a:t>我們可以發現，</a:t>
            </a:r>
            <a:r>
              <a:rPr lang="en-US" altLang="zh-TW" dirty="0"/>
              <a:t>RNN</a:t>
            </a:r>
            <a:r>
              <a:rPr lang="zh-TW" altLang="en-US" dirty="0"/>
              <a:t>與</a:t>
            </a:r>
            <a:r>
              <a:rPr lang="en-US" altLang="zh-TW" dirty="0"/>
              <a:t>DNN</a:t>
            </a:r>
            <a:r>
              <a:rPr lang="zh-TW" altLang="en-US" dirty="0"/>
              <a:t>相比，</a:t>
            </a:r>
            <a:r>
              <a:rPr lang="en-US" altLang="zh-TW" dirty="0"/>
              <a:t>RNN</a:t>
            </a:r>
            <a:r>
              <a:rPr lang="zh-TW" altLang="en-US" dirty="0"/>
              <a:t>在隱藏層與輸出層之間多了一個</a:t>
            </a:r>
            <a:r>
              <a:rPr lang="zh-TW" altLang="en-US" b="1" dirty="0"/>
              <a:t>狀態</a:t>
            </a:r>
            <a:r>
              <a:rPr lang="zh-TW" altLang="en-US" dirty="0"/>
              <a:t>，隱藏層需要先與狀態作用之後才可以到輸出層。</a:t>
            </a:r>
            <a:endParaRPr lang="en-US" altLang="zh-TW" dirty="0"/>
          </a:p>
          <a:p>
            <a:pPr lvl="1" algn="just">
              <a:lnSpc>
                <a:spcPct val="150000"/>
              </a:lnSpc>
            </a:pPr>
            <a:r>
              <a:rPr lang="zh-TW" altLang="en-US" dirty="0">
                <a:solidFill>
                  <a:srgbClr val="0000FF"/>
                </a:solidFill>
              </a:rPr>
              <a:t>舉例：當我們在解讀文章時，大腦必然是將現看到的字與過去看到的字組合起來形成一個句子，兩者加在一起才會傳送至輸出層。</a:t>
            </a:r>
            <a:endParaRPr lang="en-US" altLang="zh-TW" dirty="0">
              <a:solidFill>
                <a:srgbClr val="0000FF"/>
              </a:solidFill>
            </a:endParaRPr>
          </a:p>
          <a:p>
            <a:pPr algn="just">
              <a:lnSpc>
                <a:spcPct val="150000"/>
              </a:lnSpc>
            </a:pPr>
            <a:r>
              <a:rPr lang="zh-TW" altLang="en-US" b="1" dirty="0">
                <a:solidFill>
                  <a:srgbClr val="FF0000"/>
                </a:solidFill>
              </a:rPr>
              <a:t>重要觀念：</a:t>
            </a:r>
            <a:endParaRPr lang="en-US" altLang="zh-TW" b="1" dirty="0">
              <a:solidFill>
                <a:srgbClr val="FF0000"/>
              </a:solidFill>
            </a:endParaRPr>
          </a:p>
          <a:p>
            <a:pPr lvl="1" algn="just">
              <a:lnSpc>
                <a:spcPct val="150000"/>
              </a:lnSpc>
            </a:pPr>
            <a:r>
              <a:rPr lang="zh-TW" altLang="en-US" dirty="0"/>
              <a:t>狀態代表記憶，狀態的大小</a:t>
            </a:r>
            <a:r>
              <a:rPr lang="en-US" altLang="zh-TW" dirty="0"/>
              <a:t>(state size)</a:t>
            </a:r>
            <a:r>
              <a:rPr lang="zh-TW" altLang="en-US" dirty="0"/>
              <a:t>我們就可以稱為</a:t>
            </a:r>
            <a:r>
              <a:rPr lang="zh-TW" altLang="en-US" b="1" dirty="0">
                <a:solidFill>
                  <a:srgbClr val="FF0000"/>
                </a:solidFill>
              </a:rPr>
              <a:t>記憶力</a:t>
            </a:r>
            <a:r>
              <a:rPr lang="zh-TW" altLang="en-US" dirty="0"/>
              <a:t>，如同大腦運作一樣，如果記憶力差就不容易記得之前的字，因此</a:t>
            </a:r>
            <a:r>
              <a:rPr lang="zh-TW" altLang="en-US" b="1" u="sng" dirty="0"/>
              <a:t>狀態大小必須與隱藏層中的神經元數量一致，才能記憶某一時間點區間的完整內容</a:t>
            </a:r>
            <a:r>
              <a:rPr lang="zh-TW" altLang="en-US" dirty="0"/>
              <a:t>。</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21</a:t>
            </a:fld>
            <a:endParaRPr lang="zh-TW" altLang="en-US"/>
          </a:p>
        </p:txBody>
      </p:sp>
    </p:spTree>
    <p:extLst>
      <p:ext uri="{BB962C8B-B14F-4D97-AF65-F5344CB8AC3E}">
        <p14:creationId xmlns:p14="http://schemas.microsoft.com/office/powerpoint/2010/main" val="751756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 </a:t>
            </a:r>
            <a:r>
              <a:rPr lang="zh-TW" altLang="en-US" dirty="0"/>
              <a:t>架構介紹</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22</a:t>
            </a:fld>
            <a:endParaRPr lang="zh-TW" altLang="en-US"/>
          </a:p>
        </p:txBody>
      </p:sp>
      <p:pic>
        <p:nvPicPr>
          <p:cNvPr id="5" name="內容版面配置區 4"/>
          <p:cNvPicPr>
            <a:picLocks noGrp="1" noChangeAspect="1"/>
          </p:cNvPicPr>
          <p:nvPr>
            <p:ph idx="1"/>
          </p:nvPr>
        </p:nvPicPr>
        <p:blipFill>
          <a:blip r:embed="rId2"/>
          <a:stretch>
            <a:fillRect/>
          </a:stretch>
        </p:blipFill>
        <p:spPr>
          <a:xfrm>
            <a:off x="5731164" y="3589646"/>
            <a:ext cx="1987468" cy="3048264"/>
          </a:xfrm>
          <a:prstGeom prst="rect">
            <a:avLst/>
          </a:prstGeom>
        </p:spPr>
      </p:pic>
      <p:sp>
        <p:nvSpPr>
          <p:cNvPr id="6" name="內容版面配置區 2"/>
          <p:cNvSpPr txBox="1">
            <a:spLocks/>
          </p:cNvSpPr>
          <p:nvPr/>
        </p:nvSpPr>
        <p:spPr>
          <a:xfrm>
            <a:off x="685800" y="2121408"/>
            <a:ext cx="7772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altLang="zh-TW" dirty="0"/>
              <a:t>RNN cell </a:t>
            </a:r>
            <a:r>
              <a:rPr lang="zh-TW" altLang="en-US" dirty="0"/>
              <a:t>有三組參數，它們分別是隱藏層的權重（</a:t>
            </a:r>
            <a:r>
              <a:rPr lang="en-US" altLang="zh-TW" dirty="0"/>
              <a:t>U</a:t>
            </a:r>
            <a:r>
              <a:rPr lang="zh-TW" altLang="en-US" dirty="0"/>
              <a:t>）、狀態的權重（</a:t>
            </a:r>
            <a:r>
              <a:rPr lang="en-US" altLang="zh-TW" dirty="0"/>
              <a:t>W</a:t>
            </a:r>
            <a:r>
              <a:rPr lang="zh-TW" altLang="en-US" dirty="0"/>
              <a:t>）與輸出層的權重（</a:t>
            </a:r>
            <a:r>
              <a:rPr lang="en-US" altLang="zh-TW" dirty="0"/>
              <a:t>V</a:t>
            </a:r>
            <a:r>
              <a:rPr lang="zh-TW" altLang="en-US" dirty="0"/>
              <a:t>），我們簡化表達，將</a:t>
            </a:r>
            <a:r>
              <a:rPr lang="en-US" altLang="zh-TW" dirty="0"/>
              <a:t>RNN cell</a:t>
            </a:r>
            <a:r>
              <a:rPr lang="zh-TW" altLang="en-US" dirty="0"/>
              <a:t>繪製如下圖：</a:t>
            </a:r>
          </a:p>
        </p:txBody>
      </p:sp>
      <p:grpSp>
        <p:nvGrpSpPr>
          <p:cNvPr id="11" name="群組 10"/>
          <p:cNvGrpSpPr/>
          <p:nvPr/>
        </p:nvGrpSpPr>
        <p:grpSpPr>
          <a:xfrm>
            <a:off x="5979927" y="4449679"/>
            <a:ext cx="2120541" cy="1283732"/>
            <a:chOff x="3947927" y="4607621"/>
            <a:chExt cx="2120541" cy="1283732"/>
          </a:xfrm>
        </p:grpSpPr>
        <p:sp>
          <p:nvSpPr>
            <p:cNvPr id="7" name="矩形 6"/>
            <p:cNvSpPr/>
            <p:nvPr/>
          </p:nvSpPr>
          <p:spPr>
            <a:xfrm>
              <a:off x="3947927" y="5522021"/>
              <a:ext cx="333746" cy="369332"/>
            </a:xfrm>
            <a:prstGeom prst="rect">
              <a:avLst/>
            </a:prstGeom>
          </p:spPr>
          <p:txBody>
            <a:bodyPr wrap="none">
              <a:spAutoFit/>
            </a:bodyPr>
            <a:lstStyle/>
            <a:p>
              <a:r>
                <a:rPr lang="en-US" altLang="zh-TW" dirty="0"/>
                <a:t>U</a:t>
              </a:r>
              <a:endParaRPr lang="zh-TW" altLang="en-US" dirty="0"/>
            </a:p>
          </p:txBody>
        </p:sp>
        <p:sp>
          <p:nvSpPr>
            <p:cNvPr id="8" name="矩形 7"/>
            <p:cNvSpPr/>
            <p:nvPr/>
          </p:nvSpPr>
          <p:spPr>
            <a:xfrm>
              <a:off x="3960751" y="4607621"/>
              <a:ext cx="320922" cy="369332"/>
            </a:xfrm>
            <a:prstGeom prst="rect">
              <a:avLst/>
            </a:prstGeom>
          </p:spPr>
          <p:txBody>
            <a:bodyPr wrap="none">
              <a:spAutoFit/>
            </a:bodyPr>
            <a:lstStyle/>
            <a:p>
              <a:r>
                <a:rPr lang="en-US" altLang="zh-TW" dirty="0"/>
                <a:t>V</a:t>
              </a:r>
              <a:endParaRPr lang="zh-TW" altLang="en-US" dirty="0"/>
            </a:p>
          </p:txBody>
        </p:sp>
        <p:sp>
          <p:nvSpPr>
            <p:cNvPr id="9" name="矩形 8"/>
            <p:cNvSpPr/>
            <p:nvPr/>
          </p:nvSpPr>
          <p:spPr>
            <a:xfrm>
              <a:off x="5686632" y="4976953"/>
              <a:ext cx="381836" cy="369332"/>
            </a:xfrm>
            <a:prstGeom prst="rect">
              <a:avLst/>
            </a:prstGeom>
          </p:spPr>
          <p:txBody>
            <a:bodyPr wrap="none">
              <a:spAutoFit/>
            </a:bodyPr>
            <a:lstStyle/>
            <a:p>
              <a:r>
                <a:rPr lang="en-US" altLang="zh-TW" dirty="0"/>
                <a:t>W</a:t>
              </a:r>
              <a:endParaRPr lang="zh-TW" altLang="en-US" dirty="0"/>
            </a:p>
          </p:txBody>
        </p:sp>
      </p:grpSp>
      <p:sp>
        <p:nvSpPr>
          <p:cNvPr id="10" name="矩形 9"/>
          <p:cNvSpPr/>
          <p:nvPr/>
        </p:nvSpPr>
        <p:spPr>
          <a:xfrm>
            <a:off x="898684" y="4128854"/>
            <a:ext cx="3548165" cy="1938992"/>
          </a:xfrm>
          <a:prstGeom prst="rect">
            <a:avLst/>
          </a:prstGeom>
          <a:solidFill>
            <a:schemeClr val="accent2">
              <a:lumMod val="40000"/>
              <a:lumOff val="60000"/>
            </a:schemeClr>
          </a:solidFill>
        </p:spPr>
        <p:txBody>
          <a:bodyPr wrap="square">
            <a:spAutoFit/>
          </a:bodyPr>
          <a:lstStyle/>
          <a:p>
            <a:pPr algn="just">
              <a:lnSpc>
                <a:spcPct val="150000"/>
              </a:lnSpc>
            </a:pPr>
            <a:r>
              <a:rPr lang="zh-TW" altLang="en-US" sz="1600" b="1" dirty="0">
                <a:solidFill>
                  <a:srgbClr val="FF0000"/>
                </a:solidFill>
              </a:rPr>
              <a:t>重要觀念：</a:t>
            </a:r>
            <a:endParaRPr lang="en-US" altLang="zh-TW" sz="1600" b="1" dirty="0">
              <a:solidFill>
                <a:srgbClr val="FF0000"/>
              </a:solidFill>
            </a:endParaRPr>
          </a:p>
          <a:p>
            <a:pPr algn="just">
              <a:lnSpc>
                <a:spcPct val="150000"/>
              </a:lnSpc>
            </a:pPr>
            <a:r>
              <a:rPr lang="zh-TW" altLang="en-US" sz="1600" dirty="0"/>
              <a:t>因為</a:t>
            </a:r>
            <a:r>
              <a:rPr lang="en-US" altLang="zh-TW" sz="1600" dirty="0"/>
              <a:t>RNN</a:t>
            </a:r>
            <a:r>
              <a:rPr lang="zh-TW" altLang="en-US" sz="1600" dirty="0"/>
              <a:t>的狀態涉及到時間，所以這段時間我們稱為</a:t>
            </a:r>
            <a:r>
              <a:rPr lang="en-US" altLang="zh-TW" sz="1600" b="1" dirty="0">
                <a:solidFill>
                  <a:srgbClr val="0000FF"/>
                </a:solidFill>
              </a:rPr>
              <a:t>time step</a:t>
            </a:r>
            <a:r>
              <a:rPr lang="zh-TW" altLang="en-US" sz="1600" dirty="0"/>
              <a:t>，它代表的意義是「</a:t>
            </a:r>
            <a:r>
              <a:rPr lang="zh-TW" altLang="en-US" sz="1600" b="1" dirty="0"/>
              <a:t>學習時間</a:t>
            </a:r>
            <a:r>
              <a:rPr lang="zh-TW" altLang="en-US" sz="1600" dirty="0"/>
              <a:t>」，也就是</a:t>
            </a:r>
            <a:r>
              <a:rPr lang="en-US" altLang="zh-TW" sz="1600" dirty="0"/>
              <a:t>RNN</a:t>
            </a:r>
            <a:r>
              <a:rPr lang="zh-TW" altLang="en-US" sz="1600" dirty="0"/>
              <a:t>的學習資訊量。</a:t>
            </a:r>
          </a:p>
        </p:txBody>
      </p:sp>
    </p:spTree>
    <p:extLst>
      <p:ext uri="{BB962C8B-B14F-4D97-AF65-F5344CB8AC3E}">
        <p14:creationId xmlns:p14="http://schemas.microsoft.com/office/powerpoint/2010/main" val="376811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 </a:t>
            </a:r>
            <a:r>
              <a:rPr lang="zh-TW" altLang="en-US" dirty="0"/>
              <a:t>架構介紹</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23</a:t>
            </a:fld>
            <a:endParaRPr lang="zh-TW" altLang="en-US"/>
          </a:p>
        </p:txBody>
      </p:sp>
      <p:sp>
        <p:nvSpPr>
          <p:cNvPr id="3" name="內容版面配置區 2"/>
          <p:cNvSpPr>
            <a:spLocks noGrp="1"/>
          </p:cNvSpPr>
          <p:nvPr>
            <p:ph idx="1"/>
          </p:nvPr>
        </p:nvSpPr>
        <p:spPr/>
        <p:txBody>
          <a:bodyPr/>
          <a:lstStyle/>
          <a:p>
            <a:pPr>
              <a:lnSpc>
                <a:spcPct val="150000"/>
              </a:lnSpc>
            </a:pPr>
            <a:r>
              <a:rPr lang="zh-TW" altLang="en-US" dirty="0"/>
              <a:t>如下圖為其中一個</a:t>
            </a:r>
            <a:r>
              <a:rPr lang="en-US" altLang="zh-TW" dirty="0"/>
              <a:t>RNN cell</a:t>
            </a:r>
            <a:r>
              <a:rPr lang="zh-TW" altLang="en-US" dirty="0"/>
              <a:t>，切成三個時間點作為觀察：</a:t>
            </a:r>
          </a:p>
        </p:txBody>
      </p:sp>
      <p:grpSp>
        <p:nvGrpSpPr>
          <p:cNvPr id="54" name="群組 53"/>
          <p:cNvGrpSpPr/>
          <p:nvPr/>
        </p:nvGrpSpPr>
        <p:grpSpPr>
          <a:xfrm>
            <a:off x="1296786" y="3206192"/>
            <a:ext cx="6249652" cy="3097736"/>
            <a:chOff x="1296786" y="3206192"/>
            <a:chExt cx="6249652" cy="3097736"/>
          </a:xfrm>
        </p:grpSpPr>
        <p:grpSp>
          <p:nvGrpSpPr>
            <p:cNvPr id="33" name="群組 32"/>
            <p:cNvGrpSpPr/>
            <p:nvPr/>
          </p:nvGrpSpPr>
          <p:grpSpPr>
            <a:xfrm>
              <a:off x="1296786" y="3732123"/>
              <a:ext cx="6249652" cy="2147456"/>
              <a:chOff x="1188720" y="3225046"/>
              <a:chExt cx="6249652" cy="2147456"/>
            </a:xfrm>
          </p:grpSpPr>
          <p:cxnSp>
            <p:nvCxnSpPr>
              <p:cNvPr id="6" name="直線單箭頭接點 5"/>
              <p:cNvCxnSpPr>
                <a:endCxn id="12" idx="2"/>
              </p:cNvCxnSpPr>
              <p:nvPr/>
            </p:nvCxnSpPr>
            <p:spPr>
              <a:xfrm>
                <a:off x="1188720" y="4538457"/>
                <a:ext cx="1230004"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0" name="群組 9"/>
              <p:cNvGrpSpPr/>
              <p:nvPr/>
            </p:nvGrpSpPr>
            <p:grpSpPr>
              <a:xfrm>
                <a:off x="2418724" y="3225046"/>
                <a:ext cx="3826492" cy="479368"/>
                <a:chOff x="2418724" y="3225046"/>
                <a:chExt cx="3826492" cy="479368"/>
              </a:xfrm>
            </p:grpSpPr>
            <p:sp>
              <p:nvSpPr>
                <p:cNvPr id="7" name="橢圓 6"/>
                <p:cNvSpPr/>
                <p:nvPr/>
              </p:nvSpPr>
              <p:spPr>
                <a:xfrm>
                  <a:off x="2418724" y="3225047"/>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8" name="橢圓 7"/>
                <p:cNvSpPr/>
                <p:nvPr/>
              </p:nvSpPr>
              <p:spPr>
                <a:xfrm>
                  <a:off x="4091940" y="3225047"/>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9" name="橢圓 8"/>
                <p:cNvSpPr/>
                <p:nvPr/>
              </p:nvSpPr>
              <p:spPr>
                <a:xfrm>
                  <a:off x="5765156" y="3225046"/>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grpSp>
          <p:grpSp>
            <p:nvGrpSpPr>
              <p:cNvPr id="11" name="群組 10"/>
              <p:cNvGrpSpPr/>
              <p:nvPr/>
            </p:nvGrpSpPr>
            <p:grpSpPr>
              <a:xfrm>
                <a:off x="2418724" y="4298774"/>
                <a:ext cx="3826492" cy="479368"/>
                <a:chOff x="2418724" y="3225046"/>
                <a:chExt cx="3826492" cy="479368"/>
              </a:xfrm>
            </p:grpSpPr>
            <p:sp>
              <p:nvSpPr>
                <p:cNvPr id="12" name="橢圓 11"/>
                <p:cNvSpPr/>
                <p:nvPr/>
              </p:nvSpPr>
              <p:spPr>
                <a:xfrm>
                  <a:off x="2418724" y="3225047"/>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13" name="橢圓 12"/>
                <p:cNvSpPr/>
                <p:nvPr/>
              </p:nvSpPr>
              <p:spPr>
                <a:xfrm>
                  <a:off x="4091940" y="3225047"/>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14" name="橢圓 13"/>
                <p:cNvSpPr/>
                <p:nvPr/>
              </p:nvSpPr>
              <p:spPr>
                <a:xfrm>
                  <a:off x="5765156" y="3225046"/>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grpSp>
          <p:cxnSp>
            <p:nvCxnSpPr>
              <p:cNvPr id="17" name="直線單箭頭接點 16"/>
              <p:cNvCxnSpPr>
                <a:stCxn id="12" idx="6"/>
                <a:endCxn id="13" idx="2"/>
              </p:cNvCxnSpPr>
              <p:nvPr/>
            </p:nvCxnSpPr>
            <p:spPr>
              <a:xfrm>
                <a:off x="2898784" y="4538459"/>
                <a:ext cx="11931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p:cNvCxnSpPr>
                <a:stCxn id="13" idx="6"/>
                <a:endCxn id="14" idx="2"/>
              </p:cNvCxnSpPr>
              <p:nvPr/>
            </p:nvCxnSpPr>
            <p:spPr>
              <a:xfrm flipV="1">
                <a:off x="4572000" y="4538458"/>
                <a:ext cx="119315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14" idx="6"/>
              </p:cNvCxnSpPr>
              <p:nvPr/>
            </p:nvCxnSpPr>
            <p:spPr>
              <a:xfrm>
                <a:off x="6245216" y="4538458"/>
                <a:ext cx="11931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p:cNvCxnSpPr>
                <a:stCxn id="12" idx="0"/>
                <a:endCxn id="7" idx="4"/>
              </p:cNvCxnSpPr>
              <p:nvPr/>
            </p:nvCxnSpPr>
            <p:spPr>
              <a:xfrm flipV="1">
                <a:off x="2658754" y="3704414"/>
                <a:ext cx="0" cy="594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單箭頭接點 27"/>
              <p:cNvCxnSpPr/>
              <p:nvPr/>
            </p:nvCxnSpPr>
            <p:spPr>
              <a:xfrm flipV="1">
                <a:off x="4325109" y="3704413"/>
                <a:ext cx="0" cy="594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單箭頭接點 28"/>
              <p:cNvCxnSpPr/>
              <p:nvPr/>
            </p:nvCxnSpPr>
            <p:spPr>
              <a:xfrm flipV="1">
                <a:off x="6005186" y="3704412"/>
                <a:ext cx="0" cy="594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單箭頭接點 29"/>
              <p:cNvCxnSpPr/>
              <p:nvPr/>
            </p:nvCxnSpPr>
            <p:spPr>
              <a:xfrm flipV="1">
                <a:off x="2658754" y="4778141"/>
                <a:ext cx="0" cy="594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單箭頭接點 30"/>
              <p:cNvCxnSpPr/>
              <p:nvPr/>
            </p:nvCxnSpPr>
            <p:spPr>
              <a:xfrm flipV="1">
                <a:off x="4325109" y="4778140"/>
                <a:ext cx="0" cy="594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線單箭頭接點 31"/>
              <p:cNvCxnSpPr/>
              <p:nvPr/>
            </p:nvCxnSpPr>
            <p:spPr>
              <a:xfrm flipV="1">
                <a:off x="6005186" y="4778139"/>
                <a:ext cx="0" cy="594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4" name="矩形 33"/>
                <p:cNvSpPr/>
                <p:nvPr/>
              </p:nvSpPr>
              <p:spPr>
                <a:xfrm>
                  <a:off x="2416852" y="5934596"/>
                  <a:ext cx="699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𝑋</m:t>
                            </m:r>
                          </m:e>
                          <m:sub>
                            <m:r>
                              <a:rPr lang="en-US" altLang="zh-TW" b="0" i="1" dirty="0" smtClean="0">
                                <a:latin typeface="Cambria Math" panose="02040503050406030204" pitchFamily="18" charset="0"/>
                              </a:rPr>
                              <m:t>𝑡</m:t>
                            </m:r>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4" name="矩形 33"/>
                <p:cNvSpPr>
                  <a:spLocks noRot="1" noChangeAspect="1" noMove="1" noResize="1" noEditPoints="1" noAdjustHandles="1" noChangeArrowheads="1" noChangeShapeType="1" noTextEdit="1"/>
                </p:cNvSpPr>
                <p:nvPr/>
              </p:nvSpPr>
              <p:spPr>
                <a:xfrm>
                  <a:off x="2416852" y="5934596"/>
                  <a:ext cx="699935" cy="369332"/>
                </a:xfrm>
                <a:prstGeom prst="rect">
                  <a:avLst/>
                </a:prstGeom>
                <a:blipFill>
                  <a:blip r:embed="rId2"/>
                  <a:stretch>
                    <a:fillRect b="-1667"/>
                  </a:stretch>
                </a:blipFill>
              </p:spPr>
              <p:txBody>
                <a:bodyPr/>
                <a:lstStyle/>
                <a:p>
                  <a:r>
                    <a:rPr lang="zh-TW" altLang="en-US">
                      <a:noFill/>
                    </a:rPr>
                    <a:t> </a:t>
                  </a:r>
                </a:p>
              </p:txBody>
            </p:sp>
          </mc:Fallback>
        </mc:AlternateContent>
        <p:sp>
          <p:nvSpPr>
            <p:cNvPr id="35" name="矩形 34"/>
            <p:cNvSpPr/>
            <p:nvPr/>
          </p:nvSpPr>
          <p:spPr>
            <a:xfrm>
              <a:off x="2405201" y="5305400"/>
              <a:ext cx="333746" cy="369332"/>
            </a:xfrm>
            <a:prstGeom prst="rect">
              <a:avLst/>
            </a:prstGeom>
          </p:spPr>
          <p:txBody>
            <a:bodyPr wrap="none">
              <a:spAutoFit/>
            </a:bodyPr>
            <a:lstStyle/>
            <a:p>
              <a:r>
                <a:rPr lang="en-US" altLang="zh-TW" dirty="0"/>
                <a:t>U</a:t>
              </a:r>
              <a:endParaRPr lang="zh-TW" altLang="en-US" dirty="0"/>
            </a:p>
          </p:txBody>
        </p:sp>
        <p:sp>
          <p:nvSpPr>
            <p:cNvPr id="36" name="矩形 35"/>
            <p:cNvSpPr/>
            <p:nvPr/>
          </p:nvSpPr>
          <p:spPr>
            <a:xfrm>
              <a:off x="4078416" y="5285216"/>
              <a:ext cx="333746" cy="369332"/>
            </a:xfrm>
            <a:prstGeom prst="rect">
              <a:avLst/>
            </a:prstGeom>
          </p:spPr>
          <p:txBody>
            <a:bodyPr wrap="none">
              <a:spAutoFit/>
            </a:bodyPr>
            <a:lstStyle/>
            <a:p>
              <a:r>
                <a:rPr lang="en-US" altLang="zh-TW" dirty="0"/>
                <a:t>U</a:t>
              </a:r>
              <a:endParaRPr lang="zh-TW" altLang="en-US" dirty="0"/>
            </a:p>
          </p:txBody>
        </p:sp>
        <p:sp>
          <p:nvSpPr>
            <p:cNvPr id="37" name="矩形 36"/>
            <p:cNvSpPr/>
            <p:nvPr/>
          </p:nvSpPr>
          <p:spPr>
            <a:xfrm>
              <a:off x="5793081" y="5270562"/>
              <a:ext cx="333746" cy="369332"/>
            </a:xfrm>
            <a:prstGeom prst="rect">
              <a:avLst/>
            </a:prstGeom>
          </p:spPr>
          <p:txBody>
            <a:bodyPr wrap="none">
              <a:spAutoFit/>
            </a:bodyPr>
            <a:lstStyle/>
            <a:p>
              <a:r>
                <a:rPr lang="en-US" altLang="zh-TW" dirty="0"/>
                <a:t>U</a:t>
              </a:r>
              <a:endParaRPr lang="zh-TW" altLang="en-US" dirty="0"/>
            </a:p>
          </p:txBody>
        </p:sp>
        <p:sp>
          <p:nvSpPr>
            <p:cNvPr id="39" name="矩形 38"/>
            <p:cNvSpPr/>
            <p:nvPr/>
          </p:nvSpPr>
          <p:spPr>
            <a:xfrm>
              <a:off x="2424437" y="4231673"/>
              <a:ext cx="320922" cy="369332"/>
            </a:xfrm>
            <a:prstGeom prst="rect">
              <a:avLst/>
            </a:prstGeom>
          </p:spPr>
          <p:txBody>
            <a:bodyPr wrap="none">
              <a:spAutoFit/>
            </a:bodyPr>
            <a:lstStyle/>
            <a:p>
              <a:r>
                <a:rPr lang="en-US" altLang="zh-TW" dirty="0"/>
                <a:t>V</a:t>
              </a:r>
              <a:endParaRPr lang="zh-TW" altLang="en-US" dirty="0"/>
            </a:p>
          </p:txBody>
        </p:sp>
        <p:sp>
          <p:nvSpPr>
            <p:cNvPr id="40" name="矩形 39"/>
            <p:cNvSpPr/>
            <p:nvPr/>
          </p:nvSpPr>
          <p:spPr>
            <a:xfrm>
              <a:off x="4125975" y="4211489"/>
              <a:ext cx="320922" cy="369332"/>
            </a:xfrm>
            <a:prstGeom prst="rect">
              <a:avLst/>
            </a:prstGeom>
          </p:spPr>
          <p:txBody>
            <a:bodyPr wrap="none">
              <a:spAutoFit/>
            </a:bodyPr>
            <a:lstStyle/>
            <a:p>
              <a:r>
                <a:rPr lang="en-US" altLang="zh-TW" dirty="0"/>
                <a:t>V</a:t>
              </a:r>
              <a:endParaRPr lang="zh-TW" altLang="en-US" dirty="0"/>
            </a:p>
          </p:txBody>
        </p:sp>
        <p:sp>
          <p:nvSpPr>
            <p:cNvPr id="41" name="矩形 40"/>
            <p:cNvSpPr/>
            <p:nvPr/>
          </p:nvSpPr>
          <p:spPr>
            <a:xfrm>
              <a:off x="5796477" y="4207772"/>
              <a:ext cx="320922" cy="369332"/>
            </a:xfrm>
            <a:prstGeom prst="rect">
              <a:avLst/>
            </a:prstGeom>
          </p:spPr>
          <p:txBody>
            <a:bodyPr wrap="none">
              <a:spAutoFit/>
            </a:bodyPr>
            <a:lstStyle/>
            <a:p>
              <a:r>
                <a:rPr lang="en-US" altLang="zh-TW" dirty="0"/>
                <a:t>V</a:t>
              </a:r>
              <a:endParaRPr lang="zh-TW" altLang="en-US" dirty="0"/>
            </a:p>
          </p:txBody>
        </p:sp>
        <p:sp>
          <p:nvSpPr>
            <p:cNvPr id="42" name="矩形 41"/>
            <p:cNvSpPr/>
            <p:nvPr/>
          </p:nvSpPr>
          <p:spPr>
            <a:xfrm>
              <a:off x="6712972" y="4703636"/>
              <a:ext cx="381836" cy="369332"/>
            </a:xfrm>
            <a:prstGeom prst="rect">
              <a:avLst/>
            </a:prstGeom>
          </p:spPr>
          <p:txBody>
            <a:bodyPr wrap="none">
              <a:spAutoFit/>
            </a:bodyPr>
            <a:lstStyle/>
            <a:p>
              <a:r>
                <a:rPr lang="en-US" altLang="zh-TW" dirty="0"/>
                <a:t>W</a:t>
              </a:r>
              <a:endParaRPr lang="zh-TW" altLang="en-US" dirty="0"/>
            </a:p>
          </p:txBody>
        </p:sp>
        <p:sp>
          <p:nvSpPr>
            <p:cNvPr id="43" name="矩形 42"/>
            <p:cNvSpPr/>
            <p:nvPr/>
          </p:nvSpPr>
          <p:spPr>
            <a:xfrm>
              <a:off x="5032895" y="4703636"/>
              <a:ext cx="381836" cy="369332"/>
            </a:xfrm>
            <a:prstGeom prst="rect">
              <a:avLst/>
            </a:prstGeom>
          </p:spPr>
          <p:txBody>
            <a:bodyPr wrap="none">
              <a:spAutoFit/>
            </a:bodyPr>
            <a:lstStyle/>
            <a:p>
              <a:r>
                <a:rPr lang="en-US" altLang="zh-TW" dirty="0"/>
                <a:t>W</a:t>
              </a:r>
              <a:endParaRPr lang="zh-TW" altLang="en-US" dirty="0"/>
            </a:p>
          </p:txBody>
        </p:sp>
        <p:sp>
          <p:nvSpPr>
            <p:cNvPr id="44" name="矩形 43"/>
            <p:cNvSpPr/>
            <p:nvPr/>
          </p:nvSpPr>
          <p:spPr>
            <a:xfrm>
              <a:off x="3330495" y="4703636"/>
              <a:ext cx="381836" cy="369332"/>
            </a:xfrm>
            <a:prstGeom prst="rect">
              <a:avLst/>
            </a:prstGeom>
          </p:spPr>
          <p:txBody>
            <a:bodyPr wrap="none">
              <a:spAutoFit/>
            </a:bodyPr>
            <a:lstStyle/>
            <a:p>
              <a:r>
                <a:rPr lang="en-US" altLang="zh-TW" dirty="0"/>
                <a:t>W</a:t>
              </a:r>
              <a:endParaRPr lang="zh-TW" altLang="en-US" dirty="0"/>
            </a:p>
          </p:txBody>
        </p:sp>
        <p:sp>
          <p:nvSpPr>
            <p:cNvPr id="45" name="矩形 44"/>
            <p:cNvSpPr/>
            <p:nvPr/>
          </p:nvSpPr>
          <p:spPr>
            <a:xfrm>
              <a:off x="1713252" y="4703636"/>
              <a:ext cx="381836" cy="369332"/>
            </a:xfrm>
            <a:prstGeom prst="rect">
              <a:avLst/>
            </a:prstGeom>
          </p:spPr>
          <p:txBody>
            <a:bodyPr wrap="none">
              <a:spAutoFit/>
            </a:bodyPr>
            <a:lstStyle/>
            <a:p>
              <a:r>
                <a:rPr lang="en-US" altLang="zh-TW" dirty="0"/>
                <a:t>W</a:t>
              </a:r>
              <a:endParaRPr lang="zh-TW" altLang="en-US" dirty="0"/>
            </a:p>
          </p:txBody>
        </p:sp>
        <mc:AlternateContent xmlns:mc="http://schemas.openxmlformats.org/markup-compatibility/2006" xmlns:a14="http://schemas.microsoft.com/office/drawing/2010/main">
          <mc:Choice Requires="a14">
            <p:sp>
              <p:nvSpPr>
                <p:cNvPr id="46" name="矩形 45"/>
                <p:cNvSpPr/>
                <p:nvPr/>
              </p:nvSpPr>
              <p:spPr>
                <a:xfrm>
                  <a:off x="4188300" y="5914923"/>
                  <a:ext cx="5171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𝑋</m:t>
                            </m:r>
                          </m:e>
                          <m:sub>
                            <m:r>
                              <a:rPr lang="en-US" altLang="zh-TW" b="0" i="1" dirty="0" smtClean="0">
                                <a:latin typeface="Cambria Math" panose="02040503050406030204" pitchFamily="18" charset="0"/>
                              </a:rPr>
                              <m:t>𝑡</m:t>
                            </m:r>
                            <m:r>
                              <a:rPr lang="en-US" altLang="zh-TW" b="0" i="1" dirty="0" smtClean="0">
                                <a:latin typeface="Cambria Math" panose="02040503050406030204" pitchFamily="18" charset="0"/>
                              </a:rPr>
                              <m:t> </m:t>
                            </m:r>
                          </m:sub>
                        </m:sSub>
                      </m:oMath>
                    </m:oMathPara>
                  </a14:m>
                  <a:endParaRPr lang="zh-TW" altLang="en-US" dirty="0"/>
                </a:p>
              </p:txBody>
            </p:sp>
          </mc:Choice>
          <mc:Fallback xmlns="">
            <p:sp>
              <p:nvSpPr>
                <p:cNvPr id="46" name="矩形 45"/>
                <p:cNvSpPr>
                  <a:spLocks noRot="1" noChangeAspect="1" noMove="1" noResize="1" noEditPoints="1" noAdjustHandles="1" noChangeArrowheads="1" noChangeShapeType="1" noTextEdit="1"/>
                </p:cNvSpPr>
                <p:nvPr/>
              </p:nvSpPr>
              <p:spPr>
                <a:xfrm>
                  <a:off x="4188300" y="5914923"/>
                  <a:ext cx="517193" cy="369332"/>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矩形 46"/>
                <p:cNvSpPr/>
                <p:nvPr/>
              </p:nvSpPr>
              <p:spPr>
                <a:xfrm>
                  <a:off x="5949175" y="5899028"/>
                  <a:ext cx="7368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𝑋</m:t>
                            </m:r>
                          </m:e>
                          <m:sub>
                            <m:r>
                              <a:rPr lang="en-US" altLang="zh-TW" b="0" i="1" dirty="0" smtClean="0">
                                <a:latin typeface="Cambria Math" panose="02040503050406030204" pitchFamily="18" charset="0"/>
                              </a:rPr>
                              <m:t>𝑡</m:t>
                            </m:r>
                            <m:r>
                              <a:rPr lang="en-US" altLang="zh-TW" b="0" i="1" dirty="0" smtClean="0">
                                <a:latin typeface="Cambria Math" panose="02040503050406030204" pitchFamily="18" charset="0"/>
                              </a:rPr>
                              <m:t>+1 </m:t>
                            </m:r>
                          </m:sub>
                        </m:sSub>
                      </m:oMath>
                    </m:oMathPara>
                  </a14:m>
                  <a:endParaRPr lang="zh-TW"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5949175" y="5899028"/>
                  <a:ext cx="736805" cy="369332"/>
                </a:xfrm>
                <a:prstGeom prst="rect">
                  <a:avLst/>
                </a:prstGeom>
                <a:blipFill>
                  <a:blip r:embed="rId4"/>
                  <a:stretch>
                    <a:fillRect b="-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矩形 47"/>
                <p:cNvSpPr/>
                <p:nvPr/>
              </p:nvSpPr>
              <p:spPr>
                <a:xfrm>
                  <a:off x="2688872" y="4422804"/>
                  <a:ext cx="6726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𝑆</m:t>
                            </m:r>
                          </m:e>
                          <m:sub>
                            <m:r>
                              <a:rPr lang="en-US" altLang="zh-TW" b="0" i="1" dirty="0" smtClean="0">
                                <a:latin typeface="Cambria Math" panose="02040503050406030204" pitchFamily="18" charset="0"/>
                              </a:rPr>
                              <m:t>𝑡</m:t>
                            </m:r>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48" name="矩形 47"/>
                <p:cNvSpPr>
                  <a:spLocks noRot="1" noChangeAspect="1" noMove="1" noResize="1" noEditPoints="1" noAdjustHandles="1" noChangeArrowheads="1" noChangeShapeType="1" noTextEdit="1"/>
                </p:cNvSpPr>
                <p:nvPr/>
              </p:nvSpPr>
              <p:spPr>
                <a:xfrm>
                  <a:off x="2688872" y="4422804"/>
                  <a:ext cx="672684" cy="369332"/>
                </a:xfrm>
                <a:prstGeom prst="rect">
                  <a:avLst/>
                </a:prstGeom>
                <a:blipFill>
                  <a:blip r:embed="rId5"/>
                  <a:stretch>
                    <a:fillRect b="-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矩形 48"/>
                <p:cNvSpPr/>
                <p:nvPr/>
              </p:nvSpPr>
              <p:spPr>
                <a:xfrm>
                  <a:off x="4245289" y="3220245"/>
                  <a:ext cx="5236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𝑡</m:t>
                            </m:r>
                            <m:r>
                              <a:rPr lang="en-US" altLang="zh-TW" b="0" i="1" dirty="0" smtClean="0">
                                <a:latin typeface="Cambria Math" panose="02040503050406030204" pitchFamily="18" charset="0"/>
                              </a:rPr>
                              <m:t> </m:t>
                            </m:r>
                          </m:sub>
                        </m:sSub>
                      </m:oMath>
                    </m:oMathPara>
                  </a14:m>
                  <a:endParaRPr lang="zh-TW" altLang="en-US" dirty="0"/>
                </a:p>
              </p:txBody>
            </p:sp>
          </mc:Choice>
          <mc:Fallback xmlns="">
            <p:sp>
              <p:nvSpPr>
                <p:cNvPr id="49" name="矩形 48"/>
                <p:cNvSpPr>
                  <a:spLocks noRot="1" noChangeAspect="1" noMove="1" noResize="1" noEditPoints="1" noAdjustHandles="1" noChangeArrowheads="1" noChangeShapeType="1" noTextEdit="1"/>
                </p:cNvSpPr>
                <p:nvPr/>
              </p:nvSpPr>
              <p:spPr>
                <a:xfrm>
                  <a:off x="4245289" y="3220245"/>
                  <a:ext cx="523605" cy="369332"/>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矩形 49"/>
                <p:cNvSpPr/>
                <p:nvPr/>
              </p:nvSpPr>
              <p:spPr>
                <a:xfrm>
                  <a:off x="5760078" y="3240552"/>
                  <a:ext cx="7063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𝑡</m:t>
                            </m:r>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50" name="矩形 49"/>
                <p:cNvSpPr>
                  <a:spLocks noRot="1" noChangeAspect="1" noMove="1" noResize="1" noEditPoints="1" noAdjustHandles="1" noChangeArrowheads="1" noChangeShapeType="1" noTextEdit="1"/>
                </p:cNvSpPr>
                <p:nvPr/>
              </p:nvSpPr>
              <p:spPr>
                <a:xfrm>
                  <a:off x="5760078" y="3240552"/>
                  <a:ext cx="706347" cy="369332"/>
                </a:xfrm>
                <a:prstGeom prst="rect">
                  <a:avLst/>
                </a:prstGeom>
                <a:blipFill>
                  <a:blip r:embed="rId7"/>
                  <a:stretch>
                    <a:fillRect b="-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矩形 50"/>
                <p:cNvSpPr/>
                <p:nvPr/>
              </p:nvSpPr>
              <p:spPr>
                <a:xfrm>
                  <a:off x="2430392" y="3206192"/>
                  <a:ext cx="699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𝑡</m:t>
                            </m:r>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51" name="矩形 50"/>
                <p:cNvSpPr>
                  <a:spLocks noRot="1" noChangeAspect="1" noMove="1" noResize="1" noEditPoints="1" noAdjustHandles="1" noChangeArrowheads="1" noChangeShapeType="1" noTextEdit="1"/>
                </p:cNvSpPr>
                <p:nvPr/>
              </p:nvSpPr>
              <p:spPr>
                <a:xfrm>
                  <a:off x="2430392" y="3206192"/>
                  <a:ext cx="699935"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矩形 51"/>
                <p:cNvSpPr/>
                <p:nvPr/>
              </p:nvSpPr>
              <p:spPr>
                <a:xfrm>
                  <a:off x="4369151" y="4416339"/>
                  <a:ext cx="4899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𝑆</m:t>
                            </m:r>
                          </m:e>
                          <m:sub>
                            <m:r>
                              <a:rPr lang="en-US" altLang="zh-TW" b="0" i="1" dirty="0" smtClean="0">
                                <a:latin typeface="Cambria Math" panose="02040503050406030204" pitchFamily="18" charset="0"/>
                              </a:rPr>
                              <m:t>𝑡</m:t>
                            </m:r>
                            <m:r>
                              <a:rPr lang="en-US" altLang="zh-TW" b="0" i="1" dirty="0" smtClean="0">
                                <a:latin typeface="Cambria Math" panose="02040503050406030204" pitchFamily="18" charset="0"/>
                              </a:rPr>
                              <m:t> </m:t>
                            </m:r>
                          </m:sub>
                        </m:sSub>
                      </m:oMath>
                    </m:oMathPara>
                  </a14:m>
                  <a:endParaRPr lang="zh-TW" altLang="en-US" dirty="0"/>
                </a:p>
              </p:txBody>
            </p:sp>
          </mc:Choice>
          <mc:Fallback xmlns="">
            <p:sp>
              <p:nvSpPr>
                <p:cNvPr id="52" name="矩形 51"/>
                <p:cNvSpPr>
                  <a:spLocks noRot="1" noChangeAspect="1" noMove="1" noResize="1" noEditPoints="1" noAdjustHandles="1" noChangeArrowheads="1" noChangeShapeType="1" noTextEdit="1"/>
                </p:cNvSpPr>
                <p:nvPr/>
              </p:nvSpPr>
              <p:spPr>
                <a:xfrm>
                  <a:off x="4369151" y="4416339"/>
                  <a:ext cx="489941" cy="369332"/>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6062611" y="4441721"/>
                  <a:ext cx="6726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𝑆</m:t>
                            </m:r>
                          </m:e>
                          <m:sub>
                            <m:r>
                              <a:rPr lang="en-US" altLang="zh-TW" b="0" i="1" dirty="0" smtClean="0">
                                <a:latin typeface="Cambria Math" panose="02040503050406030204" pitchFamily="18" charset="0"/>
                              </a:rPr>
                              <m:t>𝑡</m:t>
                            </m:r>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6062611" y="4441721"/>
                  <a:ext cx="672684" cy="369332"/>
                </a:xfrm>
                <a:prstGeom prst="rect">
                  <a:avLst/>
                </a:prstGeom>
                <a:blipFill>
                  <a:blip r:embed="rId10"/>
                  <a:stretch>
                    <a:fillRect b="-166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881748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 </a:t>
            </a:r>
            <a:r>
              <a:rPr lang="zh-TW" altLang="en-US" dirty="0"/>
              <a:t>架構介紹</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24</a:t>
            </a:fld>
            <a:endParaRPr lang="zh-TW" altLang="en-US"/>
          </a:p>
        </p:txBody>
      </p:sp>
      <p:sp>
        <p:nvSpPr>
          <p:cNvPr id="3" name="內容版面配置區 2"/>
          <p:cNvSpPr>
            <a:spLocks noGrp="1"/>
          </p:cNvSpPr>
          <p:nvPr>
            <p:ph idx="1"/>
          </p:nvPr>
        </p:nvSpPr>
        <p:spPr/>
        <p:txBody>
          <a:bodyPr/>
          <a:lstStyle/>
          <a:p>
            <a:pPr algn="just">
              <a:lnSpc>
                <a:spcPct val="150000"/>
              </a:lnSpc>
            </a:pPr>
            <a:r>
              <a:rPr lang="zh-TW" altLang="en-US" dirty="0"/>
              <a:t>右上圖中的</a:t>
            </a:r>
            <a:r>
              <a:rPr lang="en-US" altLang="zh-TW" dirty="0"/>
              <a:t>RNN</a:t>
            </a:r>
            <a:r>
              <a:rPr lang="zh-TW" altLang="en-US" dirty="0"/>
              <a:t>只與</a:t>
            </a:r>
            <a:r>
              <a:rPr lang="zh-TW" altLang="en-US" u="sng" dirty="0">
                <a:solidFill>
                  <a:srgbClr val="FF0000"/>
                </a:solidFill>
              </a:rPr>
              <a:t>三個時間點有關，我們可以說</a:t>
            </a:r>
            <a:r>
              <a:rPr lang="en-US" altLang="zh-TW" u="sng" dirty="0">
                <a:solidFill>
                  <a:srgbClr val="FF0000"/>
                </a:solidFill>
              </a:rPr>
              <a:t>RNN</a:t>
            </a:r>
            <a:r>
              <a:rPr lang="zh-TW" altLang="en-US" u="sng" dirty="0">
                <a:solidFill>
                  <a:srgbClr val="FF0000"/>
                </a:solidFill>
              </a:rPr>
              <a:t>的</a:t>
            </a:r>
            <a:r>
              <a:rPr lang="en-US" altLang="zh-TW" u="sng" dirty="0">
                <a:solidFill>
                  <a:srgbClr val="FF0000"/>
                </a:solidFill>
              </a:rPr>
              <a:t>time step</a:t>
            </a:r>
            <a:r>
              <a:rPr lang="zh-TW" altLang="en-US" u="sng" dirty="0">
                <a:solidFill>
                  <a:srgbClr val="FF0000"/>
                </a:solidFill>
              </a:rPr>
              <a:t>為</a:t>
            </a:r>
            <a:r>
              <a:rPr lang="en-US" altLang="zh-TW" u="sng" dirty="0">
                <a:solidFill>
                  <a:srgbClr val="FF0000"/>
                </a:solidFill>
              </a:rPr>
              <a:t>3</a:t>
            </a:r>
            <a:r>
              <a:rPr lang="zh-TW" altLang="en-US" u="sng" dirty="0">
                <a:solidFill>
                  <a:srgbClr val="FF0000"/>
                </a:solidFill>
              </a:rPr>
              <a:t>。</a:t>
            </a:r>
            <a:r>
              <a:rPr lang="zh-TW" altLang="en-US" dirty="0"/>
              <a:t>值得注意的是：展開後的</a:t>
            </a:r>
            <a:r>
              <a:rPr lang="en-US" altLang="zh-TW" dirty="0"/>
              <a:t>RNN</a:t>
            </a:r>
            <a:r>
              <a:rPr lang="zh-TW" altLang="en-US" dirty="0"/>
              <a:t>依然只有</a:t>
            </a:r>
            <a:r>
              <a:rPr lang="en-US" altLang="zh-TW" dirty="0"/>
              <a:t>U</a:t>
            </a:r>
            <a:r>
              <a:rPr lang="zh-TW" altLang="en-US" dirty="0"/>
              <a:t>、</a:t>
            </a:r>
            <a:r>
              <a:rPr lang="en-US" altLang="zh-TW" dirty="0"/>
              <a:t>W</a:t>
            </a:r>
            <a:r>
              <a:rPr lang="zh-TW" altLang="en-US" dirty="0"/>
              <a:t>、</a:t>
            </a:r>
            <a:r>
              <a:rPr lang="en-US" altLang="zh-TW" dirty="0"/>
              <a:t>V</a:t>
            </a:r>
            <a:r>
              <a:rPr lang="zh-TW" altLang="en-US" dirty="0"/>
              <a:t>三組參數，即每一個時間點所對應到的</a:t>
            </a:r>
            <a:r>
              <a:rPr lang="en-US" altLang="zh-TW" dirty="0"/>
              <a:t>U</a:t>
            </a:r>
            <a:r>
              <a:rPr lang="zh-TW" altLang="en-US" dirty="0"/>
              <a:t>、</a:t>
            </a:r>
            <a:r>
              <a:rPr lang="en-US" altLang="zh-TW" dirty="0"/>
              <a:t>W</a:t>
            </a:r>
            <a:r>
              <a:rPr lang="zh-TW" altLang="en-US" dirty="0"/>
              <a:t>與</a:t>
            </a:r>
            <a:r>
              <a:rPr lang="en-US" altLang="zh-TW" dirty="0"/>
              <a:t>V</a:t>
            </a:r>
            <a:r>
              <a:rPr lang="zh-TW" altLang="en-US" dirty="0"/>
              <a:t>都是一模一樣，我們稱為</a:t>
            </a:r>
            <a:r>
              <a:rPr lang="zh-TW" altLang="en-US" b="1" dirty="0">
                <a:solidFill>
                  <a:srgbClr val="0000FF"/>
                </a:solidFill>
              </a:rPr>
              <a:t>共享權重</a:t>
            </a:r>
            <a:r>
              <a:rPr lang="zh-TW" altLang="en-US" dirty="0"/>
              <a:t>。</a:t>
            </a:r>
            <a:endParaRPr lang="en-US" altLang="zh-TW" dirty="0"/>
          </a:p>
          <a:p>
            <a:pPr algn="just">
              <a:lnSpc>
                <a:spcPct val="150000"/>
              </a:lnSpc>
            </a:pPr>
            <a:r>
              <a:rPr lang="zh-TW" altLang="en-US" dirty="0"/>
              <a:t>我們瞭解了</a:t>
            </a:r>
            <a:r>
              <a:rPr lang="en-US" altLang="zh-TW" dirty="0"/>
              <a:t>RNN cell</a:t>
            </a:r>
            <a:r>
              <a:rPr lang="zh-TW" altLang="en-US" dirty="0"/>
              <a:t>後，我們就可以將他的運作過程寫成數學公式。</a:t>
            </a:r>
          </a:p>
        </p:txBody>
      </p:sp>
      <p:pic>
        <p:nvPicPr>
          <p:cNvPr id="7" name="內容版面配置區 4">
            <a:extLst>
              <a:ext uri="{FF2B5EF4-FFF2-40B4-BE49-F238E27FC236}">
                <a16:creationId xmlns:a16="http://schemas.microsoft.com/office/drawing/2014/main" id="{8667C5B7-D17C-4E9C-8754-69B8DD25BF30}"/>
              </a:ext>
            </a:extLst>
          </p:cNvPr>
          <p:cNvPicPr>
            <a:picLocks noChangeAspect="1"/>
          </p:cNvPicPr>
          <p:nvPr/>
        </p:nvPicPr>
        <p:blipFill>
          <a:blip r:embed="rId2"/>
          <a:stretch>
            <a:fillRect/>
          </a:stretch>
        </p:blipFill>
        <p:spPr>
          <a:xfrm>
            <a:off x="1510372" y="4764024"/>
            <a:ext cx="1257888" cy="1929276"/>
          </a:xfrm>
          <a:prstGeom prst="rect">
            <a:avLst/>
          </a:prstGeom>
        </p:spPr>
      </p:pic>
      <p:grpSp>
        <p:nvGrpSpPr>
          <p:cNvPr id="9" name="群組 8">
            <a:extLst>
              <a:ext uri="{FF2B5EF4-FFF2-40B4-BE49-F238E27FC236}">
                <a16:creationId xmlns:a16="http://schemas.microsoft.com/office/drawing/2014/main" id="{6E71341A-137C-4869-B5E4-3AAA88F4B0E4}"/>
              </a:ext>
            </a:extLst>
          </p:cNvPr>
          <p:cNvGrpSpPr/>
          <p:nvPr/>
        </p:nvGrpSpPr>
        <p:grpSpPr>
          <a:xfrm>
            <a:off x="4056111" y="4701680"/>
            <a:ext cx="4177310" cy="2019161"/>
            <a:chOff x="4634181" y="74815"/>
            <a:chExt cx="4177310" cy="2019161"/>
          </a:xfrm>
        </p:grpSpPr>
        <p:pic>
          <p:nvPicPr>
            <p:cNvPr id="10" name="圖片 9">
              <a:extLst>
                <a:ext uri="{FF2B5EF4-FFF2-40B4-BE49-F238E27FC236}">
                  <a16:creationId xmlns:a16="http://schemas.microsoft.com/office/drawing/2014/main" id="{FE25E5EB-7B54-4172-8A91-F0756DA996BE}"/>
                </a:ext>
              </a:extLst>
            </p:cNvPr>
            <p:cNvPicPr>
              <a:picLocks noChangeAspect="1"/>
            </p:cNvPicPr>
            <p:nvPr/>
          </p:nvPicPr>
          <p:blipFill>
            <a:blip r:embed="rId3"/>
            <a:stretch>
              <a:fillRect/>
            </a:stretch>
          </p:blipFill>
          <p:spPr>
            <a:xfrm>
              <a:off x="4732855" y="137159"/>
              <a:ext cx="3990521" cy="1956817"/>
            </a:xfrm>
            <a:prstGeom prst="rect">
              <a:avLst/>
            </a:prstGeom>
          </p:spPr>
        </p:pic>
        <p:sp>
          <p:nvSpPr>
            <p:cNvPr id="11" name="矩形 10">
              <a:extLst>
                <a:ext uri="{FF2B5EF4-FFF2-40B4-BE49-F238E27FC236}">
                  <a16:creationId xmlns:a16="http://schemas.microsoft.com/office/drawing/2014/main" id="{59453A42-483F-4350-9DCE-2DBBBC6CD45B}"/>
                </a:ext>
              </a:extLst>
            </p:cNvPr>
            <p:cNvSpPr/>
            <p:nvPr/>
          </p:nvSpPr>
          <p:spPr>
            <a:xfrm>
              <a:off x="4634181" y="74815"/>
              <a:ext cx="4177310" cy="2019161"/>
            </a:xfrm>
            <a:prstGeom prst="rect">
              <a:avLst/>
            </a:prstGeom>
            <a:noFill/>
            <a:ln w="28575">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sp>
        <p:nvSpPr>
          <p:cNvPr id="12" name="箭號: 向右 11">
            <a:extLst>
              <a:ext uri="{FF2B5EF4-FFF2-40B4-BE49-F238E27FC236}">
                <a16:creationId xmlns:a16="http://schemas.microsoft.com/office/drawing/2014/main" id="{7CFB4DD4-AED4-4E84-BD23-25C336D6CC92}"/>
              </a:ext>
            </a:extLst>
          </p:cNvPr>
          <p:cNvSpPr/>
          <p:nvPr/>
        </p:nvSpPr>
        <p:spPr>
          <a:xfrm>
            <a:off x="3049578" y="5428593"/>
            <a:ext cx="725214" cy="446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4070020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BC87B3-F33C-4214-BE59-7F2EC5D7C171}"/>
              </a:ext>
            </a:extLst>
          </p:cNvPr>
          <p:cNvSpPr>
            <a:spLocks noGrp="1"/>
          </p:cNvSpPr>
          <p:nvPr>
            <p:ph type="title"/>
          </p:nvPr>
        </p:nvSpPr>
        <p:spPr/>
        <p:txBody>
          <a:bodyPr/>
          <a:lstStyle/>
          <a:p>
            <a:r>
              <a:rPr lang="zh-TW" altLang="en-US" dirty="0"/>
              <a:t>教學大綱</a:t>
            </a:r>
          </a:p>
        </p:txBody>
      </p:sp>
      <p:sp>
        <p:nvSpPr>
          <p:cNvPr id="3" name="內容版面配置區 2">
            <a:extLst>
              <a:ext uri="{FF2B5EF4-FFF2-40B4-BE49-F238E27FC236}">
                <a16:creationId xmlns:a16="http://schemas.microsoft.com/office/drawing/2014/main" id="{96279F5B-B043-4558-B0F6-7245C156A8E9}"/>
              </a:ext>
            </a:extLst>
          </p:cNvPr>
          <p:cNvSpPr>
            <a:spLocks noGrp="1"/>
          </p:cNvSpPr>
          <p:nvPr>
            <p:ph idx="1"/>
          </p:nvPr>
        </p:nvSpPr>
        <p:spPr/>
        <p:txBody>
          <a:bodyPr>
            <a:normAutofit/>
          </a:bodyPr>
          <a:lstStyle/>
          <a:p>
            <a:pPr>
              <a:lnSpc>
                <a:spcPct val="150000"/>
              </a:lnSpc>
            </a:pPr>
            <a:r>
              <a:rPr lang="zh-TW" altLang="en-US" sz="2700" b="1" dirty="0"/>
              <a:t>理論篇</a:t>
            </a:r>
            <a:endParaRPr lang="en-US" altLang="zh-TW" sz="2700" b="1" dirty="0"/>
          </a:p>
          <a:p>
            <a:pPr lvl="1">
              <a:lnSpc>
                <a:spcPct val="150000"/>
              </a:lnSpc>
            </a:pPr>
            <a:r>
              <a:rPr lang="en-US" altLang="zh-TW" sz="2550" b="1" dirty="0">
                <a:solidFill>
                  <a:schemeClr val="bg1">
                    <a:lumMod val="85000"/>
                  </a:schemeClr>
                </a:solidFill>
              </a:rPr>
              <a:t>RNN</a:t>
            </a:r>
            <a:r>
              <a:rPr lang="zh-TW" altLang="en-US" sz="2550" b="1" dirty="0">
                <a:solidFill>
                  <a:schemeClr val="bg1">
                    <a:lumMod val="85000"/>
                  </a:schemeClr>
                </a:solidFill>
              </a:rPr>
              <a:t>架構介紹</a:t>
            </a:r>
            <a:endParaRPr lang="en-US" altLang="zh-TW" sz="2550" b="1" dirty="0">
              <a:solidFill>
                <a:schemeClr val="bg1">
                  <a:lumMod val="85000"/>
                </a:schemeClr>
              </a:solidFill>
            </a:endParaRPr>
          </a:p>
          <a:p>
            <a:pPr lvl="1">
              <a:lnSpc>
                <a:spcPct val="150000"/>
              </a:lnSpc>
            </a:pPr>
            <a:r>
              <a:rPr lang="en-US" altLang="zh-TW" sz="2550" b="1" dirty="0"/>
              <a:t>RNN</a:t>
            </a:r>
            <a:r>
              <a:rPr lang="zh-TW" altLang="en-US" sz="2550" b="1" dirty="0"/>
              <a:t>運作原理</a:t>
            </a:r>
            <a:endParaRPr lang="en-US" altLang="zh-TW" sz="2550" b="1" dirty="0"/>
          </a:p>
        </p:txBody>
      </p:sp>
      <p:sp>
        <p:nvSpPr>
          <p:cNvPr id="5" name="投影片編號版面配置區 4">
            <a:extLst>
              <a:ext uri="{FF2B5EF4-FFF2-40B4-BE49-F238E27FC236}">
                <a16:creationId xmlns:a16="http://schemas.microsoft.com/office/drawing/2014/main" id="{BAE08D3F-63BE-4270-9A14-AC06AEC84CFF}"/>
              </a:ext>
            </a:extLst>
          </p:cNvPr>
          <p:cNvSpPr>
            <a:spLocks noGrp="1"/>
          </p:cNvSpPr>
          <p:nvPr>
            <p:ph type="sldNum" sz="quarter" idx="12"/>
          </p:nvPr>
        </p:nvSpPr>
        <p:spPr/>
        <p:txBody>
          <a:bodyPr/>
          <a:lstStyle/>
          <a:p>
            <a:fld id="{EE24E02C-FA55-4E48-AE6E-5EC7FF184350}" type="slidenum">
              <a:rPr lang="zh-TW" altLang="en-US" smtClean="0"/>
              <a:t>25</a:t>
            </a:fld>
            <a:endParaRPr lang="zh-TW" altLang="en-US"/>
          </a:p>
        </p:txBody>
      </p:sp>
    </p:spTree>
    <p:extLst>
      <p:ext uri="{BB962C8B-B14F-4D97-AF65-F5344CB8AC3E}">
        <p14:creationId xmlns:p14="http://schemas.microsoft.com/office/powerpoint/2010/main" val="1737193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運作原理</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a:lnSpc>
                    <a:spcPct val="150000"/>
                  </a:lnSpc>
                </a:pPr>
                <a:r>
                  <a:rPr lang="zh-TW" altLang="en-US" sz="2000" b="1" dirty="0"/>
                  <a:t>對於一個</a:t>
                </a:r>
                <a:r>
                  <a:rPr lang="en-US" altLang="zh-TW" sz="2000" b="1" dirty="0"/>
                  <a:t>RNN Cell </a:t>
                </a:r>
                <a:r>
                  <a:rPr lang="zh-TW" altLang="en-US" sz="2000" b="1" dirty="0"/>
                  <a:t>而言，其中參數表示如下：</a:t>
                </a:r>
                <a:endParaRPr lang="en-US" altLang="zh-TW" sz="2000" b="1" dirty="0"/>
              </a:p>
              <a:p>
                <a:pPr lvl="1">
                  <a:lnSpc>
                    <a:spcPct val="150000"/>
                  </a:lnSpc>
                </a:pP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𝑡</m:t>
                        </m:r>
                      </m:sub>
                    </m:sSub>
                  </m:oMath>
                </a14:m>
                <a:r>
                  <a:rPr lang="zh-TW" altLang="en-US" dirty="0"/>
                  <a:t>：代表時間點</a:t>
                </a:r>
                <a:r>
                  <a:rPr lang="en-US" altLang="zh-TW" i="1" dirty="0"/>
                  <a:t>t</a:t>
                </a:r>
                <a:r>
                  <a:rPr lang="zh-TW" altLang="en-US" dirty="0"/>
                  <a:t>的輸入</a:t>
                </a:r>
                <a:endParaRPr lang="en-US" altLang="zh-TW" dirty="0"/>
              </a:p>
              <a:p>
                <a:pPr lvl="1">
                  <a:lnSpc>
                    <a:spcPct val="150000"/>
                  </a:lnSpc>
                </a:pPr>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i="1">
                            <a:latin typeface="Cambria Math" panose="02040503050406030204" pitchFamily="18" charset="0"/>
                          </a:rPr>
                          <m:t>𝑡</m:t>
                        </m:r>
                      </m:sub>
                    </m:sSub>
                  </m:oMath>
                </a14:m>
                <a:r>
                  <a:rPr lang="zh-TW" altLang="en-US" dirty="0"/>
                  <a:t>：代表時間點</a:t>
                </a:r>
                <a:r>
                  <a:rPr lang="en-US" altLang="zh-TW" i="1" dirty="0"/>
                  <a:t>t</a:t>
                </a:r>
                <a:r>
                  <a:rPr lang="zh-TW" altLang="en-US" dirty="0"/>
                  <a:t>的狀</a:t>
                </a:r>
                <a14:m>
                  <m:oMath xmlns:m="http://schemas.openxmlformats.org/officeDocument/2006/math">
                    <m:r>
                      <a:rPr lang="zh-TW" altLang="en-US" i="1">
                        <a:latin typeface="Cambria Math" panose="02040503050406030204" pitchFamily="18" charset="0"/>
                      </a:rPr>
                      <m:t>態</m:t>
                    </m:r>
                  </m:oMath>
                </a14:m>
                <a:endParaRPr lang="en-US" altLang="zh-TW" i="1" dirty="0">
                  <a:latin typeface="Cambria Math" panose="02040503050406030204" pitchFamily="18" charset="0"/>
                </a:endParaRPr>
              </a:p>
              <a:p>
                <a:pPr lvl="1">
                  <a:lnSpc>
                    <a:spcPct val="150000"/>
                  </a:lnSpc>
                </a:pPr>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𝑜</m:t>
                        </m:r>
                      </m:e>
                      <m:sub>
                        <m:r>
                          <a:rPr lang="en-US" altLang="zh-TW" i="1">
                            <a:latin typeface="Cambria Math" panose="02040503050406030204" pitchFamily="18" charset="0"/>
                          </a:rPr>
                          <m:t>𝑡</m:t>
                        </m:r>
                      </m:sub>
                    </m:sSub>
                  </m:oMath>
                </a14:m>
                <a:r>
                  <a:rPr lang="zh-TW" altLang="en-US" dirty="0"/>
                  <a:t>：代表時間點</a:t>
                </a:r>
                <a:r>
                  <a:rPr lang="en-US" altLang="zh-TW" i="1" dirty="0"/>
                  <a:t>t</a:t>
                </a:r>
                <a:r>
                  <a:rPr lang="zh-TW" altLang="en-US" dirty="0"/>
                  <a:t>的輸出</a:t>
                </a:r>
                <a:endParaRPr lang="en-US" altLang="zh-TW" dirty="0"/>
              </a:p>
              <a:p>
                <a:pPr>
                  <a:lnSpc>
                    <a:spcPct val="150000"/>
                  </a:lnSpc>
                </a:pPr>
                <a:r>
                  <a:rPr lang="zh-TW" altLang="en-US" dirty="0"/>
                  <a:t>也就是說，</a:t>
                </a:r>
                <a:r>
                  <a:rPr lang="en-US" altLang="zh-TW" dirty="0"/>
                  <a:t>RNN</a:t>
                </a:r>
                <a:r>
                  <a:rPr lang="zh-TW" altLang="en-US" dirty="0"/>
                  <a:t>的輸出已經不是單純來自於隱藏層，而是包含狀態，所以每一個時間點下的</a:t>
                </a:r>
                <a:r>
                  <a:rPr lang="en-US" altLang="zh-TW" dirty="0"/>
                  <a:t>RNN</a:t>
                </a:r>
                <a:r>
                  <a:rPr lang="zh-TW" altLang="en-US" dirty="0"/>
                  <a:t>輸出都是由現在輸入與過去狀態所構成。</a:t>
                </a:r>
                <a:endParaRPr lang="en-US" altLang="zh-TW" dirty="0"/>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𝑡</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𝑓</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𝑈𝑥</m:t>
                          </m:r>
                        </m:e>
                        <m:sub>
                          <m:r>
                            <a:rPr lang="en-US" altLang="zh-TW" b="0" i="1" smtClean="0">
                              <a:latin typeface="Cambria Math" panose="02040503050406030204" pitchFamily="18" charset="0"/>
                            </a:rPr>
                            <m:t>𝑡</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𝑊</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oMath>
                  </m:oMathPara>
                </a14:m>
                <a:endParaRPr lang="en-US" altLang="zh-TW" dirty="0"/>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𝑜</m:t>
                          </m:r>
                        </m:e>
                        <m:sub>
                          <m:r>
                            <a:rPr lang="en-US" altLang="zh-TW" b="0" i="1" smtClean="0">
                              <a:latin typeface="Cambria Math" panose="02040503050406030204" pitchFamily="18" charset="0"/>
                            </a:rPr>
                            <m:t>𝑡</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𝑠𝑜𝑓𝑡𝑚𝑎𝑥</m:t>
                      </m:r>
                      <m:r>
                        <a:rPr lang="en-US" altLang="zh-TW" b="0" i="1" smtClean="0">
                          <a:latin typeface="Cambria Math" panose="02040503050406030204" pitchFamily="18" charset="0"/>
                        </a:rPr>
                        <m:t>(</m:t>
                      </m:r>
                      <m:r>
                        <a:rPr lang="en-US" altLang="zh-TW" b="0" i="1" smtClean="0">
                          <a:latin typeface="Cambria Math" panose="02040503050406030204" pitchFamily="18" charset="0"/>
                        </a:rPr>
                        <m:t>𝑉</m:t>
                      </m:r>
                      <m:sSub>
                        <m:sSubPr>
                          <m:ctrlPr>
                            <a:rPr lang="en-US" altLang="zh-TW" i="1">
                              <a:latin typeface="Cambria Math" panose="02040503050406030204" pitchFamily="18" charset="0"/>
                            </a:rPr>
                          </m:ctrlPr>
                        </m:sSubPr>
                        <m:e>
                          <m:r>
                            <a:rPr lang="en-US" altLang="zh-TW" i="1">
                              <a:latin typeface="Cambria Math" panose="02040503050406030204" pitchFamily="18" charset="0"/>
                            </a:rPr>
                            <m:t>𝑠</m:t>
                          </m:r>
                        </m:e>
                        <m:sub>
                          <m:r>
                            <a:rPr lang="en-US" altLang="zh-TW" i="1">
                              <a:latin typeface="Cambria Math" panose="02040503050406030204" pitchFamily="18" charset="0"/>
                            </a:rPr>
                            <m:t>𝑡</m:t>
                          </m:r>
                        </m:sub>
                      </m:sSub>
                      <m:r>
                        <a:rPr lang="en-US" altLang="zh-TW" b="0" i="1" smtClean="0">
                          <a:latin typeface="Cambria Math" panose="02040503050406030204" pitchFamily="18" charset="0"/>
                        </a:rPr>
                        <m:t>)</m:t>
                      </m:r>
                    </m:oMath>
                  </m:oMathPara>
                </a14:m>
                <a:endParaRPr lang="en-US" altLang="zh-TW" dirty="0"/>
              </a:p>
              <a:p>
                <a:pPr lvl="1">
                  <a:lnSpc>
                    <a:spcPct val="150000"/>
                  </a:lnSpc>
                </a:pP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392" r="-3059"/>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EE24E02C-FA55-4E48-AE6E-5EC7FF184350}" type="slidenum">
              <a:rPr lang="zh-TW" altLang="en-US" smtClean="0"/>
              <a:t>26</a:t>
            </a:fld>
            <a:endParaRPr lang="zh-TW" altLang="en-US"/>
          </a:p>
        </p:txBody>
      </p:sp>
      <p:pic>
        <p:nvPicPr>
          <p:cNvPr id="5" name="圖片 4"/>
          <p:cNvPicPr>
            <a:picLocks noChangeAspect="1"/>
          </p:cNvPicPr>
          <p:nvPr/>
        </p:nvPicPr>
        <p:blipFill>
          <a:blip r:embed="rId3"/>
          <a:stretch>
            <a:fillRect/>
          </a:stretch>
        </p:blipFill>
        <p:spPr>
          <a:xfrm>
            <a:off x="5057052" y="164591"/>
            <a:ext cx="3990521" cy="1956817"/>
          </a:xfrm>
          <a:prstGeom prst="rect">
            <a:avLst/>
          </a:prstGeom>
        </p:spPr>
      </p:pic>
    </p:spTree>
    <p:extLst>
      <p:ext uri="{BB962C8B-B14F-4D97-AF65-F5344CB8AC3E}">
        <p14:creationId xmlns:p14="http://schemas.microsoft.com/office/powerpoint/2010/main" val="558139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運作原理</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fontScale="92500" lnSpcReduction="10000"/>
              </a:bodyPr>
              <a:lstStyle/>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𝑠</m:t>
                          </m:r>
                        </m:e>
                        <m:sub>
                          <m:r>
                            <a:rPr lang="en-US" altLang="zh-TW" i="1">
                              <a:latin typeface="Cambria Math" panose="02040503050406030204" pitchFamily="18" charset="0"/>
                            </a:rPr>
                            <m:t>𝑡</m:t>
                          </m:r>
                        </m:sub>
                      </m:sSub>
                      <m:r>
                        <a:rPr lang="en-US" altLang="zh-TW" i="1">
                          <a:latin typeface="Cambria Math" panose="02040503050406030204" pitchFamily="18" charset="0"/>
                        </a:rPr>
                        <m:t>=</m:t>
                      </m:r>
                      <m:r>
                        <a:rPr lang="en-US" altLang="zh-TW" i="1">
                          <a:latin typeface="Cambria Math" panose="02040503050406030204" pitchFamily="18" charset="0"/>
                        </a:rPr>
                        <m:t>𝑓</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𝑈𝑥</m:t>
                          </m:r>
                        </m:e>
                        <m:sub>
                          <m:r>
                            <a:rPr lang="en-US" altLang="zh-TW" i="1">
                              <a:latin typeface="Cambria Math" panose="02040503050406030204" pitchFamily="18" charset="0"/>
                            </a:rPr>
                            <m:t>𝑡</m:t>
                          </m:r>
                        </m:sub>
                      </m:sSub>
                      <m:r>
                        <a:rPr lang="en-US" altLang="zh-TW" i="1">
                          <a:latin typeface="Cambria Math" panose="02040503050406030204" pitchFamily="18" charset="0"/>
                        </a:rPr>
                        <m:t>+</m:t>
                      </m:r>
                      <m:r>
                        <a:rPr lang="en-US" altLang="zh-TW" i="1">
                          <a:latin typeface="Cambria Math" panose="02040503050406030204" pitchFamily="18" charset="0"/>
                        </a:rPr>
                        <m:t>𝑊</m:t>
                      </m:r>
                      <m:sSub>
                        <m:sSubPr>
                          <m:ctrlPr>
                            <a:rPr lang="en-US" altLang="zh-TW" i="1">
                              <a:latin typeface="Cambria Math" panose="02040503050406030204" pitchFamily="18" charset="0"/>
                            </a:rPr>
                          </m:ctrlPr>
                        </m:sSubPr>
                        <m:e>
                          <m:r>
                            <a:rPr lang="en-US" altLang="zh-TW" i="1">
                              <a:latin typeface="Cambria Math" panose="02040503050406030204" pitchFamily="18" charset="0"/>
                            </a:rPr>
                            <m:t>𝑠</m:t>
                          </m:r>
                        </m:e>
                        <m:sub>
                          <m:r>
                            <a:rPr lang="en-US" altLang="zh-TW" i="1">
                              <a:latin typeface="Cambria Math" panose="02040503050406030204" pitchFamily="18" charset="0"/>
                            </a:rPr>
                            <m:t>𝑡</m:t>
                          </m:r>
                          <m:r>
                            <a:rPr lang="en-US" altLang="zh-TW" i="1">
                              <a:latin typeface="Cambria Math" panose="02040503050406030204" pitchFamily="18" charset="0"/>
                            </a:rPr>
                            <m:t>−1</m:t>
                          </m:r>
                        </m:sub>
                      </m:sSub>
                      <m:r>
                        <a:rPr lang="en-US" altLang="zh-TW" i="1">
                          <a:latin typeface="Cambria Math" panose="02040503050406030204" pitchFamily="18" charset="0"/>
                        </a:rPr>
                        <m:t>)</m:t>
                      </m:r>
                    </m:oMath>
                  </m:oMathPara>
                </a14:m>
                <a:endParaRPr lang="en-US" altLang="zh-TW" dirty="0"/>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𝑜</m:t>
                          </m:r>
                        </m:e>
                        <m:sub>
                          <m:r>
                            <a:rPr lang="en-US" altLang="zh-TW" i="1">
                              <a:latin typeface="Cambria Math" panose="02040503050406030204" pitchFamily="18" charset="0"/>
                            </a:rPr>
                            <m:t>𝑡</m:t>
                          </m:r>
                        </m:sub>
                      </m:sSub>
                      <m:r>
                        <a:rPr lang="en-US" altLang="zh-TW" i="1">
                          <a:latin typeface="Cambria Math" panose="02040503050406030204" pitchFamily="18" charset="0"/>
                        </a:rPr>
                        <m:t>=</m:t>
                      </m:r>
                      <m:r>
                        <a:rPr lang="en-US" altLang="zh-TW" i="1">
                          <a:latin typeface="Cambria Math" panose="02040503050406030204" pitchFamily="18" charset="0"/>
                        </a:rPr>
                        <m:t>𝑠𝑜𝑓𝑡𝑚𝑎𝑥</m:t>
                      </m:r>
                      <m:r>
                        <a:rPr lang="en-US" altLang="zh-TW" i="1">
                          <a:latin typeface="Cambria Math" panose="02040503050406030204" pitchFamily="18" charset="0"/>
                        </a:rPr>
                        <m:t>(</m:t>
                      </m:r>
                      <m:r>
                        <a:rPr lang="en-US" altLang="zh-TW" i="1">
                          <a:latin typeface="Cambria Math" panose="02040503050406030204" pitchFamily="18" charset="0"/>
                        </a:rPr>
                        <m:t>𝑉</m:t>
                      </m:r>
                      <m:sSub>
                        <m:sSubPr>
                          <m:ctrlPr>
                            <a:rPr lang="en-US" altLang="zh-TW" i="1">
                              <a:latin typeface="Cambria Math" panose="02040503050406030204" pitchFamily="18" charset="0"/>
                            </a:rPr>
                          </m:ctrlPr>
                        </m:sSubPr>
                        <m:e>
                          <m:r>
                            <a:rPr lang="en-US" altLang="zh-TW" i="1">
                              <a:latin typeface="Cambria Math" panose="02040503050406030204" pitchFamily="18" charset="0"/>
                            </a:rPr>
                            <m:t>𝑠</m:t>
                          </m:r>
                        </m:e>
                        <m:sub>
                          <m:r>
                            <a:rPr lang="en-US" altLang="zh-TW" i="1">
                              <a:latin typeface="Cambria Math" panose="02040503050406030204" pitchFamily="18" charset="0"/>
                            </a:rPr>
                            <m:t>𝑡</m:t>
                          </m:r>
                        </m:sub>
                      </m:sSub>
                      <m:r>
                        <a:rPr lang="en-US" altLang="zh-TW" i="1">
                          <a:latin typeface="Cambria Math" panose="02040503050406030204" pitchFamily="18" charset="0"/>
                        </a:rPr>
                        <m:t>)</m:t>
                      </m:r>
                    </m:oMath>
                  </m:oMathPara>
                </a14:m>
                <a:endParaRPr lang="en-US" altLang="zh-TW" dirty="0"/>
              </a:p>
              <a:p>
                <a:pPr marL="0" indent="0">
                  <a:buNone/>
                </a:pPr>
                <a:endParaRPr lang="en-US" altLang="zh-TW" dirty="0"/>
              </a:p>
              <a:p>
                <a:r>
                  <a:rPr lang="en-US" altLang="zh-TW" i="1" dirty="0"/>
                  <a:t>U</a:t>
                </a:r>
                <a:r>
                  <a:rPr lang="en-US" altLang="zh-TW" dirty="0"/>
                  <a:t>:</a:t>
                </a:r>
                <a:r>
                  <a:rPr lang="zh-TW" altLang="en-US" dirty="0"/>
                  <a:t>隱藏層權重</a:t>
                </a:r>
                <a:endParaRPr lang="en-US" altLang="zh-TW" dirty="0"/>
              </a:p>
              <a:p>
                <a:r>
                  <a:rPr lang="en-US" altLang="zh-TW" i="1" dirty="0"/>
                  <a:t>W</a:t>
                </a:r>
                <a:r>
                  <a:rPr lang="en-US" altLang="zh-TW" dirty="0"/>
                  <a:t>:</a:t>
                </a:r>
                <a:r>
                  <a:rPr lang="zh-TW" altLang="en-US" dirty="0"/>
                  <a:t>狀態權重</a:t>
                </a:r>
                <a:endParaRPr lang="en-US" altLang="zh-TW" dirty="0"/>
              </a:p>
              <a:p>
                <a:r>
                  <a:rPr lang="en-US" altLang="zh-TW" i="1" dirty="0"/>
                  <a:t>V</a:t>
                </a:r>
                <a:r>
                  <a:rPr lang="en-US" altLang="zh-TW" dirty="0"/>
                  <a:t>:</a:t>
                </a:r>
                <a:r>
                  <a:rPr lang="zh-TW" altLang="en-US" dirty="0"/>
                  <a:t>輸出層權重</a:t>
                </a:r>
                <a:endParaRPr lang="en-US" altLang="zh-TW" dirty="0"/>
              </a:p>
              <a:p>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𝑠</m:t>
                        </m:r>
                      </m:e>
                      <m:sub>
                        <m:r>
                          <a:rPr lang="en-US" altLang="zh-TW" i="1">
                            <a:latin typeface="Cambria Math" panose="02040503050406030204" pitchFamily="18" charset="0"/>
                          </a:rPr>
                          <m:t>𝑡</m:t>
                        </m:r>
                        <m:r>
                          <a:rPr lang="en-US" altLang="zh-TW" i="1">
                            <a:latin typeface="Cambria Math" panose="02040503050406030204" pitchFamily="18" charset="0"/>
                          </a:rPr>
                          <m:t>−1</m:t>
                        </m:r>
                      </m:sub>
                    </m:sSub>
                  </m:oMath>
                </a14:m>
                <a:r>
                  <a:rPr lang="en-US" altLang="zh-TW" dirty="0"/>
                  <a:t> :</a:t>
                </a:r>
                <a:r>
                  <a:rPr lang="zh-TW" altLang="en-US" dirty="0"/>
                  <a:t>上次狀態</a:t>
                </a:r>
                <a:endParaRPr lang="en-US" altLang="zh-TW" dirty="0"/>
              </a:p>
              <a:p>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i="1">
                            <a:latin typeface="Cambria Math" panose="02040503050406030204" pitchFamily="18" charset="0"/>
                          </a:rPr>
                          <m:t>𝑡</m:t>
                        </m:r>
                      </m:sub>
                    </m:sSub>
                  </m:oMath>
                </a14:m>
                <a:r>
                  <a:rPr lang="en-US" altLang="zh-TW" dirty="0"/>
                  <a:t> : </a:t>
                </a:r>
                <a:r>
                  <a:rPr lang="zh-TW" altLang="en-US" dirty="0"/>
                  <a:t>本次輸入</a:t>
                </a:r>
                <a:endParaRPr lang="en-US" altLang="zh-TW" dirty="0"/>
              </a:p>
              <a:p>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𝑠</m:t>
                        </m:r>
                      </m:e>
                      <m:sub>
                        <m:r>
                          <a:rPr lang="en-US" altLang="zh-TW" i="1">
                            <a:latin typeface="Cambria Math" panose="02040503050406030204" pitchFamily="18" charset="0"/>
                          </a:rPr>
                          <m:t>𝑡</m:t>
                        </m:r>
                      </m:sub>
                    </m:sSub>
                  </m:oMath>
                </a14:m>
                <a:r>
                  <a:rPr lang="en-US" altLang="zh-TW" dirty="0"/>
                  <a:t> : </a:t>
                </a:r>
                <a:r>
                  <a:rPr lang="zh-TW" altLang="en-US" dirty="0"/>
                  <a:t>本次狀態</a:t>
                </a:r>
                <a:endParaRPr lang="en-US" altLang="zh-TW" dirty="0"/>
              </a:p>
              <a:p>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𝑜</m:t>
                        </m:r>
                      </m:e>
                      <m:sub>
                        <m:r>
                          <a:rPr lang="en-US" altLang="zh-TW" i="1">
                            <a:latin typeface="Cambria Math" panose="02040503050406030204" pitchFamily="18" charset="0"/>
                          </a:rPr>
                          <m:t>𝑡</m:t>
                        </m:r>
                      </m:sub>
                    </m:sSub>
                  </m:oMath>
                </a14:m>
                <a:r>
                  <a:rPr lang="en-US" altLang="zh-TW" dirty="0"/>
                  <a:t> : </a:t>
                </a:r>
                <a:r>
                  <a:rPr lang="zh-TW" altLang="en-US" dirty="0"/>
                  <a:t>本次輸出</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392" b="-1955"/>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EE24E02C-FA55-4E48-AE6E-5EC7FF184350}" type="slidenum">
              <a:rPr lang="zh-TW" altLang="en-US" smtClean="0"/>
              <a:t>27</a:t>
            </a:fld>
            <a:endParaRPr lang="zh-TW" altLang="en-US"/>
          </a:p>
        </p:txBody>
      </p:sp>
    </p:spTree>
    <p:extLst>
      <p:ext uri="{BB962C8B-B14F-4D97-AF65-F5344CB8AC3E}">
        <p14:creationId xmlns:p14="http://schemas.microsoft.com/office/powerpoint/2010/main" val="1902030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運作原理</a:t>
            </a:r>
          </a:p>
        </p:txBody>
      </p:sp>
      <p:sp>
        <p:nvSpPr>
          <p:cNvPr id="3" name="內容版面配置區 2"/>
          <p:cNvSpPr>
            <a:spLocks noGrp="1"/>
          </p:cNvSpPr>
          <p:nvPr>
            <p:ph idx="1"/>
          </p:nvPr>
        </p:nvSpPr>
        <p:spPr/>
        <p:txBody>
          <a:bodyPr/>
          <a:lstStyle/>
          <a:p>
            <a:endParaRPr lang="en-US" altLang="zh-TW" dirty="0"/>
          </a:p>
          <a:p>
            <a:endParaRPr lang="en-US" altLang="zh-TW" dirty="0"/>
          </a:p>
          <a:p>
            <a:endParaRPr lang="en-US" altLang="zh-TW" dirty="0"/>
          </a:p>
          <a:p>
            <a:endParaRPr lang="en-US" altLang="zh-TW" dirty="0"/>
          </a:p>
          <a:p>
            <a:pPr marL="0" indent="0" algn="ctr">
              <a:buNone/>
            </a:pPr>
            <a:r>
              <a:rPr lang="zh-TW" altLang="en-US" sz="2400" b="1" dirty="0">
                <a:solidFill>
                  <a:srgbClr val="FF0000"/>
                </a:solidFill>
              </a:rPr>
              <a:t>接下來，我們來實際走過一次</a:t>
            </a:r>
            <a:r>
              <a:rPr lang="en-US" altLang="zh-TW" sz="2400" b="1" dirty="0">
                <a:solidFill>
                  <a:srgbClr val="FF0000"/>
                </a:solidFill>
              </a:rPr>
              <a:t>RNN</a:t>
            </a:r>
            <a:r>
              <a:rPr lang="zh-TW" altLang="en-US" sz="2400" b="1" dirty="0">
                <a:solidFill>
                  <a:srgbClr val="FF0000"/>
                </a:solidFill>
              </a:rPr>
              <a:t>的運作過程吧！</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28</a:t>
            </a:fld>
            <a:endParaRPr lang="zh-TW" altLang="en-US"/>
          </a:p>
        </p:txBody>
      </p:sp>
    </p:spTree>
    <p:extLst>
      <p:ext uri="{BB962C8B-B14F-4D97-AF65-F5344CB8AC3E}">
        <p14:creationId xmlns:p14="http://schemas.microsoft.com/office/powerpoint/2010/main" val="189761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7F3E66-3A24-417A-B298-0F845AB4B561}"/>
              </a:ext>
            </a:extLst>
          </p:cNvPr>
          <p:cNvSpPr>
            <a:spLocks noGrp="1"/>
          </p:cNvSpPr>
          <p:nvPr>
            <p:ph type="title"/>
          </p:nvPr>
        </p:nvSpPr>
        <p:spPr/>
        <p:txBody>
          <a:bodyPr/>
          <a:lstStyle/>
          <a:p>
            <a:r>
              <a:rPr lang="zh-TW" altLang="en-US" dirty="0"/>
              <a:t>關於我</a:t>
            </a:r>
          </a:p>
        </p:txBody>
      </p:sp>
      <p:sp>
        <p:nvSpPr>
          <p:cNvPr id="7" name="內容版面配置區 6">
            <a:extLst>
              <a:ext uri="{FF2B5EF4-FFF2-40B4-BE49-F238E27FC236}">
                <a16:creationId xmlns:a16="http://schemas.microsoft.com/office/drawing/2014/main" id="{A83C0223-8DDB-4C90-84C0-0399A53778F2}"/>
              </a:ext>
            </a:extLst>
          </p:cNvPr>
          <p:cNvSpPr>
            <a:spLocks noGrp="1"/>
          </p:cNvSpPr>
          <p:nvPr>
            <p:ph idx="1"/>
          </p:nvPr>
        </p:nvSpPr>
        <p:spPr/>
        <p:txBody>
          <a:bodyPr>
            <a:normAutofit fontScale="70000" lnSpcReduction="20000"/>
          </a:bodyPr>
          <a:lstStyle/>
          <a:p>
            <a:pPr marL="0" indent="0">
              <a:lnSpc>
                <a:spcPct val="150000"/>
              </a:lnSpc>
              <a:buNone/>
            </a:pPr>
            <a:r>
              <a:rPr lang="zh-TW" altLang="en-US" sz="2900" b="1" dirty="0"/>
              <a:t>黃啟賢</a:t>
            </a:r>
            <a:endParaRPr lang="en-US" altLang="zh-TW" sz="2900" b="1" dirty="0"/>
          </a:p>
          <a:p>
            <a:pPr>
              <a:lnSpc>
                <a:spcPct val="150000"/>
              </a:lnSpc>
            </a:pPr>
            <a:r>
              <a:rPr lang="zh-TW" altLang="en-US" b="1" dirty="0"/>
              <a:t>學歷</a:t>
            </a:r>
            <a:endParaRPr lang="en-US" altLang="zh-TW" b="1" dirty="0"/>
          </a:p>
          <a:p>
            <a:pPr lvl="1">
              <a:lnSpc>
                <a:spcPct val="150000"/>
              </a:lnSpc>
            </a:pPr>
            <a:r>
              <a:rPr lang="zh-TW" altLang="en-US" dirty="0">
                <a:solidFill>
                  <a:srgbClr val="FF0000"/>
                </a:solidFill>
              </a:rPr>
              <a:t>國立清華大學資訊系統與應用研究所博士班（修讀中）</a:t>
            </a:r>
            <a:endParaRPr lang="en-US" altLang="zh-TW" dirty="0">
              <a:solidFill>
                <a:srgbClr val="FF0000"/>
              </a:solidFill>
            </a:endParaRPr>
          </a:p>
          <a:p>
            <a:pPr lvl="2">
              <a:lnSpc>
                <a:spcPct val="150000"/>
              </a:lnSpc>
            </a:pPr>
            <a:r>
              <a:rPr lang="en-US" altLang="zh-TW" dirty="0"/>
              <a:t>108-1</a:t>
            </a:r>
            <a:r>
              <a:rPr lang="zh-TW" altLang="en-US" dirty="0"/>
              <a:t>成為博士候選人</a:t>
            </a:r>
          </a:p>
          <a:p>
            <a:pPr lvl="1">
              <a:lnSpc>
                <a:spcPct val="150000"/>
              </a:lnSpc>
            </a:pPr>
            <a:r>
              <a:rPr lang="zh-TW" altLang="en-US" dirty="0"/>
              <a:t>國立中央大學通訊工程碩士班</a:t>
            </a:r>
          </a:p>
          <a:p>
            <a:pPr lvl="1">
              <a:lnSpc>
                <a:spcPct val="150000"/>
              </a:lnSpc>
            </a:pPr>
            <a:r>
              <a:rPr lang="zh-TW" altLang="en-US" dirty="0"/>
              <a:t>國立成功大學電機工程學士班</a:t>
            </a:r>
            <a:endParaRPr lang="en-US" altLang="zh-TW" dirty="0"/>
          </a:p>
          <a:p>
            <a:pPr>
              <a:lnSpc>
                <a:spcPct val="150000"/>
              </a:lnSpc>
            </a:pPr>
            <a:r>
              <a:rPr lang="zh-TW" altLang="en-US" b="1" dirty="0"/>
              <a:t>職場與教學經歷</a:t>
            </a:r>
            <a:endParaRPr lang="en-US" altLang="zh-TW" b="1" dirty="0"/>
          </a:p>
          <a:p>
            <a:pPr lvl="1">
              <a:lnSpc>
                <a:spcPct val="150000"/>
              </a:lnSpc>
            </a:pPr>
            <a:r>
              <a:rPr lang="zh-TW" altLang="en-US" dirty="0">
                <a:solidFill>
                  <a:srgbClr val="0000FF"/>
                </a:solidFill>
              </a:rPr>
              <a:t>政治大學人工智慧與數位教育中心 </a:t>
            </a:r>
            <a:r>
              <a:rPr lang="en-US" altLang="zh-TW" dirty="0">
                <a:solidFill>
                  <a:srgbClr val="0000FF"/>
                </a:solidFill>
              </a:rPr>
              <a:t>– </a:t>
            </a:r>
            <a:r>
              <a:rPr lang="zh-TW" altLang="en-US" dirty="0">
                <a:solidFill>
                  <a:srgbClr val="0000FF"/>
                </a:solidFill>
              </a:rPr>
              <a:t>研究員</a:t>
            </a:r>
            <a:endParaRPr lang="en-US" altLang="zh-TW" dirty="0">
              <a:solidFill>
                <a:srgbClr val="0000FF"/>
              </a:solidFill>
            </a:endParaRPr>
          </a:p>
          <a:p>
            <a:pPr lvl="1">
              <a:lnSpc>
                <a:spcPct val="150000"/>
              </a:lnSpc>
            </a:pPr>
            <a:r>
              <a:rPr lang="zh-TW" altLang="en-US" dirty="0">
                <a:solidFill>
                  <a:srgbClr val="0000FF"/>
                </a:solidFill>
              </a:rPr>
              <a:t>高通半導體韌體工程師（預聘）</a:t>
            </a:r>
            <a:endParaRPr lang="en-US" altLang="zh-TW" dirty="0">
              <a:solidFill>
                <a:srgbClr val="0000FF"/>
              </a:solidFill>
            </a:endParaRPr>
          </a:p>
          <a:p>
            <a:pPr lvl="1">
              <a:lnSpc>
                <a:spcPct val="150000"/>
              </a:lnSpc>
            </a:pPr>
            <a:r>
              <a:rPr lang="zh-TW" altLang="en-US" dirty="0">
                <a:solidFill>
                  <a:srgbClr val="FF0000"/>
                </a:solidFill>
              </a:rPr>
              <a:t>台積電研發工程師（預聘）</a:t>
            </a:r>
            <a:endParaRPr lang="en-US" altLang="zh-TW" dirty="0">
              <a:solidFill>
                <a:srgbClr val="FF0000"/>
              </a:solidFill>
            </a:endParaRPr>
          </a:p>
          <a:p>
            <a:pPr lvl="1">
              <a:lnSpc>
                <a:spcPct val="150000"/>
              </a:lnSpc>
            </a:pPr>
            <a:r>
              <a:rPr lang="zh-TW" altLang="en-US" dirty="0"/>
              <a:t>南華大學資訊工程產業課程講師</a:t>
            </a:r>
            <a:endParaRPr lang="en-US" altLang="zh-TW" dirty="0"/>
          </a:p>
          <a:p>
            <a:pPr lvl="1">
              <a:lnSpc>
                <a:spcPct val="150000"/>
              </a:lnSpc>
            </a:pPr>
            <a:endParaRPr lang="zh-TW" altLang="en-US" dirty="0"/>
          </a:p>
          <a:p>
            <a:pPr>
              <a:lnSpc>
                <a:spcPct val="150000"/>
              </a:lnSpc>
            </a:pPr>
            <a:endParaRPr lang="zh-TW" altLang="en-US" dirty="0"/>
          </a:p>
        </p:txBody>
      </p:sp>
      <p:sp>
        <p:nvSpPr>
          <p:cNvPr id="5" name="投影片編號版面配置區 4">
            <a:extLst>
              <a:ext uri="{FF2B5EF4-FFF2-40B4-BE49-F238E27FC236}">
                <a16:creationId xmlns:a16="http://schemas.microsoft.com/office/drawing/2014/main" id="{1ECC761D-EB96-4849-B40E-4EF358D86464}"/>
              </a:ext>
            </a:extLst>
          </p:cNvPr>
          <p:cNvSpPr>
            <a:spLocks noGrp="1"/>
          </p:cNvSpPr>
          <p:nvPr>
            <p:ph type="sldNum" sz="quarter" idx="12"/>
          </p:nvPr>
        </p:nvSpPr>
        <p:spPr/>
        <p:txBody>
          <a:bodyPr/>
          <a:lstStyle/>
          <a:p>
            <a:fld id="{4641DE68-7AB5-4045-A06D-D7203D932537}" type="slidenum">
              <a:rPr lang="zh-TW" altLang="en-US" smtClean="0"/>
              <a:t>2</a:t>
            </a:fld>
            <a:endParaRPr lang="zh-TW" altLang="en-US" dirty="0"/>
          </a:p>
        </p:txBody>
      </p:sp>
      <p:sp>
        <p:nvSpPr>
          <p:cNvPr id="8" name="內容版面配置區 5">
            <a:extLst>
              <a:ext uri="{FF2B5EF4-FFF2-40B4-BE49-F238E27FC236}">
                <a16:creationId xmlns:a16="http://schemas.microsoft.com/office/drawing/2014/main" id="{D53A6DCD-B064-41CB-AD55-B1A68AB1CCB1}"/>
              </a:ext>
            </a:extLst>
          </p:cNvPr>
          <p:cNvSpPr txBox="1">
            <a:spLocks/>
          </p:cNvSpPr>
          <p:nvPr/>
        </p:nvSpPr>
        <p:spPr>
          <a:xfrm>
            <a:off x="5427887" y="2790825"/>
            <a:ext cx="3030313" cy="2978178"/>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12700" cap="flat" cmpd="sng" algn="ctr">
            <a:noFill/>
            <a:prstDash val="solid"/>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lt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lt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lt1"/>
                </a:solidFill>
                <a:latin typeface="+mn-lt"/>
                <a:ea typeface="+mn-ea"/>
                <a:cs typeface="+mn-cs"/>
              </a:defRPr>
            </a:lvl9pPr>
          </a:lstStyle>
          <a:p>
            <a:pPr marL="0" algn="ctr">
              <a:spcBef>
                <a:spcPts val="0"/>
              </a:spcBef>
            </a:pPr>
            <a:r>
              <a:rPr lang="zh-TW" altLang="en-US" sz="900" kern="100" dirty="0">
                <a:ea typeface="新細明體" panose="02020500000000000000" pitchFamily="18" charset="-120"/>
                <a:cs typeface="Times New Roman" panose="02020603050405020304" pitchFamily="18" charset="0"/>
              </a:rPr>
              <a:t>、</a:t>
            </a:r>
          </a:p>
        </p:txBody>
      </p:sp>
    </p:spTree>
    <p:extLst>
      <p:ext uri="{BB962C8B-B14F-4D97-AF65-F5344CB8AC3E}">
        <p14:creationId xmlns:p14="http://schemas.microsoft.com/office/powerpoint/2010/main" val="221319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運作原理</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14:m>
                  <m:oMath xmlns:m="http://schemas.openxmlformats.org/officeDocument/2006/math">
                    <m:sSub>
                      <m:sSubPr>
                        <m:ctrlPr>
                          <a:rPr lang="en-US" altLang="zh-TW" b="1" i="1" dirty="0" smtClean="0">
                            <a:latin typeface="Cambria Math" panose="02040503050406030204" pitchFamily="18" charset="0"/>
                          </a:rPr>
                        </m:ctrlPr>
                      </m:sSubPr>
                      <m:e>
                        <m:r>
                          <a:rPr lang="en-US" altLang="zh-TW" b="1" i="0" dirty="0" smtClean="0">
                            <a:latin typeface="Cambria Math" panose="02040503050406030204" pitchFamily="18" charset="0"/>
                          </a:rPr>
                          <m:t>𝐓</m:t>
                        </m:r>
                      </m:e>
                      <m:sub>
                        <m:r>
                          <a:rPr lang="en-US" altLang="zh-TW" b="1" i="0" dirty="0" smtClean="0">
                            <a:latin typeface="Cambria Math" panose="02040503050406030204" pitchFamily="18" charset="0"/>
                          </a:rPr>
                          <m:t>𝟏</m:t>
                        </m:r>
                      </m:sub>
                    </m:sSub>
                  </m:oMath>
                </a14:m>
                <a:r>
                  <a:rPr lang="en-US" altLang="zh-TW" b="1" dirty="0"/>
                  <a:t>:</a:t>
                </a:r>
                <a:endParaRPr lang="zh-TW" altLang="en-US" b="1"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392" t="-1654"/>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EE24E02C-FA55-4E48-AE6E-5EC7FF184350}" type="slidenum">
              <a:rPr lang="zh-TW" altLang="en-US" smtClean="0"/>
              <a:t>29</a:t>
            </a:fld>
            <a:endParaRPr lang="zh-TW" altLang="en-US"/>
          </a:p>
        </p:txBody>
      </p:sp>
      <p:grpSp>
        <p:nvGrpSpPr>
          <p:cNvPr id="88" name="群組 87"/>
          <p:cNvGrpSpPr/>
          <p:nvPr/>
        </p:nvGrpSpPr>
        <p:grpSpPr>
          <a:xfrm>
            <a:off x="1872832" y="2121408"/>
            <a:ext cx="6155602" cy="4535922"/>
            <a:chOff x="1423945" y="2277688"/>
            <a:chExt cx="6155602" cy="4535922"/>
          </a:xfrm>
        </p:grpSpPr>
        <p:grpSp>
          <p:nvGrpSpPr>
            <p:cNvPr id="5" name="群組 4"/>
            <p:cNvGrpSpPr/>
            <p:nvPr/>
          </p:nvGrpSpPr>
          <p:grpSpPr>
            <a:xfrm>
              <a:off x="1423945" y="2277688"/>
              <a:ext cx="6155602" cy="4535922"/>
              <a:chOff x="1415632" y="2835632"/>
              <a:chExt cx="6155602" cy="4535922"/>
            </a:xfrm>
          </p:grpSpPr>
          <p:sp>
            <p:nvSpPr>
              <p:cNvPr id="6" name="矩形 5"/>
              <p:cNvSpPr/>
              <p:nvPr/>
            </p:nvSpPr>
            <p:spPr>
              <a:xfrm>
                <a:off x="5016567" y="2835632"/>
                <a:ext cx="1040766" cy="4535922"/>
              </a:xfrm>
              <a:prstGeom prst="rect">
                <a:avLst/>
              </a:prstGeom>
              <a:ln>
                <a:solidFill>
                  <a:srgbClr val="0000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nvGrpSpPr>
              <p:cNvPr id="7" name="群組 6"/>
              <p:cNvGrpSpPr/>
              <p:nvPr/>
            </p:nvGrpSpPr>
            <p:grpSpPr>
              <a:xfrm>
                <a:off x="1536054" y="4081258"/>
                <a:ext cx="1927995" cy="2556652"/>
                <a:chOff x="1168321" y="3757653"/>
                <a:chExt cx="1927995" cy="2556652"/>
              </a:xfrm>
            </p:grpSpPr>
            <p:cxnSp>
              <p:nvCxnSpPr>
                <p:cNvPr id="38" name="直線單箭頭接點 37"/>
                <p:cNvCxnSpPr>
                  <a:stCxn id="51" idx="6"/>
                  <a:endCxn id="57" idx="2"/>
                </p:cNvCxnSpPr>
                <p:nvPr/>
              </p:nvCxnSpPr>
              <p:spPr>
                <a:xfrm flipV="1">
                  <a:off x="1648381" y="3997337"/>
                  <a:ext cx="967875" cy="373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9" name="群組 38"/>
                <p:cNvGrpSpPr/>
                <p:nvPr/>
              </p:nvGrpSpPr>
              <p:grpSpPr>
                <a:xfrm>
                  <a:off x="1168321" y="3757653"/>
                  <a:ext cx="1927995" cy="2556652"/>
                  <a:chOff x="1168321" y="3757653"/>
                  <a:chExt cx="1927995" cy="2556652"/>
                </a:xfrm>
              </p:grpSpPr>
              <mc:AlternateContent xmlns:mc="http://schemas.openxmlformats.org/markup-compatibility/2006" xmlns:a14="http://schemas.microsoft.com/office/drawing/2010/main">
                <mc:Choice Requires="a14">
                  <p:sp>
                    <p:nvSpPr>
                      <p:cNvPr id="51" name="橢圓 50"/>
                      <p:cNvSpPr/>
                      <p:nvPr/>
                    </p:nvSpPr>
                    <p:spPr>
                      <a:xfrm>
                        <a:off x="1168321" y="4131382"/>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smtClean="0">
                                          <a:solidFill>
                                            <a:srgbClr val="FF0000"/>
                                          </a:solidFill>
                                          <a:latin typeface="Cambria Math" panose="02040503050406030204" pitchFamily="18" charset="0"/>
                                        </a:rPr>
                                        <m:t>𝒙</m:t>
                                      </m:r>
                                    </m:e>
                                    <m:sub>
                                      <m:r>
                                        <a:rPr lang="en-US" altLang="zh-TW" sz="1200" b="1" i="1" dirty="0">
                                          <a:solidFill>
                                            <a:srgbClr val="FF0000"/>
                                          </a:solidFill>
                                          <a:latin typeface="Cambria Math" panose="02040503050406030204" pitchFamily="18" charset="0"/>
                                        </a:rPr>
                                        <m:t>𝟎</m:t>
                                      </m:r>
                                    </m:sub>
                                  </m:sSub>
                                </m:e>
                                <m:sup>
                                  <m:r>
                                    <a:rPr lang="en-US" altLang="zh-TW" sz="1200" b="1" i="1" dirty="0">
                                      <a:solidFill>
                                        <a:srgbClr val="FF0000"/>
                                      </a:solidFill>
                                      <a:latin typeface="Cambria Math" panose="02040503050406030204" pitchFamily="18" charset="0"/>
                                    </a:rPr>
                                    <m:t>(</m:t>
                                  </m:r>
                                  <m:r>
                                    <a:rPr lang="en-US" altLang="zh-TW" sz="1200" b="1" i="1" dirty="0">
                                      <a:solidFill>
                                        <a:srgbClr val="FF0000"/>
                                      </a:solidFill>
                                      <a:latin typeface="Cambria Math" panose="02040503050406030204" pitchFamily="18" charset="0"/>
                                    </a:rPr>
                                    <m:t>𝟏</m:t>
                                  </m:r>
                                  <m:r>
                                    <a:rPr lang="en-US" altLang="zh-TW" sz="1200" b="1" i="1" dirty="0">
                                      <a:solidFill>
                                        <a:srgbClr val="FF0000"/>
                                      </a:solidFill>
                                      <a:latin typeface="Cambria Math" panose="02040503050406030204" pitchFamily="18" charset="0"/>
                                    </a:rPr>
                                    <m:t>)</m:t>
                                  </m:r>
                                </m:sup>
                              </m:sSup>
                            </m:oMath>
                          </m:oMathPara>
                        </a14:m>
                        <a:endParaRPr lang="zh-TW" altLang="en-US" dirty="0"/>
                      </a:p>
                    </p:txBody>
                  </p:sp>
                </mc:Choice>
                <mc:Fallback xmlns="">
                  <p:sp>
                    <p:nvSpPr>
                      <p:cNvPr id="51" name="橢圓 50"/>
                      <p:cNvSpPr>
                        <a:spLocks noRot="1" noChangeAspect="1" noMove="1" noResize="1" noEditPoints="1" noAdjustHandles="1" noChangeArrowheads="1" noChangeShapeType="1" noTextEdit="1"/>
                      </p:cNvSpPr>
                      <p:nvPr/>
                    </p:nvSpPr>
                    <p:spPr>
                      <a:xfrm>
                        <a:off x="1168321" y="4131382"/>
                        <a:ext cx="480060" cy="479367"/>
                      </a:xfrm>
                      <a:prstGeom prst="ellipse">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橢圓 51"/>
                      <p:cNvSpPr/>
                      <p:nvPr/>
                    </p:nvSpPr>
                    <p:spPr>
                      <a:xfrm>
                        <a:off x="1168321" y="4739278"/>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𝒙</m:t>
                                      </m:r>
                                    </m:e>
                                    <m:sub>
                                      <m:r>
                                        <a:rPr lang="en-US" altLang="zh-TW" sz="1200" b="1" i="1" dirty="0" smtClean="0">
                                          <a:solidFill>
                                            <a:srgbClr val="FF0000"/>
                                          </a:solidFill>
                                          <a:latin typeface="Cambria Math" panose="02040503050406030204" pitchFamily="18" charset="0"/>
                                        </a:rPr>
                                        <m:t>𝟏</m:t>
                                      </m:r>
                                    </m:sub>
                                  </m:sSub>
                                </m:e>
                                <m:sup>
                                  <m:r>
                                    <a:rPr lang="en-US" altLang="zh-TW" sz="1200" b="1" i="1" dirty="0">
                                      <a:solidFill>
                                        <a:srgbClr val="FF0000"/>
                                      </a:solidFill>
                                      <a:latin typeface="Cambria Math" panose="02040503050406030204" pitchFamily="18" charset="0"/>
                                    </a:rPr>
                                    <m:t>(</m:t>
                                  </m:r>
                                  <m:r>
                                    <a:rPr lang="en-US" altLang="zh-TW" sz="1200" b="1" i="1" dirty="0">
                                      <a:solidFill>
                                        <a:srgbClr val="FF0000"/>
                                      </a:solidFill>
                                      <a:latin typeface="Cambria Math" panose="02040503050406030204" pitchFamily="18" charset="0"/>
                                    </a:rPr>
                                    <m:t>𝟏</m:t>
                                  </m:r>
                                  <m:r>
                                    <a:rPr lang="en-US" altLang="zh-TW" sz="1200" b="1" i="1" dirty="0">
                                      <a:solidFill>
                                        <a:srgbClr val="FF0000"/>
                                      </a:solidFill>
                                      <a:latin typeface="Cambria Math" panose="02040503050406030204" pitchFamily="18" charset="0"/>
                                    </a:rPr>
                                    <m:t>)</m:t>
                                  </m:r>
                                </m:sup>
                              </m:sSup>
                            </m:oMath>
                          </m:oMathPara>
                        </a14:m>
                        <a:endParaRPr lang="zh-TW" altLang="en-US" sz="1200" dirty="0"/>
                      </a:p>
                    </p:txBody>
                  </p:sp>
                </mc:Choice>
                <mc:Fallback xmlns="">
                  <p:sp>
                    <p:nvSpPr>
                      <p:cNvPr id="52" name="橢圓 51"/>
                      <p:cNvSpPr>
                        <a:spLocks noRot="1" noChangeAspect="1" noMove="1" noResize="1" noEditPoints="1" noAdjustHandles="1" noChangeArrowheads="1" noChangeShapeType="1" noTextEdit="1"/>
                      </p:cNvSpPr>
                      <p:nvPr/>
                    </p:nvSpPr>
                    <p:spPr>
                      <a:xfrm>
                        <a:off x="1168321" y="4739278"/>
                        <a:ext cx="480060" cy="479367"/>
                      </a:xfrm>
                      <a:prstGeom prst="ellipse">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橢圓 52"/>
                      <p:cNvSpPr/>
                      <p:nvPr/>
                    </p:nvSpPr>
                    <p:spPr>
                      <a:xfrm rot="21438205">
                        <a:off x="1168321" y="5358201"/>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𝒙</m:t>
                                      </m:r>
                                    </m:e>
                                    <m:sub>
                                      <m:r>
                                        <a:rPr lang="en-US" altLang="zh-TW" sz="1200" b="1" i="1" dirty="0" smtClean="0">
                                          <a:solidFill>
                                            <a:srgbClr val="FF0000"/>
                                          </a:solidFill>
                                          <a:latin typeface="Cambria Math" panose="02040503050406030204" pitchFamily="18" charset="0"/>
                                        </a:rPr>
                                        <m:t>𝟐</m:t>
                                      </m:r>
                                    </m:sub>
                                  </m:sSub>
                                </m:e>
                                <m:sup>
                                  <m:r>
                                    <a:rPr lang="en-US" altLang="zh-TW" sz="1200" b="1" i="1" dirty="0">
                                      <a:solidFill>
                                        <a:srgbClr val="FF0000"/>
                                      </a:solidFill>
                                      <a:latin typeface="Cambria Math" panose="02040503050406030204" pitchFamily="18" charset="0"/>
                                    </a:rPr>
                                    <m:t>(</m:t>
                                  </m:r>
                                  <m:r>
                                    <a:rPr lang="en-US" altLang="zh-TW" sz="1200" b="1" i="1" dirty="0">
                                      <a:solidFill>
                                        <a:srgbClr val="FF0000"/>
                                      </a:solidFill>
                                      <a:latin typeface="Cambria Math" panose="02040503050406030204" pitchFamily="18" charset="0"/>
                                    </a:rPr>
                                    <m:t>𝟏</m:t>
                                  </m:r>
                                  <m:r>
                                    <a:rPr lang="en-US" altLang="zh-TW" sz="1200" b="1" i="1" dirty="0">
                                      <a:solidFill>
                                        <a:srgbClr val="FF0000"/>
                                      </a:solidFill>
                                      <a:latin typeface="Cambria Math" panose="02040503050406030204" pitchFamily="18" charset="0"/>
                                    </a:rPr>
                                    <m:t>)</m:t>
                                  </m:r>
                                </m:sup>
                              </m:sSup>
                            </m:oMath>
                          </m:oMathPara>
                        </a14:m>
                        <a:endParaRPr lang="zh-TW" altLang="en-US" sz="1200" dirty="0"/>
                      </a:p>
                    </p:txBody>
                  </p:sp>
                </mc:Choice>
                <mc:Fallback xmlns="">
                  <p:sp>
                    <p:nvSpPr>
                      <p:cNvPr id="53" name="橢圓 52"/>
                      <p:cNvSpPr>
                        <a:spLocks noRot="1" noChangeAspect="1" noMove="1" noResize="1" noEditPoints="1" noAdjustHandles="1" noChangeArrowheads="1" noChangeShapeType="1" noTextEdit="1"/>
                      </p:cNvSpPr>
                      <p:nvPr/>
                    </p:nvSpPr>
                    <p:spPr>
                      <a:xfrm rot="21438205">
                        <a:off x="1168321" y="5358201"/>
                        <a:ext cx="480060" cy="479367"/>
                      </a:xfrm>
                      <a:prstGeom prst="ellipse">
                        <a:avLst/>
                      </a:prstGeom>
                      <a:blipFill>
                        <a:blip r:embed="rId5"/>
                        <a:stretch>
                          <a:fillRect/>
                        </a:stretch>
                      </a:blipFill>
                    </p:spPr>
                    <p:txBody>
                      <a:bodyPr/>
                      <a:lstStyle/>
                      <a:p>
                        <a:r>
                          <a:rPr lang="zh-TW" altLang="en-US">
                            <a:noFill/>
                          </a:rPr>
                          <a:t> </a:t>
                        </a:r>
                      </a:p>
                    </p:txBody>
                  </p:sp>
                </mc:Fallback>
              </mc:AlternateContent>
              <p:sp>
                <p:nvSpPr>
                  <p:cNvPr id="54" name="橢圓 53"/>
                  <p:cNvSpPr/>
                  <p:nvPr/>
                </p:nvSpPr>
                <p:spPr>
                  <a:xfrm>
                    <a:off x="2594235" y="5834938"/>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一</a:t>
                    </a:r>
                  </a:p>
                </p:txBody>
              </p:sp>
              <p:sp>
                <p:nvSpPr>
                  <p:cNvPr id="55" name="橢圓 54"/>
                  <p:cNvSpPr/>
                  <p:nvPr/>
                </p:nvSpPr>
                <p:spPr>
                  <a:xfrm>
                    <a:off x="2616256" y="4442730"/>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一</a:t>
                    </a:r>
                  </a:p>
                </p:txBody>
              </p:sp>
              <p:sp>
                <p:nvSpPr>
                  <p:cNvPr id="56" name="橢圓 55"/>
                  <p:cNvSpPr/>
                  <p:nvPr/>
                </p:nvSpPr>
                <p:spPr>
                  <a:xfrm rot="21438205">
                    <a:off x="2605246" y="5138834"/>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一</a:t>
                    </a:r>
                  </a:p>
                </p:txBody>
              </p:sp>
              <p:sp>
                <p:nvSpPr>
                  <p:cNvPr id="57" name="橢圓 56"/>
                  <p:cNvSpPr/>
                  <p:nvPr/>
                </p:nvSpPr>
                <p:spPr>
                  <a:xfrm>
                    <a:off x="2616256" y="3757653"/>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a:t>
                    </a:r>
                  </a:p>
                </p:txBody>
              </p:sp>
            </p:grpSp>
            <p:cxnSp>
              <p:nvCxnSpPr>
                <p:cNvPr id="40" name="直線單箭頭接點 39"/>
                <p:cNvCxnSpPr>
                  <a:stCxn id="51" idx="6"/>
                  <a:endCxn id="55" idx="2"/>
                </p:cNvCxnSpPr>
                <p:nvPr/>
              </p:nvCxnSpPr>
              <p:spPr>
                <a:xfrm>
                  <a:off x="1648381" y="4371066"/>
                  <a:ext cx="967875" cy="311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p:cNvCxnSpPr>
                  <a:stCxn id="51" idx="6"/>
                  <a:endCxn id="56" idx="2"/>
                </p:cNvCxnSpPr>
                <p:nvPr/>
              </p:nvCxnSpPr>
              <p:spPr>
                <a:xfrm>
                  <a:off x="1648381" y="4371066"/>
                  <a:ext cx="957131" cy="1018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p:cNvCxnSpPr>
                  <a:stCxn id="51" idx="6"/>
                  <a:endCxn id="54" idx="2"/>
                </p:cNvCxnSpPr>
                <p:nvPr/>
              </p:nvCxnSpPr>
              <p:spPr>
                <a:xfrm>
                  <a:off x="1648381" y="4371066"/>
                  <a:ext cx="945854" cy="1703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52" idx="6"/>
                  <a:endCxn id="57" idx="2"/>
                </p:cNvCxnSpPr>
                <p:nvPr/>
              </p:nvCxnSpPr>
              <p:spPr>
                <a:xfrm flipV="1">
                  <a:off x="1648381" y="3997337"/>
                  <a:ext cx="967875" cy="981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單箭頭接點 43"/>
                <p:cNvCxnSpPr>
                  <a:stCxn id="52" idx="6"/>
                  <a:endCxn id="55" idx="2"/>
                </p:cNvCxnSpPr>
                <p:nvPr/>
              </p:nvCxnSpPr>
              <p:spPr>
                <a:xfrm flipV="1">
                  <a:off x="1648381" y="4682414"/>
                  <a:ext cx="967875" cy="296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52" idx="6"/>
                  <a:endCxn id="56" idx="2"/>
                </p:cNvCxnSpPr>
                <p:nvPr/>
              </p:nvCxnSpPr>
              <p:spPr>
                <a:xfrm>
                  <a:off x="1648381" y="4978962"/>
                  <a:ext cx="957131" cy="410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52" idx="6"/>
                  <a:endCxn id="54" idx="2"/>
                </p:cNvCxnSpPr>
                <p:nvPr/>
              </p:nvCxnSpPr>
              <p:spPr>
                <a:xfrm>
                  <a:off x="1648381" y="4978962"/>
                  <a:ext cx="945854" cy="109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單箭頭接點 46"/>
                <p:cNvCxnSpPr>
                  <a:stCxn id="53" idx="6"/>
                  <a:endCxn id="57" idx="2"/>
                </p:cNvCxnSpPr>
                <p:nvPr/>
              </p:nvCxnSpPr>
              <p:spPr>
                <a:xfrm flipV="1">
                  <a:off x="1648115" y="3997337"/>
                  <a:ext cx="968141" cy="1589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單箭頭接點 47"/>
                <p:cNvCxnSpPr>
                  <a:stCxn id="53" idx="6"/>
                  <a:endCxn id="55" idx="2"/>
                </p:cNvCxnSpPr>
                <p:nvPr/>
              </p:nvCxnSpPr>
              <p:spPr>
                <a:xfrm flipV="1">
                  <a:off x="1648115" y="4682414"/>
                  <a:ext cx="968141" cy="904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單箭頭接點 48"/>
                <p:cNvCxnSpPr>
                  <a:stCxn id="53" idx="6"/>
                  <a:endCxn id="56" idx="2"/>
                </p:cNvCxnSpPr>
                <p:nvPr/>
              </p:nvCxnSpPr>
              <p:spPr>
                <a:xfrm flipV="1">
                  <a:off x="1648115" y="5389811"/>
                  <a:ext cx="957397" cy="196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單箭頭接點 49"/>
                <p:cNvCxnSpPr>
                  <a:stCxn id="53" idx="6"/>
                  <a:endCxn id="54" idx="2"/>
                </p:cNvCxnSpPr>
                <p:nvPr/>
              </p:nvCxnSpPr>
              <p:spPr>
                <a:xfrm>
                  <a:off x="1648115" y="5586592"/>
                  <a:ext cx="946120" cy="488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8" name="橢圓 7"/>
              <p:cNvSpPr/>
              <p:nvPr/>
            </p:nvSpPr>
            <p:spPr>
              <a:xfrm>
                <a:off x="4402946" y="5211728"/>
                <a:ext cx="243840" cy="2396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a:t>
                </a:r>
                <a:endParaRPr lang="zh-TW" altLang="en-US" dirty="0"/>
              </a:p>
            </p:txBody>
          </p:sp>
          <p:cxnSp>
            <p:nvCxnSpPr>
              <p:cNvPr id="9" name="肘形接點 8"/>
              <p:cNvCxnSpPr>
                <a:stCxn id="57" idx="6"/>
                <a:endCxn id="8" idx="2"/>
              </p:cNvCxnSpPr>
              <p:nvPr/>
            </p:nvCxnSpPr>
            <p:spPr>
              <a:xfrm>
                <a:off x="3464049" y="4320942"/>
                <a:ext cx="938897" cy="1010628"/>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0" name="肘形接點 9"/>
              <p:cNvCxnSpPr>
                <a:stCxn id="54" idx="6"/>
                <a:endCxn id="8" idx="2"/>
              </p:cNvCxnSpPr>
              <p:nvPr/>
            </p:nvCxnSpPr>
            <p:spPr>
              <a:xfrm flipV="1">
                <a:off x="3442028" y="5331570"/>
                <a:ext cx="960918" cy="1066657"/>
              </a:xfrm>
              <a:prstGeom prst="bentConnector3">
                <a:avLst>
                  <a:gd name="adj1" fmla="val 51322"/>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肘形接點 10"/>
              <p:cNvCxnSpPr>
                <a:stCxn id="55" idx="6"/>
                <a:endCxn id="8" idx="2"/>
              </p:cNvCxnSpPr>
              <p:nvPr/>
            </p:nvCxnSpPr>
            <p:spPr>
              <a:xfrm>
                <a:off x="3464049" y="5006019"/>
                <a:ext cx="938897" cy="325551"/>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肘形接點 11"/>
              <p:cNvCxnSpPr>
                <a:stCxn id="56" idx="6"/>
                <a:endCxn id="8" idx="2"/>
              </p:cNvCxnSpPr>
              <p:nvPr/>
            </p:nvCxnSpPr>
            <p:spPr>
              <a:xfrm flipV="1">
                <a:off x="3452773" y="5331570"/>
                <a:ext cx="950173" cy="35926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橢圓 12"/>
                  <p:cNvSpPr/>
                  <p:nvPr/>
                </p:nvSpPr>
                <p:spPr>
                  <a:xfrm>
                    <a:off x="6652861" y="4483170"/>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smtClean="0">
                                      <a:solidFill>
                                        <a:srgbClr val="FF0000"/>
                                      </a:solidFill>
                                      <a:latin typeface="Cambria Math" panose="02040503050406030204" pitchFamily="18" charset="0"/>
                                    </a:rPr>
                                    <m:t>𝒐</m:t>
                                  </m:r>
                                </m:e>
                                <m:sub>
                                  <m:r>
                                    <a:rPr lang="en-US" altLang="zh-TW" sz="1200" b="1" i="1" dirty="0" smtClean="0">
                                      <a:solidFill>
                                        <a:srgbClr val="FF0000"/>
                                      </a:solidFill>
                                      <a:latin typeface="Cambria Math" panose="02040503050406030204" pitchFamily="18" charset="0"/>
                                    </a:rPr>
                                    <m:t>𝟎</m:t>
                                  </m:r>
                                </m:sub>
                              </m:sSub>
                            </m:e>
                            <m:sup>
                              <m:r>
                                <a:rPr lang="en-US" altLang="zh-TW" sz="1200" b="1" i="1" dirty="0">
                                  <a:solidFill>
                                    <a:srgbClr val="FF0000"/>
                                  </a:solidFill>
                                  <a:latin typeface="Cambria Math" panose="02040503050406030204" pitchFamily="18" charset="0"/>
                                </a:rPr>
                                <m:t>(</m:t>
                              </m:r>
                              <m:r>
                                <a:rPr lang="en-US" altLang="zh-TW" sz="1200" b="1" i="1" dirty="0">
                                  <a:solidFill>
                                    <a:srgbClr val="FF0000"/>
                                  </a:solidFill>
                                  <a:latin typeface="Cambria Math" panose="02040503050406030204" pitchFamily="18" charset="0"/>
                                </a:rPr>
                                <m:t>𝟏</m:t>
                              </m:r>
                              <m:r>
                                <a:rPr lang="en-US" altLang="zh-TW" sz="1200" b="1" i="1" dirty="0">
                                  <a:solidFill>
                                    <a:srgbClr val="FF0000"/>
                                  </a:solidFill>
                                  <a:latin typeface="Cambria Math" panose="02040503050406030204" pitchFamily="18" charset="0"/>
                                </a:rPr>
                                <m:t>)</m:t>
                              </m:r>
                            </m:sup>
                          </m:sSup>
                        </m:oMath>
                      </m:oMathPara>
                    </a14:m>
                    <a:endParaRPr lang="zh-TW" altLang="en-US" dirty="0"/>
                  </a:p>
                </p:txBody>
              </p:sp>
            </mc:Choice>
            <mc:Fallback xmlns="">
              <p:sp>
                <p:nvSpPr>
                  <p:cNvPr id="13" name="橢圓 12"/>
                  <p:cNvSpPr>
                    <a:spLocks noRot="1" noChangeAspect="1" noMove="1" noResize="1" noEditPoints="1" noAdjustHandles="1" noChangeArrowheads="1" noChangeShapeType="1" noTextEdit="1"/>
                  </p:cNvSpPr>
                  <p:nvPr/>
                </p:nvSpPr>
                <p:spPr>
                  <a:xfrm>
                    <a:off x="6652861" y="4483170"/>
                    <a:ext cx="480060" cy="479367"/>
                  </a:xfrm>
                  <a:prstGeom prst="ellipse">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橢圓 13"/>
                  <p:cNvSpPr/>
                  <p:nvPr/>
                </p:nvSpPr>
                <p:spPr>
                  <a:xfrm>
                    <a:off x="6652861" y="5091066"/>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𝒐</m:t>
                                  </m:r>
                                </m:e>
                                <m:sub>
                                  <m:r>
                                    <a:rPr lang="en-US" altLang="zh-TW" sz="1200" b="1" i="1" dirty="0" smtClean="0">
                                      <a:solidFill>
                                        <a:srgbClr val="FF0000"/>
                                      </a:solidFill>
                                      <a:latin typeface="Cambria Math" panose="02040503050406030204" pitchFamily="18" charset="0"/>
                                    </a:rPr>
                                    <m:t>𝟏</m:t>
                                  </m:r>
                                </m:sub>
                              </m:sSub>
                            </m:e>
                            <m:sup>
                              <m:r>
                                <a:rPr lang="en-US" altLang="zh-TW" sz="1200" b="1" i="1" dirty="0">
                                  <a:solidFill>
                                    <a:srgbClr val="FF0000"/>
                                  </a:solidFill>
                                  <a:latin typeface="Cambria Math" panose="02040503050406030204" pitchFamily="18" charset="0"/>
                                </a:rPr>
                                <m:t>(</m:t>
                              </m:r>
                              <m:r>
                                <a:rPr lang="en-US" altLang="zh-TW" sz="1200" b="1" i="1" dirty="0">
                                  <a:solidFill>
                                    <a:srgbClr val="FF0000"/>
                                  </a:solidFill>
                                  <a:latin typeface="Cambria Math" panose="02040503050406030204" pitchFamily="18" charset="0"/>
                                </a:rPr>
                                <m:t>𝟏</m:t>
                              </m:r>
                              <m:r>
                                <a:rPr lang="en-US" altLang="zh-TW" sz="1200" b="1" i="1" dirty="0">
                                  <a:solidFill>
                                    <a:srgbClr val="FF0000"/>
                                  </a:solidFill>
                                  <a:latin typeface="Cambria Math" panose="02040503050406030204" pitchFamily="18" charset="0"/>
                                </a:rPr>
                                <m:t>)</m:t>
                              </m:r>
                            </m:sup>
                          </m:sSup>
                        </m:oMath>
                      </m:oMathPara>
                    </a14:m>
                    <a:endParaRPr lang="zh-TW" altLang="en-US" dirty="0"/>
                  </a:p>
                </p:txBody>
              </p:sp>
            </mc:Choice>
            <mc:Fallback xmlns="">
              <p:sp>
                <p:nvSpPr>
                  <p:cNvPr id="14" name="橢圓 13"/>
                  <p:cNvSpPr>
                    <a:spLocks noRot="1" noChangeAspect="1" noMove="1" noResize="1" noEditPoints="1" noAdjustHandles="1" noChangeArrowheads="1" noChangeShapeType="1" noTextEdit="1"/>
                  </p:cNvSpPr>
                  <p:nvPr/>
                </p:nvSpPr>
                <p:spPr>
                  <a:xfrm>
                    <a:off x="6652861" y="5091066"/>
                    <a:ext cx="480060" cy="479367"/>
                  </a:xfrm>
                  <a:prstGeom prst="ellipse">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橢圓 14"/>
                  <p:cNvSpPr/>
                  <p:nvPr/>
                </p:nvSpPr>
                <p:spPr>
                  <a:xfrm rot="21438205">
                    <a:off x="6652861" y="5709989"/>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𝒐</m:t>
                                  </m:r>
                                </m:e>
                                <m:sub>
                                  <m:r>
                                    <a:rPr lang="en-US" altLang="zh-TW" sz="1200" b="1" i="1" dirty="0" smtClean="0">
                                      <a:solidFill>
                                        <a:srgbClr val="FF0000"/>
                                      </a:solidFill>
                                      <a:latin typeface="Cambria Math" panose="02040503050406030204" pitchFamily="18" charset="0"/>
                                    </a:rPr>
                                    <m:t>𝟐</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𝟏</m:t>
                              </m:r>
                              <m:r>
                                <a:rPr lang="en-US" altLang="zh-TW" sz="1200" b="1" i="1" dirty="0">
                                  <a:solidFill>
                                    <a:srgbClr val="FF0000"/>
                                  </a:solidFill>
                                  <a:latin typeface="Cambria Math" panose="02040503050406030204" pitchFamily="18" charset="0"/>
                                </a:rPr>
                                <m:t>)</m:t>
                              </m:r>
                            </m:sup>
                          </m:sSup>
                        </m:oMath>
                      </m:oMathPara>
                    </a14:m>
                    <a:endParaRPr lang="zh-TW" altLang="en-US" dirty="0"/>
                  </a:p>
                </p:txBody>
              </p:sp>
            </mc:Choice>
            <mc:Fallback xmlns="">
              <p:sp>
                <p:nvSpPr>
                  <p:cNvPr id="15" name="橢圓 14"/>
                  <p:cNvSpPr>
                    <a:spLocks noRot="1" noChangeAspect="1" noMove="1" noResize="1" noEditPoints="1" noAdjustHandles="1" noChangeArrowheads="1" noChangeShapeType="1" noTextEdit="1"/>
                  </p:cNvSpPr>
                  <p:nvPr/>
                </p:nvSpPr>
                <p:spPr>
                  <a:xfrm rot="21438205">
                    <a:off x="6652861" y="5709989"/>
                    <a:ext cx="480060" cy="479367"/>
                  </a:xfrm>
                  <a:prstGeom prst="ellipse">
                    <a:avLst/>
                  </a:prstGeom>
                  <a:blipFill>
                    <a:blip r:embed="rId8"/>
                    <a:stretch>
                      <a:fillRect/>
                    </a:stretch>
                  </a:blipFill>
                </p:spPr>
                <p:txBody>
                  <a:bodyPr/>
                  <a:lstStyle/>
                  <a:p>
                    <a:r>
                      <a:rPr lang="zh-TW" altLang="en-US">
                        <a:noFill/>
                      </a:rPr>
                      <a:t> </a:t>
                    </a:r>
                  </a:p>
                </p:txBody>
              </p:sp>
            </mc:Fallback>
          </mc:AlternateContent>
          <p:sp>
            <p:nvSpPr>
              <p:cNvPr id="16" name="矩形 15"/>
              <p:cNvSpPr/>
              <p:nvPr/>
            </p:nvSpPr>
            <p:spPr>
              <a:xfrm>
                <a:off x="5163916" y="3179026"/>
                <a:ext cx="717550" cy="1429655"/>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 name="矩形 16"/>
                  <p:cNvSpPr/>
                  <p:nvPr/>
                </p:nvSpPr>
                <p:spPr>
                  <a:xfrm>
                    <a:off x="5163916" y="4730982"/>
                    <a:ext cx="717550" cy="118734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zh-TW" altLang="en-US" i="1" dirty="0">
                        <a:latin typeface="Cambria Math" panose="02040503050406030204" pitchFamily="18" charset="0"/>
                      </a:rPr>
                      <a:t>／</a:t>
                    </a:r>
                    <a:endParaRPr lang="en-US" altLang="zh-TW"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zh-TW" altLang="en-US" i="1">
                              <a:latin typeface="Cambria Math" panose="02040503050406030204" pitchFamily="18" charset="0"/>
                            </a:rPr>
                            <m:t>一</m:t>
                          </m:r>
                        </m:oMath>
                      </m:oMathPara>
                    </a14:m>
                    <a:endParaRPr lang="en-US" altLang="zh-TW" dirty="0"/>
                  </a:p>
                  <a:p>
                    <a:pPr algn="ctr"/>
                    <a:r>
                      <a:rPr lang="zh-TW" altLang="en-US" dirty="0"/>
                      <a:t>一</a:t>
                    </a:r>
                    <a:endParaRPr lang="en-US" altLang="zh-TW" dirty="0"/>
                  </a:p>
                  <a:p>
                    <a:pPr algn="ctr"/>
                    <a:r>
                      <a:rPr lang="zh-TW" altLang="en-US" dirty="0"/>
                      <a:t>一</a:t>
                    </a:r>
                  </a:p>
                </p:txBody>
              </p:sp>
            </mc:Choice>
            <mc:Fallback xmlns="">
              <p:sp>
                <p:nvSpPr>
                  <p:cNvPr id="17" name="矩形 16"/>
                  <p:cNvSpPr>
                    <a:spLocks noRot="1" noChangeAspect="1" noMove="1" noResize="1" noEditPoints="1" noAdjustHandles="1" noChangeArrowheads="1" noChangeShapeType="1" noTextEdit="1"/>
                  </p:cNvSpPr>
                  <p:nvPr/>
                </p:nvSpPr>
                <p:spPr>
                  <a:xfrm>
                    <a:off x="5163916" y="4730982"/>
                    <a:ext cx="717550" cy="1187343"/>
                  </a:xfrm>
                  <a:prstGeom prst="rect">
                    <a:avLst/>
                  </a:prstGeom>
                  <a:blipFill>
                    <a:blip r:embed="rId9"/>
                    <a:stretch>
                      <a:fillRect t="-2538" b="-7614"/>
                    </a:stretch>
                  </a:blipFill>
                  <a:ln>
                    <a:prstDash val="dash"/>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173673" y="6089806"/>
                    <a:ext cx="717550" cy="44539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b="1" i="1" dirty="0" smtClean="0">
                                  <a:solidFill>
                                    <a:srgbClr val="FF0000"/>
                                  </a:solidFill>
                                  <a:latin typeface="Cambria Math" panose="02040503050406030204" pitchFamily="18" charset="0"/>
                                </a:rPr>
                              </m:ctrlPr>
                            </m:sSubPr>
                            <m:e>
                              <m:r>
                                <a:rPr lang="en-US" altLang="zh-TW" b="1" i="1" dirty="0">
                                  <a:solidFill>
                                    <a:srgbClr val="FF0000"/>
                                  </a:solidFill>
                                  <a:latin typeface="Cambria Math" panose="02040503050406030204" pitchFamily="18" charset="0"/>
                                </a:rPr>
                                <m:t>𝒔</m:t>
                              </m:r>
                            </m:e>
                            <m:sub>
                              <m:r>
                                <a:rPr lang="en-US" altLang="zh-TW" b="1" i="1" dirty="0" smtClean="0">
                                  <a:solidFill>
                                    <a:srgbClr val="FF0000"/>
                                  </a:solidFill>
                                  <a:latin typeface="Cambria Math" panose="02040503050406030204" pitchFamily="18" charset="0"/>
                                </a:rPr>
                                <m:t>𝟐</m:t>
                              </m:r>
                            </m:sub>
                          </m:sSub>
                        </m:oMath>
                      </m:oMathPara>
                    </a14:m>
                    <a:endParaRPr lang="zh-TW"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5173673" y="6089806"/>
                    <a:ext cx="717550" cy="445393"/>
                  </a:xfrm>
                  <a:prstGeom prst="rect">
                    <a:avLst/>
                  </a:prstGeom>
                  <a:blipFill>
                    <a:blip r:embed="rId10"/>
                    <a:stretch>
                      <a:fillRect/>
                    </a:stretch>
                  </a:blipFill>
                  <a:ln>
                    <a:prstDash val="dash"/>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5180651" y="6790594"/>
                    <a:ext cx="717550" cy="44539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b="1" i="1" dirty="0" smtClean="0">
                                  <a:solidFill>
                                    <a:srgbClr val="FF0000"/>
                                  </a:solidFill>
                                  <a:latin typeface="Cambria Math" panose="02040503050406030204" pitchFamily="18" charset="0"/>
                                </a:rPr>
                              </m:ctrlPr>
                            </m:sSubPr>
                            <m:e>
                              <m:r>
                                <a:rPr lang="en-US" altLang="zh-TW" b="1" i="1" dirty="0">
                                  <a:solidFill>
                                    <a:srgbClr val="FF0000"/>
                                  </a:solidFill>
                                  <a:latin typeface="Cambria Math" panose="02040503050406030204" pitchFamily="18" charset="0"/>
                                </a:rPr>
                                <m:t>𝒔</m:t>
                              </m:r>
                            </m:e>
                            <m:sub>
                              <m:r>
                                <a:rPr lang="en-US" altLang="zh-TW" b="1" i="1" dirty="0" smtClean="0">
                                  <a:solidFill>
                                    <a:srgbClr val="FF0000"/>
                                  </a:solidFill>
                                  <a:latin typeface="Cambria Math" panose="02040503050406030204" pitchFamily="18" charset="0"/>
                                </a:rPr>
                                <m:t>𝟑</m:t>
                              </m:r>
                            </m:sub>
                          </m:sSub>
                        </m:oMath>
                      </m:oMathPara>
                    </a14:m>
                    <a:endParaRPr lang="zh-TW"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5180651" y="6790594"/>
                    <a:ext cx="717550" cy="445393"/>
                  </a:xfrm>
                  <a:prstGeom prst="rect">
                    <a:avLst/>
                  </a:prstGeom>
                  <a:blipFill>
                    <a:blip r:embed="rId11"/>
                    <a:stretch>
                      <a:fillRect/>
                    </a:stretch>
                  </a:blipFill>
                  <a:ln>
                    <a:prstDash val="dash"/>
                  </a:ln>
                </p:spPr>
                <p:txBody>
                  <a:bodyPr/>
                  <a:lstStyle/>
                  <a:p>
                    <a:r>
                      <a:rPr lang="zh-TW" altLang="en-US">
                        <a:noFill/>
                      </a:rPr>
                      <a:t> </a:t>
                    </a:r>
                  </a:p>
                </p:txBody>
              </p:sp>
            </mc:Fallback>
          </mc:AlternateContent>
          <p:cxnSp>
            <p:nvCxnSpPr>
              <p:cNvPr id="20" name="肘形接點 19"/>
              <p:cNvCxnSpPr>
                <a:stCxn id="16" idx="1"/>
                <a:endCxn id="8" idx="0"/>
              </p:cNvCxnSpPr>
              <p:nvPr/>
            </p:nvCxnSpPr>
            <p:spPr>
              <a:xfrm rot="10800000" flipV="1">
                <a:off x="4524866" y="3893854"/>
                <a:ext cx="639050" cy="131787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直線單箭頭接點 21"/>
              <p:cNvCxnSpPr>
                <a:stCxn id="17" idx="3"/>
                <a:endCxn id="14" idx="2"/>
              </p:cNvCxnSpPr>
              <p:nvPr/>
            </p:nvCxnSpPr>
            <p:spPr>
              <a:xfrm>
                <a:off x="5881466" y="5324654"/>
                <a:ext cx="771395" cy="60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肘形接點 22"/>
              <p:cNvCxnSpPr>
                <a:endCxn id="13" idx="2"/>
              </p:cNvCxnSpPr>
              <p:nvPr/>
            </p:nvCxnSpPr>
            <p:spPr>
              <a:xfrm rot="5400000" flipH="1" flipV="1">
                <a:off x="6202101" y="4873690"/>
                <a:ext cx="601596" cy="29992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24" name="肘形接點 23"/>
              <p:cNvCxnSpPr>
                <a:endCxn id="15" idx="2"/>
              </p:cNvCxnSpPr>
              <p:nvPr/>
            </p:nvCxnSpPr>
            <p:spPr>
              <a:xfrm rot="16200000" flipH="1">
                <a:off x="6195948" y="5503787"/>
                <a:ext cx="614168" cy="300189"/>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矩形 25"/>
                  <p:cNvSpPr/>
                  <p:nvPr/>
                </p:nvSpPr>
                <p:spPr>
                  <a:xfrm>
                    <a:off x="3995574" y="4331817"/>
                    <a:ext cx="648413" cy="334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sz="1400" b="1" i="1" dirty="0" smtClean="0">
                                  <a:solidFill>
                                    <a:srgbClr val="FF0000"/>
                                  </a:solidFill>
                                  <a:latin typeface="Cambria Math" panose="02040503050406030204" pitchFamily="18" charset="0"/>
                                </a:rPr>
                              </m:ctrlPr>
                            </m:sSubPr>
                            <m:e>
                              <m:r>
                                <a:rPr lang="en-US" altLang="zh-TW" sz="1400" b="1" i="1" dirty="0" smtClean="0">
                                  <a:solidFill>
                                    <a:srgbClr val="FF0000"/>
                                  </a:solidFill>
                                  <a:latin typeface="Cambria Math" panose="02040503050406030204" pitchFamily="18" charset="0"/>
                                </a:rPr>
                                <m:t>𝑾</m:t>
                              </m:r>
                            </m:e>
                            <m:sub>
                              <m:sSub>
                                <m:sSubPr>
                                  <m:ctrlPr>
                                    <a:rPr lang="en-US" altLang="zh-TW" sz="1400" b="1" i="1" dirty="0" smtClean="0">
                                      <a:solidFill>
                                        <a:srgbClr val="FF0000"/>
                                      </a:solidFill>
                                      <a:latin typeface="Cambria Math" panose="02040503050406030204" pitchFamily="18" charset="0"/>
                                    </a:rPr>
                                  </m:ctrlPr>
                                </m:sSubPr>
                                <m:e>
                                  <m:r>
                                    <a:rPr lang="en-US" altLang="zh-TW" sz="1400" b="1" i="1" dirty="0">
                                      <a:solidFill>
                                        <a:srgbClr val="FF0000"/>
                                      </a:solidFill>
                                      <a:latin typeface="Cambria Math" panose="02040503050406030204" pitchFamily="18" charset="0"/>
                                    </a:rPr>
                                    <m:t>𝒔</m:t>
                                  </m:r>
                                </m:e>
                                <m:sub>
                                  <m:r>
                                    <a:rPr lang="en-US" altLang="zh-TW" sz="1400" b="1" i="1" dirty="0" smtClean="0">
                                      <a:solidFill>
                                        <a:srgbClr val="FF0000"/>
                                      </a:solidFill>
                                      <a:latin typeface="Cambria Math" panose="02040503050406030204" pitchFamily="18" charset="0"/>
                                    </a:rPr>
                                    <m:t>𝟎</m:t>
                                  </m:r>
                                </m:sub>
                              </m:sSub>
                            </m:sub>
                          </m:sSub>
                        </m:oMath>
                      </m:oMathPara>
                    </a14:m>
                    <a:endParaRPr lang="zh-TW" altLang="en-US" sz="1200" dirty="0"/>
                  </a:p>
                </p:txBody>
              </p:sp>
            </mc:Choice>
            <mc:Fallback xmlns="">
              <p:sp>
                <p:nvSpPr>
                  <p:cNvPr id="26" name="矩形 25"/>
                  <p:cNvSpPr>
                    <a:spLocks noRot="1" noChangeAspect="1" noMove="1" noResize="1" noEditPoints="1" noAdjustHandles="1" noChangeArrowheads="1" noChangeShapeType="1" noTextEdit="1"/>
                  </p:cNvSpPr>
                  <p:nvPr/>
                </p:nvSpPr>
                <p:spPr>
                  <a:xfrm>
                    <a:off x="3995574" y="4331817"/>
                    <a:ext cx="648413" cy="334835"/>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4109750" y="3542200"/>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𝑾</m:t>
                          </m:r>
                        </m:oMath>
                      </m:oMathPara>
                    </a14:m>
                    <a:endParaRPr lang="zh-TW" altLang="en-US" sz="1200" dirty="0"/>
                  </a:p>
                </p:txBody>
              </p:sp>
            </mc:Choice>
            <mc:Fallback xmlns="">
              <p:sp>
                <p:nvSpPr>
                  <p:cNvPr id="27" name="矩形 26"/>
                  <p:cNvSpPr>
                    <a:spLocks noRot="1" noChangeAspect="1" noMove="1" noResize="1" noEditPoints="1" noAdjustHandles="1" noChangeArrowheads="1" noChangeShapeType="1" noTextEdit="1"/>
                  </p:cNvSpPr>
                  <p:nvPr/>
                </p:nvSpPr>
                <p:spPr>
                  <a:xfrm>
                    <a:off x="4109750" y="3542200"/>
                    <a:ext cx="648413" cy="369332"/>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5219605" y="3136023"/>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b="1" i="1" dirty="0" smtClean="0">
                                  <a:solidFill>
                                    <a:srgbClr val="FF0000"/>
                                  </a:solidFill>
                                  <a:latin typeface="Cambria Math" panose="02040503050406030204" pitchFamily="18" charset="0"/>
                                </a:rPr>
                              </m:ctrlPr>
                            </m:sSubPr>
                            <m:e>
                              <m:r>
                                <a:rPr lang="en-US" altLang="zh-TW" b="1" i="1" dirty="0">
                                  <a:solidFill>
                                    <a:srgbClr val="FF0000"/>
                                  </a:solidFill>
                                  <a:latin typeface="Cambria Math" panose="02040503050406030204" pitchFamily="18" charset="0"/>
                                </a:rPr>
                                <m:t>𝒔</m:t>
                              </m:r>
                            </m:e>
                            <m:sub>
                              <m:r>
                                <a:rPr lang="en-US" altLang="zh-TW" b="1" i="1" dirty="0" smtClean="0">
                                  <a:solidFill>
                                    <a:srgbClr val="FF0000"/>
                                  </a:solidFill>
                                  <a:latin typeface="Cambria Math" panose="02040503050406030204" pitchFamily="18" charset="0"/>
                                </a:rPr>
                                <m:t>𝟎</m:t>
                              </m:r>
                            </m:sub>
                          </m:sSub>
                        </m:oMath>
                      </m:oMathPara>
                    </a14:m>
                    <a:endParaRPr lang="zh-TW" altLang="en-US" sz="1200" dirty="0"/>
                  </a:p>
                </p:txBody>
              </p:sp>
            </mc:Choice>
            <mc:Fallback xmlns="">
              <p:sp>
                <p:nvSpPr>
                  <p:cNvPr id="28" name="矩形 27"/>
                  <p:cNvSpPr>
                    <a:spLocks noRot="1" noChangeAspect="1" noMove="1" noResize="1" noEditPoints="1" noAdjustHandles="1" noChangeArrowheads="1" noChangeShapeType="1" noTextEdit="1"/>
                  </p:cNvSpPr>
                  <p:nvPr/>
                </p:nvSpPr>
                <p:spPr>
                  <a:xfrm>
                    <a:off x="5219605" y="3136023"/>
                    <a:ext cx="648413" cy="369332"/>
                  </a:xfrm>
                  <a:prstGeom prst="rect">
                    <a:avLst/>
                  </a:prstGeom>
                  <a:blipFill>
                    <a:blip r:embed="rId14"/>
                    <a:stretch>
                      <a:fillRect b="-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6037362" y="3542200"/>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𝑽</m:t>
                          </m:r>
                        </m:oMath>
                      </m:oMathPara>
                    </a14:m>
                    <a:endParaRPr lang="zh-TW" altLang="en-US" sz="1200" dirty="0"/>
                  </a:p>
                </p:txBody>
              </p:sp>
            </mc:Choice>
            <mc:Fallback xmlns="">
              <p:sp>
                <p:nvSpPr>
                  <p:cNvPr id="29" name="矩形 28"/>
                  <p:cNvSpPr>
                    <a:spLocks noRot="1" noChangeAspect="1" noMove="1" noResize="1" noEditPoints="1" noAdjustHandles="1" noChangeArrowheads="1" noChangeShapeType="1" noTextEdit="1"/>
                  </p:cNvSpPr>
                  <p:nvPr/>
                </p:nvSpPr>
                <p:spPr>
                  <a:xfrm>
                    <a:off x="6037362" y="3542200"/>
                    <a:ext cx="648413" cy="369332"/>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6922821" y="3519891"/>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𝒐</m:t>
                          </m:r>
                        </m:oMath>
                      </m:oMathPara>
                    </a14:m>
                    <a:endParaRPr lang="zh-TW" altLang="en-US" sz="1200" dirty="0"/>
                  </a:p>
                </p:txBody>
              </p:sp>
            </mc:Choice>
            <mc:Fallback xmlns="">
              <p:sp>
                <p:nvSpPr>
                  <p:cNvPr id="95" name="矩形 94"/>
                  <p:cNvSpPr>
                    <a:spLocks noRot="1" noChangeAspect="1" noMove="1" noResize="1" noEditPoints="1" noAdjustHandles="1" noChangeArrowheads="1" noChangeShapeType="1" noTextEdit="1"/>
                  </p:cNvSpPr>
                  <p:nvPr/>
                </p:nvSpPr>
                <p:spPr>
                  <a:xfrm>
                    <a:off x="6922821" y="3519891"/>
                    <a:ext cx="648413" cy="369332"/>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2879877" y="3535702"/>
                    <a:ext cx="648413" cy="3982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b="1" i="1" dirty="0" smtClean="0">
                                  <a:solidFill>
                                    <a:srgbClr val="FF0000"/>
                                  </a:solidFill>
                                  <a:latin typeface="Cambria Math" panose="02040503050406030204" pitchFamily="18" charset="0"/>
                                </a:rPr>
                              </m:ctrlPr>
                            </m:sSupPr>
                            <m:e>
                              <m:sSub>
                                <m:sSubPr>
                                  <m:ctrlPr>
                                    <a:rPr lang="en-US" altLang="zh-TW" b="1" i="1" dirty="0" smtClean="0">
                                      <a:solidFill>
                                        <a:srgbClr val="FF0000"/>
                                      </a:solidFill>
                                      <a:latin typeface="Cambria Math" panose="02040503050406030204" pitchFamily="18" charset="0"/>
                                    </a:rPr>
                                  </m:ctrlPr>
                                </m:sSubPr>
                                <m:e>
                                  <m:r>
                                    <a:rPr lang="en-US" altLang="zh-TW" b="1" i="1" dirty="0">
                                      <a:solidFill>
                                        <a:srgbClr val="FF0000"/>
                                      </a:solidFill>
                                      <a:latin typeface="Cambria Math" panose="02040503050406030204" pitchFamily="18" charset="0"/>
                                    </a:rPr>
                                    <m:t>𝑼</m:t>
                                  </m:r>
                                </m:e>
                                <m:sub>
                                  <m:r>
                                    <a:rPr lang="en-US" altLang="zh-TW" b="1" i="1" dirty="0" smtClean="0">
                                      <a:solidFill>
                                        <a:srgbClr val="FF0000"/>
                                      </a:solidFill>
                                      <a:latin typeface="Cambria Math" panose="02040503050406030204" pitchFamily="18" charset="0"/>
                                    </a:rPr>
                                    <m:t>𝒙</m:t>
                                  </m:r>
                                </m:sub>
                              </m:sSub>
                            </m:e>
                            <m:sup>
                              <m:r>
                                <a:rPr lang="en-US" altLang="zh-TW" b="1" i="1" dirty="0" smtClean="0">
                                  <a:solidFill>
                                    <a:srgbClr val="FF0000"/>
                                  </a:solidFill>
                                  <a:latin typeface="Cambria Math" panose="02040503050406030204" pitchFamily="18" charset="0"/>
                                </a:rPr>
                                <m:t>(</m:t>
                              </m:r>
                              <m:r>
                                <a:rPr lang="en-US" altLang="zh-TW" b="1" i="1" dirty="0" smtClean="0">
                                  <a:solidFill>
                                    <a:srgbClr val="FF0000"/>
                                  </a:solidFill>
                                  <a:latin typeface="Cambria Math" panose="02040503050406030204" pitchFamily="18" charset="0"/>
                                </a:rPr>
                                <m:t>𝟏</m:t>
                              </m:r>
                              <m:r>
                                <a:rPr lang="en-US" altLang="zh-TW" b="1" i="1" dirty="0" smtClean="0">
                                  <a:solidFill>
                                    <a:srgbClr val="FF0000"/>
                                  </a:solidFill>
                                  <a:latin typeface="Cambria Math" panose="02040503050406030204" pitchFamily="18" charset="0"/>
                                </a:rPr>
                                <m:t>)</m:t>
                              </m:r>
                            </m:sup>
                          </m:sSup>
                        </m:oMath>
                      </m:oMathPara>
                    </a14:m>
                    <a:endParaRPr lang="zh-TW" altLang="en-US" sz="1200" dirty="0"/>
                  </a:p>
                </p:txBody>
              </p:sp>
            </mc:Choice>
            <mc:Fallback xmlns="">
              <p:sp>
                <p:nvSpPr>
                  <p:cNvPr id="31" name="矩形 30"/>
                  <p:cNvSpPr>
                    <a:spLocks noRot="1" noChangeAspect="1" noMove="1" noResize="1" noEditPoints="1" noAdjustHandles="1" noChangeArrowheads="1" noChangeShapeType="1" noTextEdit="1"/>
                  </p:cNvSpPr>
                  <p:nvPr/>
                </p:nvSpPr>
                <p:spPr>
                  <a:xfrm>
                    <a:off x="2879877" y="3535702"/>
                    <a:ext cx="648413" cy="398251"/>
                  </a:xfrm>
                  <a:prstGeom prst="rect">
                    <a:avLst/>
                  </a:prstGeom>
                  <a:blipFill>
                    <a:blip r:embed="rId17"/>
                    <a:stretch>
                      <a:fillRect r="-654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2085197" y="3554003"/>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𝑼</m:t>
                          </m:r>
                        </m:oMath>
                      </m:oMathPara>
                    </a14:m>
                    <a:endParaRPr lang="zh-TW" altLang="en-US" sz="1200" dirty="0"/>
                  </a:p>
                </p:txBody>
              </p:sp>
            </mc:Choice>
            <mc:Fallback xmlns="">
              <p:sp>
                <p:nvSpPr>
                  <p:cNvPr id="32" name="矩形 31"/>
                  <p:cNvSpPr>
                    <a:spLocks noRot="1" noChangeAspect="1" noMove="1" noResize="1" noEditPoints="1" noAdjustHandles="1" noChangeArrowheads="1" noChangeShapeType="1" noTextEdit="1"/>
                  </p:cNvSpPr>
                  <p:nvPr/>
                </p:nvSpPr>
                <p:spPr>
                  <a:xfrm>
                    <a:off x="2085197" y="3554003"/>
                    <a:ext cx="648413" cy="369332"/>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1415632" y="3559738"/>
                    <a:ext cx="648413" cy="3929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b="1" i="1" dirty="0" smtClean="0">
                                  <a:solidFill>
                                    <a:srgbClr val="FF0000"/>
                                  </a:solidFill>
                                  <a:latin typeface="Cambria Math" panose="02040503050406030204" pitchFamily="18" charset="0"/>
                                </a:rPr>
                              </m:ctrlPr>
                            </m:sSupPr>
                            <m:e>
                              <m:r>
                                <a:rPr lang="en-US" altLang="zh-TW" b="1" i="1" dirty="0">
                                  <a:solidFill>
                                    <a:srgbClr val="FF0000"/>
                                  </a:solidFill>
                                  <a:latin typeface="Cambria Math" panose="02040503050406030204" pitchFamily="18" charset="0"/>
                                </a:rPr>
                                <m:t>𝒙</m:t>
                              </m:r>
                              <m:r>
                                <m:rPr>
                                  <m:nor/>
                                </m:rPr>
                                <a:rPr lang="zh-TW" altLang="en-US" sz="1200" dirty="0"/>
                                <m:t> </m:t>
                              </m:r>
                            </m:e>
                            <m:sup>
                              <m:r>
                                <a:rPr lang="en-US" altLang="zh-TW" b="1" i="1" dirty="0" smtClean="0">
                                  <a:solidFill>
                                    <a:srgbClr val="FF0000"/>
                                  </a:solidFill>
                                  <a:latin typeface="Cambria Math" panose="02040503050406030204" pitchFamily="18" charset="0"/>
                                </a:rPr>
                                <m:t>(</m:t>
                              </m:r>
                              <m:r>
                                <a:rPr lang="en-US" altLang="zh-TW" b="1" i="1" dirty="0" smtClean="0">
                                  <a:solidFill>
                                    <a:srgbClr val="FF0000"/>
                                  </a:solidFill>
                                  <a:latin typeface="Cambria Math" panose="02040503050406030204" pitchFamily="18" charset="0"/>
                                </a:rPr>
                                <m:t>𝟏</m:t>
                              </m:r>
                              <m:r>
                                <a:rPr lang="en-US" altLang="zh-TW" b="1" i="1" dirty="0" smtClean="0">
                                  <a:solidFill>
                                    <a:srgbClr val="FF0000"/>
                                  </a:solidFill>
                                  <a:latin typeface="Cambria Math" panose="02040503050406030204" pitchFamily="18" charset="0"/>
                                </a:rPr>
                                <m:t>)</m:t>
                              </m:r>
                            </m:sup>
                          </m:sSup>
                        </m:oMath>
                      </m:oMathPara>
                    </a14:m>
                    <a:endParaRPr lang="zh-TW" altLang="en-US" sz="1200" dirty="0"/>
                  </a:p>
                </p:txBody>
              </p:sp>
            </mc:Choice>
            <mc:Fallback xmlns="">
              <p:sp>
                <p:nvSpPr>
                  <p:cNvPr id="33" name="矩形 32"/>
                  <p:cNvSpPr>
                    <a:spLocks noRot="1" noChangeAspect="1" noMove="1" noResize="1" noEditPoints="1" noAdjustHandles="1" noChangeArrowheads="1" noChangeShapeType="1" noTextEdit="1"/>
                  </p:cNvSpPr>
                  <p:nvPr/>
                </p:nvSpPr>
                <p:spPr>
                  <a:xfrm>
                    <a:off x="1415632" y="3559738"/>
                    <a:ext cx="648413" cy="392993"/>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1451877" y="2903288"/>
                    <a:ext cx="648413" cy="276999"/>
                  </a:xfrm>
                  <a:prstGeom prst="rect">
                    <a:avLst/>
                  </a:prstGeom>
                </p:spPr>
                <p:txBody>
                  <a:bodyPr wrap="square">
                    <a:spAutoFit/>
                  </a:bodyPr>
                  <a:lstStyle/>
                  <a:p>
                    <a14:m>
                      <m:oMath xmlns:m="http://schemas.openxmlformats.org/officeDocument/2006/math">
                        <m:r>
                          <a:rPr lang="zh-TW" altLang="en-US" sz="1200" b="1" i="1">
                            <a:latin typeface="Cambria Math" panose="02040503050406030204" pitchFamily="18" charset="0"/>
                          </a:rPr>
                          <m:t>輸</m:t>
                        </m:r>
                      </m:oMath>
                    </a14:m>
                    <a:r>
                      <a:rPr lang="zh-TW" altLang="en-US" sz="1200" b="1" dirty="0"/>
                      <a:t>入層</a:t>
                    </a:r>
                  </a:p>
                </p:txBody>
              </p:sp>
            </mc:Choice>
            <mc:Fallback xmlns="">
              <p:sp>
                <p:nvSpPr>
                  <p:cNvPr id="34" name="矩形 33"/>
                  <p:cNvSpPr>
                    <a:spLocks noRot="1" noChangeAspect="1" noMove="1" noResize="1" noEditPoints="1" noAdjustHandles="1" noChangeArrowheads="1" noChangeShapeType="1" noTextEdit="1"/>
                  </p:cNvSpPr>
                  <p:nvPr/>
                </p:nvSpPr>
                <p:spPr>
                  <a:xfrm>
                    <a:off x="1451877" y="2903288"/>
                    <a:ext cx="648413" cy="276999"/>
                  </a:xfrm>
                  <a:prstGeom prst="rect">
                    <a:avLst/>
                  </a:prstGeom>
                  <a:blipFill>
                    <a:blip r:embed="rId20"/>
                    <a:stretch>
                      <a:fillRect t="-2174" b="-1304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2874680" y="2907651"/>
                    <a:ext cx="648413" cy="276999"/>
                  </a:xfrm>
                  <a:prstGeom prst="rect">
                    <a:avLst/>
                  </a:prstGeom>
                </p:spPr>
                <p:txBody>
                  <a:bodyPr wrap="square">
                    <a:spAutoFit/>
                  </a:bodyPr>
                  <a:lstStyle/>
                  <a:p>
                    <a14:m>
                      <m:oMath xmlns:m="http://schemas.openxmlformats.org/officeDocument/2006/math">
                        <m:r>
                          <a:rPr lang="zh-TW" altLang="en-US" sz="1200" b="0" i="1" smtClean="0">
                            <a:latin typeface="Cambria Math" panose="02040503050406030204" pitchFamily="18" charset="0"/>
                          </a:rPr>
                          <m:t>隱</m:t>
                        </m:r>
                      </m:oMath>
                    </a14:m>
                    <a:r>
                      <a:rPr lang="zh-TW" altLang="en-US" sz="1200" b="1" dirty="0"/>
                      <a:t>藏層</a:t>
                    </a:r>
                  </a:p>
                </p:txBody>
              </p:sp>
            </mc:Choice>
            <mc:Fallback xmlns="">
              <p:sp>
                <p:nvSpPr>
                  <p:cNvPr id="35" name="矩形 34"/>
                  <p:cNvSpPr>
                    <a:spLocks noRot="1" noChangeAspect="1" noMove="1" noResize="1" noEditPoints="1" noAdjustHandles="1" noChangeArrowheads="1" noChangeShapeType="1" noTextEdit="1"/>
                  </p:cNvSpPr>
                  <p:nvPr/>
                </p:nvSpPr>
                <p:spPr>
                  <a:xfrm>
                    <a:off x="2874680" y="2907651"/>
                    <a:ext cx="648413" cy="276999"/>
                  </a:xfrm>
                  <a:prstGeom prst="rect">
                    <a:avLst/>
                  </a:prstGeom>
                  <a:blipFill>
                    <a:blip r:embed="rId21"/>
                    <a:stretch>
                      <a:fillRect t="-4444" b="-155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5265076" y="2907651"/>
                    <a:ext cx="648413" cy="276999"/>
                  </a:xfrm>
                  <a:prstGeom prst="rect">
                    <a:avLst/>
                  </a:prstGeom>
                </p:spPr>
                <p:txBody>
                  <a:bodyPr wrap="square">
                    <a:spAutoFit/>
                  </a:bodyPr>
                  <a:lstStyle/>
                  <a:p>
                    <a14:m>
                      <m:oMath xmlns:m="http://schemas.openxmlformats.org/officeDocument/2006/math">
                        <m:r>
                          <a:rPr lang="zh-TW" altLang="en-US" sz="1200" b="1" i="1" smtClean="0">
                            <a:latin typeface="Cambria Math" panose="02040503050406030204" pitchFamily="18" charset="0"/>
                          </a:rPr>
                          <m:t>狀</m:t>
                        </m:r>
                      </m:oMath>
                    </a14:m>
                    <a:r>
                      <a:rPr lang="zh-TW" altLang="en-US" sz="1200" b="1" dirty="0"/>
                      <a:t>態層</a:t>
                    </a:r>
                  </a:p>
                </p:txBody>
              </p:sp>
            </mc:Choice>
            <mc:Fallback xmlns="">
              <p:sp>
                <p:nvSpPr>
                  <p:cNvPr id="36" name="矩形 35"/>
                  <p:cNvSpPr>
                    <a:spLocks noRot="1" noChangeAspect="1" noMove="1" noResize="1" noEditPoints="1" noAdjustHandles="1" noChangeArrowheads="1" noChangeShapeType="1" noTextEdit="1"/>
                  </p:cNvSpPr>
                  <p:nvPr/>
                </p:nvSpPr>
                <p:spPr>
                  <a:xfrm>
                    <a:off x="5265076" y="2907651"/>
                    <a:ext cx="648413" cy="276999"/>
                  </a:xfrm>
                  <a:prstGeom prst="rect">
                    <a:avLst/>
                  </a:prstGeom>
                  <a:blipFill>
                    <a:blip r:embed="rId22"/>
                    <a:stretch>
                      <a:fillRect t="-4444" b="-155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矩形 36"/>
                  <p:cNvSpPr/>
                  <p:nvPr/>
                </p:nvSpPr>
                <p:spPr>
                  <a:xfrm>
                    <a:off x="6502899" y="2907651"/>
                    <a:ext cx="648413" cy="276999"/>
                  </a:xfrm>
                  <a:prstGeom prst="rect">
                    <a:avLst/>
                  </a:prstGeom>
                </p:spPr>
                <p:txBody>
                  <a:bodyPr wrap="square">
                    <a:spAutoFit/>
                  </a:bodyPr>
                  <a:lstStyle/>
                  <a:p>
                    <a14:m>
                      <m:oMath xmlns:m="http://schemas.openxmlformats.org/officeDocument/2006/math">
                        <m:r>
                          <a:rPr lang="zh-TW" altLang="en-US" sz="1200" b="1" i="1" smtClean="0">
                            <a:latin typeface="Cambria Math" panose="02040503050406030204" pitchFamily="18" charset="0"/>
                          </a:rPr>
                          <m:t>輸</m:t>
                        </m:r>
                      </m:oMath>
                    </a14:m>
                    <a:r>
                      <a:rPr lang="zh-TW" altLang="en-US" sz="1200" b="1" dirty="0"/>
                      <a:t>出層</a:t>
                    </a:r>
                  </a:p>
                </p:txBody>
              </p:sp>
            </mc:Choice>
            <mc:Fallback xmlns="">
              <p:sp>
                <p:nvSpPr>
                  <p:cNvPr id="37" name="矩形 36"/>
                  <p:cNvSpPr>
                    <a:spLocks noRot="1" noChangeAspect="1" noMove="1" noResize="1" noEditPoints="1" noAdjustHandles="1" noChangeArrowheads="1" noChangeShapeType="1" noTextEdit="1"/>
                  </p:cNvSpPr>
                  <p:nvPr/>
                </p:nvSpPr>
                <p:spPr>
                  <a:xfrm>
                    <a:off x="6502899" y="2907651"/>
                    <a:ext cx="648413" cy="276999"/>
                  </a:xfrm>
                  <a:prstGeom prst="rect">
                    <a:avLst/>
                  </a:prstGeom>
                  <a:blipFill>
                    <a:blip r:embed="rId23"/>
                    <a:stretch>
                      <a:fillRect t="-4444" b="-15556"/>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60" name="矩形 59"/>
                <p:cNvSpPr/>
                <p:nvPr/>
              </p:nvSpPr>
              <p:spPr>
                <a:xfrm>
                  <a:off x="3888112" y="4441709"/>
                  <a:ext cx="648413" cy="3302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1400" b="1" i="1" dirty="0" smtClean="0">
                                <a:solidFill>
                                  <a:srgbClr val="FF0000"/>
                                </a:solidFill>
                                <a:latin typeface="Cambria Math" panose="02040503050406030204" pitchFamily="18" charset="0"/>
                              </a:rPr>
                            </m:ctrlPr>
                          </m:sSupPr>
                          <m:e>
                            <m:sSub>
                              <m:sSubPr>
                                <m:ctrlPr>
                                  <a:rPr lang="en-US" altLang="zh-TW" sz="1400" b="1" i="1" dirty="0" smtClean="0">
                                    <a:solidFill>
                                      <a:srgbClr val="FF0000"/>
                                    </a:solidFill>
                                    <a:latin typeface="Cambria Math" panose="02040503050406030204" pitchFamily="18" charset="0"/>
                                  </a:rPr>
                                </m:ctrlPr>
                              </m:sSubPr>
                              <m:e>
                                <m:r>
                                  <a:rPr lang="en-US" altLang="zh-TW" sz="1400" b="1" i="1" dirty="0">
                                    <a:solidFill>
                                      <a:srgbClr val="FF0000"/>
                                    </a:solidFill>
                                    <a:latin typeface="Cambria Math" panose="02040503050406030204" pitchFamily="18" charset="0"/>
                                  </a:rPr>
                                  <m:t>𝑼</m:t>
                                </m:r>
                              </m:e>
                              <m:sub>
                                <m:r>
                                  <a:rPr lang="en-US" altLang="zh-TW" sz="1400" b="1" i="1" dirty="0" smtClean="0">
                                    <a:solidFill>
                                      <a:srgbClr val="FF0000"/>
                                    </a:solidFill>
                                    <a:latin typeface="Cambria Math" panose="02040503050406030204" pitchFamily="18" charset="0"/>
                                  </a:rPr>
                                  <m:t>𝒙</m:t>
                                </m:r>
                              </m:sub>
                            </m:sSub>
                          </m:e>
                          <m:sup>
                            <m:r>
                              <a:rPr lang="en-US" altLang="zh-TW" sz="1400" b="1" i="1" dirty="0" smtClean="0">
                                <a:solidFill>
                                  <a:srgbClr val="FF0000"/>
                                </a:solidFill>
                                <a:latin typeface="Cambria Math" panose="02040503050406030204" pitchFamily="18" charset="0"/>
                              </a:rPr>
                              <m:t>(</m:t>
                            </m:r>
                            <m:r>
                              <a:rPr lang="en-US" altLang="zh-TW" sz="1400" b="1" i="1" dirty="0" smtClean="0">
                                <a:solidFill>
                                  <a:srgbClr val="FF0000"/>
                                </a:solidFill>
                                <a:latin typeface="Cambria Math" panose="02040503050406030204" pitchFamily="18" charset="0"/>
                              </a:rPr>
                              <m:t>𝟏</m:t>
                            </m:r>
                            <m:r>
                              <a:rPr lang="en-US" altLang="zh-TW" sz="1400" b="1" i="1" dirty="0" smtClean="0">
                                <a:solidFill>
                                  <a:srgbClr val="FF0000"/>
                                </a:solidFill>
                                <a:latin typeface="Cambria Math" panose="02040503050406030204" pitchFamily="18" charset="0"/>
                              </a:rPr>
                              <m:t>)</m:t>
                            </m:r>
                          </m:sup>
                        </m:sSup>
                      </m:oMath>
                    </m:oMathPara>
                  </a14:m>
                  <a:endParaRPr lang="zh-TW" altLang="en-US" sz="1200" dirty="0"/>
                </a:p>
              </p:txBody>
            </p:sp>
          </mc:Choice>
          <mc:Fallback xmlns="">
            <p:sp>
              <p:nvSpPr>
                <p:cNvPr id="60" name="矩形 59"/>
                <p:cNvSpPr>
                  <a:spLocks noRot="1" noChangeAspect="1" noMove="1" noResize="1" noEditPoints="1" noAdjustHandles="1" noChangeArrowheads="1" noChangeShapeType="1" noTextEdit="1"/>
                </p:cNvSpPr>
                <p:nvPr/>
              </p:nvSpPr>
              <p:spPr>
                <a:xfrm>
                  <a:off x="3888112" y="4441709"/>
                  <a:ext cx="648413" cy="330283"/>
                </a:xfrm>
                <a:prstGeom prst="rect">
                  <a:avLst/>
                </a:prstGeom>
                <a:blipFill>
                  <a:blip r:embed="rId24"/>
                  <a:stretch>
                    <a:fillRect/>
                  </a:stretch>
                </a:blipFill>
              </p:spPr>
              <p:txBody>
                <a:bodyPr/>
                <a:lstStyle/>
                <a:p>
                  <a:r>
                    <a:rPr lang="zh-TW" altLang="en-US">
                      <a:noFill/>
                    </a:rPr>
                    <a:t> </a:t>
                  </a:r>
                </a:p>
              </p:txBody>
            </p:sp>
          </mc:Fallback>
        </mc:AlternateContent>
        <p:cxnSp>
          <p:nvCxnSpPr>
            <p:cNvPr id="79" name="直線單箭頭接點 78"/>
            <p:cNvCxnSpPr>
              <a:stCxn id="8" idx="6"/>
              <a:endCxn id="17" idx="1"/>
            </p:cNvCxnSpPr>
            <p:nvPr/>
          </p:nvCxnSpPr>
          <p:spPr>
            <a:xfrm flipV="1">
              <a:off x="4655099" y="4766710"/>
              <a:ext cx="517130" cy="6916"/>
            </a:xfrm>
            <a:prstGeom prst="straightConnector1">
              <a:avLst/>
            </a:prstGeom>
            <a:ln w="57150">
              <a:solidFill>
                <a:srgbClr val="498E36"/>
              </a:solidFill>
              <a:tailEnd type="triangle"/>
            </a:ln>
          </p:spPr>
          <p:style>
            <a:lnRef idx="1">
              <a:schemeClr val="dk1"/>
            </a:lnRef>
            <a:fillRef idx="0">
              <a:schemeClr val="dk1"/>
            </a:fillRef>
            <a:effectRef idx="0">
              <a:schemeClr val="dk1"/>
            </a:effectRef>
            <a:fontRef idx="minor">
              <a:schemeClr val="tx1"/>
            </a:fontRef>
          </p:style>
        </p:cxnSp>
        <p:sp>
          <p:nvSpPr>
            <p:cNvPr id="83" name="矩形 82"/>
            <p:cNvSpPr/>
            <p:nvPr/>
          </p:nvSpPr>
          <p:spPr>
            <a:xfrm>
              <a:off x="5363294" y="2886968"/>
              <a:ext cx="331151" cy="1200329"/>
            </a:xfrm>
            <a:prstGeom prst="rect">
              <a:avLst/>
            </a:prstGeom>
          </p:spPr>
          <p:txBody>
            <a:bodyPr wrap="square">
              <a:spAutoFit/>
            </a:bodyPr>
            <a:lstStyle/>
            <a:p>
              <a:r>
                <a:rPr lang="en-US" altLang="zh-TW" dirty="0"/>
                <a:t>o</a:t>
              </a:r>
            </a:p>
            <a:p>
              <a:r>
                <a:rPr lang="en-US" altLang="zh-TW" dirty="0" err="1"/>
                <a:t>ooo</a:t>
              </a:r>
              <a:endParaRPr lang="zh-TW" altLang="en-US" dirty="0"/>
            </a:p>
          </p:txBody>
        </p:sp>
        <mc:AlternateContent xmlns:mc="http://schemas.openxmlformats.org/markup-compatibility/2006" xmlns:a14="http://schemas.microsoft.com/office/drawing/2010/main">
          <mc:Choice Requires="a14">
            <p:sp>
              <p:nvSpPr>
                <p:cNvPr id="85" name="矩形 84"/>
                <p:cNvSpPr/>
                <p:nvPr/>
              </p:nvSpPr>
              <p:spPr>
                <a:xfrm>
                  <a:off x="5399370" y="4188293"/>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b="1" i="1" dirty="0" smtClean="0">
                                <a:solidFill>
                                  <a:srgbClr val="FF0000"/>
                                </a:solidFill>
                                <a:latin typeface="Cambria Math" panose="02040503050406030204" pitchFamily="18" charset="0"/>
                              </a:rPr>
                            </m:ctrlPr>
                          </m:sSubPr>
                          <m:e>
                            <m:r>
                              <a:rPr lang="en-US" altLang="zh-TW" b="1" i="1" dirty="0">
                                <a:solidFill>
                                  <a:srgbClr val="FF0000"/>
                                </a:solidFill>
                                <a:latin typeface="Cambria Math" panose="02040503050406030204" pitchFamily="18" charset="0"/>
                              </a:rPr>
                              <m:t>𝒔</m:t>
                            </m:r>
                          </m:e>
                          <m:sub>
                            <m:r>
                              <a:rPr lang="en-US" altLang="zh-TW" b="1" i="1" dirty="0" smtClean="0">
                                <a:solidFill>
                                  <a:srgbClr val="FF0000"/>
                                </a:solidFill>
                                <a:latin typeface="Cambria Math" panose="02040503050406030204" pitchFamily="18" charset="0"/>
                              </a:rPr>
                              <m:t>𝟏</m:t>
                            </m:r>
                          </m:sub>
                        </m:sSub>
                      </m:oMath>
                    </m:oMathPara>
                  </a14:m>
                  <a:endParaRPr lang="zh-TW" altLang="en-US" sz="1200" dirty="0"/>
                </a:p>
              </p:txBody>
            </p:sp>
          </mc:Choice>
          <mc:Fallback xmlns="">
            <p:sp>
              <p:nvSpPr>
                <p:cNvPr id="85" name="矩形 84"/>
                <p:cNvSpPr>
                  <a:spLocks noRot="1" noChangeAspect="1" noMove="1" noResize="1" noEditPoints="1" noAdjustHandles="1" noChangeArrowheads="1" noChangeShapeType="1" noTextEdit="1"/>
                </p:cNvSpPr>
                <p:nvPr/>
              </p:nvSpPr>
              <p:spPr>
                <a:xfrm>
                  <a:off x="5399370" y="4188293"/>
                  <a:ext cx="648413" cy="369332"/>
                </a:xfrm>
                <a:prstGeom prst="rect">
                  <a:avLst/>
                </a:prstGeom>
                <a:blipFill>
                  <a:blip r:embed="rId25"/>
                  <a:stretch>
                    <a:fillRect b="-1639"/>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61" name="矩形 60"/>
              <p:cNvSpPr/>
              <p:nvPr/>
            </p:nvSpPr>
            <p:spPr>
              <a:xfrm>
                <a:off x="4336999" y="194470"/>
                <a:ext cx="4715561" cy="2298386"/>
              </a:xfrm>
              <a:prstGeom prst="rect">
                <a:avLst/>
              </a:prstGeom>
            </p:spPr>
            <p:txBody>
              <a:bodyPr wrap="square">
                <a:spAutoFit/>
              </a:bodyPr>
              <a:lstStyle/>
              <a:p>
                <a:pPr algn="just"/>
                <a:r>
                  <a:rPr lang="zh-TW" altLang="en-US" sz="1200" b="1" dirty="0">
                    <a:solidFill>
                      <a:srgbClr val="FF0000"/>
                    </a:solidFill>
                  </a:rPr>
                  <a:t>運作說明：</a:t>
                </a:r>
                <a:endParaRPr lang="en-US" altLang="zh-TW" sz="1200" b="1" dirty="0">
                  <a:solidFill>
                    <a:srgbClr val="FF0000"/>
                  </a:solidFill>
                </a:endParaRPr>
              </a:p>
              <a:p>
                <a:pPr lvl="0" algn="just"/>
                <a:r>
                  <a:rPr lang="zh-TW" altLang="en-US" sz="1200" dirty="0"/>
                  <a:t>本次輸入（</a:t>
                </a:r>
                <a14:m>
                  <m:oMath xmlns:m="http://schemas.openxmlformats.org/officeDocument/2006/math">
                    <m:sSup>
                      <m:sSupPr>
                        <m:ctrlPr>
                          <a:rPr lang="en-US" altLang="zh-TW" sz="1200" b="1" i="1" dirty="0">
                            <a:solidFill>
                              <a:srgbClr val="FF0000"/>
                            </a:solidFill>
                            <a:latin typeface="Cambria Math" panose="02040503050406030204" pitchFamily="18" charset="0"/>
                          </a:rPr>
                        </m:ctrlPr>
                      </m:sSupPr>
                      <m:e>
                        <m:r>
                          <a:rPr lang="en-US" altLang="zh-TW" sz="1200" b="1" i="1" dirty="0">
                            <a:solidFill>
                              <a:srgbClr val="FF0000"/>
                            </a:solidFill>
                            <a:latin typeface="Cambria Math" panose="02040503050406030204" pitchFamily="18" charset="0"/>
                          </a:rPr>
                          <m:t>𝒙</m:t>
                        </m:r>
                        <m:r>
                          <m:rPr>
                            <m:nor/>
                          </m:rPr>
                          <a:rPr lang="zh-TW" altLang="en-US" sz="1200" dirty="0">
                            <a:solidFill>
                              <a:prstClr val="black"/>
                            </a:solidFill>
                          </a:rPr>
                          <m:t> </m:t>
                        </m:r>
                      </m:e>
                      <m:sup>
                        <m:r>
                          <a:rPr lang="en-US" altLang="zh-TW" sz="1200" b="1" i="1" dirty="0">
                            <a:solidFill>
                              <a:srgbClr val="FF0000"/>
                            </a:solidFill>
                            <a:latin typeface="Cambria Math" panose="02040503050406030204" pitchFamily="18" charset="0"/>
                          </a:rPr>
                          <m:t>(</m:t>
                        </m:r>
                        <m:r>
                          <a:rPr lang="en-US" altLang="zh-TW" sz="1200" b="1" i="1" dirty="0">
                            <a:solidFill>
                              <a:srgbClr val="FF0000"/>
                            </a:solidFill>
                            <a:latin typeface="Cambria Math" panose="02040503050406030204" pitchFamily="18" charset="0"/>
                          </a:rPr>
                          <m:t>𝟏</m:t>
                        </m:r>
                        <m:r>
                          <a:rPr lang="en-US" altLang="zh-TW" sz="1200" b="1" i="1" dirty="0">
                            <a:solidFill>
                              <a:srgbClr val="FF0000"/>
                            </a:solidFill>
                            <a:latin typeface="Cambria Math" panose="02040503050406030204" pitchFamily="18" charset="0"/>
                          </a:rPr>
                          <m:t>)</m:t>
                        </m:r>
                      </m:sup>
                    </m:sSup>
                  </m:oMath>
                </a14:m>
                <a:r>
                  <a:rPr lang="zh-TW" altLang="en-US" sz="1200" dirty="0">
                    <a:solidFill>
                      <a:prstClr val="black"/>
                    </a:solidFill>
                  </a:rPr>
                  <a:t>）與隱藏層（</a:t>
                </a:r>
                <a14:m>
                  <m:oMath xmlns:m="http://schemas.openxmlformats.org/officeDocument/2006/math">
                    <m:r>
                      <a:rPr lang="en-US" altLang="zh-TW" sz="1200" b="1" i="1" dirty="0">
                        <a:solidFill>
                          <a:srgbClr val="FF0000"/>
                        </a:solidFill>
                        <a:latin typeface="Cambria Math" panose="02040503050406030204" pitchFamily="18" charset="0"/>
                      </a:rPr>
                      <m:t>𝑼</m:t>
                    </m:r>
                  </m:oMath>
                </a14:m>
                <a:r>
                  <a:rPr lang="zh-TW" altLang="en-US" sz="1200" dirty="0">
                    <a:solidFill>
                      <a:prstClr val="black"/>
                    </a:solidFill>
                  </a:rPr>
                  <a:t>）作用後會得到（</a:t>
                </a:r>
                <a14:m>
                  <m:oMath xmlns:m="http://schemas.openxmlformats.org/officeDocument/2006/math">
                    <m:sSup>
                      <m:sSupPr>
                        <m:ctrlPr>
                          <a:rPr lang="en-US" altLang="zh-TW" sz="1200" b="1" i="1" dirty="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𝑼</m:t>
                            </m:r>
                          </m:e>
                          <m:sub>
                            <m:r>
                              <a:rPr lang="en-US" altLang="zh-TW" sz="1200" b="1" i="1" dirty="0">
                                <a:solidFill>
                                  <a:srgbClr val="FF0000"/>
                                </a:solidFill>
                                <a:latin typeface="Cambria Math" panose="02040503050406030204" pitchFamily="18" charset="0"/>
                              </a:rPr>
                              <m:t>𝒙</m:t>
                            </m:r>
                          </m:sub>
                        </m:sSub>
                      </m:e>
                      <m:sup>
                        <m:r>
                          <a:rPr lang="en-US" altLang="zh-TW" sz="1200" b="1" i="1" dirty="0">
                            <a:solidFill>
                              <a:srgbClr val="FF0000"/>
                            </a:solidFill>
                            <a:latin typeface="Cambria Math" panose="02040503050406030204" pitchFamily="18" charset="0"/>
                          </a:rPr>
                          <m:t>(</m:t>
                        </m:r>
                        <m:r>
                          <a:rPr lang="en-US" altLang="zh-TW" sz="1200" b="1" i="1" dirty="0">
                            <a:solidFill>
                              <a:srgbClr val="FF0000"/>
                            </a:solidFill>
                            <a:latin typeface="Cambria Math" panose="02040503050406030204" pitchFamily="18" charset="0"/>
                          </a:rPr>
                          <m:t>𝟏</m:t>
                        </m:r>
                        <m:r>
                          <a:rPr lang="en-US" altLang="zh-TW" sz="1200" b="1" i="1" dirty="0">
                            <a:solidFill>
                              <a:srgbClr val="FF0000"/>
                            </a:solidFill>
                            <a:latin typeface="Cambria Math" panose="02040503050406030204" pitchFamily="18" charset="0"/>
                          </a:rPr>
                          <m:t>)</m:t>
                        </m:r>
                      </m:sup>
                    </m:sSup>
                  </m:oMath>
                </a14:m>
                <a:r>
                  <a:rPr lang="zh-TW" altLang="en-US" sz="1200" dirty="0">
                    <a:solidFill>
                      <a:prstClr val="black"/>
                    </a:solidFill>
                  </a:rPr>
                  <a:t>），這個數值我們用（／</a:t>
                </a:r>
                <a:r>
                  <a:rPr lang="en-US" altLang="zh-TW" sz="1200" dirty="0">
                    <a:solidFill>
                      <a:prstClr val="black"/>
                    </a:solidFill>
                  </a:rPr>
                  <a:t>,</a:t>
                </a:r>
                <a:r>
                  <a:rPr lang="zh-TW" altLang="en-US" sz="1200" b="1" dirty="0">
                    <a:solidFill>
                      <a:prstClr val="black"/>
                    </a:solidFill>
                  </a:rPr>
                  <a:t>一</a:t>
                </a:r>
                <a:r>
                  <a:rPr lang="en-US" altLang="zh-TW" sz="1200" dirty="0">
                    <a:solidFill>
                      <a:prstClr val="black"/>
                    </a:solidFill>
                  </a:rPr>
                  <a:t>,</a:t>
                </a:r>
                <a:r>
                  <a:rPr lang="zh-TW" altLang="en-US" sz="1200" b="1" dirty="0">
                    <a:solidFill>
                      <a:prstClr val="black"/>
                    </a:solidFill>
                  </a:rPr>
                  <a:t>一</a:t>
                </a:r>
                <a:r>
                  <a:rPr lang="en-US" altLang="zh-TW" sz="1200" dirty="0">
                    <a:solidFill>
                      <a:prstClr val="black"/>
                    </a:solidFill>
                  </a:rPr>
                  <a:t>,</a:t>
                </a:r>
                <a:r>
                  <a:rPr lang="zh-TW" altLang="en-US" sz="1200" b="1" dirty="0">
                    <a:solidFill>
                      <a:prstClr val="black"/>
                    </a:solidFill>
                  </a:rPr>
                  <a:t>一</a:t>
                </a:r>
                <a:r>
                  <a:rPr lang="zh-TW" altLang="en-US" sz="1200" dirty="0">
                    <a:solidFill>
                      <a:prstClr val="black"/>
                    </a:solidFill>
                  </a:rPr>
                  <a:t>）四個符號來表示。在</a:t>
                </a:r>
                <a:r>
                  <a:rPr lang="en-US" altLang="zh-TW" sz="1200" dirty="0">
                    <a:solidFill>
                      <a:prstClr val="black"/>
                    </a:solidFill>
                  </a:rPr>
                  <a:t>RNN</a:t>
                </a:r>
                <a:r>
                  <a:rPr lang="zh-TW" altLang="en-US" sz="1200" dirty="0">
                    <a:solidFill>
                      <a:prstClr val="black"/>
                    </a:solidFill>
                  </a:rPr>
                  <a:t>中本次反應值（</a:t>
                </a:r>
                <a14:m>
                  <m:oMath xmlns:m="http://schemas.openxmlformats.org/officeDocument/2006/math">
                    <m:sSup>
                      <m:sSupPr>
                        <m:ctrlPr>
                          <a:rPr lang="en-US" altLang="zh-TW" sz="1200" b="1" i="1" dirty="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𝑼</m:t>
                            </m:r>
                          </m:e>
                          <m:sub>
                            <m:r>
                              <a:rPr lang="en-US" altLang="zh-TW" sz="1200" b="1" i="1" dirty="0">
                                <a:solidFill>
                                  <a:srgbClr val="FF0000"/>
                                </a:solidFill>
                                <a:latin typeface="Cambria Math" panose="02040503050406030204" pitchFamily="18" charset="0"/>
                              </a:rPr>
                              <m:t>𝒙</m:t>
                            </m:r>
                          </m:sub>
                        </m:sSub>
                      </m:e>
                      <m:sup>
                        <m:r>
                          <a:rPr lang="en-US" altLang="zh-TW" sz="1200" b="1" i="1" dirty="0">
                            <a:solidFill>
                              <a:srgbClr val="FF0000"/>
                            </a:solidFill>
                            <a:latin typeface="Cambria Math" panose="02040503050406030204" pitchFamily="18" charset="0"/>
                          </a:rPr>
                          <m:t>(</m:t>
                        </m:r>
                        <m:r>
                          <a:rPr lang="en-US" altLang="zh-TW" sz="1200" b="1" i="1" dirty="0">
                            <a:solidFill>
                              <a:srgbClr val="FF0000"/>
                            </a:solidFill>
                            <a:latin typeface="Cambria Math" panose="02040503050406030204" pitchFamily="18" charset="0"/>
                          </a:rPr>
                          <m:t>𝟏</m:t>
                        </m:r>
                        <m:r>
                          <a:rPr lang="en-US" altLang="zh-TW" sz="1200" b="1" i="1" dirty="0">
                            <a:solidFill>
                              <a:srgbClr val="FF0000"/>
                            </a:solidFill>
                            <a:latin typeface="Cambria Math" panose="02040503050406030204" pitchFamily="18" charset="0"/>
                          </a:rPr>
                          <m:t>)</m:t>
                        </m:r>
                      </m:sup>
                    </m:sSup>
                  </m:oMath>
                </a14:m>
                <a:r>
                  <a:rPr lang="zh-TW" altLang="en-US" sz="1200" dirty="0">
                    <a:solidFill>
                      <a:prstClr val="black"/>
                    </a:solidFill>
                  </a:rPr>
                  <a:t>）不會直接輸出，而是跟上次狀態</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zh-TW" altLang="en-US" sz="1200" b="1" i="1" dirty="0" smtClean="0">
                            <a:solidFill>
                              <a:schemeClr val="tx1"/>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a:solidFill>
                              <a:srgbClr val="FF0000"/>
                            </a:solidFill>
                            <a:latin typeface="Cambria Math" panose="02040503050406030204" pitchFamily="18" charset="0"/>
                          </a:rPr>
                          <m:t>𝟎</m:t>
                        </m:r>
                      </m:sub>
                    </m:sSub>
                  </m:oMath>
                </a14:m>
                <a:r>
                  <a:rPr lang="zh-TW" altLang="en-US" sz="1200" dirty="0">
                    <a:solidFill>
                      <a:prstClr val="black"/>
                    </a:solidFill>
                  </a:rPr>
                  <a:t>）的反應值（</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𝑾</m:t>
                        </m:r>
                      </m:e>
                      <m:sub>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𝒔</m:t>
                            </m:r>
                          </m:e>
                          <m:sub>
                            <m:r>
                              <a:rPr lang="en-US" altLang="zh-TW" sz="1200" b="1" i="1" dirty="0">
                                <a:solidFill>
                                  <a:srgbClr val="FF0000"/>
                                </a:solidFill>
                                <a:latin typeface="Cambria Math" panose="02040503050406030204" pitchFamily="18" charset="0"/>
                              </a:rPr>
                              <m:t>𝟎</m:t>
                            </m:r>
                          </m:sub>
                        </m:sSub>
                      </m:sub>
                    </m:sSub>
                  </m:oMath>
                </a14:m>
                <a:r>
                  <a:rPr lang="zh-TW" altLang="en-US" sz="1200" dirty="0">
                    <a:solidFill>
                      <a:prstClr val="black"/>
                    </a:solidFill>
                  </a:rPr>
                  <a:t>）作用後存入本次狀態（</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smtClean="0">
                            <a:solidFill>
                              <a:srgbClr val="FF0000"/>
                            </a:solidFill>
                            <a:latin typeface="Cambria Math" panose="02040503050406030204" pitchFamily="18" charset="0"/>
                          </a:rPr>
                          <m:t>𝟏</m:t>
                        </m:r>
                      </m:sub>
                    </m:sSub>
                  </m:oMath>
                </a14:m>
                <a:r>
                  <a:rPr lang="zh-TW" altLang="en-US" sz="1200" dirty="0">
                    <a:solidFill>
                      <a:prstClr val="black"/>
                    </a:solidFill>
                  </a:rPr>
                  <a:t>）；因為上次狀態</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zh-TW" altLang="en-US" sz="1200" b="1" i="1" dirty="0">
                            <a:latin typeface="Cambria Math" panose="02040503050406030204" pitchFamily="18" charset="0"/>
                          </a:rPr>
                          <m:t>（</m:t>
                        </m:r>
                        <m:r>
                          <a:rPr lang="en-US" altLang="zh-TW" sz="1200" b="1" i="1" dirty="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a:solidFill>
                              <a:srgbClr val="FF0000"/>
                            </a:solidFill>
                            <a:latin typeface="Cambria Math" panose="02040503050406030204" pitchFamily="18" charset="0"/>
                          </a:rPr>
                          <m:t>𝟎</m:t>
                        </m:r>
                      </m:sub>
                    </m:sSub>
                  </m:oMath>
                </a14:m>
                <a:r>
                  <a:rPr lang="zh-TW" altLang="en-US" sz="1200" dirty="0">
                    <a:solidFill>
                      <a:prstClr val="black"/>
                    </a:solidFill>
                  </a:rPr>
                  <a:t>）的反應值（</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𝑾</m:t>
                        </m:r>
                      </m:e>
                      <m:sub>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𝒔</m:t>
                            </m:r>
                          </m:e>
                          <m:sub>
                            <m:r>
                              <a:rPr lang="en-US" altLang="zh-TW" sz="1200" b="1" i="1" dirty="0">
                                <a:solidFill>
                                  <a:srgbClr val="FF0000"/>
                                </a:solidFill>
                                <a:latin typeface="Cambria Math" panose="02040503050406030204" pitchFamily="18" charset="0"/>
                              </a:rPr>
                              <m:t>𝟎</m:t>
                            </m:r>
                          </m:sub>
                        </m:sSub>
                      </m:sub>
                    </m:sSub>
                  </m:oMath>
                </a14:m>
                <a:r>
                  <a:rPr lang="zh-TW" altLang="en-US" sz="1200" dirty="0">
                    <a:solidFill>
                      <a:prstClr val="black"/>
                    </a:solidFill>
                  </a:rPr>
                  <a:t>）為空值，所以本次狀態（</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a:solidFill>
                              <a:srgbClr val="FF0000"/>
                            </a:solidFill>
                            <a:latin typeface="Cambria Math" panose="02040503050406030204" pitchFamily="18" charset="0"/>
                          </a:rPr>
                          <m:t>𝟏</m:t>
                        </m:r>
                      </m:sub>
                    </m:sSub>
                  </m:oMath>
                </a14:m>
                <a:r>
                  <a:rPr lang="zh-TW" altLang="en-US" sz="1200" dirty="0">
                    <a:solidFill>
                      <a:prstClr val="black"/>
                    </a:solidFill>
                  </a:rPr>
                  <a:t>）的內容剛好就是本次的反應值（</a:t>
                </a:r>
                <a14:m>
                  <m:oMath xmlns:m="http://schemas.openxmlformats.org/officeDocument/2006/math">
                    <m:sSup>
                      <m:sSupPr>
                        <m:ctrlPr>
                          <a:rPr lang="en-US" altLang="zh-TW" sz="1200" b="1" i="1" dirty="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𝑼</m:t>
                            </m:r>
                          </m:e>
                          <m:sub>
                            <m:r>
                              <a:rPr lang="en-US" altLang="zh-TW" sz="1200" b="1" i="1" dirty="0">
                                <a:solidFill>
                                  <a:srgbClr val="FF0000"/>
                                </a:solidFill>
                                <a:latin typeface="Cambria Math" panose="02040503050406030204" pitchFamily="18" charset="0"/>
                              </a:rPr>
                              <m:t>𝒙</m:t>
                            </m:r>
                          </m:sub>
                        </m:sSub>
                      </m:e>
                      <m:sup>
                        <m:r>
                          <a:rPr lang="en-US" altLang="zh-TW" sz="1200" b="1" i="1" dirty="0">
                            <a:solidFill>
                              <a:srgbClr val="FF0000"/>
                            </a:solidFill>
                            <a:latin typeface="Cambria Math" panose="02040503050406030204" pitchFamily="18" charset="0"/>
                          </a:rPr>
                          <m:t>(</m:t>
                        </m:r>
                        <m:r>
                          <a:rPr lang="en-US" altLang="zh-TW" sz="1200" b="1" i="1" dirty="0">
                            <a:solidFill>
                              <a:srgbClr val="FF0000"/>
                            </a:solidFill>
                            <a:latin typeface="Cambria Math" panose="02040503050406030204" pitchFamily="18" charset="0"/>
                          </a:rPr>
                          <m:t>𝟏</m:t>
                        </m:r>
                        <m:r>
                          <a:rPr lang="en-US" altLang="zh-TW" sz="1200" b="1" i="1" dirty="0">
                            <a:solidFill>
                              <a:srgbClr val="FF0000"/>
                            </a:solidFill>
                            <a:latin typeface="Cambria Math" panose="02040503050406030204" pitchFamily="18" charset="0"/>
                          </a:rPr>
                          <m:t>)</m:t>
                        </m:r>
                      </m:sup>
                    </m:sSup>
                  </m:oMath>
                </a14:m>
                <a:r>
                  <a:rPr lang="zh-TW" altLang="en-US" sz="1200" dirty="0">
                    <a:solidFill>
                      <a:prstClr val="black"/>
                    </a:solidFill>
                  </a:rPr>
                  <a:t>）。最後，本次狀態（</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a:solidFill>
                              <a:srgbClr val="FF0000"/>
                            </a:solidFill>
                            <a:latin typeface="Cambria Math" panose="02040503050406030204" pitchFamily="18" charset="0"/>
                          </a:rPr>
                          <m:t>𝟏</m:t>
                        </m:r>
                      </m:sub>
                    </m:sSub>
                  </m:oMath>
                </a14:m>
                <a:r>
                  <a:rPr lang="zh-TW" altLang="en-US" sz="1200" dirty="0">
                    <a:solidFill>
                      <a:prstClr val="black"/>
                    </a:solidFill>
                  </a:rPr>
                  <a:t>）與輸出層權重（</a:t>
                </a:r>
                <a14:m>
                  <m:oMath xmlns:m="http://schemas.openxmlformats.org/officeDocument/2006/math">
                    <m:r>
                      <a:rPr lang="en-US" altLang="zh-TW" sz="1200" b="1" i="1" dirty="0">
                        <a:solidFill>
                          <a:srgbClr val="FF0000"/>
                        </a:solidFill>
                        <a:latin typeface="Cambria Math" panose="02040503050406030204" pitchFamily="18" charset="0"/>
                      </a:rPr>
                      <m:t>𝑽</m:t>
                    </m:r>
                  </m:oMath>
                </a14:m>
                <a:r>
                  <a:rPr lang="zh-TW" altLang="en-US" sz="1200" dirty="0">
                    <a:solidFill>
                      <a:prstClr val="black"/>
                    </a:solidFill>
                  </a:rPr>
                  <a:t>）作用後形成本次輸出</a:t>
                </a:r>
                <a14:m>
                  <m:oMath xmlns:m="http://schemas.openxmlformats.org/officeDocument/2006/math">
                    <m:r>
                      <a:rPr lang="zh-TW" altLang="en-US" sz="1200" b="1" i="1" dirty="0">
                        <a:solidFill>
                          <a:prstClr val="black"/>
                        </a:solidFill>
                        <a:latin typeface="Cambria Math" panose="02040503050406030204" pitchFamily="18" charset="0"/>
                      </a:rPr>
                      <m:t>（</m:t>
                    </m:r>
                    <m:sSup>
                      <m:sSupPr>
                        <m:ctrlPr>
                          <a:rPr lang="en-US" altLang="zh-TW" sz="1200" b="1" i="1" dirty="0">
                            <a:solidFill>
                              <a:srgbClr val="FF0000"/>
                            </a:solidFill>
                            <a:latin typeface="Cambria Math" panose="02040503050406030204" pitchFamily="18" charset="0"/>
                          </a:rPr>
                        </m:ctrlPr>
                      </m:sSupPr>
                      <m:e>
                        <m:r>
                          <a:rPr lang="en-US" altLang="zh-TW" sz="1200" b="1" i="1" dirty="0" smtClean="0">
                            <a:solidFill>
                              <a:srgbClr val="FF0000"/>
                            </a:solidFill>
                            <a:latin typeface="Cambria Math" panose="02040503050406030204" pitchFamily="18" charset="0"/>
                          </a:rPr>
                          <m:t>𝑶</m:t>
                        </m:r>
                      </m:e>
                      <m:sup>
                        <m:r>
                          <a:rPr lang="en-US" altLang="zh-TW" sz="1200" b="1" i="1" dirty="0">
                            <a:solidFill>
                              <a:srgbClr val="FF0000"/>
                            </a:solidFill>
                            <a:latin typeface="Cambria Math" panose="02040503050406030204" pitchFamily="18" charset="0"/>
                          </a:rPr>
                          <m:t>(</m:t>
                        </m:r>
                        <m:r>
                          <a:rPr lang="en-US" altLang="zh-TW" sz="1200" b="1" i="1" dirty="0">
                            <a:solidFill>
                              <a:srgbClr val="FF0000"/>
                            </a:solidFill>
                            <a:latin typeface="Cambria Math" panose="02040503050406030204" pitchFamily="18" charset="0"/>
                          </a:rPr>
                          <m:t>𝟏</m:t>
                        </m:r>
                        <m:r>
                          <a:rPr lang="en-US" altLang="zh-TW" sz="1200" b="1" i="1" dirty="0">
                            <a:solidFill>
                              <a:srgbClr val="FF0000"/>
                            </a:solidFill>
                            <a:latin typeface="Cambria Math" panose="02040503050406030204" pitchFamily="18" charset="0"/>
                          </a:rPr>
                          <m:t>)</m:t>
                        </m:r>
                      </m:sup>
                    </m:sSup>
                  </m:oMath>
                </a14:m>
                <a:r>
                  <a:rPr lang="zh-TW" altLang="en-US" sz="1200" dirty="0">
                    <a:solidFill>
                      <a:prstClr val="black"/>
                    </a:solidFill>
                  </a:rPr>
                  <a:t>）。</a:t>
                </a:r>
              </a:p>
              <a:p>
                <a:pPr lvl="0" algn="just"/>
                <a:endParaRPr lang="zh-TW" altLang="en-US" sz="1400" dirty="0">
                  <a:solidFill>
                    <a:prstClr val="black"/>
                  </a:solidFill>
                </a:endParaRPr>
              </a:p>
              <a:p>
                <a:endParaRPr lang="zh-TW" altLang="en-US" sz="1400" dirty="0">
                  <a:solidFill>
                    <a:prstClr val="black"/>
                  </a:solidFill>
                </a:endParaRPr>
              </a:p>
              <a:p>
                <a:pPr algn="just"/>
                <a:endParaRPr lang="zh-TW"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4336999" y="194470"/>
                <a:ext cx="4715561" cy="2298386"/>
              </a:xfrm>
              <a:prstGeom prst="rect">
                <a:avLst/>
              </a:prstGeom>
              <a:blipFill>
                <a:blip r:embed="rId26"/>
                <a:stretch>
                  <a:fillRect t="-531" r="-323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301103" y="6197587"/>
                <a:ext cx="4759636" cy="296363"/>
              </a:xfrm>
              <a:prstGeom prst="rect">
                <a:avLst/>
              </a:prstGeom>
              <a:solidFill>
                <a:srgbClr val="FFFF00"/>
              </a:solidFill>
            </p:spPr>
            <p:txBody>
              <a:bodyPr wrap="none">
                <a:spAutoFit/>
              </a:bodyPr>
              <a:lstStyle/>
              <a:p>
                <a14:m>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𝑼</m:t>
                            </m:r>
                          </m:e>
                          <m:sub>
                            <m:r>
                              <a:rPr lang="en-US" altLang="zh-TW" sz="1200" b="1" i="1" dirty="0">
                                <a:solidFill>
                                  <a:srgbClr val="FF0000"/>
                                </a:solidFill>
                                <a:latin typeface="Cambria Math" panose="02040503050406030204" pitchFamily="18" charset="0"/>
                              </a:rPr>
                              <m:t>𝒙</m:t>
                            </m:r>
                          </m:sub>
                        </m:sSub>
                      </m:e>
                      <m:sup>
                        <m:r>
                          <a:rPr lang="en-US" altLang="zh-TW" sz="1200" b="1" i="1" dirty="0">
                            <a:solidFill>
                              <a:srgbClr val="FF0000"/>
                            </a:solidFill>
                            <a:latin typeface="Cambria Math" panose="02040503050406030204" pitchFamily="18" charset="0"/>
                          </a:rPr>
                          <m:t>(</m:t>
                        </m:r>
                        <m:r>
                          <a:rPr lang="en-US" altLang="zh-TW" sz="1200" b="1" i="1" dirty="0">
                            <a:solidFill>
                              <a:srgbClr val="FF0000"/>
                            </a:solidFill>
                            <a:latin typeface="Cambria Math" panose="02040503050406030204" pitchFamily="18" charset="0"/>
                          </a:rPr>
                          <m:t>𝟏</m:t>
                        </m:r>
                        <m:r>
                          <a:rPr lang="en-US" altLang="zh-TW" sz="1200" b="1" i="1" dirty="0">
                            <a:solidFill>
                              <a:srgbClr val="FF0000"/>
                            </a:solidFill>
                            <a:latin typeface="Cambria Math" panose="02040503050406030204" pitchFamily="18" charset="0"/>
                          </a:rPr>
                          <m:t>)</m:t>
                        </m:r>
                      </m:sup>
                    </m:sSup>
                  </m:oMath>
                </a14:m>
                <a:r>
                  <a:rPr lang="zh-TW" altLang="en-US" sz="1200" dirty="0"/>
                  <a:t>：（</a:t>
                </a:r>
                <a:r>
                  <a:rPr lang="zh-TW" altLang="en-US" sz="1200" dirty="0">
                    <a:solidFill>
                      <a:prstClr val="black"/>
                    </a:solidFill>
                  </a:rPr>
                  <a:t>／</a:t>
                </a:r>
                <a:r>
                  <a:rPr lang="en-US" altLang="zh-TW" sz="1200" dirty="0">
                    <a:solidFill>
                      <a:prstClr val="black"/>
                    </a:solidFill>
                  </a:rPr>
                  <a:t>,</a:t>
                </a:r>
                <a:r>
                  <a:rPr lang="zh-TW" altLang="en-US" sz="1200" b="1" dirty="0">
                    <a:solidFill>
                      <a:prstClr val="black"/>
                    </a:solidFill>
                  </a:rPr>
                  <a:t>一</a:t>
                </a:r>
                <a:r>
                  <a:rPr lang="en-US" altLang="zh-TW" sz="1200" dirty="0">
                    <a:solidFill>
                      <a:prstClr val="black"/>
                    </a:solidFill>
                  </a:rPr>
                  <a:t>,</a:t>
                </a:r>
                <a:r>
                  <a:rPr lang="zh-TW" altLang="en-US" sz="1200" b="1" dirty="0">
                    <a:solidFill>
                      <a:prstClr val="black"/>
                    </a:solidFill>
                  </a:rPr>
                  <a:t>一</a:t>
                </a:r>
                <a:r>
                  <a:rPr lang="en-US" altLang="zh-TW" sz="1200" dirty="0">
                    <a:solidFill>
                      <a:prstClr val="black"/>
                    </a:solidFill>
                  </a:rPr>
                  <a:t>,</a:t>
                </a:r>
                <a:r>
                  <a:rPr lang="zh-TW" altLang="en-US" sz="1200" b="1" dirty="0">
                    <a:solidFill>
                      <a:prstClr val="black"/>
                    </a:solidFill>
                  </a:rPr>
                  <a:t>一</a:t>
                </a:r>
                <a:r>
                  <a:rPr lang="zh-TW" altLang="en-US" sz="1200" dirty="0"/>
                  <a:t>）</a:t>
                </a:r>
                <a:r>
                  <a:rPr lang="en-US" altLang="zh-TW" sz="1200" dirty="0"/>
                  <a:t>+</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a:solidFill>
                              <a:srgbClr val="FF0000"/>
                            </a:solidFill>
                            <a:latin typeface="Cambria Math" panose="02040503050406030204" pitchFamily="18" charset="0"/>
                          </a:rPr>
                          <m:t>𝟎</m:t>
                        </m:r>
                      </m:sub>
                    </m:sSub>
                  </m:oMath>
                </a14:m>
                <a:r>
                  <a:rPr lang="zh-TW" altLang="en-US" sz="1200" dirty="0"/>
                  <a:t> ： （</a:t>
                </a:r>
                <a:r>
                  <a:rPr lang="en-US" altLang="zh-TW" sz="1200" dirty="0" err="1"/>
                  <a:t>o,o,o,o</a:t>
                </a:r>
                <a:r>
                  <a:rPr lang="en-US" altLang="zh-TW" sz="1200" dirty="0"/>
                  <a:t>,</a:t>
                </a:r>
                <a:r>
                  <a:rPr lang="zh-TW" altLang="en-US" sz="1200" dirty="0"/>
                  <a:t>）</a:t>
                </a:r>
                <a:r>
                  <a:rPr lang="en-US" altLang="zh-TW" sz="1200" dirty="0"/>
                  <a:t>= </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smtClean="0">
                            <a:solidFill>
                              <a:srgbClr val="FF0000"/>
                            </a:solidFill>
                            <a:latin typeface="Cambria Math" panose="02040503050406030204" pitchFamily="18" charset="0"/>
                          </a:rPr>
                          <m:t>𝟏</m:t>
                        </m:r>
                      </m:sub>
                    </m:sSub>
                  </m:oMath>
                </a14:m>
                <a:r>
                  <a:rPr lang="zh-TW" altLang="en-US" sz="1200" dirty="0"/>
                  <a:t>： （</a:t>
                </a:r>
                <a:r>
                  <a:rPr lang="zh-TW" altLang="en-US" sz="1200" dirty="0">
                    <a:solidFill>
                      <a:prstClr val="black"/>
                    </a:solidFill>
                  </a:rPr>
                  <a:t>／</a:t>
                </a:r>
                <a:r>
                  <a:rPr lang="en-US" altLang="zh-TW" sz="1200" dirty="0">
                    <a:solidFill>
                      <a:prstClr val="black"/>
                    </a:solidFill>
                  </a:rPr>
                  <a:t>,</a:t>
                </a:r>
                <a:r>
                  <a:rPr lang="zh-TW" altLang="en-US" sz="1200" b="1" dirty="0">
                    <a:solidFill>
                      <a:prstClr val="black"/>
                    </a:solidFill>
                  </a:rPr>
                  <a:t>一</a:t>
                </a:r>
                <a:r>
                  <a:rPr lang="en-US" altLang="zh-TW" sz="1200" dirty="0">
                    <a:solidFill>
                      <a:prstClr val="black"/>
                    </a:solidFill>
                  </a:rPr>
                  <a:t>,</a:t>
                </a:r>
                <a:r>
                  <a:rPr lang="zh-TW" altLang="en-US" sz="1200" b="1" dirty="0">
                    <a:solidFill>
                      <a:prstClr val="black"/>
                    </a:solidFill>
                  </a:rPr>
                  <a:t>一</a:t>
                </a:r>
                <a:r>
                  <a:rPr lang="en-US" altLang="zh-TW" sz="1200" dirty="0">
                    <a:solidFill>
                      <a:prstClr val="black"/>
                    </a:solidFill>
                  </a:rPr>
                  <a:t>,</a:t>
                </a:r>
                <a:r>
                  <a:rPr lang="zh-TW" altLang="en-US" sz="1200" b="1" dirty="0">
                    <a:solidFill>
                      <a:prstClr val="black"/>
                    </a:solidFill>
                  </a:rPr>
                  <a:t>一</a:t>
                </a:r>
                <a:r>
                  <a:rPr lang="zh-TW" altLang="en-US" sz="1200" dirty="0"/>
                  <a:t>）</a:t>
                </a:r>
              </a:p>
            </p:txBody>
          </p:sp>
        </mc:Choice>
        <mc:Fallback xmlns="">
          <p:sp>
            <p:nvSpPr>
              <p:cNvPr id="21" name="矩形 20"/>
              <p:cNvSpPr>
                <a:spLocks noRot="1" noChangeAspect="1" noMove="1" noResize="1" noEditPoints="1" noAdjustHandles="1" noChangeArrowheads="1" noChangeShapeType="1" noTextEdit="1"/>
              </p:cNvSpPr>
              <p:nvPr/>
            </p:nvSpPr>
            <p:spPr>
              <a:xfrm>
                <a:off x="301103" y="6197587"/>
                <a:ext cx="4759636" cy="296363"/>
              </a:xfrm>
              <a:prstGeom prst="rect">
                <a:avLst/>
              </a:prstGeom>
              <a:blipFill>
                <a:blip r:embed="rId27"/>
                <a:stretch>
                  <a:fillRect b="-16667"/>
                </a:stretch>
              </a:blipFill>
            </p:spPr>
            <p:txBody>
              <a:bodyPr/>
              <a:lstStyle/>
              <a:p>
                <a:r>
                  <a:rPr lang="zh-TW" altLang="en-US">
                    <a:noFill/>
                  </a:rPr>
                  <a:t> </a:t>
                </a:r>
              </a:p>
            </p:txBody>
          </p:sp>
        </mc:Fallback>
      </mc:AlternateContent>
      <p:sp>
        <p:nvSpPr>
          <p:cNvPr id="63" name="矩形 62">
            <a:extLst>
              <a:ext uri="{FF2B5EF4-FFF2-40B4-BE49-F238E27FC236}">
                <a16:creationId xmlns:a16="http://schemas.microsoft.com/office/drawing/2014/main" id="{6FEE1FB6-C50F-46C0-B2C8-AD90FC8F9449}"/>
              </a:ext>
            </a:extLst>
          </p:cNvPr>
          <p:cNvSpPr/>
          <p:nvPr/>
        </p:nvSpPr>
        <p:spPr>
          <a:xfrm>
            <a:off x="301103" y="6520567"/>
            <a:ext cx="2034531" cy="307777"/>
          </a:xfrm>
          <a:prstGeom prst="rect">
            <a:avLst/>
          </a:prstGeom>
          <a:solidFill>
            <a:schemeClr val="accent2">
              <a:lumMod val="60000"/>
              <a:lumOff val="40000"/>
            </a:schemeClr>
          </a:solidFill>
        </p:spPr>
        <p:txBody>
          <a:bodyPr wrap="none">
            <a:spAutoFit/>
          </a:bodyPr>
          <a:lstStyle/>
          <a:p>
            <a:pPr algn="ctr"/>
            <a:r>
              <a:rPr lang="zh-TW" altLang="en-US" sz="1400" b="1" dirty="0">
                <a:solidFill>
                  <a:prstClr val="black"/>
                </a:solidFill>
              </a:rPr>
              <a:t>假設：一　＋　／＝ ／</a:t>
            </a:r>
            <a:endParaRPr lang="zh-TW" altLang="en-US" dirty="0"/>
          </a:p>
        </p:txBody>
      </p:sp>
    </p:spTree>
    <p:extLst>
      <p:ext uri="{BB962C8B-B14F-4D97-AF65-F5344CB8AC3E}">
        <p14:creationId xmlns:p14="http://schemas.microsoft.com/office/powerpoint/2010/main" val="887824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運作原理</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14:m>
                  <m:oMath xmlns:m="http://schemas.openxmlformats.org/officeDocument/2006/math">
                    <m:sSub>
                      <m:sSubPr>
                        <m:ctrlPr>
                          <a:rPr lang="en-US" altLang="zh-TW" b="1" i="1" dirty="0" smtClean="0">
                            <a:latin typeface="Cambria Math" panose="02040503050406030204" pitchFamily="18" charset="0"/>
                          </a:rPr>
                        </m:ctrlPr>
                      </m:sSubPr>
                      <m:e>
                        <m:r>
                          <a:rPr lang="en-US" altLang="zh-TW" b="1" dirty="0">
                            <a:latin typeface="Cambria Math" panose="02040503050406030204" pitchFamily="18" charset="0"/>
                          </a:rPr>
                          <m:t>𝐓</m:t>
                        </m:r>
                      </m:e>
                      <m:sub>
                        <m:r>
                          <a:rPr lang="en-US" altLang="zh-TW" b="1" i="0" dirty="0" smtClean="0">
                            <a:latin typeface="Cambria Math" panose="02040503050406030204" pitchFamily="18" charset="0"/>
                          </a:rPr>
                          <m:t>𝟐</m:t>
                        </m:r>
                      </m:sub>
                    </m:sSub>
                  </m:oMath>
                </a14:m>
                <a:r>
                  <a:rPr lang="en-US" altLang="zh-TW" b="1" dirty="0"/>
                  <a:t>:</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392" t="-1654"/>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EE24E02C-FA55-4E48-AE6E-5EC7FF184350}" type="slidenum">
              <a:rPr lang="zh-TW" altLang="en-US" smtClean="0"/>
              <a:t>30</a:t>
            </a:fld>
            <a:endParaRPr lang="zh-TW" altLang="en-US"/>
          </a:p>
        </p:txBody>
      </p:sp>
      <p:grpSp>
        <p:nvGrpSpPr>
          <p:cNvPr id="6" name="群組 5"/>
          <p:cNvGrpSpPr/>
          <p:nvPr/>
        </p:nvGrpSpPr>
        <p:grpSpPr>
          <a:xfrm>
            <a:off x="1872832" y="2121408"/>
            <a:ext cx="6155602" cy="4535922"/>
            <a:chOff x="1423945" y="2277688"/>
            <a:chExt cx="6155602" cy="4535922"/>
          </a:xfrm>
        </p:grpSpPr>
        <p:grpSp>
          <p:nvGrpSpPr>
            <p:cNvPr id="7" name="群組 6"/>
            <p:cNvGrpSpPr/>
            <p:nvPr/>
          </p:nvGrpSpPr>
          <p:grpSpPr>
            <a:xfrm>
              <a:off x="1423945" y="2277688"/>
              <a:ext cx="6155602" cy="4535922"/>
              <a:chOff x="1415632" y="2835632"/>
              <a:chExt cx="6155602" cy="4535922"/>
            </a:xfrm>
          </p:grpSpPr>
          <p:sp>
            <p:nvSpPr>
              <p:cNvPr id="12" name="矩形 11"/>
              <p:cNvSpPr/>
              <p:nvPr/>
            </p:nvSpPr>
            <p:spPr>
              <a:xfrm>
                <a:off x="5016567" y="2835632"/>
                <a:ext cx="1040766" cy="4535922"/>
              </a:xfrm>
              <a:prstGeom prst="rect">
                <a:avLst/>
              </a:prstGeom>
              <a:ln>
                <a:solidFill>
                  <a:srgbClr val="0000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nvGrpSpPr>
              <p:cNvPr id="13" name="群組 12"/>
              <p:cNvGrpSpPr/>
              <p:nvPr/>
            </p:nvGrpSpPr>
            <p:grpSpPr>
              <a:xfrm>
                <a:off x="1536054" y="4081258"/>
                <a:ext cx="1927995" cy="2556652"/>
                <a:chOff x="1168321" y="3757653"/>
                <a:chExt cx="1927995" cy="2556652"/>
              </a:xfrm>
            </p:grpSpPr>
            <p:cxnSp>
              <p:nvCxnSpPr>
                <p:cNvPr id="42" name="直線單箭頭接點 41"/>
                <p:cNvCxnSpPr>
                  <a:stCxn id="55" idx="6"/>
                  <a:endCxn id="61" idx="2"/>
                </p:cNvCxnSpPr>
                <p:nvPr/>
              </p:nvCxnSpPr>
              <p:spPr>
                <a:xfrm flipV="1">
                  <a:off x="1648381" y="3997337"/>
                  <a:ext cx="967875" cy="373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3" name="群組 42"/>
                <p:cNvGrpSpPr/>
                <p:nvPr/>
              </p:nvGrpSpPr>
              <p:grpSpPr>
                <a:xfrm>
                  <a:off x="1168321" y="3757653"/>
                  <a:ext cx="1927995" cy="2556652"/>
                  <a:chOff x="1168321" y="3757653"/>
                  <a:chExt cx="1927995" cy="2556652"/>
                </a:xfrm>
              </p:grpSpPr>
              <mc:AlternateContent xmlns:mc="http://schemas.openxmlformats.org/markup-compatibility/2006" xmlns:a14="http://schemas.microsoft.com/office/drawing/2010/main">
                <mc:Choice Requires="a14">
                  <p:sp>
                    <p:nvSpPr>
                      <p:cNvPr id="55" name="橢圓 54"/>
                      <p:cNvSpPr/>
                      <p:nvPr/>
                    </p:nvSpPr>
                    <p:spPr>
                      <a:xfrm>
                        <a:off x="1168321" y="4131382"/>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smtClean="0">
                                          <a:solidFill>
                                            <a:srgbClr val="FF0000"/>
                                          </a:solidFill>
                                          <a:latin typeface="Cambria Math" panose="02040503050406030204" pitchFamily="18" charset="0"/>
                                        </a:rPr>
                                        <m:t>𝒙</m:t>
                                      </m:r>
                                    </m:e>
                                    <m:sub>
                                      <m:r>
                                        <a:rPr lang="en-US" altLang="zh-TW" sz="1200" b="1" i="1" dirty="0">
                                          <a:solidFill>
                                            <a:srgbClr val="FF0000"/>
                                          </a:solidFill>
                                          <a:latin typeface="Cambria Math" panose="02040503050406030204" pitchFamily="18" charset="0"/>
                                        </a:rPr>
                                        <m:t>𝟎</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𝟐</m:t>
                                  </m:r>
                                  <m:r>
                                    <a:rPr lang="en-US" altLang="zh-TW" sz="1200" b="1" i="1" dirty="0">
                                      <a:solidFill>
                                        <a:srgbClr val="FF0000"/>
                                      </a:solidFill>
                                      <a:latin typeface="Cambria Math" panose="02040503050406030204" pitchFamily="18" charset="0"/>
                                    </a:rPr>
                                    <m:t>)</m:t>
                                  </m:r>
                                </m:sup>
                              </m:sSup>
                            </m:oMath>
                          </m:oMathPara>
                        </a14:m>
                        <a:endParaRPr lang="zh-TW" altLang="en-US" dirty="0"/>
                      </a:p>
                    </p:txBody>
                  </p:sp>
                </mc:Choice>
                <mc:Fallback xmlns="">
                  <p:sp>
                    <p:nvSpPr>
                      <p:cNvPr id="55" name="橢圓 54"/>
                      <p:cNvSpPr>
                        <a:spLocks noRot="1" noChangeAspect="1" noMove="1" noResize="1" noEditPoints="1" noAdjustHandles="1" noChangeArrowheads="1" noChangeShapeType="1" noTextEdit="1"/>
                      </p:cNvSpPr>
                      <p:nvPr/>
                    </p:nvSpPr>
                    <p:spPr>
                      <a:xfrm>
                        <a:off x="1168321" y="4131382"/>
                        <a:ext cx="480060" cy="479367"/>
                      </a:xfrm>
                      <a:prstGeom prst="ellipse">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橢圓 55"/>
                      <p:cNvSpPr/>
                      <p:nvPr/>
                    </p:nvSpPr>
                    <p:spPr>
                      <a:xfrm>
                        <a:off x="1168321" y="4739278"/>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𝒙</m:t>
                                      </m:r>
                                    </m:e>
                                    <m:sub>
                                      <m:r>
                                        <a:rPr lang="en-US" altLang="zh-TW" sz="1200" b="1" i="1" dirty="0" smtClean="0">
                                          <a:solidFill>
                                            <a:srgbClr val="FF0000"/>
                                          </a:solidFill>
                                          <a:latin typeface="Cambria Math" panose="02040503050406030204" pitchFamily="18" charset="0"/>
                                        </a:rPr>
                                        <m:t>𝟏</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𝟐</m:t>
                                  </m:r>
                                  <m:r>
                                    <a:rPr lang="en-US" altLang="zh-TW" sz="1200" b="1" i="1" dirty="0">
                                      <a:solidFill>
                                        <a:srgbClr val="FF0000"/>
                                      </a:solidFill>
                                      <a:latin typeface="Cambria Math" panose="02040503050406030204" pitchFamily="18" charset="0"/>
                                    </a:rPr>
                                    <m:t>)</m:t>
                                  </m:r>
                                </m:sup>
                              </m:sSup>
                            </m:oMath>
                          </m:oMathPara>
                        </a14:m>
                        <a:endParaRPr lang="zh-TW" altLang="en-US" sz="1200" dirty="0"/>
                      </a:p>
                    </p:txBody>
                  </p:sp>
                </mc:Choice>
                <mc:Fallback xmlns="">
                  <p:sp>
                    <p:nvSpPr>
                      <p:cNvPr id="56" name="橢圓 55"/>
                      <p:cNvSpPr>
                        <a:spLocks noRot="1" noChangeAspect="1" noMove="1" noResize="1" noEditPoints="1" noAdjustHandles="1" noChangeArrowheads="1" noChangeShapeType="1" noTextEdit="1"/>
                      </p:cNvSpPr>
                      <p:nvPr/>
                    </p:nvSpPr>
                    <p:spPr>
                      <a:xfrm>
                        <a:off x="1168321" y="4739278"/>
                        <a:ext cx="480060" cy="479367"/>
                      </a:xfrm>
                      <a:prstGeom prst="ellipse">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橢圓 56"/>
                      <p:cNvSpPr/>
                      <p:nvPr/>
                    </p:nvSpPr>
                    <p:spPr>
                      <a:xfrm rot="21438205">
                        <a:off x="1168321" y="5358201"/>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𝒙</m:t>
                                      </m:r>
                                    </m:e>
                                    <m:sub>
                                      <m:r>
                                        <a:rPr lang="en-US" altLang="zh-TW" sz="1200" b="1" i="1" dirty="0" smtClean="0">
                                          <a:solidFill>
                                            <a:srgbClr val="FF0000"/>
                                          </a:solidFill>
                                          <a:latin typeface="Cambria Math" panose="02040503050406030204" pitchFamily="18" charset="0"/>
                                        </a:rPr>
                                        <m:t>𝟐</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𝟐</m:t>
                                  </m:r>
                                  <m:r>
                                    <a:rPr lang="en-US" altLang="zh-TW" sz="1200" b="1" i="1" dirty="0">
                                      <a:solidFill>
                                        <a:srgbClr val="FF0000"/>
                                      </a:solidFill>
                                      <a:latin typeface="Cambria Math" panose="02040503050406030204" pitchFamily="18" charset="0"/>
                                    </a:rPr>
                                    <m:t>)</m:t>
                                  </m:r>
                                </m:sup>
                              </m:sSup>
                            </m:oMath>
                          </m:oMathPara>
                        </a14:m>
                        <a:endParaRPr lang="zh-TW" altLang="en-US" sz="1200" dirty="0"/>
                      </a:p>
                    </p:txBody>
                  </p:sp>
                </mc:Choice>
                <mc:Fallback xmlns="">
                  <p:sp>
                    <p:nvSpPr>
                      <p:cNvPr id="57" name="橢圓 56"/>
                      <p:cNvSpPr>
                        <a:spLocks noRot="1" noChangeAspect="1" noMove="1" noResize="1" noEditPoints="1" noAdjustHandles="1" noChangeArrowheads="1" noChangeShapeType="1" noTextEdit="1"/>
                      </p:cNvSpPr>
                      <p:nvPr/>
                    </p:nvSpPr>
                    <p:spPr>
                      <a:xfrm rot="21438205">
                        <a:off x="1168321" y="5358201"/>
                        <a:ext cx="480060" cy="479367"/>
                      </a:xfrm>
                      <a:prstGeom prst="ellipse">
                        <a:avLst/>
                      </a:prstGeom>
                      <a:blipFill>
                        <a:blip r:embed="rId5"/>
                        <a:stretch>
                          <a:fillRect/>
                        </a:stretch>
                      </a:blipFill>
                    </p:spPr>
                    <p:txBody>
                      <a:bodyPr/>
                      <a:lstStyle/>
                      <a:p>
                        <a:r>
                          <a:rPr lang="zh-TW" altLang="en-US">
                            <a:noFill/>
                          </a:rPr>
                          <a:t> </a:t>
                        </a:r>
                      </a:p>
                    </p:txBody>
                  </p:sp>
                </mc:Fallback>
              </mc:AlternateContent>
              <p:sp>
                <p:nvSpPr>
                  <p:cNvPr id="58" name="橢圓 57"/>
                  <p:cNvSpPr/>
                  <p:nvPr/>
                </p:nvSpPr>
                <p:spPr>
                  <a:xfrm>
                    <a:off x="2594235" y="5834938"/>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一</a:t>
                    </a:r>
                  </a:p>
                </p:txBody>
              </p:sp>
              <p:sp>
                <p:nvSpPr>
                  <p:cNvPr id="59" name="橢圓 58"/>
                  <p:cNvSpPr/>
                  <p:nvPr/>
                </p:nvSpPr>
                <p:spPr>
                  <a:xfrm>
                    <a:off x="2616256" y="4442730"/>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a:t>
                    </a:r>
                  </a:p>
                </p:txBody>
              </p:sp>
              <p:sp>
                <p:nvSpPr>
                  <p:cNvPr id="60" name="橢圓 59"/>
                  <p:cNvSpPr/>
                  <p:nvPr/>
                </p:nvSpPr>
                <p:spPr>
                  <a:xfrm rot="21438205">
                    <a:off x="2605246" y="5138834"/>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a:t>
                    </a:r>
                  </a:p>
                </p:txBody>
              </p:sp>
              <p:sp>
                <p:nvSpPr>
                  <p:cNvPr id="61" name="橢圓 60"/>
                  <p:cNvSpPr/>
                  <p:nvPr/>
                </p:nvSpPr>
                <p:spPr>
                  <a:xfrm>
                    <a:off x="2616256" y="3757653"/>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一</a:t>
                    </a:r>
                  </a:p>
                </p:txBody>
              </p:sp>
            </p:grpSp>
            <p:cxnSp>
              <p:nvCxnSpPr>
                <p:cNvPr id="44" name="直線單箭頭接點 43"/>
                <p:cNvCxnSpPr>
                  <a:stCxn id="55" idx="6"/>
                  <a:endCxn id="59" idx="2"/>
                </p:cNvCxnSpPr>
                <p:nvPr/>
              </p:nvCxnSpPr>
              <p:spPr>
                <a:xfrm>
                  <a:off x="1648381" y="4371066"/>
                  <a:ext cx="967875" cy="311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55" idx="6"/>
                  <a:endCxn id="60" idx="2"/>
                </p:cNvCxnSpPr>
                <p:nvPr/>
              </p:nvCxnSpPr>
              <p:spPr>
                <a:xfrm>
                  <a:off x="1648381" y="4371066"/>
                  <a:ext cx="957131" cy="1018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55" idx="6"/>
                  <a:endCxn id="58" idx="2"/>
                </p:cNvCxnSpPr>
                <p:nvPr/>
              </p:nvCxnSpPr>
              <p:spPr>
                <a:xfrm>
                  <a:off x="1648381" y="4371066"/>
                  <a:ext cx="945854" cy="1703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單箭頭接點 46"/>
                <p:cNvCxnSpPr>
                  <a:stCxn id="56" idx="6"/>
                  <a:endCxn id="61" idx="2"/>
                </p:cNvCxnSpPr>
                <p:nvPr/>
              </p:nvCxnSpPr>
              <p:spPr>
                <a:xfrm flipV="1">
                  <a:off x="1648381" y="3997337"/>
                  <a:ext cx="967875" cy="981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單箭頭接點 47"/>
                <p:cNvCxnSpPr>
                  <a:stCxn id="56" idx="6"/>
                  <a:endCxn id="59" idx="2"/>
                </p:cNvCxnSpPr>
                <p:nvPr/>
              </p:nvCxnSpPr>
              <p:spPr>
                <a:xfrm flipV="1">
                  <a:off x="1648381" y="4682414"/>
                  <a:ext cx="967875" cy="296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單箭頭接點 48"/>
                <p:cNvCxnSpPr>
                  <a:stCxn id="56" idx="6"/>
                  <a:endCxn id="60" idx="2"/>
                </p:cNvCxnSpPr>
                <p:nvPr/>
              </p:nvCxnSpPr>
              <p:spPr>
                <a:xfrm>
                  <a:off x="1648381" y="4978962"/>
                  <a:ext cx="957131" cy="410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單箭頭接點 49"/>
                <p:cNvCxnSpPr>
                  <a:stCxn id="56" idx="6"/>
                  <a:endCxn id="58" idx="2"/>
                </p:cNvCxnSpPr>
                <p:nvPr/>
              </p:nvCxnSpPr>
              <p:spPr>
                <a:xfrm>
                  <a:off x="1648381" y="4978962"/>
                  <a:ext cx="945854" cy="109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單箭頭接點 50"/>
                <p:cNvCxnSpPr>
                  <a:stCxn id="57" idx="6"/>
                  <a:endCxn id="61" idx="2"/>
                </p:cNvCxnSpPr>
                <p:nvPr/>
              </p:nvCxnSpPr>
              <p:spPr>
                <a:xfrm flipV="1">
                  <a:off x="1648115" y="3997337"/>
                  <a:ext cx="968141" cy="1589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單箭頭接點 51"/>
                <p:cNvCxnSpPr>
                  <a:stCxn id="57" idx="6"/>
                  <a:endCxn id="59" idx="2"/>
                </p:cNvCxnSpPr>
                <p:nvPr/>
              </p:nvCxnSpPr>
              <p:spPr>
                <a:xfrm flipV="1">
                  <a:off x="1648115" y="4682414"/>
                  <a:ext cx="968141" cy="904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單箭頭接點 52"/>
                <p:cNvCxnSpPr>
                  <a:stCxn id="57" idx="6"/>
                  <a:endCxn id="60" idx="2"/>
                </p:cNvCxnSpPr>
                <p:nvPr/>
              </p:nvCxnSpPr>
              <p:spPr>
                <a:xfrm flipV="1">
                  <a:off x="1648115" y="5389811"/>
                  <a:ext cx="957397" cy="196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單箭頭接點 53"/>
                <p:cNvCxnSpPr>
                  <a:stCxn id="57" idx="6"/>
                  <a:endCxn id="58" idx="2"/>
                </p:cNvCxnSpPr>
                <p:nvPr/>
              </p:nvCxnSpPr>
              <p:spPr>
                <a:xfrm>
                  <a:off x="1648115" y="5586592"/>
                  <a:ext cx="946120" cy="488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4" name="橢圓 13"/>
              <p:cNvSpPr/>
              <p:nvPr/>
            </p:nvSpPr>
            <p:spPr>
              <a:xfrm>
                <a:off x="4402946" y="5211728"/>
                <a:ext cx="243840" cy="2396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a:t>
                </a:r>
                <a:endParaRPr lang="zh-TW" altLang="en-US" dirty="0"/>
              </a:p>
            </p:txBody>
          </p:sp>
          <p:cxnSp>
            <p:nvCxnSpPr>
              <p:cNvPr id="15" name="肘形接點 14"/>
              <p:cNvCxnSpPr>
                <a:stCxn id="61" idx="6"/>
                <a:endCxn id="14" idx="2"/>
              </p:cNvCxnSpPr>
              <p:nvPr/>
            </p:nvCxnSpPr>
            <p:spPr>
              <a:xfrm>
                <a:off x="3464049" y="4320942"/>
                <a:ext cx="938897" cy="1010628"/>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肘形接點 15"/>
              <p:cNvCxnSpPr>
                <a:stCxn id="58" idx="6"/>
                <a:endCxn id="14" idx="2"/>
              </p:cNvCxnSpPr>
              <p:nvPr/>
            </p:nvCxnSpPr>
            <p:spPr>
              <a:xfrm flipV="1">
                <a:off x="3442028" y="5331570"/>
                <a:ext cx="960918" cy="1066657"/>
              </a:xfrm>
              <a:prstGeom prst="bentConnector3">
                <a:avLst>
                  <a:gd name="adj1" fmla="val 51322"/>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肘形接點 16"/>
              <p:cNvCxnSpPr>
                <a:stCxn id="59" idx="6"/>
                <a:endCxn id="14" idx="2"/>
              </p:cNvCxnSpPr>
              <p:nvPr/>
            </p:nvCxnSpPr>
            <p:spPr>
              <a:xfrm>
                <a:off x="3464049" y="5006019"/>
                <a:ext cx="938897" cy="325551"/>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肘形接點 17"/>
              <p:cNvCxnSpPr>
                <a:stCxn id="60" idx="6"/>
                <a:endCxn id="14" idx="2"/>
              </p:cNvCxnSpPr>
              <p:nvPr/>
            </p:nvCxnSpPr>
            <p:spPr>
              <a:xfrm flipV="1">
                <a:off x="3452773" y="5331570"/>
                <a:ext cx="950173" cy="35926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橢圓 18"/>
                  <p:cNvSpPr/>
                  <p:nvPr/>
                </p:nvSpPr>
                <p:spPr>
                  <a:xfrm>
                    <a:off x="6652861" y="4483170"/>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smtClean="0">
                                      <a:solidFill>
                                        <a:srgbClr val="FF0000"/>
                                      </a:solidFill>
                                      <a:latin typeface="Cambria Math" panose="02040503050406030204" pitchFamily="18" charset="0"/>
                                    </a:rPr>
                                    <m:t>𝒐</m:t>
                                  </m:r>
                                </m:e>
                                <m:sub>
                                  <m:r>
                                    <a:rPr lang="en-US" altLang="zh-TW" sz="1200" b="1" i="1" dirty="0" smtClean="0">
                                      <a:solidFill>
                                        <a:srgbClr val="FF0000"/>
                                      </a:solidFill>
                                      <a:latin typeface="Cambria Math" panose="02040503050406030204" pitchFamily="18" charset="0"/>
                                    </a:rPr>
                                    <m:t>𝟎</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𝟐</m:t>
                              </m:r>
                              <m:r>
                                <a:rPr lang="en-US" altLang="zh-TW" sz="1200" b="1" i="1" dirty="0">
                                  <a:solidFill>
                                    <a:srgbClr val="FF0000"/>
                                  </a:solidFill>
                                  <a:latin typeface="Cambria Math" panose="02040503050406030204" pitchFamily="18" charset="0"/>
                                </a:rPr>
                                <m:t>)</m:t>
                              </m:r>
                            </m:sup>
                          </m:sSup>
                        </m:oMath>
                      </m:oMathPara>
                    </a14:m>
                    <a:endParaRPr lang="zh-TW" altLang="en-US" dirty="0"/>
                  </a:p>
                </p:txBody>
              </p:sp>
            </mc:Choice>
            <mc:Fallback xmlns="">
              <p:sp>
                <p:nvSpPr>
                  <p:cNvPr id="19" name="橢圓 18"/>
                  <p:cNvSpPr>
                    <a:spLocks noRot="1" noChangeAspect="1" noMove="1" noResize="1" noEditPoints="1" noAdjustHandles="1" noChangeArrowheads="1" noChangeShapeType="1" noTextEdit="1"/>
                  </p:cNvSpPr>
                  <p:nvPr/>
                </p:nvSpPr>
                <p:spPr>
                  <a:xfrm>
                    <a:off x="6652861" y="4483170"/>
                    <a:ext cx="480060" cy="479367"/>
                  </a:xfrm>
                  <a:prstGeom prst="ellipse">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橢圓 19"/>
                  <p:cNvSpPr/>
                  <p:nvPr/>
                </p:nvSpPr>
                <p:spPr>
                  <a:xfrm>
                    <a:off x="6652861" y="5091066"/>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𝒐</m:t>
                                  </m:r>
                                </m:e>
                                <m:sub>
                                  <m:r>
                                    <a:rPr lang="en-US" altLang="zh-TW" sz="1200" b="1" i="1" dirty="0" smtClean="0">
                                      <a:solidFill>
                                        <a:srgbClr val="FF0000"/>
                                      </a:solidFill>
                                      <a:latin typeface="Cambria Math" panose="02040503050406030204" pitchFamily="18" charset="0"/>
                                    </a:rPr>
                                    <m:t>𝟏</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𝟐</m:t>
                              </m:r>
                              <m:r>
                                <a:rPr lang="en-US" altLang="zh-TW" sz="1200" b="1" i="1" dirty="0">
                                  <a:solidFill>
                                    <a:srgbClr val="FF0000"/>
                                  </a:solidFill>
                                  <a:latin typeface="Cambria Math" panose="02040503050406030204" pitchFamily="18" charset="0"/>
                                </a:rPr>
                                <m:t>)</m:t>
                              </m:r>
                            </m:sup>
                          </m:sSup>
                        </m:oMath>
                      </m:oMathPara>
                    </a14:m>
                    <a:endParaRPr lang="zh-TW" altLang="en-US" dirty="0"/>
                  </a:p>
                </p:txBody>
              </p:sp>
            </mc:Choice>
            <mc:Fallback xmlns="">
              <p:sp>
                <p:nvSpPr>
                  <p:cNvPr id="20" name="橢圓 19"/>
                  <p:cNvSpPr>
                    <a:spLocks noRot="1" noChangeAspect="1" noMove="1" noResize="1" noEditPoints="1" noAdjustHandles="1" noChangeArrowheads="1" noChangeShapeType="1" noTextEdit="1"/>
                  </p:cNvSpPr>
                  <p:nvPr/>
                </p:nvSpPr>
                <p:spPr>
                  <a:xfrm>
                    <a:off x="6652861" y="5091066"/>
                    <a:ext cx="480060" cy="479367"/>
                  </a:xfrm>
                  <a:prstGeom prst="ellipse">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橢圓 20"/>
                  <p:cNvSpPr/>
                  <p:nvPr/>
                </p:nvSpPr>
                <p:spPr>
                  <a:xfrm rot="21438205">
                    <a:off x="6652861" y="5709989"/>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𝒐</m:t>
                                  </m:r>
                                </m:e>
                                <m:sub>
                                  <m:r>
                                    <a:rPr lang="en-US" altLang="zh-TW" sz="1200" b="1" i="1" dirty="0" smtClean="0">
                                      <a:solidFill>
                                        <a:srgbClr val="FF0000"/>
                                      </a:solidFill>
                                      <a:latin typeface="Cambria Math" panose="02040503050406030204" pitchFamily="18" charset="0"/>
                                    </a:rPr>
                                    <m:t>𝟐</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𝟐</m:t>
                              </m:r>
                              <m:r>
                                <a:rPr lang="en-US" altLang="zh-TW" sz="1200" b="1" i="1" dirty="0">
                                  <a:solidFill>
                                    <a:srgbClr val="FF0000"/>
                                  </a:solidFill>
                                  <a:latin typeface="Cambria Math" panose="02040503050406030204" pitchFamily="18" charset="0"/>
                                </a:rPr>
                                <m:t>)</m:t>
                              </m:r>
                            </m:sup>
                          </m:sSup>
                        </m:oMath>
                      </m:oMathPara>
                    </a14:m>
                    <a:endParaRPr lang="zh-TW" altLang="en-US" dirty="0"/>
                  </a:p>
                </p:txBody>
              </p:sp>
            </mc:Choice>
            <mc:Fallback xmlns="">
              <p:sp>
                <p:nvSpPr>
                  <p:cNvPr id="21" name="橢圓 20"/>
                  <p:cNvSpPr>
                    <a:spLocks noRot="1" noChangeAspect="1" noMove="1" noResize="1" noEditPoints="1" noAdjustHandles="1" noChangeArrowheads="1" noChangeShapeType="1" noTextEdit="1"/>
                  </p:cNvSpPr>
                  <p:nvPr/>
                </p:nvSpPr>
                <p:spPr>
                  <a:xfrm rot="21438205">
                    <a:off x="6652861" y="5709989"/>
                    <a:ext cx="480060" cy="479367"/>
                  </a:xfrm>
                  <a:prstGeom prst="ellipse">
                    <a:avLst/>
                  </a:prstGeom>
                  <a:blipFill>
                    <a:blip r:embed="rId8"/>
                    <a:stretch>
                      <a:fillRect/>
                    </a:stretch>
                  </a:blipFill>
                </p:spPr>
                <p:txBody>
                  <a:bodyPr/>
                  <a:lstStyle/>
                  <a:p>
                    <a:r>
                      <a:rPr lang="zh-TW" altLang="en-US">
                        <a:noFill/>
                      </a:rPr>
                      <a:t> </a:t>
                    </a:r>
                  </a:p>
                </p:txBody>
              </p:sp>
            </mc:Fallback>
          </mc:AlternateContent>
          <p:sp>
            <p:nvSpPr>
              <p:cNvPr id="22" name="矩形 21"/>
              <p:cNvSpPr/>
              <p:nvPr/>
            </p:nvSpPr>
            <p:spPr>
              <a:xfrm>
                <a:off x="5163916" y="3179027"/>
                <a:ext cx="717550" cy="434588"/>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 name="矩形 22"/>
                  <p:cNvSpPr/>
                  <p:nvPr/>
                </p:nvSpPr>
                <p:spPr>
                  <a:xfrm>
                    <a:off x="5163916" y="3822656"/>
                    <a:ext cx="717550" cy="1479911"/>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zh-TW" altLang="en-US" sz="1400" i="1" dirty="0">
                        <a:latin typeface="Cambria Math" panose="02040503050406030204" pitchFamily="18" charset="0"/>
                      </a:rPr>
                      <a:t>／</a:t>
                    </a:r>
                    <a:endParaRPr lang="en-US" altLang="zh-TW" sz="14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zh-TW" altLang="en-US" sz="1400" i="1">
                              <a:latin typeface="Cambria Math" panose="02040503050406030204" pitchFamily="18" charset="0"/>
                            </a:rPr>
                            <m:t>一</m:t>
                          </m:r>
                        </m:oMath>
                      </m:oMathPara>
                    </a14:m>
                    <a:endParaRPr lang="en-US" altLang="zh-TW" sz="1400" dirty="0"/>
                  </a:p>
                  <a:p>
                    <a:pPr algn="ctr"/>
                    <a:r>
                      <a:rPr lang="zh-TW" altLang="en-US" sz="1400" dirty="0"/>
                      <a:t>一</a:t>
                    </a:r>
                    <a:endParaRPr lang="en-US" altLang="zh-TW" sz="1400" dirty="0"/>
                  </a:p>
                  <a:p>
                    <a:pPr algn="ctr"/>
                    <a:r>
                      <a:rPr lang="zh-TW" altLang="en-US" sz="1400" dirty="0"/>
                      <a:t>一</a:t>
                    </a:r>
                  </a:p>
                </p:txBody>
              </p:sp>
            </mc:Choice>
            <mc:Fallback xmlns="">
              <p:sp>
                <p:nvSpPr>
                  <p:cNvPr id="23" name="矩形 22"/>
                  <p:cNvSpPr>
                    <a:spLocks noRot="1" noChangeAspect="1" noMove="1" noResize="1" noEditPoints="1" noAdjustHandles="1" noChangeArrowheads="1" noChangeShapeType="1" noTextEdit="1"/>
                  </p:cNvSpPr>
                  <p:nvPr/>
                </p:nvSpPr>
                <p:spPr>
                  <a:xfrm>
                    <a:off x="5163916" y="3822656"/>
                    <a:ext cx="717550" cy="1479911"/>
                  </a:xfrm>
                  <a:prstGeom prst="rect">
                    <a:avLst/>
                  </a:prstGeom>
                  <a:blipFill>
                    <a:blip r:embed="rId9"/>
                    <a:stretch>
                      <a:fillRect/>
                    </a:stretch>
                  </a:blipFill>
                  <a:ln>
                    <a:prstDash val="dash"/>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5173673" y="5410916"/>
                    <a:ext cx="717550" cy="1313410"/>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TW" sz="1400" dirty="0"/>
                  </a:p>
                  <a:p>
                    <a:pPr algn="ctr"/>
                    <a:endParaRPr lang="en-US" altLang="zh-TW" sz="1400" i="1" dirty="0">
                      <a:latin typeface="Cambria Math" panose="02040503050406030204" pitchFamily="18" charset="0"/>
                    </a:endParaRPr>
                  </a:p>
                  <a:p>
                    <a:pPr algn="ctr"/>
                    <a:r>
                      <a:rPr lang="zh-TW" altLang="en-US" sz="1400" i="1" dirty="0">
                        <a:latin typeface="Cambria Math" panose="02040503050406030204" pitchFamily="18" charset="0"/>
                      </a:rPr>
                      <a:t>／</a:t>
                    </a:r>
                    <a:endParaRPr lang="en-US" altLang="zh-TW" sz="14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nor/>
                            </m:rPr>
                            <a:rPr lang="zh-TW" altLang="en-US" sz="1400" i="1" dirty="0">
                              <a:latin typeface="Cambria Math" panose="02040503050406030204" pitchFamily="18" charset="0"/>
                            </a:rPr>
                            <m:t>／</m:t>
                          </m:r>
                        </m:oMath>
                      </m:oMathPara>
                    </a14:m>
                    <a:endParaRPr lang="en-US" altLang="zh-TW" sz="1400" i="1" dirty="0">
                      <a:latin typeface="Cambria Math" panose="02040503050406030204" pitchFamily="18" charset="0"/>
                    </a:endParaRPr>
                  </a:p>
                  <a:p>
                    <a:pPr algn="ctr"/>
                    <a:r>
                      <a:rPr lang="zh-TW" altLang="en-US" sz="1400" i="1" dirty="0">
                        <a:latin typeface="Cambria Math" panose="02040503050406030204" pitchFamily="18" charset="0"/>
                      </a:rPr>
                      <a:t>／</a:t>
                    </a:r>
                    <a:endParaRPr lang="en-US" altLang="zh-TW" sz="1400" i="1" dirty="0">
                      <a:latin typeface="Cambria Math" panose="02040503050406030204" pitchFamily="18" charset="0"/>
                    </a:endParaRPr>
                  </a:p>
                  <a:p>
                    <a:pPr algn="ctr"/>
                    <a:r>
                      <a:rPr lang="zh-TW" altLang="en-US" sz="1400" dirty="0"/>
                      <a:t>一</a:t>
                    </a:r>
                  </a:p>
                  <a:p>
                    <a:pPr algn="ctr"/>
                    <a:endParaRPr lang="zh-TW" altLang="en-US" dirty="0"/>
                  </a:p>
                </p:txBody>
              </p:sp>
            </mc:Choice>
            <mc:Fallback xmlns="">
              <p:sp>
                <p:nvSpPr>
                  <p:cNvPr id="24" name="矩形 23"/>
                  <p:cNvSpPr>
                    <a:spLocks noRot="1" noChangeAspect="1" noMove="1" noResize="1" noEditPoints="1" noAdjustHandles="1" noChangeArrowheads="1" noChangeShapeType="1" noTextEdit="1"/>
                  </p:cNvSpPr>
                  <p:nvPr/>
                </p:nvSpPr>
                <p:spPr>
                  <a:xfrm>
                    <a:off x="5173673" y="5410916"/>
                    <a:ext cx="717550" cy="1313410"/>
                  </a:xfrm>
                  <a:prstGeom prst="rect">
                    <a:avLst/>
                  </a:prstGeom>
                  <a:blipFill>
                    <a:blip r:embed="rId10"/>
                    <a:stretch>
                      <a:fillRect/>
                    </a:stretch>
                  </a:blipFill>
                  <a:ln>
                    <a:prstDash val="dash"/>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5180651" y="6790594"/>
                    <a:ext cx="717550" cy="44539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b="1" i="1" dirty="0" smtClean="0">
                                  <a:solidFill>
                                    <a:srgbClr val="FF0000"/>
                                  </a:solidFill>
                                  <a:latin typeface="Cambria Math" panose="02040503050406030204" pitchFamily="18" charset="0"/>
                                </a:rPr>
                              </m:ctrlPr>
                            </m:sSubPr>
                            <m:e>
                              <m:r>
                                <a:rPr lang="en-US" altLang="zh-TW" b="1" i="1" dirty="0">
                                  <a:solidFill>
                                    <a:srgbClr val="FF0000"/>
                                  </a:solidFill>
                                  <a:latin typeface="Cambria Math" panose="02040503050406030204" pitchFamily="18" charset="0"/>
                                </a:rPr>
                                <m:t>𝒔</m:t>
                              </m:r>
                            </m:e>
                            <m:sub>
                              <m:r>
                                <a:rPr lang="en-US" altLang="zh-TW" b="1" i="1" dirty="0" smtClean="0">
                                  <a:solidFill>
                                    <a:srgbClr val="FF0000"/>
                                  </a:solidFill>
                                  <a:latin typeface="Cambria Math" panose="02040503050406030204" pitchFamily="18" charset="0"/>
                                </a:rPr>
                                <m:t>𝟑</m:t>
                              </m:r>
                            </m:sub>
                          </m:sSub>
                        </m:oMath>
                      </m:oMathPara>
                    </a14:m>
                    <a:endParaRPr lang="zh-TW"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5180651" y="6790594"/>
                    <a:ext cx="717550" cy="445393"/>
                  </a:xfrm>
                  <a:prstGeom prst="rect">
                    <a:avLst/>
                  </a:prstGeom>
                  <a:blipFill>
                    <a:blip r:embed="rId11"/>
                    <a:stretch>
                      <a:fillRect/>
                    </a:stretch>
                  </a:blipFill>
                  <a:ln>
                    <a:prstDash val="dash"/>
                  </a:ln>
                </p:spPr>
                <p:txBody>
                  <a:bodyPr/>
                  <a:lstStyle/>
                  <a:p>
                    <a:r>
                      <a:rPr lang="zh-TW" altLang="en-US">
                        <a:noFill/>
                      </a:rPr>
                      <a:t> </a:t>
                    </a:r>
                  </a:p>
                </p:txBody>
              </p:sp>
            </mc:Fallback>
          </mc:AlternateContent>
          <p:cxnSp>
            <p:nvCxnSpPr>
              <p:cNvPr id="26" name="肘形接點 25"/>
              <p:cNvCxnSpPr>
                <a:stCxn id="23" idx="1"/>
                <a:endCxn id="14" idx="0"/>
              </p:cNvCxnSpPr>
              <p:nvPr/>
            </p:nvCxnSpPr>
            <p:spPr>
              <a:xfrm rot="10800000" flipV="1">
                <a:off x="4524866" y="4562612"/>
                <a:ext cx="639050" cy="649116"/>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28" name="肘形接點 27"/>
              <p:cNvCxnSpPr>
                <a:endCxn id="19" idx="2"/>
              </p:cNvCxnSpPr>
              <p:nvPr/>
            </p:nvCxnSpPr>
            <p:spPr>
              <a:xfrm rot="5400000" flipH="1" flipV="1">
                <a:off x="6202101" y="4873690"/>
                <a:ext cx="601596" cy="29992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29" name="肘形接點 28"/>
              <p:cNvCxnSpPr>
                <a:endCxn id="21" idx="2"/>
              </p:cNvCxnSpPr>
              <p:nvPr/>
            </p:nvCxnSpPr>
            <p:spPr>
              <a:xfrm rot="16200000" flipH="1">
                <a:off x="6195948" y="5503787"/>
                <a:ext cx="614168" cy="300189"/>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 name="矩形 29"/>
                  <p:cNvSpPr/>
                  <p:nvPr/>
                </p:nvSpPr>
                <p:spPr>
                  <a:xfrm>
                    <a:off x="3995574" y="4331817"/>
                    <a:ext cx="648413" cy="334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sz="1400" b="1" i="1" dirty="0">
                                  <a:solidFill>
                                    <a:srgbClr val="FF0000"/>
                                  </a:solidFill>
                                  <a:latin typeface="Cambria Math" panose="02040503050406030204" pitchFamily="18" charset="0"/>
                                </a:rPr>
                              </m:ctrlPr>
                            </m:sSubPr>
                            <m:e>
                              <m:r>
                                <a:rPr lang="en-US" altLang="zh-TW" sz="1400" b="1" i="1" dirty="0">
                                  <a:solidFill>
                                    <a:srgbClr val="FF0000"/>
                                  </a:solidFill>
                                  <a:latin typeface="Cambria Math" panose="02040503050406030204" pitchFamily="18" charset="0"/>
                                </a:rPr>
                                <m:t>𝑾</m:t>
                              </m:r>
                            </m:e>
                            <m:sub>
                              <m:sSub>
                                <m:sSubPr>
                                  <m:ctrlPr>
                                    <a:rPr lang="en-US" altLang="zh-TW" sz="1400" b="1" i="1" dirty="0">
                                      <a:solidFill>
                                        <a:srgbClr val="FF0000"/>
                                      </a:solidFill>
                                      <a:latin typeface="Cambria Math" panose="02040503050406030204" pitchFamily="18" charset="0"/>
                                    </a:rPr>
                                  </m:ctrlPr>
                                </m:sSubPr>
                                <m:e>
                                  <m:r>
                                    <a:rPr lang="en-US" altLang="zh-TW" sz="1400" b="1" i="1" dirty="0">
                                      <a:solidFill>
                                        <a:srgbClr val="FF0000"/>
                                      </a:solidFill>
                                      <a:latin typeface="Cambria Math" panose="02040503050406030204" pitchFamily="18" charset="0"/>
                                    </a:rPr>
                                    <m:t>𝒔</m:t>
                                  </m:r>
                                </m:e>
                                <m:sub>
                                  <m:r>
                                    <a:rPr lang="en-US" altLang="zh-TW" sz="1400" b="1" i="1" dirty="0">
                                      <a:solidFill>
                                        <a:srgbClr val="FF0000"/>
                                      </a:solidFill>
                                      <a:latin typeface="Cambria Math" panose="02040503050406030204" pitchFamily="18" charset="0"/>
                                    </a:rPr>
                                    <m:t>𝟏</m:t>
                                  </m:r>
                                </m:sub>
                              </m:sSub>
                            </m:sub>
                          </m:sSub>
                        </m:oMath>
                      </m:oMathPara>
                    </a14:m>
                    <a:endParaRPr lang="zh-TW" altLang="en-US" sz="1200" dirty="0"/>
                  </a:p>
                </p:txBody>
              </p:sp>
            </mc:Choice>
            <mc:Fallback xmlns="">
              <p:sp>
                <p:nvSpPr>
                  <p:cNvPr id="30" name="矩形 29"/>
                  <p:cNvSpPr>
                    <a:spLocks noRot="1" noChangeAspect="1" noMove="1" noResize="1" noEditPoints="1" noAdjustHandles="1" noChangeArrowheads="1" noChangeShapeType="1" noTextEdit="1"/>
                  </p:cNvSpPr>
                  <p:nvPr/>
                </p:nvSpPr>
                <p:spPr>
                  <a:xfrm>
                    <a:off x="3995574" y="4331817"/>
                    <a:ext cx="648413" cy="334835"/>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4109750" y="3542200"/>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𝑾</m:t>
                          </m:r>
                        </m:oMath>
                      </m:oMathPara>
                    </a14:m>
                    <a:endParaRPr lang="zh-TW" altLang="en-US" sz="1200" dirty="0"/>
                  </a:p>
                </p:txBody>
              </p:sp>
            </mc:Choice>
            <mc:Fallback xmlns="">
              <p:sp>
                <p:nvSpPr>
                  <p:cNvPr id="27" name="矩形 26"/>
                  <p:cNvSpPr>
                    <a:spLocks noRot="1" noChangeAspect="1" noMove="1" noResize="1" noEditPoints="1" noAdjustHandles="1" noChangeArrowheads="1" noChangeShapeType="1" noTextEdit="1"/>
                  </p:cNvSpPr>
                  <p:nvPr/>
                </p:nvSpPr>
                <p:spPr>
                  <a:xfrm>
                    <a:off x="4109750" y="3542200"/>
                    <a:ext cx="648413" cy="369332"/>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5219605" y="3136023"/>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b="1" i="1" dirty="0" smtClean="0">
                                  <a:solidFill>
                                    <a:srgbClr val="FF0000"/>
                                  </a:solidFill>
                                  <a:latin typeface="Cambria Math" panose="02040503050406030204" pitchFamily="18" charset="0"/>
                                </a:rPr>
                              </m:ctrlPr>
                            </m:sSubPr>
                            <m:e>
                              <m:r>
                                <a:rPr lang="en-US" altLang="zh-TW" b="1" i="1" dirty="0">
                                  <a:solidFill>
                                    <a:srgbClr val="FF0000"/>
                                  </a:solidFill>
                                  <a:latin typeface="Cambria Math" panose="02040503050406030204" pitchFamily="18" charset="0"/>
                                </a:rPr>
                                <m:t>𝒔</m:t>
                              </m:r>
                            </m:e>
                            <m:sub>
                              <m:r>
                                <a:rPr lang="en-US" altLang="zh-TW" b="1" i="1" dirty="0" smtClean="0">
                                  <a:solidFill>
                                    <a:srgbClr val="FF0000"/>
                                  </a:solidFill>
                                  <a:latin typeface="Cambria Math" panose="02040503050406030204" pitchFamily="18" charset="0"/>
                                </a:rPr>
                                <m:t>𝟎</m:t>
                              </m:r>
                            </m:sub>
                          </m:sSub>
                        </m:oMath>
                      </m:oMathPara>
                    </a14:m>
                    <a:endParaRPr lang="zh-TW" altLang="en-US" sz="1200" dirty="0"/>
                  </a:p>
                </p:txBody>
              </p:sp>
            </mc:Choice>
            <mc:Fallback xmlns="">
              <p:sp>
                <p:nvSpPr>
                  <p:cNvPr id="28" name="矩形 27"/>
                  <p:cNvSpPr>
                    <a:spLocks noRot="1" noChangeAspect="1" noMove="1" noResize="1" noEditPoints="1" noAdjustHandles="1" noChangeArrowheads="1" noChangeShapeType="1" noTextEdit="1"/>
                  </p:cNvSpPr>
                  <p:nvPr/>
                </p:nvSpPr>
                <p:spPr>
                  <a:xfrm>
                    <a:off x="5219605" y="3136023"/>
                    <a:ext cx="648413" cy="369332"/>
                  </a:xfrm>
                  <a:prstGeom prst="rect">
                    <a:avLst/>
                  </a:prstGeom>
                  <a:blipFill>
                    <a:blip r:embed="rId14"/>
                    <a:stretch>
                      <a:fillRect b="-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6037362" y="3542200"/>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𝑽</m:t>
                          </m:r>
                        </m:oMath>
                      </m:oMathPara>
                    </a14:m>
                    <a:endParaRPr lang="zh-TW" altLang="en-US" sz="1200" dirty="0"/>
                  </a:p>
                </p:txBody>
              </p:sp>
            </mc:Choice>
            <mc:Fallback xmlns="">
              <p:sp>
                <p:nvSpPr>
                  <p:cNvPr id="29" name="矩形 28"/>
                  <p:cNvSpPr>
                    <a:spLocks noRot="1" noChangeAspect="1" noMove="1" noResize="1" noEditPoints="1" noAdjustHandles="1" noChangeArrowheads="1" noChangeShapeType="1" noTextEdit="1"/>
                  </p:cNvSpPr>
                  <p:nvPr/>
                </p:nvSpPr>
                <p:spPr>
                  <a:xfrm>
                    <a:off x="6037362" y="3542200"/>
                    <a:ext cx="648413" cy="369332"/>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6922821" y="3519891"/>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𝒐</m:t>
                          </m:r>
                        </m:oMath>
                      </m:oMathPara>
                    </a14:m>
                    <a:endParaRPr lang="zh-TW" altLang="en-US" sz="1200" dirty="0"/>
                  </a:p>
                </p:txBody>
              </p:sp>
            </mc:Choice>
            <mc:Fallback xmlns="">
              <p:sp>
                <p:nvSpPr>
                  <p:cNvPr id="95" name="矩形 94"/>
                  <p:cNvSpPr>
                    <a:spLocks noRot="1" noChangeAspect="1" noMove="1" noResize="1" noEditPoints="1" noAdjustHandles="1" noChangeArrowheads="1" noChangeShapeType="1" noTextEdit="1"/>
                  </p:cNvSpPr>
                  <p:nvPr/>
                </p:nvSpPr>
                <p:spPr>
                  <a:xfrm>
                    <a:off x="6922821" y="3519891"/>
                    <a:ext cx="648413" cy="369332"/>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2879877" y="3535702"/>
                    <a:ext cx="648413" cy="3982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b="1" i="1" dirty="0" smtClean="0">
                                  <a:solidFill>
                                    <a:srgbClr val="FF0000"/>
                                  </a:solidFill>
                                  <a:latin typeface="Cambria Math" panose="02040503050406030204" pitchFamily="18" charset="0"/>
                                </a:rPr>
                              </m:ctrlPr>
                            </m:sSupPr>
                            <m:e>
                              <m:sSub>
                                <m:sSubPr>
                                  <m:ctrlPr>
                                    <a:rPr lang="en-US" altLang="zh-TW" b="1" i="1" dirty="0" smtClean="0">
                                      <a:solidFill>
                                        <a:srgbClr val="FF0000"/>
                                      </a:solidFill>
                                      <a:latin typeface="Cambria Math" panose="02040503050406030204" pitchFamily="18" charset="0"/>
                                    </a:rPr>
                                  </m:ctrlPr>
                                </m:sSubPr>
                                <m:e>
                                  <m:r>
                                    <a:rPr lang="en-US" altLang="zh-TW" b="1" i="1" dirty="0">
                                      <a:solidFill>
                                        <a:srgbClr val="FF0000"/>
                                      </a:solidFill>
                                      <a:latin typeface="Cambria Math" panose="02040503050406030204" pitchFamily="18" charset="0"/>
                                    </a:rPr>
                                    <m:t>𝑼</m:t>
                                  </m:r>
                                </m:e>
                                <m:sub>
                                  <m:r>
                                    <a:rPr lang="en-US" altLang="zh-TW" b="1" i="1" dirty="0" smtClean="0">
                                      <a:solidFill>
                                        <a:srgbClr val="FF0000"/>
                                      </a:solidFill>
                                      <a:latin typeface="Cambria Math" panose="02040503050406030204" pitchFamily="18" charset="0"/>
                                    </a:rPr>
                                    <m:t>𝒙</m:t>
                                  </m:r>
                                </m:sub>
                              </m:sSub>
                            </m:e>
                            <m:sup>
                              <m:r>
                                <a:rPr lang="en-US" altLang="zh-TW" b="1" i="1" dirty="0" smtClean="0">
                                  <a:solidFill>
                                    <a:srgbClr val="FF0000"/>
                                  </a:solidFill>
                                  <a:latin typeface="Cambria Math" panose="02040503050406030204" pitchFamily="18" charset="0"/>
                                </a:rPr>
                                <m:t>(</m:t>
                              </m:r>
                              <m:r>
                                <a:rPr lang="en-US" altLang="zh-TW" b="1" i="1" dirty="0" smtClean="0">
                                  <a:solidFill>
                                    <a:srgbClr val="FF0000"/>
                                  </a:solidFill>
                                  <a:latin typeface="Cambria Math" panose="02040503050406030204" pitchFamily="18" charset="0"/>
                                </a:rPr>
                                <m:t>𝟐</m:t>
                              </m:r>
                              <m:r>
                                <a:rPr lang="en-US" altLang="zh-TW" b="1" i="1" dirty="0" smtClean="0">
                                  <a:solidFill>
                                    <a:srgbClr val="FF0000"/>
                                  </a:solidFill>
                                  <a:latin typeface="Cambria Math" panose="02040503050406030204" pitchFamily="18" charset="0"/>
                                </a:rPr>
                                <m:t>)</m:t>
                              </m:r>
                            </m:sup>
                          </m:sSup>
                        </m:oMath>
                      </m:oMathPara>
                    </a14:m>
                    <a:endParaRPr lang="zh-TW" altLang="en-US" sz="1200" dirty="0"/>
                  </a:p>
                </p:txBody>
              </p:sp>
            </mc:Choice>
            <mc:Fallback xmlns="">
              <p:sp>
                <p:nvSpPr>
                  <p:cNvPr id="35" name="矩形 34"/>
                  <p:cNvSpPr>
                    <a:spLocks noRot="1" noChangeAspect="1" noMove="1" noResize="1" noEditPoints="1" noAdjustHandles="1" noChangeArrowheads="1" noChangeShapeType="1" noTextEdit="1"/>
                  </p:cNvSpPr>
                  <p:nvPr/>
                </p:nvSpPr>
                <p:spPr>
                  <a:xfrm>
                    <a:off x="2879877" y="3535702"/>
                    <a:ext cx="648413" cy="398251"/>
                  </a:xfrm>
                  <a:prstGeom prst="rect">
                    <a:avLst/>
                  </a:prstGeom>
                  <a:blipFill>
                    <a:blip r:embed="rId17"/>
                    <a:stretch>
                      <a:fillRect r="-654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2085197" y="3554003"/>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𝑼</m:t>
                          </m:r>
                        </m:oMath>
                      </m:oMathPara>
                    </a14:m>
                    <a:endParaRPr lang="zh-TW" altLang="en-US" sz="1200" dirty="0"/>
                  </a:p>
                </p:txBody>
              </p:sp>
            </mc:Choice>
            <mc:Fallback xmlns="">
              <p:sp>
                <p:nvSpPr>
                  <p:cNvPr id="32" name="矩形 31"/>
                  <p:cNvSpPr>
                    <a:spLocks noRot="1" noChangeAspect="1" noMove="1" noResize="1" noEditPoints="1" noAdjustHandles="1" noChangeArrowheads="1" noChangeShapeType="1" noTextEdit="1"/>
                  </p:cNvSpPr>
                  <p:nvPr/>
                </p:nvSpPr>
                <p:spPr>
                  <a:xfrm>
                    <a:off x="2085197" y="3554003"/>
                    <a:ext cx="648413" cy="369332"/>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矩形 36"/>
                  <p:cNvSpPr/>
                  <p:nvPr/>
                </p:nvSpPr>
                <p:spPr>
                  <a:xfrm>
                    <a:off x="1415632" y="3559738"/>
                    <a:ext cx="648413" cy="3929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b="1" i="1" dirty="0" smtClean="0">
                                  <a:solidFill>
                                    <a:srgbClr val="FF0000"/>
                                  </a:solidFill>
                                  <a:latin typeface="Cambria Math" panose="02040503050406030204" pitchFamily="18" charset="0"/>
                                </a:rPr>
                              </m:ctrlPr>
                            </m:sSupPr>
                            <m:e>
                              <m:r>
                                <a:rPr lang="en-US" altLang="zh-TW" b="1" i="1" dirty="0">
                                  <a:solidFill>
                                    <a:srgbClr val="FF0000"/>
                                  </a:solidFill>
                                  <a:latin typeface="Cambria Math" panose="02040503050406030204" pitchFamily="18" charset="0"/>
                                </a:rPr>
                                <m:t>𝒙</m:t>
                              </m:r>
                              <m:r>
                                <m:rPr>
                                  <m:nor/>
                                </m:rPr>
                                <a:rPr lang="zh-TW" altLang="en-US" sz="1200" dirty="0"/>
                                <m:t> </m:t>
                              </m:r>
                            </m:e>
                            <m:sup>
                              <m:r>
                                <a:rPr lang="en-US" altLang="zh-TW" b="1" i="1" dirty="0" smtClean="0">
                                  <a:solidFill>
                                    <a:srgbClr val="FF0000"/>
                                  </a:solidFill>
                                  <a:latin typeface="Cambria Math" panose="02040503050406030204" pitchFamily="18" charset="0"/>
                                </a:rPr>
                                <m:t>(</m:t>
                              </m:r>
                              <m:r>
                                <a:rPr lang="en-US" altLang="zh-TW" b="1" i="1" dirty="0" smtClean="0">
                                  <a:solidFill>
                                    <a:srgbClr val="FF0000"/>
                                  </a:solidFill>
                                  <a:latin typeface="Cambria Math" panose="02040503050406030204" pitchFamily="18" charset="0"/>
                                </a:rPr>
                                <m:t>𝟐</m:t>
                              </m:r>
                              <m:r>
                                <a:rPr lang="en-US" altLang="zh-TW" b="1" i="1" dirty="0" smtClean="0">
                                  <a:solidFill>
                                    <a:srgbClr val="FF0000"/>
                                  </a:solidFill>
                                  <a:latin typeface="Cambria Math" panose="02040503050406030204" pitchFamily="18" charset="0"/>
                                </a:rPr>
                                <m:t>)</m:t>
                              </m:r>
                            </m:sup>
                          </m:sSup>
                        </m:oMath>
                      </m:oMathPara>
                    </a14:m>
                    <a:endParaRPr lang="zh-TW" altLang="en-US" sz="1200" dirty="0"/>
                  </a:p>
                </p:txBody>
              </p:sp>
            </mc:Choice>
            <mc:Fallback xmlns="">
              <p:sp>
                <p:nvSpPr>
                  <p:cNvPr id="37" name="矩形 36"/>
                  <p:cNvSpPr>
                    <a:spLocks noRot="1" noChangeAspect="1" noMove="1" noResize="1" noEditPoints="1" noAdjustHandles="1" noChangeArrowheads="1" noChangeShapeType="1" noTextEdit="1"/>
                  </p:cNvSpPr>
                  <p:nvPr/>
                </p:nvSpPr>
                <p:spPr>
                  <a:xfrm>
                    <a:off x="1415632" y="3559738"/>
                    <a:ext cx="648413" cy="392993"/>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矩形 37"/>
                  <p:cNvSpPr/>
                  <p:nvPr/>
                </p:nvSpPr>
                <p:spPr>
                  <a:xfrm>
                    <a:off x="1451877" y="2903288"/>
                    <a:ext cx="648413" cy="276999"/>
                  </a:xfrm>
                  <a:prstGeom prst="rect">
                    <a:avLst/>
                  </a:prstGeom>
                </p:spPr>
                <p:txBody>
                  <a:bodyPr wrap="square">
                    <a:spAutoFit/>
                  </a:bodyPr>
                  <a:lstStyle/>
                  <a:p>
                    <a14:m>
                      <m:oMath xmlns:m="http://schemas.openxmlformats.org/officeDocument/2006/math">
                        <m:r>
                          <a:rPr lang="zh-TW" altLang="en-US" sz="1200" b="1" i="1">
                            <a:latin typeface="Cambria Math" panose="02040503050406030204" pitchFamily="18" charset="0"/>
                          </a:rPr>
                          <m:t>輸</m:t>
                        </m:r>
                      </m:oMath>
                    </a14:m>
                    <a:r>
                      <a:rPr lang="zh-TW" altLang="en-US" sz="1200" b="1" dirty="0"/>
                      <a:t>入層</a:t>
                    </a:r>
                  </a:p>
                </p:txBody>
              </p:sp>
            </mc:Choice>
            <mc:Fallback xmlns="">
              <p:sp>
                <p:nvSpPr>
                  <p:cNvPr id="34" name="矩形 33"/>
                  <p:cNvSpPr>
                    <a:spLocks noRot="1" noChangeAspect="1" noMove="1" noResize="1" noEditPoints="1" noAdjustHandles="1" noChangeArrowheads="1" noChangeShapeType="1" noTextEdit="1"/>
                  </p:cNvSpPr>
                  <p:nvPr/>
                </p:nvSpPr>
                <p:spPr>
                  <a:xfrm>
                    <a:off x="1451877" y="2903288"/>
                    <a:ext cx="648413" cy="276999"/>
                  </a:xfrm>
                  <a:prstGeom prst="rect">
                    <a:avLst/>
                  </a:prstGeom>
                  <a:blipFill>
                    <a:blip r:embed="rId20"/>
                    <a:stretch>
                      <a:fillRect t="-2174" b="-1304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矩形 38"/>
                  <p:cNvSpPr/>
                  <p:nvPr/>
                </p:nvSpPr>
                <p:spPr>
                  <a:xfrm>
                    <a:off x="2874680" y="2907651"/>
                    <a:ext cx="648413" cy="276999"/>
                  </a:xfrm>
                  <a:prstGeom prst="rect">
                    <a:avLst/>
                  </a:prstGeom>
                </p:spPr>
                <p:txBody>
                  <a:bodyPr wrap="square">
                    <a:spAutoFit/>
                  </a:bodyPr>
                  <a:lstStyle/>
                  <a:p>
                    <a14:m>
                      <m:oMath xmlns:m="http://schemas.openxmlformats.org/officeDocument/2006/math">
                        <m:r>
                          <a:rPr lang="zh-TW" altLang="en-US" sz="1200" b="0" i="1" smtClean="0">
                            <a:latin typeface="Cambria Math" panose="02040503050406030204" pitchFamily="18" charset="0"/>
                          </a:rPr>
                          <m:t>隱</m:t>
                        </m:r>
                      </m:oMath>
                    </a14:m>
                    <a:r>
                      <a:rPr lang="zh-TW" altLang="en-US" sz="1200" b="1" dirty="0"/>
                      <a:t>藏層</a:t>
                    </a:r>
                  </a:p>
                </p:txBody>
              </p:sp>
            </mc:Choice>
            <mc:Fallback xmlns="">
              <p:sp>
                <p:nvSpPr>
                  <p:cNvPr id="35" name="矩形 34"/>
                  <p:cNvSpPr>
                    <a:spLocks noRot="1" noChangeAspect="1" noMove="1" noResize="1" noEditPoints="1" noAdjustHandles="1" noChangeArrowheads="1" noChangeShapeType="1" noTextEdit="1"/>
                  </p:cNvSpPr>
                  <p:nvPr/>
                </p:nvSpPr>
                <p:spPr>
                  <a:xfrm>
                    <a:off x="2874680" y="2907651"/>
                    <a:ext cx="648413" cy="276999"/>
                  </a:xfrm>
                  <a:prstGeom prst="rect">
                    <a:avLst/>
                  </a:prstGeom>
                  <a:blipFill>
                    <a:blip r:embed="rId21"/>
                    <a:stretch>
                      <a:fillRect t="-4444" b="-155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矩形 39"/>
                  <p:cNvSpPr/>
                  <p:nvPr/>
                </p:nvSpPr>
                <p:spPr>
                  <a:xfrm>
                    <a:off x="5265076" y="2907651"/>
                    <a:ext cx="648413" cy="276999"/>
                  </a:xfrm>
                  <a:prstGeom prst="rect">
                    <a:avLst/>
                  </a:prstGeom>
                </p:spPr>
                <p:txBody>
                  <a:bodyPr wrap="square">
                    <a:spAutoFit/>
                  </a:bodyPr>
                  <a:lstStyle/>
                  <a:p>
                    <a14:m>
                      <m:oMath xmlns:m="http://schemas.openxmlformats.org/officeDocument/2006/math">
                        <m:r>
                          <a:rPr lang="zh-TW" altLang="en-US" sz="1200" b="1" i="1" smtClean="0">
                            <a:latin typeface="Cambria Math" panose="02040503050406030204" pitchFamily="18" charset="0"/>
                          </a:rPr>
                          <m:t>狀</m:t>
                        </m:r>
                      </m:oMath>
                    </a14:m>
                    <a:r>
                      <a:rPr lang="zh-TW" altLang="en-US" sz="1200" b="1" dirty="0"/>
                      <a:t>態層</a:t>
                    </a:r>
                  </a:p>
                </p:txBody>
              </p:sp>
            </mc:Choice>
            <mc:Fallback xmlns="">
              <p:sp>
                <p:nvSpPr>
                  <p:cNvPr id="36" name="矩形 35"/>
                  <p:cNvSpPr>
                    <a:spLocks noRot="1" noChangeAspect="1" noMove="1" noResize="1" noEditPoints="1" noAdjustHandles="1" noChangeArrowheads="1" noChangeShapeType="1" noTextEdit="1"/>
                  </p:cNvSpPr>
                  <p:nvPr/>
                </p:nvSpPr>
                <p:spPr>
                  <a:xfrm>
                    <a:off x="5265076" y="2907651"/>
                    <a:ext cx="648413" cy="276999"/>
                  </a:xfrm>
                  <a:prstGeom prst="rect">
                    <a:avLst/>
                  </a:prstGeom>
                  <a:blipFill>
                    <a:blip r:embed="rId22"/>
                    <a:stretch>
                      <a:fillRect t="-4444" b="-155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矩形 40"/>
                  <p:cNvSpPr/>
                  <p:nvPr/>
                </p:nvSpPr>
                <p:spPr>
                  <a:xfrm>
                    <a:off x="6502899" y="2907651"/>
                    <a:ext cx="648413" cy="276999"/>
                  </a:xfrm>
                  <a:prstGeom prst="rect">
                    <a:avLst/>
                  </a:prstGeom>
                </p:spPr>
                <p:txBody>
                  <a:bodyPr wrap="square">
                    <a:spAutoFit/>
                  </a:bodyPr>
                  <a:lstStyle/>
                  <a:p>
                    <a14:m>
                      <m:oMath xmlns:m="http://schemas.openxmlformats.org/officeDocument/2006/math">
                        <m:r>
                          <a:rPr lang="zh-TW" altLang="en-US" sz="1200" b="1" i="1" smtClean="0">
                            <a:latin typeface="Cambria Math" panose="02040503050406030204" pitchFamily="18" charset="0"/>
                          </a:rPr>
                          <m:t>輸</m:t>
                        </m:r>
                      </m:oMath>
                    </a14:m>
                    <a:r>
                      <a:rPr lang="zh-TW" altLang="en-US" sz="1200" b="1" dirty="0"/>
                      <a:t>出層</a:t>
                    </a:r>
                  </a:p>
                </p:txBody>
              </p:sp>
            </mc:Choice>
            <mc:Fallback xmlns="">
              <p:sp>
                <p:nvSpPr>
                  <p:cNvPr id="37" name="矩形 36"/>
                  <p:cNvSpPr>
                    <a:spLocks noRot="1" noChangeAspect="1" noMove="1" noResize="1" noEditPoints="1" noAdjustHandles="1" noChangeArrowheads="1" noChangeShapeType="1" noTextEdit="1"/>
                  </p:cNvSpPr>
                  <p:nvPr/>
                </p:nvSpPr>
                <p:spPr>
                  <a:xfrm>
                    <a:off x="6502899" y="2907651"/>
                    <a:ext cx="648413" cy="276999"/>
                  </a:xfrm>
                  <a:prstGeom prst="rect">
                    <a:avLst/>
                  </a:prstGeom>
                  <a:blipFill>
                    <a:blip r:embed="rId23"/>
                    <a:stretch>
                      <a:fillRect t="-4444" b="-15556"/>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8" name="矩形 7"/>
                <p:cNvSpPr/>
                <p:nvPr/>
              </p:nvSpPr>
              <p:spPr>
                <a:xfrm>
                  <a:off x="3888112" y="4441709"/>
                  <a:ext cx="648413" cy="3302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1400" b="1" i="1" dirty="0" smtClean="0">
                                <a:solidFill>
                                  <a:srgbClr val="FF0000"/>
                                </a:solidFill>
                                <a:latin typeface="Cambria Math" panose="02040503050406030204" pitchFamily="18" charset="0"/>
                              </a:rPr>
                            </m:ctrlPr>
                          </m:sSupPr>
                          <m:e>
                            <m:sSub>
                              <m:sSubPr>
                                <m:ctrlPr>
                                  <a:rPr lang="en-US" altLang="zh-TW" sz="1400" b="1" i="1" dirty="0" smtClean="0">
                                    <a:solidFill>
                                      <a:srgbClr val="FF0000"/>
                                    </a:solidFill>
                                    <a:latin typeface="Cambria Math" panose="02040503050406030204" pitchFamily="18" charset="0"/>
                                  </a:rPr>
                                </m:ctrlPr>
                              </m:sSubPr>
                              <m:e>
                                <m:r>
                                  <a:rPr lang="en-US" altLang="zh-TW" sz="1400" b="1" i="1" dirty="0">
                                    <a:solidFill>
                                      <a:srgbClr val="FF0000"/>
                                    </a:solidFill>
                                    <a:latin typeface="Cambria Math" panose="02040503050406030204" pitchFamily="18" charset="0"/>
                                  </a:rPr>
                                  <m:t>𝑼</m:t>
                                </m:r>
                              </m:e>
                              <m:sub>
                                <m:r>
                                  <a:rPr lang="en-US" altLang="zh-TW" sz="1400" b="1" i="1" dirty="0" smtClean="0">
                                    <a:solidFill>
                                      <a:srgbClr val="FF0000"/>
                                    </a:solidFill>
                                    <a:latin typeface="Cambria Math" panose="02040503050406030204" pitchFamily="18" charset="0"/>
                                  </a:rPr>
                                  <m:t>𝒙</m:t>
                                </m:r>
                              </m:sub>
                            </m:sSub>
                          </m:e>
                          <m:sup>
                            <m:r>
                              <a:rPr lang="en-US" altLang="zh-TW" sz="1400" b="1" i="1" dirty="0" smtClean="0">
                                <a:solidFill>
                                  <a:srgbClr val="FF0000"/>
                                </a:solidFill>
                                <a:latin typeface="Cambria Math" panose="02040503050406030204" pitchFamily="18" charset="0"/>
                              </a:rPr>
                              <m:t>(</m:t>
                            </m:r>
                            <m:r>
                              <a:rPr lang="en-US" altLang="zh-TW" sz="1400" b="1" i="1" dirty="0" smtClean="0">
                                <a:solidFill>
                                  <a:srgbClr val="FF0000"/>
                                </a:solidFill>
                                <a:latin typeface="Cambria Math" panose="02040503050406030204" pitchFamily="18" charset="0"/>
                              </a:rPr>
                              <m:t>𝟐</m:t>
                            </m:r>
                            <m:r>
                              <a:rPr lang="en-US" altLang="zh-TW" sz="1400" b="1" i="1" dirty="0" smtClean="0">
                                <a:solidFill>
                                  <a:srgbClr val="FF0000"/>
                                </a:solidFill>
                                <a:latin typeface="Cambria Math" panose="02040503050406030204" pitchFamily="18" charset="0"/>
                              </a:rPr>
                              <m:t>)</m:t>
                            </m:r>
                          </m:sup>
                        </m:sSup>
                      </m:oMath>
                    </m:oMathPara>
                  </a14:m>
                  <a:endParaRPr lang="zh-TW" altLang="en-US" sz="1200" dirty="0"/>
                </a:p>
              </p:txBody>
            </p:sp>
          </mc:Choice>
          <mc:Fallback xmlns="">
            <p:sp>
              <p:nvSpPr>
                <p:cNvPr id="8" name="矩形 7"/>
                <p:cNvSpPr>
                  <a:spLocks noRot="1" noChangeAspect="1" noMove="1" noResize="1" noEditPoints="1" noAdjustHandles="1" noChangeArrowheads="1" noChangeShapeType="1" noTextEdit="1"/>
                </p:cNvSpPr>
                <p:nvPr/>
              </p:nvSpPr>
              <p:spPr>
                <a:xfrm>
                  <a:off x="3888112" y="4441709"/>
                  <a:ext cx="648413" cy="330283"/>
                </a:xfrm>
                <a:prstGeom prst="rect">
                  <a:avLst/>
                </a:prstGeom>
                <a:blipFill>
                  <a:blip r:embed="rId2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240829" y="3240898"/>
                  <a:ext cx="648413"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sz="1400" b="1" i="1" dirty="0" smtClean="0">
                                <a:solidFill>
                                  <a:srgbClr val="FF0000"/>
                                </a:solidFill>
                                <a:latin typeface="Cambria Math" panose="02040503050406030204" pitchFamily="18" charset="0"/>
                              </a:rPr>
                            </m:ctrlPr>
                          </m:sSubPr>
                          <m:e>
                            <m:r>
                              <a:rPr lang="en-US" altLang="zh-TW" sz="1400" b="1" i="1" dirty="0">
                                <a:solidFill>
                                  <a:srgbClr val="FF0000"/>
                                </a:solidFill>
                                <a:latin typeface="Cambria Math" panose="02040503050406030204" pitchFamily="18" charset="0"/>
                              </a:rPr>
                              <m:t>𝒔</m:t>
                            </m:r>
                          </m:e>
                          <m:sub>
                            <m:r>
                              <a:rPr lang="en-US" altLang="zh-TW" sz="1400" b="1" i="1" dirty="0" smtClean="0">
                                <a:solidFill>
                                  <a:srgbClr val="FF0000"/>
                                </a:solidFill>
                                <a:latin typeface="Cambria Math" panose="02040503050406030204" pitchFamily="18" charset="0"/>
                              </a:rPr>
                              <m:t>𝟏</m:t>
                            </m:r>
                          </m:sub>
                        </m:sSub>
                      </m:oMath>
                    </m:oMathPara>
                  </a14:m>
                  <a:endParaRPr lang="zh-TW" altLang="en-US" sz="1200" dirty="0"/>
                </a:p>
              </p:txBody>
            </p:sp>
          </mc:Choice>
          <mc:Fallback xmlns="">
            <p:sp>
              <p:nvSpPr>
                <p:cNvPr id="11" name="矩形 10"/>
                <p:cNvSpPr>
                  <a:spLocks noRot="1" noChangeAspect="1" noMove="1" noResize="1" noEditPoints="1" noAdjustHandles="1" noChangeArrowheads="1" noChangeShapeType="1" noTextEdit="1"/>
                </p:cNvSpPr>
                <p:nvPr/>
              </p:nvSpPr>
              <p:spPr>
                <a:xfrm>
                  <a:off x="5240829" y="3240898"/>
                  <a:ext cx="648413" cy="307777"/>
                </a:xfrm>
                <a:prstGeom prst="rect">
                  <a:avLst/>
                </a:prstGeom>
                <a:blipFill>
                  <a:blip r:embed="rId25"/>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62" name="矩形 61"/>
              <p:cNvSpPr/>
              <p:nvPr/>
            </p:nvSpPr>
            <p:spPr>
              <a:xfrm>
                <a:off x="4336999" y="941394"/>
                <a:ext cx="4715561" cy="1112484"/>
              </a:xfrm>
              <a:prstGeom prst="rect">
                <a:avLst/>
              </a:prstGeom>
            </p:spPr>
            <p:txBody>
              <a:bodyPr wrap="square">
                <a:spAutoFit/>
              </a:bodyPr>
              <a:lstStyle/>
              <a:p>
                <a:pPr algn="just"/>
                <a:r>
                  <a:rPr lang="zh-TW" altLang="en-US" sz="1200" b="1" dirty="0">
                    <a:solidFill>
                      <a:srgbClr val="FF0000"/>
                    </a:solidFill>
                  </a:rPr>
                  <a:t>運作說明：</a:t>
                </a:r>
                <a:endParaRPr lang="en-US" altLang="zh-TW" sz="1200" b="1" dirty="0">
                  <a:solidFill>
                    <a:srgbClr val="FF0000"/>
                  </a:solidFill>
                </a:endParaRPr>
              </a:p>
              <a:p>
                <a:pPr lvl="0" algn="just"/>
                <a:r>
                  <a:rPr lang="zh-TW" altLang="en-US" sz="1200" dirty="0"/>
                  <a:t>運作原理</a:t>
                </a:r>
                <a14:m>
                  <m:oMath xmlns:m="http://schemas.openxmlformats.org/officeDocument/2006/math">
                    <m:sSub>
                      <m:sSubPr>
                        <m:ctrlPr>
                          <a:rPr lang="en-US" altLang="zh-TW" sz="1200" b="1" i="1" dirty="0">
                            <a:latin typeface="Cambria Math" panose="02040503050406030204" pitchFamily="18" charset="0"/>
                          </a:rPr>
                        </m:ctrlPr>
                      </m:sSubPr>
                      <m:e>
                        <m:r>
                          <a:rPr lang="en-US" altLang="zh-TW" sz="1200" b="1" dirty="0">
                            <a:latin typeface="Cambria Math" panose="02040503050406030204" pitchFamily="18" charset="0"/>
                          </a:rPr>
                          <m:t>𝐓</m:t>
                        </m:r>
                      </m:e>
                      <m:sub>
                        <m:r>
                          <a:rPr lang="en-US" altLang="zh-TW" sz="1200" b="1" i="0" dirty="0" smtClean="0">
                            <a:latin typeface="Cambria Math" panose="02040503050406030204" pitchFamily="18" charset="0"/>
                          </a:rPr>
                          <m:t>𝟏</m:t>
                        </m:r>
                      </m:sub>
                    </m:sSub>
                  </m:oMath>
                </a14:m>
                <a:r>
                  <a:rPr lang="zh-TW" altLang="en-US" sz="1200" dirty="0"/>
                  <a:t>相同，只</a:t>
                </a:r>
                <a:r>
                  <a:rPr lang="zh-TW" altLang="en-US" sz="1200" dirty="0">
                    <a:solidFill>
                      <a:prstClr val="black"/>
                    </a:solidFill>
                  </a:rPr>
                  <a:t>是前一次狀態</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zh-TW" altLang="en-US" sz="1200" b="1" i="1" dirty="0" smtClean="0">
                            <a:solidFill>
                              <a:schemeClr val="tx1"/>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smtClean="0">
                            <a:solidFill>
                              <a:srgbClr val="FF0000"/>
                            </a:solidFill>
                            <a:latin typeface="Cambria Math" panose="02040503050406030204" pitchFamily="18" charset="0"/>
                          </a:rPr>
                          <m:t>𝟏</m:t>
                        </m:r>
                      </m:sub>
                    </m:sSub>
                  </m:oMath>
                </a14:m>
                <a:r>
                  <a:rPr lang="zh-TW" altLang="en-US" sz="1200" dirty="0">
                    <a:solidFill>
                      <a:prstClr val="black"/>
                    </a:solidFill>
                  </a:rPr>
                  <a:t>）不能為空值，（</a:t>
                </a:r>
                <a14:m>
                  <m:oMath xmlns:m="http://schemas.openxmlformats.org/officeDocument/2006/math">
                    <m:sSup>
                      <m:sSupPr>
                        <m:ctrlPr>
                          <a:rPr lang="en-US" altLang="zh-TW" sz="1200" b="1" i="1" dirty="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𝑼</m:t>
                            </m:r>
                          </m:e>
                          <m:sub>
                            <m:r>
                              <a:rPr lang="en-US" altLang="zh-TW" sz="1200" b="1" i="1" dirty="0">
                                <a:solidFill>
                                  <a:srgbClr val="FF0000"/>
                                </a:solidFill>
                                <a:latin typeface="Cambria Math" panose="02040503050406030204" pitchFamily="18" charset="0"/>
                              </a:rPr>
                              <m:t>𝒙</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𝟐</m:t>
                        </m:r>
                        <m:r>
                          <a:rPr lang="en-US" altLang="zh-TW" sz="1200" b="1" i="1" dirty="0">
                            <a:solidFill>
                              <a:srgbClr val="FF0000"/>
                            </a:solidFill>
                            <a:latin typeface="Cambria Math" panose="02040503050406030204" pitchFamily="18" charset="0"/>
                          </a:rPr>
                          <m:t>)</m:t>
                        </m:r>
                      </m:sup>
                    </m:sSup>
                  </m:oMath>
                </a14:m>
                <a:r>
                  <a:rPr lang="zh-TW" altLang="en-US" sz="1200" dirty="0">
                    <a:solidFill>
                      <a:prstClr val="black"/>
                    </a:solidFill>
                  </a:rPr>
                  <a:t>）與上次狀態（</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a:solidFill>
                              <a:srgbClr val="FF0000"/>
                            </a:solidFill>
                            <a:latin typeface="Cambria Math" panose="02040503050406030204" pitchFamily="18" charset="0"/>
                          </a:rPr>
                          <m:t>𝟏</m:t>
                        </m:r>
                      </m:sub>
                    </m:sSub>
                  </m:oMath>
                </a14:m>
                <a:r>
                  <a:rPr lang="zh-TW" altLang="en-US" sz="1200" dirty="0">
                    <a:solidFill>
                      <a:prstClr val="black"/>
                    </a:solidFill>
                  </a:rPr>
                  <a:t>）的反應值</a:t>
                </a:r>
                <a14:m>
                  <m:oMath xmlns:m="http://schemas.openxmlformats.org/officeDocument/2006/math">
                    <m:r>
                      <a:rPr lang="zh-TW" altLang="en-US" sz="1200" b="1" i="1" dirty="0">
                        <a:solidFill>
                          <a:prstClr val="black"/>
                        </a:solidFill>
                        <a:latin typeface="Cambria Math" panose="02040503050406030204" pitchFamily="18" charset="0"/>
                      </a:rPr>
                      <m:t>（</m:t>
                    </m:r>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𝑾</m:t>
                        </m:r>
                      </m:e>
                      <m:sub>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𝒔</m:t>
                            </m:r>
                          </m:e>
                          <m:sub>
                            <m:r>
                              <a:rPr lang="en-US" altLang="zh-TW" sz="1200" b="1" i="1" dirty="0">
                                <a:solidFill>
                                  <a:srgbClr val="FF0000"/>
                                </a:solidFill>
                                <a:latin typeface="Cambria Math" panose="02040503050406030204" pitchFamily="18" charset="0"/>
                              </a:rPr>
                              <m:t>𝟏</m:t>
                            </m:r>
                          </m:sub>
                        </m:sSub>
                      </m:sub>
                    </m:sSub>
                  </m:oMath>
                </a14:m>
                <a:r>
                  <a:rPr lang="zh-TW" altLang="en-US" sz="1200" dirty="0">
                    <a:solidFill>
                      <a:prstClr val="black"/>
                    </a:solidFill>
                  </a:rPr>
                  <a:t>）作用而得到本次狀態（</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smtClean="0">
                            <a:solidFill>
                              <a:srgbClr val="FF0000"/>
                            </a:solidFill>
                            <a:latin typeface="Cambria Math" panose="02040503050406030204" pitchFamily="18" charset="0"/>
                          </a:rPr>
                          <m:t>𝟐</m:t>
                        </m:r>
                      </m:sub>
                    </m:sSub>
                  </m:oMath>
                </a14:m>
                <a:r>
                  <a:rPr lang="zh-TW" altLang="en-US" sz="1200" dirty="0">
                    <a:solidFill>
                      <a:prstClr val="black"/>
                    </a:solidFill>
                  </a:rPr>
                  <a:t>）。</a:t>
                </a:r>
                <a:endParaRPr lang="zh-TW" altLang="en-US" sz="1400" dirty="0">
                  <a:solidFill>
                    <a:prstClr val="black"/>
                  </a:solidFill>
                </a:endParaRPr>
              </a:p>
              <a:p>
                <a:endParaRPr lang="zh-TW" altLang="en-US" sz="1400" dirty="0">
                  <a:solidFill>
                    <a:prstClr val="black"/>
                  </a:solidFill>
                </a:endParaRPr>
              </a:p>
              <a:p>
                <a:pPr algn="just"/>
                <a:endParaRPr lang="zh-TW" altLang="en-US" sz="1400" dirty="0"/>
              </a:p>
            </p:txBody>
          </p:sp>
        </mc:Choice>
        <mc:Fallback xmlns="">
          <p:sp>
            <p:nvSpPr>
              <p:cNvPr id="62" name="矩形 61"/>
              <p:cNvSpPr>
                <a:spLocks noRot="1" noChangeAspect="1" noMove="1" noResize="1" noEditPoints="1" noAdjustHandles="1" noChangeArrowheads="1" noChangeShapeType="1" noTextEdit="1"/>
              </p:cNvSpPr>
              <p:nvPr/>
            </p:nvSpPr>
            <p:spPr>
              <a:xfrm>
                <a:off x="4336999" y="941394"/>
                <a:ext cx="4715561" cy="1112484"/>
              </a:xfrm>
              <a:prstGeom prst="rect">
                <a:avLst/>
              </a:prstGeom>
              <a:blipFill>
                <a:blip r:embed="rId26"/>
                <a:stretch>
                  <a:fillRect t="-54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矩形 62"/>
              <p:cNvSpPr/>
              <p:nvPr/>
            </p:nvSpPr>
            <p:spPr>
              <a:xfrm>
                <a:off x="184701" y="6152546"/>
                <a:ext cx="4993462" cy="296363"/>
              </a:xfrm>
              <a:prstGeom prst="rect">
                <a:avLst/>
              </a:prstGeom>
              <a:solidFill>
                <a:srgbClr val="FFFF00"/>
              </a:solidFill>
            </p:spPr>
            <p:txBody>
              <a:bodyPr wrap="square">
                <a:spAutoFit/>
              </a:bodyPr>
              <a:lstStyle/>
              <a:p>
                <a14:m>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𝑼</m:t>
                            </m:r>
                          </m:e>
                          <m:sub>
                            <m:r>
                              <a:rPr lang="en-US" altLang="zh-TW" sz="1200" b="1" i="1" dirty="0">
                                <a:solidFill>
                                  <a:srgbClr val="FF0000"/>
                                </a:solidFill>
                                <a:latin typeface="Cambria Math" panose="02040503050406030204" pitchFamily="18" charset="0"/>
                              </a:rPr>
                              <m:t>𝒙</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𝟐</m:t>
                        </m:r>
                        <m:r>
                          <a:rPr lang="en-US" altLang="zh-TW" sz="1200" b="1" i="1" dirty="0">
                            <a:solidFill>
                              <a:srgbClr val="FF0000"/>
                            </a:solidFill>
                            <a:latin typeface="Cambria Math" panose="02040503050406030204" pitchFamily="18" charset="0"/>
                          </a:rPr>
                          <m:t>)</m:t>
                        </m:r>
                      </m:sup>
                    </m:sSup>
                  </m:oMath>
                </a14:m>
                <a:r>
                  <a:rPr lang="zh-TW" altLang="en-US" sz="1200" dirty="0"/>
                  <a:t>：（</a:t>
                </a:r>
                <a:r>
                  <a:rPr lang="zh-TW" altLang="en-US" sz="1200" b="1" dirty="0">
                    <a:solidFill>
                      <a:prstClr val="black"/>
                    </a:solidFill>
                  </a:rPr>
                  <a:t>一</a:t>
                </a:r>
                <a:r>
                  <a:rPr lang="en-US" altLang="zh-TW" sz="1200" dirty="0">
                    <a:solidFill>
                      <a:prstClr val="black"/>
                    </a:solidFill>
                  </a:rPr>
                  <a:t>,</a:t>
                </a:r>
                <a:r>
                  <a:rPr lang="zh-TW" altLang="en-US" sz="1200" dirty="0">
                    <a:solidFill>
                      <a:prstClr val="black"/>
                    </a:solidFill>
                  </a:rPr>
                  <a:t> ／</a:t>
                </a:r>
                <a:r>
                  <a:rPr lang="en-US" altLang="zh-TW" sz="1200" dirty="0">
                    <a:solidFill>
                      <a:prstClr val="black"/>
                    </a:solidFill>
                  </a:rPr>
                  <a:t>,</a:t>
                </a:r>
                <a:r>
                  <a:rPr lang="zh-TW" altLang="en-US" sz="1200" dirty="0">
                    <a:solidFill>
                      <a:prstClr val="black"/>
                    </a:solidFill>
                  </a:rPr>
                  <a:t> ／</a:t>
                </a:r>
                <a:r>
                  <a:rPr lang="en-US" altLang="zh-TW" sz="1200" dirty="0">
                    <a:solidFill>
                      <a:prstClr val="black"/>
                    </a:solidFill>
                  </a:rPr>
                  <a:t>,</a:t>
                </a:r>
                <a:r>
                  <a:rPr lang="zh-TW" altLang="en-US" sz="1200" b="1" dirty="0">
                    <a:solidFill>
                      <a:prstClr val="black"/>
                    </a:solidFill>
                  </a:rPr>
                  <a:t>一</a:t>
                </a:r>
                <a:r>
                  <a:rPr lang="zh-TW" altLang="en-US" sz="1200" dirty="0"/>
                  <a:t>）</a:t>
                </a:r>
                <a:r>
                  <a:rPr lang="en-US" altLang="zh-TW" sz="1200" dirty="0"/>
                  <a:t>+</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a:solidFill>
                              <a:srgbClr val="FF0000"/>
                            </a:solidFill>
                            <a:latin typeface="Cambria Math" panose="02040503050406030204" pitchFamily="18" charset="0"/>
                          </a:rPr>
                          <m:t>𝟏</m:t>
                        </m:r>
                      </m:sub>
                    </m:sSub>
                  </m:oMath>
                </a14:m>
                <a:r>
                  <a:rPr lang="zh-TW" altLang="en-US" sz="1200" dirty="0"/>
                  <a:t>： （</a:t>
                </a:r>
                <a:r>
                  <a:rPr lang="zh-TW" altLang="en-US" sz="1200" dirty="0">
                    <a:solidFill>
                      <a:prstClr val="black"/>
                    </a:solidFill>
                  </a:rPr>
                  <a:t>／</a:t>
                </a:r>
                <a:r>
                  <a:rPr lang="en-US" altLang="zh-TW" sz="1200" dirty="0">
                    <a:solidFill>
                      <a:prstClr val="black"/>
                    </a:solidFill>
                  </a:rPr>
                  <a:t>,</a:t>
                </a:r>
                <a:r>
                  <a:rPr lang="zh-TW" altLang="en-US" sz="1200" b="1" dirty="0">
                    <a:solidFill>
                      <a:prstClr val="black"/>
                    </a:solidFill>
                  </a:rPr>
                  <a:t>一</a:t>
                </a:r>
                <a:r>
                  <a:rPr lang="en-US" altLang="zh-TW" sz="1200" dirty="0">
                    <a:solidFill>
                      <a:prstClr val="black"/>
                    </a:solidFill>
                  </a:rPr>
                  <a:t>,</a:t>
                </a:r>
                <a:r>
                  <a:rPr lang="zh-TW" altLang="en-US" sz="1200" b="1" dirty="0">
                    <a:solidFill>
                      <a:prstClr val="black"/>
                    </a:solidFill>
                  </a:rPr>
                  <a:t>一</a:t>
                </a:r>
                <a:r>
                  <a:rPr lang="en-US" altLang="zh-TW" sz="1200" dirty="0">
                    <a:solidFill>
                      <a:prstClr val="black"/>
                    </a:solidFill>
                  </a:rPr>
                  <a:t>,</a:t>
                </a:r>
                <a:r>
                  <a:rPr lang="zh-TW" altLang="en-US" sz="1200" b="1" dirty="0">
                    <a:solidFill>
                      <a:prstClr val="black"/>
                    </a:solidFill>
                  </a:rPr>
                  <a:t>一</a:t>
                </a:r>
                <a:r>
                  <a:rPr lang="zh-TW" altLang="en-US" sz="1200" dirty="0"/>
                  <a:t>）</a:t>
                </a:r>
                <a:r>
                  <a:rPr lang="en-US" altLang="zh-TW" sz="1200" dirty="0"/>
                  <a:t>= </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smtClean="0">
                            <a:solidFill>
                              <a:srgbClr val="FF0000"/>
                            </a:solidFill>
                            <a:latin typeface="Cambria Math" panose="02040503050406030204" pitchFamily="18" charset="0"/>
                          </a:rPr>
                          <m:t>𝟐</m:t>
                        </m:r>
                      </m:sub>
                    </m:sSub>
                  </m:oMath>
                </a14:m>
                <a:r>
                  <a:rPr lang="zh-TW" altLang="en-US" sz="1200" dirty="0"/>
                  <a:t>： （</a:t>
                </a:r>
                <a:r>
                  <a:rPr lang="zh-TW" altLang="en-US" sz="1200" dirty="0">
                    <a:solidFill>
                      <a:prstClr val="black"/>
                    </a:solidFill>
                  </a:rPr>
                  <a:t>／</a:t>
                </a:r>
                <a:r>
                  <a:rPr lang="en-US" altLang="zh-TW" sz="1200" dirty="0">
                    <a:solidFill>
                      <a:prstClr val="black"/>
                    </a:solidFill>
                  </a:rPr>
                  <a:t>,</a:t>
                </a:r>
                <a:r>
                  <a:rPr lang="zh-TW" altLang="en-US" sz="1200" dirty="0">
                    <a:solidFill>
                      <a:prstClr val="black"/>
                    </a:solidFill>
                  </a:rPr>
                  <a:t> ／</a:t>
                </a:r>
                <a:r>
                  <a:rPr lang="en-US" altLang="zh-TW" sz="1200" dirty="0">
                    <a:solidFill>
                      <a:prstClr val="black"/>
                    </a:solidFill>
                  </a:rPr>
                  <a:t>,</a:t>
                </a:r>
                <a:r>
                  <a:rPr lang="zh-TW" altLang="en-US" sz="1200" dirty="0">
                    <a:solidFill>
                      <a:prstClr val="black"/>
                    </a:solidFill>
                  </a:rPr>
                  <a:t> ／</a:t>
                </a:r>
                <a:r>
                  <a:rPr lang="en-US" altLang="zh-TW" sz="1200" dirty="0">
                    <a:solidFill>
                      <a:prstClr val="black"/>
                    </a:solidFill>
                  </a:rPr>
                  <a:t>,</a:t>
                </a:r>
                <a:r>
                  <a:rPr lang="zh-TW" altLang="en-US" sz="1200" b="1" dirty="0">
                    <a:solidFill>
                      <a:prstClr val="black"/>
                    </a:solidFill>
                  </a:rPr>
                  <a:t>一</a:t>
                </a:r>
                <a:r>
                  <a:rPr lang="zh-TW" altLang="en-US" sz="1200" dirty="0"/>
                  <a:t>）</a:t>
                </a:r>
              </a:p>
            </p:txBody>
          </p:sp>
        </mc:Choice>
        <mc:Fallback xmlns="">
          <p:sp>
            <p:nvSpPr>
              <p:cNvPr id="63" name="矩形 62"/>
              <p:cNvSpPr>
                <a:spLocks noRot="1" noChangeAspect="1" noMove="1" noResize="1" noEditPoints="1" noAdjustHandles="1" noChangeArrowheads="1" noChangeShapeType="1" noTextEdit="1"/>
              </p:cNvSpPr>
              <p:nvPr/>
            </p:nvSpPr>
            <p:spPr>
              <a:xfrm>
                <a:off x="184701" y="6152546"/>
                <a:ext cx="4993462" cy="296363"/>
              </a:xfrm>
              <a:prstGeom prst="rect">
                <a:avLst/>
              </a:prstGeom>
              <a:blipFill>
                <a:blip r:embed="rId27"/>
                <a:stretch>
                  <a:fillRect r="-3175"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矩形 66"/>
              <p:cNvSpPr/>
              <p:nvPr/>
            </p:nvSpPr>
            <p:spPr>
              <a:xfrm>
                <a:off x="5687032" y="4654922"/>
                <a:ext cx="648413"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sz="1400" b="1" i="1" dirty="0" smtClean="0">
                              <a:solidFill>
                                <a:srgbClr val="FF0000"/>
                              </a:solidFill>
                              <a:latin typeface="Cambria Math" panose="02040503050406030204" pitchFamily="18" charset="0"/>
                            </a:rPr>
                          </m:ctrlPr>
                        </m:sSubPr>
                        <m:e>
                          <m:r>
                            <a:rPr lang="en-US" altLang="zh-TW" sz="1400" b="1" i="1" dirty="0">
                              <a:solidFill>
                                <a:srgbClr val="FF0000"/>
                              </a:solidFill>
                              <a:latin typeface="Cambria Math" panose="02040503050406030204" pitchFamily="18" charset="0"/>
                            </a:rPr>
                            <m:t>𝒔</m:t>
                          </m:r>
                        </m:e>
                        <m:sub>
                          <m:r>
                            <a:rPr lang="en-US" altLang="zh-TW" sz="1400" b="1" i="1" dirty="0" smtClean="0">
                              <a:solidFill>
                                <a:srgbClr val="FF0000"/>
                              </a:solidFill>
                              <a:latin typeface="Cambria Math" panose="02040503050406030204" pitchFamily="18" charset="0"/>
                            </a:rPr>
                            <m:t>𝟐</m:t>
                          </m:r>
                        </m:sub>
                      </m:sSub>
                    </m:oMath>
                  </m:oMathPara>
                </a14:m>
                <a:endParaRPr lang="zh-TW" altLang="en-US" sz="1200" dirty="0"/>
              </a:p>
            </p:txBody>
          </p:sp>
        </mc:Choice>
        <mc:Fallback xmlns="">
          <p:sp>
            <p:nvSpPr>
              <p:cNvPr id="67" name="矩形 66"/>
              <p:cNvSpPr>
                <a:spLocks noRot="1" noChangeAspect="1" noMove="1" noResize="1" noEditPoints="1" noAdjustHandles="1" noChangeArrowheads="1" noChangeShapeType="1" noTextEdit="1"/>
              </p:cNvSpPr>
              <p:nvPr/>
            </p:nvSpPr>
            <p:spPr>
              <a:xfrm>
                <a:off x="5687032" y="4654922"/>
                <a:ext cx="648413" cy="307777"/>
              </a:xfrm>
              <a:prstGeom prst="rect">
                <a:avLst/>
              </a:prstGeom>
              <a:blipFill>
                <a:blip r:embed="rId28"/>
                <a:stretch>
                  <a:fillRect/>
                </a:stretch>
              </a:blipFill>
            </p:spPr>
            <p:txBody>
              <a:bodyPr/>
              <a:lstStyle/>
              <a:p>
                <a:r>
                  <a:rPr lang="zh-TW" altLang="en-US">
                    <a:noFill/>
                  </a:rPr>
                  <a:t> </a:t>
                </a:r>
              </a:p>
            </p:txBody>
          </p:sp>
        </mc:Fallback>
      </mc:AlternateContent>
      <p:cxnSp>
        <p:nvCxnSpPr>
          <p:cNvPr id="68" name="肘形接點 67"/>
          <p:cNvCxnSpPr>
            <a:stCxn id="14" idx="4"/>
            <a:endCxn id="24" idx="1"/>
          </p:cNvCxnSpPr>
          <p:nvPr/>
        </p:nvCxnSpPr>
        <p:spPr>
          <a:xfrm rot="16200000" flipH="1">
            <a:off x="4998364" y="4720888"/>
            <a:ext cx="616210" cy="648807"/>
          </a:xfrm>
          <a:prstGeom prst="bentConnector2">
            <a:avLst/>
          </a:prstGeom>
          <a:ln w="57150">
            <a:solidFill>
              <a:srgbClr val="498E36"/>
            </a:solidFill>
            <a:tailEnd type="triangle"/>
          </a:ln>
        </p:spPr>
        <p:style>
          <a:lnRef idx="2">
            <a:schemeClr val="accent2"/>
          </a:lnRef>
          <a:fillRef idx="0">
            <a:schemeClr val="accent2"/>
          </a:fillRef>
          <a:effectRef idx="1">
            <a:schemeClr val="accent2"/>
          </a:effectRef>
          <a:fontRef idx="minor">
            <a:schemeClr val="tx1"/>
          </a:fontRef>
        </p:style>
      </p:cxnSp>
      <p:cxnSp>
        <p:nvCxnSpPr>
          <p:cNvPr id="72" name="肘形接點 71"/>
          <p:cNvCxnSpPr>
            <a:stCxn id="24" idx="3"/>
            <a:endCxn id="20" idx="2"/>
          </p:cNvCxnSpPr>
          <p:nvPr/>
        </p:nvCxnSpPr>
        <p:spPr>
          <a:xfrm flipV="1">
            <a:off x="6348423" y="4616526"/>
            <a:ext cx="761638" cy="736871"/>
          </a:xfrm>
          <a:prstGeom prst="bentConnector3">
            <a:avLst>
              <a:gd name="adj1" fmla="val 59823"/>
            </a:avLst>
          </a:prstGeom>
          <a:ln w="12700">
            <a:tailEnd type="triangle"/>
          </a:ln>
        </p:spPr>
        <p:style>
          <a:lnRef idx="1">
            <a:schemeClr val="dk1"/>
          </a:lnRef>
          <a:fillRef idx="0">
            <a:schemeClr val="dk1"/>
          </a:fillRef>
          <a:effectRef idx="0">
            <a:schemeClr val="dk1"/>
          </a:effectRef>
          <a:fontRef idx="minor">
            <a:schemeClr val="tx1"/>
          </a:fontRef>
        </p:style>
      </p:cxnSp>
      <p:sp>
        <p:nvSpPr>
          <p:cNvPr id="5" name="矩形 4">
            <a:extLst>
              <a:ext uri="{FF2B5EF4-FFF2-40B4-BE49-F238E27FC236}">
                <a16:creationId xmlns:a16="http://schemas.microsoft.com/office/drawing/2014/main" id="{A44923F1-B47C-464F-8240-9949560FDED0}"/>
              </a:ext>
            </a:extLst>
          </p:cNvPr>
          <p:cNvSpPr/>
          <p:nvPr/>
        </p:nvSpPr>
        <p:spPr>
          <a:xfrm>
            <a:off x="180594" y="6516602"/>
            <a:ext cx="2034531" cy="307777"/>
          </a:xfrm>
          <a:prstGeom prst="rect">
            <a:avLst/>
          </a:prstGeom>
          <a:solidFill>
            <a:schemeClr val="accent2">
              <a:lumMod val="60000"/>
              <a:lumOff val="40000"/>
            </a:schemeClr>
          </a:solidFill>
        </p:spPr>
        <p:txBody>
          <a:bodyPr wrap="none">
            <a:spAutoFit/>
          </a:bodyPr>
          <a:lstStyle/>
          <a:p>
            <a:pPr algn="ctr"/>
            <a:r>
              <a:rPr lang="zh-TW" altLang="en-US" sz="1400" b="1" dirty="0">
                <a:solidFill>
                  <a:prstClr val="black"/>
                </a:solidFill>
              </a:rPr>
              <a:t>假設：一　＋　／＝ ／</a:t>
            </a:r>
            <a:endParaRPr lang="zh-TW" altLang="en-US" dirty="0"/>
          </a:p>
        </p:txBody>
      </p:sp>
    </p:spTree>
    <p:extLst>
      <p:ext uri="{BB962C8B-B14F-4D97-AF65-F5344CB8AC3E}">
        <p14:creationId xmlns:p14="http://schemas.microsoft.com/office/powerpoint/2010/main" val="2830495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運作原理</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14:m>
                  <m:oMath xmlns:m="http://schemas.openxmlformats.org/officeDocument/2006/math">
                    <m:sSub>
                      <m:sSubPr>
                        <m:ctrlPr>
                          <a:rPr lang="en-US" altLang="zh-TW" b="1" i="1" dirty="0" smtClean="0">
                            <a:latin typeface="Cambria Math" panose="02040503050406030204" pitchFamily="18" charset="0"/>
                          </a:rPr>
                        </m:ctrlPr>
                      </m:sSubPr>
                      <m:e>
                        <m:r>
                          <a:rPr lang="en-US" altLang="zh-TW" b="1" dirty="0">
                            <a:latin typeface="Cambria Math" panose="02040503050406030204" pitchFamily="18" charset="0"/>
                          </a:rPr>
                          <m:t>𝐓</m:t>
                        </m:r>
                      </m:e>
                      <m:sub>
                        <m:r>
                          <a:rPr lang="en-US" altLang="zh-TW" b="1" i="0" dirty="0" smtClean="0">
                            <a:latin typeface="Cambria Math" panose="02040503050406030204" pitchFamily="18" charset="0"/>
                          </a:rPr>
                          <m:t>𝟑</m:t>
                        </m:r>
                      </m:sub>
                    </m:sSub>
                  </m:oMath>
                </a14:m>
                <a:r>
                  <a:rPr lang="en-US" altLang="zh-TW" b="1" dirty="0"/>
                  <a:t>:</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392" t="-1654"/>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EE24E02C-FA55-4E48-AE6E-5EC7FF184350}" type="slidenum">
              <a:rPr lang="zh-TW" altLang="en-US" smtClean="0"/>
              <a:t>31</a:t>
            </a:fld>
            <a:endParaRPr lang="zh-TW" altLang="en-US"/>
          </a:p>
        </p:txBody>
      </p:sp>
      <p:grpSp>
        <p:nvGrpSpPr>
          <p:cNvPr id="5" name="群組 4"/>
          <p:cNvGrpSpPr/>
          <p:nvPr/>
        </p:nvGrpSpPr>
        <p:grpSpPr>
          <a:xfrm>
            <a:off x="1872832" y="2121408"/>
            <a:ext cx="6155602" cy="4535922"/>
            <a:chOff x="1423945" y="2277688"/>
            <a:chExt cx="6155602" cy="4535922"/>
          </a:xfrm>
        </p:grpSpPr>
        <p:grpSp>
          <p:nvGrpSpPr>
            <p:cNvPr id="6" name="群組 5"/>
            <p:cNvGrpSpPr/>
            <p:nvPr/>
          </p:nvGrpSpPr>
          <p:grpSpPr>
            <a:xfrm>
              <a:off x="1423945" y="2277688"/>
              <a:ext cx="6155602" cy="4535922"/>
              <a:chOff x="1415632" y="2835632"/>
              <a:chExt cx="6155602" cy="4535922"/>
            </a:xfrm>
          </p:grpSpPr>
          <p:sp>
            <p:nvSpPr>
              <p:cNvPr id="9" name="矩形 8"/>
              <p:cNvSpPr/>
              <p:nvPr/>
            </p:nvSpPr>
            <p:spPr>
              <a:xfrm>
                <a:off x="5016567" y="2835632"/>
                <a:ext cx="1040766" cy="4535922"/>
              </a:xfrm>
              <a:prstGeom prst="rect">
                <a:avLst/>
              </a:prstGeom>
              <a:ln>
                <a:solidFill>
                  <a:srgbClr val="0000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pSp>
            <p:nvGrpSpPr>
              <p:cNvPr id="10" name="群組 9"/>
              <p:cNvGrpSpPr/>
              <p:nvPr/>
            </p:nvGrpSpPr>
            <p:grpSpPr>
              <a:xfrm>
                <a:off x="1536054" y="4081258"/>
                <a:ext cx="1927995" cy="2556652"/>
                <a:chOff x="1168321" y="3757653"/>
                <a:chExt cx="1927995" cy="2556652"/>
              </a:xfrm>
            </p:grpSpPr>
            <p:cxnSp>
              <p:nvCxnSpPr>
                <p:cNvPr id="39" name="直線單箭頭接點 38"/>
                <p:cNvCxnSpPr>
                  <a:stCxn id="52" idx="6"/>
                  <a:endCxn id="58" idx="2"/>
                </p:cNvCxnSpPr>
                <p:nvPr/>
              </p:nvCxnSpPr>
              <p:spPr>
                <a:xfrm flipV="1">
                  <a:off x="1648381" y="3997337"/>
                  <a:ext cx="967875" cy="373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0" name="群組 39"/>
                <p:cNvGrpSpPr/>
                <p:nvPr/>
              </p:nvGrpSpPr>
              <p:grpSpPr>
                <a:xfrm>
                  <a:off x="1168321" y="3757653"/>
                  <a:ext cx="1927995" cy="2556652"/>
                  <a:chOff x="1168321" y="3757653"/>
                  <a:chExt cx="1927995" cy="2556652"/>
                </a:xfrm>
              </p:grpSpPr>
              <mc:AlternateContent xmlns:mc="http://schemas.openxmlformats.org/markup-compatibility/2006" xmlns:a14="http://schemas.microsoft.com/office/drawing/2010/main">
                <mc:Choice Requires="a14">
                  <p:sp>
                    <p:nvSpPr>
                      <p:cNvPr id="52" name="橢圓 51"/>
                      <p:cNvSpPr/>
                      <p:nvPr/>
                    </p:nvSpPr>
                    <p:spPr>
                      <a:xfrm>
                        <a:off x="1168321" y="4131382"/>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smtClean="0">
                                          <a:solidFill>
                                            <a:srgbClr val="FF0000"/>
                                          </a:solidFill>
                                          <a:latin typeface="Cambria Math" panose="02040503050406030204" pitchFamily="18" charset="0"/>
                                        </a:rPr>
                                        <m:t>𝒙</m:t>
                                      </m:r>
                                    </m:e>
                                    <m:sub>
                                      <m:r>
                                        <a:rPr lang="en-US" altLang="zh-TW" sz="1200" b="1" i="1" dirty="0">
                                          <a:solidFill>
                                            <a:srgbClr val="FF0000"/>
                                          </a:solidFill>
                                          <a:latin typeface="Cambria Math" panose="02040503050406030204" pitchFamily="18" charset="0"/>
                                        </a:rPr>
                                        <m:t>𝟎</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𝟑</m:t>
                                  </m:r>
                                  <m:r>
                                    <a:rPr lang="en-US" altLang="zh-TW" sz="1200" b="1" i="1" dirty="0">
                                      <a:solidFill>
                                        <a:srgbClr val="FF0000"/>
                                      </a:solidFill>
                                      <a:latin typeface="Cambria Math" panose="02040503050406030204" pitchFamily="18" charset="0"/>
                                    </a:rPr>
                                    <m:t>)</m:t>
                                  </m:r>
                                </m:sup>
                              </m:sSup>
                            </m:oMath>
                          </m:oMathPara>
                        </a14:m>
                        <a:endParaRPr lang="zh-TW" altLang="en-US" dirty="0"/>
                      </a:p>
                    </p:txBody>
                  </p:sp>
                </mc:Choice>
                <mc:Fallback xmlns="">
                  <p:sp>
                    <p:nvSpPr>
                      <p:cNvPr id="52" name="橢圓 51"/>
                      <p:cNvSpPr>
                        <a:spLocks noRot="1" noChangeAspect="1" noMove="1" noResize="1" noEditPoints="1" noAdjustHandles="1" noChangeArrowheads="1" noChangeShapeType="1" noTextEdit="1"/>
                      </p:cNvSpPr>
                      <p:nvPr/>
                    </p:nvSpPr>
                    <p:spPr>
                      <a:xfrm>
                        <a:off x="1168321" y="4131382"/>
                        <a:ext cx="480060" cy="479367"/>
                      </a:xfrm>
                      <a:prstGeom prst="ellipse">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橢圓 52"/>
                      <p:cNvSpPr/>
                      <p:nvPr/>
                    </p:nvSpPr>
                    <p:spPr>
                      <a:xfrm>
                        <a:off x="1168321" y="4739278"/>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𝒙</m:t>
                                      </m:r>
                                    </m:e>
                                    <m:sub>
                                      <m:r>
                                        <a:rPr lang="en-US" altLang="zh-TW" sz="1200" b="1" i="1" dirty="0" smtClean="0">
                                          <a:solidFill>
                                            <a:srgbClr val="FF0000"/>
                                          </a:solidFill>
                                          <a:latin typeface="Cambria Math" panose="02040503050406030204" pitchFamily="18" charset="0"/>
                                        </a:rPr>
                                        <m:t>𝟏</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𝟑</m:t>
                                  </m:r>
                                  <m:r>
                                    <a:rPr lang="en-US" altLang="zh-TW" sz="1200" b="1" i="1" dirty="0">
                                      <a:solidFill>
                                        <a:srgbClr val="FF0000"/>
                                      </a:solidFill>
                                      <a:latin typeface="Cambria Math" panose="02040503050406030204" pitchFamily="18" charset="0"/>
                                    </a:rPr>
                                    <m:t>)</m:t>
                                  </m:r>
                                </m:sup>
                              </m:sSup>
                            </m:oMath>
                          </m:oMathPara>
                        </a14:m>
                        <a:endParaRPr lang="zh-TW" altLang="en-US" sz="1200" dirty="0"/>
                      </a:p>
                    </p:txBody>
                  </p:sp>
                </mc:Choice>
                <mc:Fallback xmlns="">
                  <p:sp>
                    <p:nvSpPr>
                      <p:cNvPr id="53" name="橢圓 52"/>
                      <p:cNvSpPr>
                        <a:spLocks noRot="1" noChangeAspect="1" noMove="1" noResize="1" noEditPoints="1" noAdjustHandles="1" noChangeArrowheads="1" noChangeShapeType="1" noTextEdit="1"/>
                      </p:cNvSpPr>
                      <p:nvPr/>
                    </p:nvSpPr>
                    <p:spPr>
                      <a:xfrm>
                        <a:off x="1168321" y="4739278"/>
                        <a:ext cx="480060" cy="479367"/>
                      </a:xfrm>
                      <a:prstGeom prst="ellipse">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橢圓 53"/>
                      <p:cNvSpPr/>
                      <p:nvPr/>
                    </p:nvSpPr>
                    <p:spPr>
                      <a:xfrm rot="21438205">
                        <a:off x="1168321" y="5358201"/>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𝒙</m:t>
                                      </m:r>
                                    </m:e>
                                    <m:sub>
                                      <m:r>
                                        <a:rPr lang="en-US" altLang="zh-TW" sz="1200" b="1" i="1" dirty="0" smtClean="0">
                                          <a:solidFill>
                                            <a:srgbClr val="FF0000"/>
                                          </a:solidFill>
                                          <a:latin typeface="Cambria Math" panose="02040503050406030204" pitchFamily="18" charset="0"/>
                                        </a:rPr>
                                        <m:t>𝟐</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𝟑</m:t>
                                  </m:r>
                                  <m:r>
                                    <a:rPr lang="en-US" altLang="zh-TW" sz="1200" b="1" i="1" dirty="0">
                                      <a:solidFill>
                                        <a:srgbClr val="FF0000"/>
                                      </a:solidFill>
                                      <a:latin typeface="Cambria Math" panose="02040503050406030204" pitchFamily="18" charset="0"/>
                                    </a:rPr>
                                    <m:t>)</m:t>
                                  </m:r>
                                </m:sup>
                              </m:sSup>
                            </m:oMath>
                          </m:oMathPara>
                        </a14:m>
                        <a:endParaRPr lang="zh-TW" altLang="en-US" sz="1200" dirty="0"/>
                      </a:p>
                    </p:txBody>
                  </p:sp>
                </mc:Choice>
                <mc:Fallback xmlns="">
                  <p:sp>
                    <p:nvSpPr>
                      <p:cNvPr id="54" name="橢圓 53"/>
                      <p:cNvSpPr>
                        <a:spLocks noRot="1" noChangeAspect="1" noMove="1" noResize="1" noEditPoints="1" noAdjustHandles="1" noChangeArrowheads="1" noChangeShapeType="1" noTextEdit="1"/>
                      </p:cNvSpPr>
                      <p:nvPr/>
                    </p:nvSpPr>
                    <p:spPr>
                      <a:xfrm rot="21438205">
                        <a:off x="1168321" y="5358201"/>
                        <a:ext cx="480060" cy="479367"/>
                      </a:xfrm>
                      <a:prstGeom prst="ellipse">
                        <a:avLst/>
                      </a:prstGeom>
                      <a:blipFill>
                        <a:blip r:embed="rId5"/>
                        <a:stretch>
                          <a:fillRect/>
                        </a:stretch>
                      </a:blipFill>
                    </p:spPr>
                    <p:txBody>
                      <a:bodyPr/>
                      <a:lstStyle/>
                      <a:p>
                        <a:r>
                          <a:rPr lang="zh-TW" altLang="en-US">
                            <a:noFill/>
                          </a:rPr>
                          <a:t> </a:t>
                        </a:r>
                      </a:p>
                    </p:txBody>
                  </p:sp>
                </mc:Fallback>
              </mc:AlternateContent>
              <p:sp>
                <p:nvSpPr>
                  <p:cNvPr id="55" name="橢圓 54"/>
                  <p:cNvSpPr/>
                  <p:nvPr/>
                </p:nvSpPr>
                <p:spPr>
                  <a:xfrm>
                    <a:off x="2594235" y="5834938"/>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a:t>
                    </a:r>
                  </a:p>
                </p:txBody>
              </p:sp>
              <p:sp>
                <p:nvSpPr>
                  <p:cNvPr id="56" name="橢圓 55"/>
                  <p:cNvSpPr/>
                  <p:nvPr/>
                </p:nvSpPr>
                <p:spPr>
                  <a:xfrm>
                    <a:off x="2616256" y="4442730"/>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一</a:t>
                    </a:r>
                  </a:p>
                </p:txBody>
              </p:sp>
              <p:sp>
                <p:nvSpPr>
                  <p:cNvPr id="57" name="橢圓 56"/>
                  <p:cNvSpPr/>
                  <p:nvPr/>
                </p:nvSpPr>
                <p:spPr>
                  <a:xfrm rot="21438205">
                    <a:off x="2605246" y="5138834"/>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一</a:t>
                    </a:r>
                  </a:p>
                </p:txBody>
              </p:sp>
              <p:sp>
                <p:nvSpPr>
                  <p:cNvPr id="58" name="橢圓 57"/>
                  <p:cNvSpPr/>
                  <p:nvPr/>
                </p:nvSpPr>
                <p:spPr>
                  <a:xfrm>
                    <a:off x="2616256" y="3757653"/>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一</a:t>
                    </a:r>
                  </a:p>
                </p:txBody>
              </p:sp>
            </p:grpSp>
            <p:cxnSp>
              <p:nvCxnSpPr>
                <p:cNvPr id="41" name="直線單箭頭接點 40"/>
                <p:cNvCxnSpPr>
                  <a:stCxn id="52" idx="6"/>
                  <a:endCxn id="56" idx="2"/>
                </p:cNvCxnSpPr>
                <p:nvPr/>
              </p:nvCxnSpPr>
              <p:spPr>
                <a:xfrm>
                  <a:off x="1648381" y="4371066"/>
                  <a:ext cx="967875" cy="311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p:cNvCxnSpPr>
                  <a:stCxn id="52" idx="6"/>
                  <a:endCxn id="57" idx="2"/>
                </p:cNvCxnSpPr>
                <p:nvPr/>
              </p:nvCxnSpPr>
              <p:spPr>
                <a:xfrm>
                  <a:off x="1648381" y="4371066"/>
                  <a:ext cx="957131" cy="1018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52" idx="6"/>
                  <a:endCxn id="55" idx="2"/>
                </p:cNvCxnSpPr>
                <p:nvPr/>
              </p:nvCxnSpPr>
              <p:spPr>
                <a:xfrm>
                  <a:off x="1648381" y="4371066"/>
                  <a:ext cx="945854" cy="1703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單箭頭接點 43"/>
                <p:cNvCxnSpPr>
                  <a:stCxn id="53" idx="6"/>
                  <a:endCxn id="58" idx="2"/>
                </p:cNvCxnSpPr>
                <p:nvPr/>
              </p:nvCxnSpPr>
              <p:spPr>
                <a:xfrm flipV="1">
                  <a:off x="1648381" y="3997337"/>
                  <a:ext cx="967875" cy="981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單箭頭接點 44"/>
                <p:cNvCxnSpPr>
                  <a:stCxn id="53" idx="6"/>
                  <a:endCxn id="56" idx="2"/>
                </p:cNvCxnSpPr>
                <p:nvPr/>
              </p:nvCxnSpPr>
              <p:spPr>
                <a:xfrm flipV="1">
                  <a:off x="1648381" y="4682414"/>
                  <a:ext cx="967875" cy="296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單箭頭接點 45"/>
                <p:cNvCxnSpPr>
                  <a:stCxn id="53" idx="6"/>
                  <a:endCxn id="57" idx="2"/>
                </p:cNvCxnSpPr>
                <p:nvPr/>
              </p:nvCxnSpPr>
              <p:spPr>
                <a:xfrm>
                  <a:off x="1648381" y="4978962"/>
                  <a:ext cx="957131" cy="410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單箭頭接點 46"/>
                <p:cNvCxnSpPr>
                  <a:stCxn id="53" idx="6"/>
                  <a:endCxn id="55" idx="2"/>
                </p:cNvCxnSpPr>
                <p:nvPr/>
              </p:nvCxnSpPr>
              <p:spPr>
                <a:xfrm>
                  <a:off x="1648381" y="4978962"/>
                  <a:ext cx="945854" cy="109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單箭頭接點 47"/>
                <p:cNvCxnSpPr>
                  <a:stCxn id="54" idx="6"/>
                  <a:endCxn id="58" idx="2"/>
                </p:cNvCxnSpPr>
                <p:nvPr/>
              </p:nvCxnSpPr>
              <p:spPr>
                <a:xfrm flipV="1">
                  <a:off x="1648115" y="3997337"/>
                  <a:ext cx="968141" cy="1589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單箭頭接點 48"/>
                <p:cNvCxnSpPr>
                  <a:stCxn id="54" idx="6"/>
                  <a:endCxn id="56" idx="2"/>
                </p:cNvCxnSpPr>
                <p:nvPr/>
              </p:nvCxnSpPr>
              <p:spPr>
                <a:xfrm flipV="1">
                  <a:off x="1648115" y="4682414"/>
                  <a:ext cx="968141" cy="904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單箭頭接點 49"/>
                <p:cNvCxnSpPr>
                  <a:stCxn id="54" idx="6"/>
                  <a:endCxn id="57" idx="2"/>
                </p:cNvCxnSpPr>
                <p:nvPr/>
              </p:nvCxnSpPr>
              <p:spPr>
                <a:xfrm flipV="1">
                  <a:off x="1648115" y="5389811"/>
                  <a:ext cx="957397" cy="196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單箭頭接點 50"/>
                <p:cNvCxnSpPr>
                  <a:stCxn id="54" idx="6"/>
                  <a:endCxn id="55" idx="2"/>
                </p:cNvCxnSpPr>
                <p:nvPr/>
              </p:nvCxnSpPr>
              <p:spPr>
                <a:xfrm>
                  <a:off x="1648115" y="5586592"/>
                  <a:ext cx="946120" cy="488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1" name="橢圓 10"/>
              <p:cNvSpPr/>
              <p:nvPr/>
            </p:nvSpPr>
            <p:spPr>
              <a:xfrm>
                <a:off x="4402946" y="5211728"/>
                <a:ext cx="243840" cy="2396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a:t>
                </a:r>
                <a:endParaRPr lang="zh-TW" altLang="en-US" dirty="0"/>
              </a:p>
            </p:txBody>
          </p:sp>
          <p:cxnSp>
            <p:nvCxnSpPr>
              <p:cNvPr id="12" name="肘形接點 11"/>
              <p:cNvCxnSpPr>
                <a:stCxn id="58" idx="6"/>
                <a:endCxn id="11" idx="2"/>
              </p:cNvCxnSpPr>
              <p:nvPr/>
            </p:nvCxnSpPr>
            <p:spPr>
              <a:xfrm>
                <a:off x="3464049" y="4320942"/>
                <a:ext cx="938897" cy="1010628"/>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肘形接點 12"/>
              <p:cNvCxnSpPr>
                <a:stCxn id="55" idx="6"/>
                <a:endCxn id="11" idx="2"/>
              </p:cNvCxnSpPr>
              <p:nvPr/>
            </p:nvCxnSpPr>
            <p:spPr>
              <a:xfrm flipV="1">
                <a:off x="3442028" y="5331570"/>
                <a:ext cx="960918" cy="1066657"/>
              </a:xfrm>
              <a:prstGeom prst="bentConnector3">
                <a:avLst>
                  <a:gd name="adj1" fmla="val 51322"/>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肘形接點 13"/>
              <p:cNvCxnSpPr>
                <a:stCxn id="56" idx="6"/>
                <a:endCxn id="11" idx="2"/>
              </p:cNvCxnSpPr>
              <p:nvPr/>
            </p:nvCxnSpPr>
            <p:spPr>
              <a:xfrm>
                <a:off x="3464049" y="5006019"/>
                <a:ext cx="938897" cy="325551"/>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肘形接點 14"/>
              <p:cNvCxnSpPr>
                <a:stCxn id="57" idx="6"/>
                <a:endCxn id="11" idx="2"/>
              </p:cNvCxnSpPr>
              <p:nvPr/>
            </p:nvCxnSpPr>
            <p:spPr>
              <a:xfrm flipV="1">
                <a:off x="3452773" y="5331570"/>
                <a:ext cx="950173" cy="35926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橢圓 15"/>
                  <p:cNvSpPr/>
                  <p:nvPr/>
                </p:nvSpPr>
                <p:spPr>
                  <a:xfrm>
                    <a:off x="6652861" y="4483170"/>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smtClean="0">
                                      <a:solidFill>
                                        <a:srgbClr val="FF0000"/>
                                      </a:solidFill>
                                      <a:latin typeface="Cambria Math" panose="02040503050406030204" pitchFamily="18" charset="0"/>
                                    </a:rPr>
                                    <m:t>𝒐</m:t>
                                  </m:r>
                                </m:e>
                                <m:sub>
                                  <m:r>
                                    <a:rPr lang="en-US" altLang="zh-TW" sz="1200" b="1" i="1" dirty="0" smtClean="0">
                                      <a:solidFill>
                                        <a:srgbClr val="FF0000"/>
                                      </a:solidFill>
                                      <a:latin typeface="Cambria Math" panose="02040503050406030204" pitchFamily="18" charset="0"/>
                                    </a:rPr>
                                    <m:t>𝟎</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𝟑</m:t>
                              </m:r>
                              <m:r>
                                <a:rPr lang="en-US" altLang="zh-TW" sz="1200" b="1" i="1" dirty="0">
                                  <a:solidFill>
                                    <a:srgbClr val="FF0000"/>
                                  </a:solidFill>
                                  <a:latin typeface="Cambria Math" panose="02040503050406030204" pitchFamily="18" charset="0"/>
                                </a:rPr>
                                <m:t>)</m:t>
                              </m:r>
                            </m:sup>
                          </m:sSup>
                        </m:oMath>
                      </m:oMathPara>
                    </a14:m>
                    <a:endParaRPr lang="zh-TW" altLang="en-US" dirty="0"/>
                  </a:p>
                </p:txBody>
              </p:sp>
            </mc:Choice>
            <mc:Fallback xmlns="">
              <p:sp>
                <p:nvSpPr>
                  <p:cNvPr id="16" name="橢圓 15"/>
                  <p:cNvSpPr>
                    <a:spLocks noRot="1" noChangeAspect="1" noMove="1" noResize="1" noEditPoints="1" noAdjustHandles="1" noChangeArrowheads="1" noChangeShapeType="1" noTextEdit="1"/>
                  </p:cNvSpPr>
                  <p:nvPr/>
                </p:nvSpPr>
                <p:spPr>
                  <a:xfrm>
                    <a:off x="6652861" y="4483170"/>
                    <a:ext cx="480060" cy="479367"/>
                  </a:xfrm>
                  <a:prstGeom prst="ellipse">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橢圓 16"/>
                  <p:cNvSpPr/>
                  <p:nvPr/>
                </p:nvSpPr>
                <p:spPr>
                  <a:xfrm>
                    <a:off x="6652861" y="5091066"/>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𝒐</m:t>
                                  </m:r>
                                </m:e>
                                <m:sub>
                                  <m:r>
                                    <a:rPr lang="en-US" altLang="zh-TW" sz="1200" b="1" i="1" dirty="0" smtClean="0">
                                      <a:solidFill>
                                        <a:srgbClr val="FF0000"/>
                                      </a:solidFill>
                                      <a:latin typeface="Cambria Math" panose="02040503050406030204" pitchFamily="18" charset="0"/>
                                    </a:rPr>
                                    <m:t>𝟏</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𝟑</m:t>
                              </m:r>
                              <m:r>
                                <a:rPr lang="en-US" altLang="zh-TW" sz="1200" b="1" i="1" dirty="0">
                                  <a:solidFill>
                                    <a:srgbClr val="FF0000"/>
                                  </a:solidFill>
                                  <a:latin typeface="Cambria Math" panose="02040503050406030204" pitchFamily="18" charset="0"/>
                                </a:rPr>
                                <m:t>)</m:t>
                              </m:r>
                            </m:sup>
                          </m:sSup>
                        </m:oMath>
                      </m:oMathPara>
                    </a14:m>
                    <a:endParaRPr lang="zh-TW" altLang="en-US" dirty="0"/>
                  </a:p>
                </p:txBody>
              </p:sp>
            </mc:Choice>
            <mc:Fallback xmlns="">
              <p:sp>
                <p:nvSpPr>
                  <p:cNvPr id="17" name="橢圓 16"/>
                  <p:cNvSpPr>
                    <a:spLocks noRot="1" noChangeAspect="1" noMove="1" noResize="1" noEditPoints="1" noAdjustHandles="1" noChangeArrowheads="1" noChangeShapeType="1" noTextEdit="1"/>
                  </p:cNvSpPr>
                  <p:nvPr/>
                </p:nvSpPr>
                <p:spPr>
                  <a:xfrm>
                    <a:off x="6652861" y="5091066"/>
                    <a:ext cx="480060" cy="479367"/>
                  </a:xfrm>
                  <a:prstGeom prst="ellipse">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橢圓 17"/>
                  <p:cNvSpPr/>
                  <p:nvPr/>
                </p:nvSpPr>
                <p:spPr>
                  <a:xfrm rot="21438205">
                    <a:off x="6652861" y="5709989"/>
                    <a:ext cx="480060" cy="479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𝒐</m:t>
                                  </m:r>
                                </m:e>
                                <m:sub>
                                  <m:r>
                                    <a:rPr lang="en-US" altLang="zh-TW" sz="1200" b="1" i="1" dirty="0" smtClean="0">
                                      <a:solidFill>
                                        <a:srgbClr val="FF0000"/>
                                      </a:solidFill>
                                      <a:latin typeface="Cambria Math" panose="02040503050406030204" pitchFamily="18" charset="0"/>
                                    </a:rPr>
                                    <m:t>𝟐</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𝟑</m:t>
                              </m:r>
                              <m:r>
                                <a:rPr lang="en-US" altLang="zh-TW" sz="1200" b="1" i="1" dirty="0">
                                  <a:solidFill>
                                    <a:srgbClr val="FF0000"/>
                                  </a:solidFill>
                                  <a:latin typeface="Cambria Math" panose="02040503050406030204" pitchFamily="18" charset="0"/>
                                </a:rPr>
                                <m:t>)</m:t>
                              </m:r>
                            </m:sup>
                          </m:sSup>
                        </m:oMath>
                      </m:oMathPara>
                    </a14:m>
                    <a:endParaRPr lang="zh-TW" altLang="en-US" dirty="0"/>
                  </a:p>
                </p:txBody>
              </p:sp>
            </mc:Choice>
            <mc:Fallback xmlns="">
              <p:sp>
                <p:nvSpPr>
                  <p:cNvPr id="18" name="橢圓 17"/>
                  <p:cNvSpPr>
                    <a:spLocks noRot="1" noChangeAspect="1" noMove="1" noResize="1" noEditPoints="1" noAdjustHandles="1" noChangeArrowheads="1" noChangeShapeType="1" noTextEdit="1"/>
                  </p:cNvSpPr>
                  <p:nvPr/>
                </p:nvSpPr>
                <p:spPr>
                  <a:xfrm rot="21438205">
                    <a:off x="6652861" y="5709989"/>
                    <a:ext cx="480060" cy="479367"/>
                  </a:xfrm>
                  <a:prstGeom prst="ellipse">
                    <a:avLst/>
                  </a:prstGeom>
                  <a:blipFill>
                    <a:blip r:embed="rId8"/>
                    <a:stretch>
                      <a:fillRect/>
                    </a:stretch>
                  </a:blipFill>
                </p:spPr>
                <p:txBody>
                  <a:bodyPr/>
                  <a:lstStyle/>
                  <a:p>
                    <a:r>
                      <a:rPr lang="zh-TW" altLang="en-US">
                        <a:noFill/>
                      </a:rPr>
                      <a:t> </a:t>
                    </a:r>
                  </a:p>
                </p:txBody>
              </p:sp>
            </mc:Fallback>
          </mc:AlternateContent>
          <p:sp>
            <p:nvSpPr>
              <p:cNvPr id="19" name="矩形 18"/>
              <p:cNvSpPr/>
              <p:nvPr/>
            </p:nvSpPr>
            <p:spPr>
              <a:xfrm>
                <a:off x="5163916" y="3179027"/>
                <a:ext cx="717550" cy="434588"/>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20" name="矩形 19"/>
              <p:cNvSpPr/>
              <p:nvPr/>
            </p:nvSpPr>
            <p:spPr>
              <a:xfrm>
                <a:off x="5163916" y="3822657"/>
                <a:ext cx="717550" cy="469190"/>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mc:AlternateContent xmlns:mc="http://schemas.openxmlformats.org/markup-compatibility/2006" xmlns:a14="http://schemas.microsoft.com/office/drawing/2010/main">
            <mc:Choice Requires="a14">
              <p:sp>
                <p:nvSpPr>
                  <p:cNvPr id="21" name="矩形 20"/>
                  <p:cNvSpPr/>
                  <p:nvPr/>
                </p:nvSpPr>
                <p:spPr>
                  <a:xfrm>
                    <a:off x="5174922" y="4497588"/>
                    <a:ext cx="717550" cy="1313410"/>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zh-TW" sz="1400" dirty="0"/>
                  </a:p>
                  <a:p>
                    <a:pPr algn="ctr"/>
                    <a:endParaRPr lang="en-US" altLang="zh-TW" sz="1400" i="1" dirty="0">
                      <a:latin typeface="Cambria Math" panose="02040503050406030204" pitchFamily="18" charset="0"/>
                    </a:endParaRPr>
                  </a:p>
                  <a:p>
                    <a:pPr algn="ctr"/>
                    <a:r>
                      <a:rPr lang="zh-TW" altLang="en-US" sz="1400" b="1" i="1" dirty="0">
                        <a:latin typeface="Cambria Math" panose="02040503050406030204" pitchFamily="18" charset="0"/>
                      </a:rPr>
                      <a:t>／</a:t>
                    </a:r>
                    <a:endParaRPr lang="en-US" altLang="zh-TW" sz="1400" b="1"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nor/>
                            </m:rPr>
                            <a:rPr lang="zh-TW" altLang="en-US" sz="1400" b="1" i="1" dirty="0">
                              <a:latin typeface="Cambria Math" panose="02040503050406030204" pitchFamily="18" charset="0"/>
                            </a:rPr>
                            <m:t>／</m:t>
                          </m:r>
                        </m:oMath>
                      </m:oMathPara>
                    </a14:m>
                    <a:endParaRPr lang="en-US" altLang="zh-TW" sz="1400" b="1" i="1" dirty="0">
                      <a:latin typeface="Cambria Math" panose="02040503050406030204" pitchFamily="18" charset="0"/>
                    </a:endParaRPr>
                  </a:p>
                  <a:p>
                    <a:pPr algn="ctr"/>
                    <a:r>
                      <a:rPr lang="zh-TW" altLang="en-US" sz="1400" b="1" i="1" dirty="0">
                        <a:latin typeface="Cambria Math" panose="02040503050406030204" pitchFamily="18" charset="0"/>
                      </a:rPr>
                      <a:t>／</a:t>
                    </a:r>
                    <a:endParaRPr lang="en-US" altLang="zh-TW" sz="1400" b="1" i="1" dirty="0">
                      <a:latin typeface="Cambria Math" panose="02040503050406030204" pitchFamily="18" charset="0"/>
                    </a:endParaRPr>
                  </a:p>
                  <a:p>
                    <a:pPr algn="ctr"/>
                    <a:r>
                      <a:rPr lang="zh-TW" altLang="en-US" sz="1400" b="1" dirty="0"/>
                      <a:t>一</a:t>
                    </a:r>
                  </a:p>
                  <a:p>
                    <a:pPr algn="ctr"/>
                    <a:endParaRPr lang="zh-TW"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5174922" y="4497588"/>
                    <a:ext cx="717550" cy="1313410"/>
                  </a:xfrm>
                  <a:prstGeom prst="rect">
                    <a:avLst/>
                  </a:prstGeom>
                  <a:blipFill>
                    <a:blip r:embed="rId9"/>
                    <a:stretch>
                      <a:fillRect/>
                    </a:stretch>
                  </a:blipFill>
                  <a:ln>
                    <a:prstDash val="dash"/>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5180651" y="5910198"/>
                    <a:ext cx="717550" cy="1325790"/>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zh-TW" altLang="en-US" sz="1400" b="1" i="1" dirty="0">
                        <a:latin typeface="Cambria Math" panose="02040503050406030204" pitchFamily="18" charset="0"/>
                      </a:rPr>
                      <a:t>／</a:t>
                    </a:r>
                    <a:endParaRPr lang="en-US" altLang="zh-TW" sz="1400" b="1"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nor/>
                            </m:rPr>
                            <a:rPr lang="zh-TW" altLang="en-US" sz="1400" b="1" i="1" dirty="0">
                              <a:latin typeface="Cambria Math" panose="02040503050406030204" pitchFamily="18" charset="0"/>
                            </a:rPr>
                            <m:t>／</m:t>
                          </m:r>
                        </m:oMath>
                      </m:oMathPara>
                    </a14:m>
                    <a:endParaRPr lang="en-US" altLang="zh-TW" sz="1400" b="1" i="1" dirty="0">
                      <a:latin typeface="Cambria Math" panose="02040503050406030204" pitchFamily="18" charset="0"/>
                    </a:endParaRPr>
                  </a:p>
                  <a:p>
                    <a:pPr algn="ctr"/>
                    <a:r>
                      <a:rPr lang="zh-TW" altLang="en-US" sz="1400" b="1" i="1" dirty="0">
                        <a:latin typeface="Cambria Math" panose="02040503050406030204" pitchFamily="18" charset="0"/>
                      </a:rPr>
                      <a:t>／</a:t>
                    </a:r>
                    <a:endParaRPr lang="en-US" altLang="zh-TW" sz="1400" b="1" i="1" dirty="0">
                      <a:latin typeface="Cambria Math" panose="02040503050406030204" pitchFamily="18" charset="0"/>
                    </a:endParaRPr>
                  </a:p>
                  <a:p>
                    <a:pPr algn="ctr"/>
                    <a:r>
                      <a:rPr lang="zh-TW" altLang="en-US" sz="1400" b="1" i="1" dirty="0">
                        <a:latin typeface="Cambria Math" panose="02040503050406030204" pitchFamily="18" charset="0"/>
                      </a:rPr>
                      <a:t>／</a:t>
                    </a:r>
                    <a:endParaRPr lang="zh-TW"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5180651" y="5910198"/>
                    <a:ext cx="717550" cy="1325790"/>
                  </a:xfrm>
                  <a:prstGeom prst="rect">
                    <a:avLst/>
                  </a:prstGeom>
                  <a:blipFill>
                    <a:blip r:embed="rId10"/>
                    <a:stretch>
                      <a:fillRect/>
                    </a:stretch>
                  </a:blipFill>
                  <a:ln>
                    <a:prstDash val="dash"/>
                  </a:ln>
                </p:spPr>
                <p:txBody>
                  <a:bodyPr/>
                  <a:lstStyle/>
                  <a:p>
                    <a:r>
                      <a:rPr lang="zh-TW" altLang="en-US">
                        <a:noFill/>
                      </a:rPr>
                      <a:t> </a:t>
                    </a:r>
                  </a:p>
                </p:txBody>
              </p:sp>
            </mc:Fallback>
          </mc:AlternateContent>
          <p:cxnSp>
            <p:nvCxnSpPr>
              <p:cNvPr id="23" name="肘形接點 22"/>
              <p:cNvCxnSpPr>
                <a:stCxn id="21" idx="1"/>
                <a:endCxn id="11" idx="0"/>
              </p:cNvCxnSpPr>
              <p:nvPr/>
            </p:nvCxnSpPr>
            <p:spPr>
              <a:xfrm rot="10800000" flipV="1">
                <a:off x="4524866" y="5154292"/>
                <a:ext cx="650056" cy="57435"/>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25" name="肘形接點 24"/>
              <p:cNvCxnSpPr>
                <a:endCxn id="16" idx="2"/>
              </p:cNvCxnSpPr>
              <p:nvPr/>
            </p:nvCxnSpPr>
            <p:spPr>
              <a:xfrm rot="5400000" flipH="1" flipV="1">
                <a:off x="6202101" y="4873690"/>
                <a:ext cx="601596" cy="29992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26" name="肘形接點 25"/>
              <p:cNvCxnSpPr>
                <a:endCxn id="18" idx="2"/>
              </p:cNvCxnSpPr>
              <p:nvPr/>
            </p:nvCxnSpPr>
            <p:spPr>
              <a:xfrm rot="16200000" flipH="1">
                <a:off x="6195948" y="5503787"/>
                <a:ext cx="614168" cy="300189"/>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矩形 26"/>
                  <p:cNvSpPr/>
                  <p:nvPr/>
                </p:nvSpPr>
                <p:spPr>
                  <a:xfrm>
                    <a:off x="4460004" y="4780734"/>
                    <a:ext cx="648413" cy="334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sz="1400" b="1" i="1" dirty="0" smtClean="0">
                                  <a:solidFill>
                                    <a:srgbClr val="FF0000"/>
                                  </a:solidFill>
                                  <a:latin typeface="Cambria Math" panose="02040503050406030204" pitchFamily="18" charset="0"/>
                                </a:rPr>
                              </m:ctrlPr>
                            </m:sSubPr>
                            <m:e>
                              <m:r>
                                <a:rPr lang="en-US" altLang="zh-TW" sz="1400" b="1" i="1" dirty="0">
                                  <a:solidFill>
                                    <a:srgbClr val="FF0000"/>
                                  </a:solidFill>
                                  <a:latin typeface="Cambria Math" panose="02040503050406030204" pitchFamily="18" charset="0"/>
                                </a:rPr>
                                <m:t>𝑾</m:t>
                              </m:r>
                            </m:e>
                            <m:sub>
                              <m:sSub>
                                <m:sSubPr>
                                  <m:ctrlPr>
                                    <a:rPr lang="en-US" altLang="zh-TW" sz="1400" b="1" i="1" dirty="0" smtClean="0">
                                      <a:solidFill>
                                        <a:srgbClr val="FF0000"/>
                                      </a:solidFill>
                                      <a:latin typeface="Cambria Math" panose="02040503050406030204" pitchFamily="18" charset="0"/>
                                    </a:rPr>
                                  </m:ctrlPr>
                                </m:sSubPr>
                                <m:e>
                                  <m:r>
                                    <a:rPr lang="en-US" altLang="zh-TW" sz="1400" b="1" i="1" dirty="0">
                                      <a:solidFill>
                                        <a:srgbClr val="FF0000"/>
                                      </a:solidFill>
                                      <a:latin typeface="Cambria Math" panose="02040503050406030204" pitchFamily="18" charset="0"/>
                                    </a:rPr>
                                    <m:t>𝒔</m:t>
                                  </m:r>
                                </m:e>
                                <m:sub>
                                  <m:r>
                                    <a:rPr lang="en-US" altLang="zh-TW" sz="1400" b="1" i="1" dirty="0" smtClean="0">
                                      <a:solidFill>
                                        <a:srgbClr val="FF0000"/>
                                      </a:solidFill>
                                      <a:latin typeface="Cambria Math" panose="02040503050406030204" pitchFamily="18" charset="0"/>
                                    </a:rPr>
                                    <m:t>𝟐</m:t>
                                  </m:r>
                                </m:sub>
                              </m:sSub>
                            </m:sub>
                          </m:sSub>
                        </m:oMath>
                      </m:oMathPara>
                    </a14:m>
                    <a:endParaRPr lang="zh-TW" altLang="en-US" sz="1200" dirty="0"/>
                  </a:p>
                </p:txBody>
              </p:sp>
            </mc:Choice>
            <mc:Fallback xmlns="">
              <p:sp>
                <p:nvSpPr>
                  <p:cNvPr id="27" name="矩形 26"/>
                  <p:cNvSpPr>
                    <a:spLocks noRot="1" noChangeAspect="1" noMove="1" noResize="1" noEditPoints="1" noAdjustHandles="1" noChangeArrowheads="1" noChangeShapeType="1" noTextEdit="1"/>
                  </p:cNvSpPr>
                  <p:nvPr/>
                </p:nvSpPr>
                <p:spPr>
                  <a:xfrm>
                    <a:off x="4460004" y="4780734"/>
                    <a:ext cx="648413" cy="334835"/>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4109750" y="3542200"/>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𝑾</m:t>
                          </m:r>
                        </m:oMath>
                      </m:oMathPara>
                    </a14:m>
                    <a:endParaRPr lang="zh-TW" altLang="en-US" sz="1200" dirty="0"/>
                  </a:p>
                </p:txBody>
              </p:sp>
            </mc:Choice>
            <mc:Fallback xmlns="">
              <p:sp>
                <p:nvSpPr>
                  <p:cNvPr id="27" name="矩形 26"/>
                  <p:cNvSpPr>
                    <a:spLocks noRot="1" noChangeAspect="1" noMove="1" noResize="1" noEditPoints="1" noAdjustHandles="1" noChangeArrowheads="1" noChangeShapeType="1" noTextEdit="1"/>
                  </p:cNvSpPr>
                  <p:nvPr/>
                </p:nvSpPr>
                <p:spPr>
                  <a:xfrm>
                    <a:off x="4109750" y="3542200"/>
                    <a:ext cx="648413" cy="369332"/>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5217286" y="3174412"/>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b="1" i="1" dirty="0" smtClean="0">
                                  <a:solidFill>
                                    <a:srgbClr val="FF0000"/>
                                  </a:solidFill>
                                  <a:latin typeface="Cambria Math" panose="02040503050406030204" pitchFamily="18" charset="0"/>
                                </a:rPr>
                              </m:ctrlPr>
                            </m:sSubPr>
                            <m:e>
                              <m:r>
                                <a:rPr lang="en-US" altLang="zh-TW" b="1" i="1" dirty="0">
                                  <a:solidFill>
                                    <a:srgbClr val="FF0000"/>
                                  </a:solidFill>
                                  <a:latin typeface="Cambria Math" panose="02040503050406030204" pitchFamily="18" charset="0"/>
                                </a:rPr>
                                <m:t>𝒔</m:t>
                              </m:r>
                            </m:e>
                            <m:sub>
                              <m:r>
                                <a:rPr lang="en-US" altLang="zh-TW" b="1" i="1" dirty="0" smtClean="0">
                                  <a:solidFill>
                                    <a:srgbClr val="FF0000"/>
                                  </a:solidFill>
                                  <a:latin typeface="Cambria Math" panose="02040503050406030204" pitchFamily="18" charset="0"/>
                                </a:rPr>
                                <m:t>𝟎</m:t>
                              </m:r>
                            </m:sub>
                          </m:sSub>
                        </m:oMath>
                      </m:oMathPara>
                    </a14:m>
                    <a:endParaRPr lang="zh-TW" altLang="en-US" sz="1200" dirty="0"/>
                  </a:p>
                </p:txBody>
              </p:sp>
            </mc:Choice>
            <mc:Fallback xmlns="">
              <p:sp>
                <p:nvSpPr>
                  <p:cNvPr id="29" name="矩形 28"/>
                  <p:cNvSpPr>
                    <a:spLocks noRot="1" noChangeAspect="1" noMove="1" noResize="1" noEditPoints="1" noAdjustHandles="1" noChangeArrowheads="1" noChangeShapeType="1" noTextEdit="1"/>
                  </p:cNvSpPr>
                  <p:nvPr/>
                </p:nvSpPr>
                <p:spPr>
                  <a:xfrm>
                    <a:off x="5217286" y="3174412"/>
                    <a:ext cx="648413" cy="369332"/>
                  </a:xfrm>
                  <a:prstGeom prst="rect">
                    <a:avLst/>
                  </a:prstGeom>
                  <a:blipFill>
                    <a:blip r:embed="rId14"/>
                    <a:stretch>
                      <a:fillRect b="-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6037362" y="3542200"/>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𝑽</m:t>
                          </m:r>
                        </m:oMath>
                      </m:oMathPara>
                    </a14:m>
                    <a:endParaRPr lang="zh-TW" altLang="en-US" sz="1200" dirty="0"/>
                  </a:p>
                </p:txBody>
              </p:sp>
            </mc:Choice>
            <mc:Fallback xmlns="">
              <p:sp>
                <p:nvSpPr>
                  <p:cNvPr id="29" name="矩形 28"/>
                  <p:cNvSpPr>
                    <a:spLocks noRot="1" noChangeAspect="1" noMove="1" noResize="1" noEditPoints="1" noAdjustHandles="1" noChangeArrowheads="1" noChangeShapeType="1" noTextEdit="1"/>
                  </p:cNvSpPr>
                  <p:nvPr/>
                </p:nvSpPr>
                <p:spPr>
                  <a:xfrm>
                    <a:off x="6037362" y="3542200"/>
                    <a:ext cx="648413" cy="369332"/>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6922821" y="3519891"/>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𝒐</m:t>
                          </m:r>
                        </m:oMath>
                      </m:oMathPara>
                    </a14:m>
                    <a:endParaRPr lang="zh-TW" altLang="en-US" sz="1200" dirty="0"/>
                  </a:p>
                </p:txBody>
              </p:sp>
            </mc:Choice>
            <mc:Fallback xmlns="">
              <p:sp>
                <p:nvSpPr>
                  <p:cNvPr id="95" name="矩形 94"/>
                  <p:cNvSpPr>
                    <a:spLocks noRot="1" noChangeAspect="1" noMove="1" noResize="1" noEditPoints="1" noAdjustHandles="1" noChangeArrowheads="1" noChangeShapeType="1" noTextEdit="1"/>
                  </p:cNvSpPr>
                  <p:nvPr/>
                </p:nvSpPr>
                <p:spPr>
                  <a:xfrm>
                    <a:off x="6922821" y="3519891"/>
                    <a:ext cx="648413" cy="369332"/>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2879877" y="3535702"/>
                    <a:ext cx="648413" cy="3982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b="1" i="1" dirty="0" smtClean="0">
                                  <a:solidFill>
                                    <a:srgbClr val="FF0000"/>
                                  </a:solidFill>
                                  <a:latin typeface="Cambria Math" panose="02040503050406030204" pitchFamily="18" charset="0"/>
                                </a:rPr>
                              </m:ctrlPr>
                            </m:sSupPr>
                            <m:e>
                              <m:sSub>
                                <m:sSubPr>
                                  <m:ctrlPr>
                                    <a:rPr lang="en-US" altLang="zh-TW" b="1" i="1" dirty="0" smtClean="0">
                                      <a:solidFill>
                                        <a:srgbClr val="FF0000"/>
                                      </a:solidFill>
                                      <a:latin typeface="Cambria Math" panose="02040503050406030204" pitchFamily="18" charset="0"/>
                                    </a:rPr>
                                  </m:ctrlPr>
                                </m:sSubPr>
                                <m:e>
                                  <m:r>
                                    <a:rPr lang="en-US" altLang="zh-TW" b="1" i="1" dirty="0">
                                      <a:solidFill>
                                        <a:srgbClr val="FF0000"/>
                                      </a:solidFill>
                                      <a:latin typeface="Cambria Math" panose="02040503050406030204" pitchFamily="18" charset="0"/>
                                    </a:rPr>
                                    <m:t>𝑼</m:t>
                                  </m:r>
                                </m:e>
                                <m:sub>
                                  <m:r>
                                    <a:rPr lang="en-US" altLang="zh-TW" b="1" i="1" dirty="0" smtClean="0">
                                      <a:solidFill>
                                        <a:srgbClr val="FF0000"/>
                                      </a:solidFill>
                                      <a:latin typeface="Cambria Math" panose="02040503050406030204" pitchFamily="18" charset="0"/>
                                    </a:rPr>
                                    <m:t>𝒙</m:t>
                                  </m:r>
                                </m:sub>
                              </m:sSub>
                            </m:e>
                            <m:sup>
                              <m:r>
                                <a:rPr lang="en-US" altLang="zh-TW" b="1" i="1" dirty="0" smtClean="0">
                                  <a:solidFill>
                                    <a:srgbClr val="FF0000"/>
                                  </a:solidFill>
                                  <a:latin typeface="Cambria Math" panose="02040503050406030204" pitchFamily="18" charset="0"/>
                                </a:rPr>
                                <m:t>(</m:t>
                              </m:r>
                              <m:r>
                                <a:rPr lang="en-US" altLang="zh-TW" b="1" i="1" dirty="0" smtClean="0">
                                  <a:solidFill>
                                    <a:srgbClr val="FF0000"/>
                                  </a:solidFill>
                                  <a:latin typeface="Cambria Math" panose="02040503050406030204" pitchFamily="18" charset="0"/>
                                </a:rPr>
                                <m:t>𝟑</m:t>
                              </m:r>
                              <m:r>
                                <a:rPr lang="en-US" altLang="zh-TW" b="1" i="1" dirty="0" smtClean="0">
                                  <a:solidFill>
                                    <a:srgbClr val="FF0000"/>
                                  </a:solidFill>
                                  <a:latin typeface="Cambria Math" panose="02040503050406030204" pitchFamily="18" charset="0"/>
                                </a:rPr>
                                <m:t>)</m:t>
                              </m:r>
                            </m:sup>
                          </m:sSup>
                        </m:oMath>
                      </m:oMathPara>
                    </a14:m>
                    <a:endParaRPr lang="zh-TW" altLang="en-US" sz="1200" dirty="0"/>
                  </a:p>
                </p:txBody>
              </p:sp>
            </mc:Choice>
            <mc:Fallback xmlns="">
              <p:sp>
                <p:nvSpPr>
                  <p:cNvPr id="32" name="矩形 31"/>
                  <p:cNvSpPr>
                    <a:spLocks noRot="1" noChangeAspect="1" noMove="1" noResize="1" noEditPoints="1" noAdjustHandles="1" noChangeArrowheads="1" noChangeShapeType="1" noTextEdit="1"/>
                  </p:cNvSpPr>
                  <p:nvPr/>
                </p:nvSpPr>
                <p:spPr>
                  <a:xfrm>
                    <a:off x="2879877" y="3535702"/>
                    <a:ext cx="648413" cy="398251"/>
                  </a:xfrm>
                  <a:prstGeom prst="rect">
                    <a:avLst/>
                  </a:prstGeom>
                  <a:blipFill>
                    <a:blip r:embed="rId17"/>
                    <a:stretch>
                      <a:fillRect r="-654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2085197" y="3554003"/>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1" i="1" dirty="0" smtClean="0">
                              <a:solidFill>
                                <a:srgbClr val="FF0000"/>
                              </a:solidFill>
                              <a:latin typeface="Cambria Math" panose="02040503050406030204" pitchFamily="18" charset="0"/>
                            </a:rPr>
                            <m:t>𝑼</m:t>
                          </m:r>
                        </m:oMath>
                      </m:oMathPara>
                    </a14:m>
                    <a:endParaRPr lang="zh-TW" altLang="en-US" sz="1200" dirty="0"/>
                  </a:p>
                </p:txBody>
              </p:sp>
            </mc:Choice>
            <mc:Fallback xmlns="">
              <p:sp>
                <p:nvSpPr>
                  <p:cNvPr id="32" name="矩形 31"/>
                  <p:cNvSpPr>
                    <a:spLocks noRot="1" noChangeAspect="1" noMove="1" noResize="1" noEditPoints="1" noAdjustHandles="1" noChangeArrowheads="1" noChangeShapeType="1" noTextEdit="1"/>
                  </p:cNvSpPr>
                  <p:nvPr/>
                </p:nvSpPr>
                <p:spPr>
                  <a:xfrm>
                    <a:off x="2085197" y="3554003"/>
                    <a:ext cx="648413" cy="369332"/>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1415632" y="3559738"/>
                    <a:ext cx="648413" cy="3929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b="1" i="1" dirty="0" smtClean="0">
                                  <a:solidFill>
                                    <a:srgbClr val="FF0000"/>
                                  </a:solidFill>
                                  <a:latin typeface="Cambria Math" panose="02040503050406030204" pitchFamily="18" charset="0"/>
                                </a:rPr>
                              </m:ctrlPr>
                            </m:sSupPr>
                            <m:e>
                              <m:r>
                                <a:rPr lang="en-US" altLang="zh-TW" b="1" i="1" dirty="0">
                                  <a:solidFill>
                                    <a:srgbClr val="FF0000"/>
                                  </a:solidFill>
                                  <a:latin typeface="Cambria Math" panose="02040503050406030204" pitchFamily="18" charset="0"/>
                                </a:rPr>
                                <m:t>𝒙</m:t>
                              </m:r>
                              <m:r>
                                <m:rPr>
                                  <m:nor/>
                                </m:rPr>
                                <a:rPr lang="zh-TW" altLang="en-US" sz="1200" dirty="0"/>
                                <m:t> </m:t>
                              </m:r>
                            </m:e>
                            <m:sup>
                              <m:r>
                                <a:rPr lang="en-US" altLang="zh-TW" b="1" i="1" dirty="0" smtClean="0">
                                  <a:solidFill>
                                    <a:srgbClr val="FF0000"/>
                                  </a:solidFill>
                                  <a:latin typeface="Cambria Math" panose="02040503050406030204" pitchFamily="18" charset="0"/>
                                </a:rPr>
                                <m:t>(</m:t>
                              </m:r>
                              <m:r>
                                <a:rPr lang="en-US" altLang="zh-TW" b="1" i="1" dirty="0" smtClean="0">
                                  <a:solidFill>
                                    <a:srgbClr val="FF0000"/>
                                  </a:solidFill>
                                  <a:latin typeface="Cambria Math" panose="02040503050406030204" pitchFamily="18" charset="0"/>
                                </a:rPr>
                                <m:t>𝟑</m:t>
                              </m:r>
                              <m:r>
                                <a:rPr lang="en-US" altLang="zh-TW" b="1" i="1" dirty="0" smtClean="0">
                                  <a:solidFill>
                                    <a:srgbClr val="FF0000"/>
                                  </a:solidFill>
                                  <a:latin typeface="Cambria Math" panose="02040503050406030204" pitchFamily="18" charset="0"/>
                                </a:rPr>
                                <m:t>)</m:t>
                              </m:r>
                            </m:sup>
                          </m:sSup>
                        </m:oMath>
                      </m:oMathPara>
                    </a14:m>
                    <a:endParaRPr lang="zh-TW" altLang="en-US" sz="1200" dirty="0"/>
                  </a:p>
                </p:txBody>
              </p:sp>
            </mc:Choice>
            <mc:Fallback xmlns="">
              <p:sp>
                <p:nvSpPr>
                  <p:cNvPr id="34" name="矩形 33"/>
                  <p:cNvSpPr>
                    <a:spLocks noRot="1" noChangeAspect="1" noMove="1" noResize="1" noEditPoints="1" noAdjustHandles="1" noChangeArrowheads="1" noChangeShapeType="1" noTextEdit="1"/>
                  </p:cNvSpPr>
                  <p:nvPr/>
                </p:nvSpPr>
                <p:spPr>
                  <a:xfrm>
                    <a:off x="1415632" y="3559738"/>
                    <a:ext cx="648413" cy="392993"/>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1451877" y="2903288"/>
                    <a:ext cx="648413" cy="276999"/>
                  </a:xfrm>
                  <a:prstGeom prst="rect">
                    <a:avLst/>
                  </a:prstGeom>
                </p:spPr>
                <p:txBody>
                  <a:bodyPr wrap="square">
                    <a:spAutoFit/>
                  </a:bodyPr>
                  <a:lstStyle/>
                  <a:p>
                    <a14:m>
                      <m:oMath xmlns:m="http://schemas.openxmlformats.org/officeDocument/2006/math">
                        <m:r>
                          <a:rPr lang="zh-TW" altLang="en-US" sz="1200" b="1" i="1">
                            <a:latin typeface="Cambria Math" panose="02040503050406030204" pitchFamily="18" charset="0"/>
                          </a:rPr>
                          <m:t>輸</m:t>
                        </m:r>
                      </m:oMath>
                    </a14:m>
                    <a:r>
                      <a:rPr lang="zh-TW" altLang="en-US" sz="1200" b="1" dirty="0"/>
                      <a:t>入層</a:t>
                    </a:r>
                  </a:p>
                </p:txBody>
              </p:sp>
            </mc:Choice>
            <mc:Fallback xmlns="">
              <p:sp>
                <p:nvSpPr>
                  <p:cNvPr id="34" name="矩形 33"/>
                  <p:cNvSpPr>
                    <a:spLocks noRot="1" noChangeAspect="1" noMove="1" noResize="1" noEditPoints="1" noAdjustHandles="1" noChangeArrowheads="1" noChangeShapeType="1" noTextEdit="1"/>
                  </p:cNvSpPr>
                  <p:nvPr/>
                </p:nvSpPr>
                <p:spPr>
                  <a:xfrm>
                    <a:off x="1451877" y="2903288"/>
                    <a:ext cx="648413" cy="276999"/>
                  </a:xfrm>
                  <a:prstGeom prst="rect">
                    <a:avLst/>
                  </a:prstGeom>
                  <a:blipFill>
                    <a:blip r:embed="rId20"/>
                    <a:stretch>
                      <a:fillRect t="-2174" b="-1304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2874680" y="2907651"/>
                    <a:ext cx="648413" cy="276999"/>
                  </a:xfrm>
                  <a:prstGeom prst="rect">
                    <a:avLst/>
                  </a:prstGeom>
                </p:spPr>
                <p:txBody>
                  <a:bodyPr wrap="square">
                    <a:spAutoFit/>
                  </a:bodyPr>
                  <a:lstStyle/>
                  <a:p>
                    <a14:m>
                      <m:oMath xmlns:m="http://schemas.openxmlformats.org/officeDocument/2006/math">
                        <m:r>
                          <a:rPr lang="zh-TW" altLang="en-US" sz="1200" b="0" i="1" smtClean="0">
                            <a:latin typeface="Cambria Math" panose="02040503050406030204" pitchFamily="18" charset="0"/>
                          </a:rPr>
                          <m:t>隱</m:t>
                        </m:r>
                      </m:oMath>
                    </a14:m>
                    <a:r>
                      <a:rPr lang="zh-TW" altLang="en-US" sz="1200" b="1" dirty="0"/>
                      <a:t>藏層</a:t>
                    </a:r>
                  </a:p>
                </p:txBody>
              </p:sp>
            </mc:Choice>
            <mc:Fallback xmlns="">
              <p:sp>
                <p:nvSpPr>
                  <p:cNvPr id="35" name="矩形 34"/>
                  <p:cNvSpPr>
                    <a:spLocks noRot="1" noChangeAspect="1" noMove="1" noResize="1" noEditPoints="1" noAdjustHandles="1" noChangeArrowheads="1" noChangeShapeType="1" noTextEdit="1"/>
                  </p:cNvSpPr>
                  <p:nvPr/>
                </p:nvSpPr>
                <p:spPr>
                  <a:xfrm>
                    <a:off x="2874680" y="2907651"/>
                    <a:ext cx="648413" cy="276999"/>
                  </a:xfrm>
                  <a:prstGeom prst="rect">
                    <a:avLst/>
                  </a:prstGeom>
                  <a:blipFill>
                    <a:blip r:embed="rId21"/>
                    <a:stretch>
                      <a:fillRect t="-4444" b="-155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矩形 36"/>
                  <p:cNvSpPr/>
                  <p:nvPr/>
                </p:nvSpPr>
                <p:spPr>
                  <a:xfrm>
                    <a:off x="5265076" y="2907651"/>
                    <a:ext cx="648413" cy="276999"/>
                  </a:xfrm>
                  <a:prstGeom prst="rect">
                    <a:avLst/>
                  </a:prstGeom>
                </p:spPr>
                <p:txBody>
                  <a:bodyPr wrap="square">
                    <a:spAutoFit/>
                  </a:bodyPr>
                  <a:lstStyle/>
                  <a:p>
                    <a14:m>
                      <m:oMath xmlns:m="http://schemas.openxmlformats.org/officeDocument/2006/math">
                        <m:r>
                          <a:rPr lang="zh-TW" altLang="en-US" sz="1200" b="1" i="1" smtClean="0">
                            <a:latin typeface="Cambria Math" panose="02040503050406030204" pitchFamily="18" charset="0"/>
                          </a:rPr>
                          <m:t>狀</m:t>
                        </m:r>
                      </m:oMath>
                    </a14:m>
                    <a:r>
                      <a:rPr lang="zh-TW" altLang="en-US" sz="1200" b="1" dirty="0"/>
                      <a:t>態層</a:t>
                    </a:r>
                  </a:p>
                </p:txBody>
              </p:sp>
            </mc:Choice>
            <mc:Fallback xmlns="">
              <p:sp>
                <p:nvSpPr>
                  <p:cNvPr id="36" name="矩形 35"/>
                  <p:cNvSpPr>
                    <a:spLocks noRot="1" noChangeAspect="1" noMove="1" noResize="1" noEditPoints="1" noAdjustHandles="1" noChangeArrowheads="1" noChangeShapeType="1" noTextEdit="1"/>
                  </p:cNvSpPr>
                  <p:nvPr/>
                </p:nvSpPr>
                <p:spPr>
                  <a:xfrm>
                    <a:off x="5265076" y="2907651"/>
                    <a:ext cx="648413" cy="276999"/>
                  </a:xfrm>
                  <a:prstGeom prst="rect">
                    <a:avLst/>
                  </a:prstGeom>
                  <a:blipFill>
                    <a:blip r:embed="rId22"/>
                    <a:stretch>
                      <a:fillRect t="-4444" b="-155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矩形 37"/>
                  <p:cNvSpPr/>
                  <p:nvPr/>
                </p:nvSpPr>
                <p:spPr>
                  <a:xfrm>
                    <a:off x="6502899" y="2907651"/>
                    <a:ext cx="648413" cy="276999"/>
                  </a:xfrm>
                  <a:prstGeom prst="rect">
                    <a:avLst/>
                  </a:prstGeom>
                </p:spPr>
                <p:txBody>
                  <a:bodyPr wrap="square">
                    <a:spAutoFit/>
                  </a:bodyPr>
                  <a:lstStyle/>
                  <a:p>
                    <a14:m>
                      <m:oMath xmlns:m="http://schemas.openxmlformats.org/officeDocument/2006/math">
                        <m:r>
                          <a:rPr lang="zh-TW" altLang="en-US" sz="1200" b="1" i="1" smtClean="0">
                            <a:latin typeface="Cambria Math" panose="02040503050406030204" pitchFamily="18" charset="0"/>
                          </a:rPr>
                          <m:t>輸</m:t>
                        </m:r>
                      </m:oMath>
                    </a14:m>
                    <a:r>
                      <a:rPr lang="zh-TW" altLang="en-US" sz="1200" b="1" dirty="0"/>
                      <a:t>出層</a:t>
                    </a:r>
                  </a:p>
                </p:txBody>
              </p:sp>
            </mc:Choice>
            <mc:Fallback xmlns="">
              <p:sp>
                <p:nvSpPr>
                  <p:cNvPr id="37" name="矩形 36"/>
                  <p:cNvSpPr>
                    <a:spLocks noRot="1" noChangeAspect="1" noMove="1" noResize="1" noEditPoints="1" noAdjustHandles="1" noChangeArrowheads="1" noChangeShapeType="1" noTextEdit="1"/>
                  </p:cNvSpPr>
                  <p:nvPr/>
                </p:nvSpPr>
                <p:spPr>
                  <a:xfrm>
                    <a:off x="6502899" y="2907651"/>
                    <a:ext cx="648413" cy="276999"/>
                  </a:xfrm>
                  <a:prstGeom prst="rect">
                    <a:avLst/>
                  </a:prstGeom>
                  <a:blipFill>
                    <a:blip r:embed="rId23"/>
                    <a:stretch>
                      <a:fillRect t="-4444" b="-15556"/>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7" name="矩形 6"/>
                <p:cNvSpPr/>
                <p:nvPr/>
              </p:nvSpPr>
              <p:spPr>
                <a:xfrm>
                  <a:off x="3888112" y="4441709"/>
                  <a:ext cx="648413" cy="3302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1400" b="1" i="1" dirty="0" smtClean="0">
                                <a:solidFill>
                                  <a:srgbClr val="FF0000"/>
                                </a:solidFill>
                                <a:latin typeface="Cambria Math" panose="02040503050406030204" pitchFamily="18" charset="0"/>
                              </a:rPr>
                            </m:ctrlPr>
                          </m:sSupPr>
                          <m:e>
                            <m:sSub>
                              <m:sSubPr>
                                <m:ctrlPr>
                                  <a:rPr lang="en-US" altLang="zh-TW" sz="1400" b="1" i="1" dirty="0" smtClean="0">
                                    <a:solidFill>
                                      <a:srgbClr val="FF0000"/>
                                    </a:solidFill>
                                    <a:latin typeface="Cambria Math" panose="02040503050406030204" pitchFamily="18" charset="0"/>
                                  </a:rPr>
                                </m:ctrlPr>
                              </m:sSubPr>
                              <m:e>
                                <m:r>
                                  <a:rPr lang="en-US" altLang="zh-TW" sz="1400" b="1" i="1" dirty="0">
                                    <a:solidFill>
                                      <a:srgbClr val="FF0000"/>
                                    </a:solidFill>
                                    <a:latin typeface="Cambria Math" panose="02040503050406030204" pitchFamily="18" charset="0"/>
                                  </a:rPr>
                                  <m:t>𝑼</m:t>
                                </m:r>
                              </m:e>
                              <m:sub>
                                <m:r>
                                  <a:rPr lang="en-US" altLang="zh-TW" sz="1400" b="1" i="1" dirty="0" smtClean="0">
                                    <a:solidFill>
                                      <a:srgbClr val="FF0000"/>
                                    </a:solidFill>
                                    <a:latin typeface="Cambria Math" panose="02040503050406030204" pitchFamily="18" charset="0"/>
                                  </a:rPr>
                                  <m:t>𝒙</m:t>
                                </m:r>
                              </m:sub>
                            </m:sSub>
                          </m:e>
                          <m:sup>
                            <m:r>
                              <a:rPr lang="en-US" altLang="zh-TW" sz="1400" b="1" i="1" dirty="0" smtClean="0">
                                <a:solidFill>
                                  <a:srgbClr val="FF0000"/>
                                </a:solidFill>
                                <a:latin typeface="Cambria Math" panose="02040503050406030204" pitchFamily="18" charset="0"/>
                              </a:rPr>
                              <m:t>(</m:t>
                            </m:r>
                            <m:r>
                              <a:rPr lang="en-US" altLang="zh-TW" sz="1400" b="1" i="1" dirty="0" smtClean="0">
                                <a:solidFill>
                                  <a:srgbClr val="FF0000"/>
                                </a:solidFill>
                                <a:latin typeface="Cambria Math" panose="02040503050406030204" pitchFamily="18" charset="0"/>
                              </a:rPr>
                              <m:t>𝟑</m:t>
                            </m:r>
                            <m:r>
                              <a:rPr lang="en-US" altLang="zh-TW" sz="1400" b="1" i="1" dirty="0" smtClean="0">
                                <a:solidFill>
                                  <a:srgbClr val="FF0000"/>
                                </a:solidFill>
                                <a:latin typeface="Cambria Math" panose="02040503050406030204" pitchFamily="18" charset="0"/>
                              </a:rPr>
                              <m:t>)</m:t>
                            </m:r>
                          </m:sup>
                        </m:sSup>
                      </m:oMath>
                    </m:oMathPara>
                  </a14:m>
                  <a:endParaRPr lang="zh-TW" altLang="en-US" sz="1200" dirty="0"/>
                </a:p>
              </p:txBody>
            </p:sp>
          </mc:Choice>
          <mc:Fallback xmlns="">
            <p:sp>
              <p:nvSpPr>
                <p:cNvPr id="7" name="矩形 6"/>
                <p:cNvSpPr>
                  <a:spLocks noRot="1" noChangeAspect="1" noMove="1" noResize="1" noEditPoints="1" noAdjustHandles="1" noChangeArrowheads="1" noChangeShapeType="1" noTextEdit="1"/>
                </p:cNvSpPr>
                <p:nvPr/>
              </p:nvSpPr>
              <p:spPr>
                <a:xfrm>
                  <a:off x="3888112" y="4441709"/>
                  <a:ext cx="648413" cy="330283"/>
                </a:xfrm>
                <a:prstGeom prst="rect">
                  <a:avLst/>
                </a:prstGeom>
                <a:blipFill>
                  <a:blip r:embed="rId24"/>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59" name="矩形 58"/>
              <p:cNvSpPr/>
              <p:nvPr/>
            </p:nvSpPr>
            <p:spPr>
              <a:xfrm>
                <a:off x="4336999" y="941394"/>
                <a:ext cx="4715561" cy="1112484"/>
              </a:xfrm>
              <a:prstGeom prst="rect">
                <a:avLst/>
              </a:prstGeom>
            </p:spPr>
            <p:txBody>
              <a:bodyPr wrap="square">
                <a:spAutoFit/>
              </a:bodyPr>
              <a:lstStyle/>
              <a:p>
                <a:pPr algn="just"/>
                <a:r>
                  <a:rPr lang="zh-TW" altLang="en-US" sz="1200" b="1" dirty="0">
                    <a:solidFill>
                      <a:srgbClr val="FF0000"/>
                    </a:solidFill>
                  </a:rPr>
                  <a:t>運作說明：</a:t>
                </a:r>
                <a:endParaRPr lang="en-US" altLang="zh-TW" sz="1200" b="1" dirty="0">
                  <a:solidFill>
                    <a:srgbClr val="FF0000"/>
                  </a:solidFill>
                </a:endParaRPr>
              </a:p>
              <a:p>
                <a:pPr lvl="0" algn="just"/>
                <a:r>
                  <a:rPr lang="zh-TW" altLang="en-US" sz="1200" dirty="0"/>
                  <a:t>運作原理</a:t>
                </a:r>
                <a14:m>
                  <m:oMath xmlns:m="http://schemas.openxmlformats.org/officeDocument/2006/math">
                    <m:sSub>
                      <m:sSubPr>
                        <m:ctrlPr>
                          <a:rPr lang="en-US" altLang="zh-TW" sz="1200" b="1" i="1" dirty="0">
                            <a:latin typeface="Cambria Math" panose="02040503050406030204" pitchFamily="18" charset="0"/>
                          </a:rPr>
                        </m:ctrlPr>
                      </m:sSubPr>
                      <m:e>
                        <m:r>
                          <a:rPr lang="en-US" altLang="zh-TW" sz="1200" b="1" dirty="0">
                            <a:latin typeface="Cambria Math" panose="02040503050406030204" pitchFamily="18" charset="0"/>
                          </a:rPr>
                          <m:t>𝐓</m:t>
                        </m:r>
                      </m:e>
                      <m:sub>
                        <m:r>
                          <a:rPr lang="en-US" altLang="zh-TW" sz="1200" b="1" i="0" dirty="0" smtClean="0">
                            <a:latin typeface="Cambria Math" panose="02040503050406030204" pitchFamily="18" charset="0"/>
                          </a:rPr>
                          <m:t>𝟏</m:t>
                        </m:r>
                      </m:sub>
                    </m:sSub>
                  </m:oMath>
                </a14:m>
                <a:r>
                  <a:rPr lang="zh-TW" altLang="en-US" sz="1200" dirty="0"/>
                  <a:t>相同，只</a:t>
                </a:r>
                <a:r>
                  <a:rPr lang="zh-TW" altLang="en-US" sz="1200" dirty="0">
                    <a:solidFill>
                      <a:prstClr val="black"/>
                    </a:solidFill>
                  </a:rPr>
                  <a:t>是前一次狀態</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zh-TW" altLang="en-US" sz="1200" b="1" i="1" dirty="0" smtClean="0">
                            <a:solidFill>
                              <a:schemeClr val="tx1"/>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smtClean="0">
                            <a:solidFill>
                              <a:srgbClr val="FF0000"/>
                            </a:solidFill>
                            <a:latin typeface="Cambria Math" panose="02040503050406030204" pitchFamily="18" charset="0"/>
                          </a:rPr>
                          <m:t>𝟏</m:t>
                        </m:r>
                      </m:sub>
                    </m:sSub>
                  </m:oMath>
                </a14:m>
                <a:r>
                  <a:rPr lang="zh-TW" altLang="en-US" sz="1200" dirty="0">
                    <a:solidFill>
                      <a:prstClr val="black"/>
                    </a:solidFill>
                  </a:rPr>
                  <a:t>）不能為空值，（</a:t>
                </a:r>
                <a14:m>
                  <m:oMath xmlns:m="http://schemas.openxmlformats.org/officeDocument/2006/math">
                    <m:sSup>
                      <m:sSupPr>
                        <m:ctrlPr>
                          <a:rPr lang="en-US" altLang="zh-TW" sz="1200" b="1" i="1" dirty="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𝑼</m:t>
                            </m:r>
                          </m:e>
                          <m:sub>
                            <m:r>
                              <a:rPr lang="en-US" altLang="zh-TW" sz="1200" b="1" i="1" dirty="0">
                                <a:solidFill>
                                  <a:srgbClr val="FF0000"/>
                                </a:solidFill>
                                <a:latin typeface="Cambria Math" panose="02040503050406030204" pitchFamily="18" charset="0"/>
                              </a:rPr>
                              <m:t>𝒙</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𝟐</m:t>
                        </m:r>
                        <m:r>
                          <a:rPr lang="en-US" altLang="zh-TW" sz="1200" b="1" i="1" dirty="0">
                            <a:solidFill>
                              <a:srgbClr val="FF0000"/>
                            </a:solidFill>
                            <a:latin typeface="Cambria Math" panose="02040503050406030204" pitchFamily="18" charset="0"/>
                          </a:rPr>
                          <m:t>)</m:t>
                        </m:r>
                      </m:sup>
                    </m:sSup>
                  </m:oMath>
                </a14:m>
                <a:r>
                  <a:rPr lang="zh-TW" altLang="en-US" sz="1200" dirty="0">
                    <a:solidFill>
                      <a:prstClr val="black"/>
                    </a:solidFill>
                  </a:rPr>
                  <a:t>）與上次狀態（</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a:solidFill>
                              <a:srgbClr val="FF0000"/>
                            </a:solidFill>
                            <a:latin typeface="Cambria Math" panose="02040503050406030204" pitchFamily="18" charset="0"/>
                          </a:rPr>
                          <m:t>𝟏</m:t>
                        </m:r>
                      </m:sub>
                    </m:sSub>
                  </m:oMath>
                </a14:m>
                <a:r>
                  <a:rPr lang="zh-TW" altLang="en-US" sz="1200" dirty="0">
                    <a:solidFill>
                      <a:prstClr val="black"/>
                    </a:solidFill>
                  </a:rPr>
                  <a:t>）的反應值</a:t>
                </a:r>
                <a14:m>
                  <m:oMath xmlns:m="http://schemas.openxmlformats.org/officeDocument/2006/math">
                    <m:r>
                      <a:rPr lang="zh-TW" altLang="en-US" sz="1200" b="1" i="1" dirty="0">
                        <a:solidFill>
                          <a:prstClr val="black"/>
                        </a:solidFill>
                        <a:latin typeface="Cambria Math" panose="02040503050406030204" pitchFamily="18" charset="0"/>
                      </a:rPr>
                      <m:t>（</m:t>
                    </m:r>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𝑾</m:t>
                        </m:r>
                      </m:e>
                      <m:sub>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𝒔</m:t>
                            </m:r>
                          </m:e>
                          <m:sub>
                            <m:r>
                              <a:rPr lang="en-US" altLang="zh-TW" sz="1200" b="1" i="1" dirty="0">
                                <a:solidFill>
                                  <a:srgbClr val="FF0000"/>
                                </a:solidFill>
                                <a:latin typeface="Cambria Math" panose="02040503050406030204" pitchFamily="18" charset="0"/>
                              </a:rPr>
                              <m:t>𝟏</m:t>
                            </m:r>
                          </m:sub>
                        </m:sSub>
                      </m:sub>
                    </m:sSub>
                  </m:oMath>
                </a14:m>
                <a:r>
                  <a:rPr lang="zh-TW" altLang="en-US" sz="1200" dirty="0">
                    <a:solidFill>
                      <a:prstClr val="black"/>
                    </a:solidFill>
                  </a:rPr>
                  <a:t>）作用而得到本次狀態（</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smtClean="0">
                            <a:solidFill>
                              <a:srgbClr val="FF0000"/>
                            </a:solidFill>
                            <a:latin typeface="Cambria Math" panose="02040503050406030204" pitchFamily="18" charset="0"/>
                          </a:rPr>
                          <m:t>𝟐</m:t>
                        </m:r>
                      </m:sub>
                    </m:sSub>
                  </m:oMath>
                </a14:m>
                <a:r>
                  <a:rPr lang="zh-TW" altLang="en-US" sz="1200" dirty="0">
                    <a:solidFill>
                      <a:prstClr val="black"/>
                    </a:solidFill>
                  </a:rPr>
                  <a:t>）。</a:t>
                </a:r>
                <a:endParaRPr lang="zh-TW" altLang="en-US" sz="1400" dirty="0">
                  <a:solidFill>
                    <a:prstClr val="black"/>
                  </a:solidFill>
                </a:endParaRPr>
              </a:p>
              <a:p>
                <a:endParaRPr lang="zh-TW" altLang="en-US" sz="1400" dirty="0">
                  <a:solidFill>
                    <a:prstClr val="black"/>
                  </a:solidFill>
                </a:endParaRPr>
              </a:p>
              <a:p>
                <a:pPr algn="just"/>
                <a:endParaRPr lang="zh-TW"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336999" y="941394"/>
                <a:ext cx="4715561" cy="1112484"/>
              </a:xfrm>
              <a:prstGeom prst="rect">
                <a:avLst/>
              </a:prstGeom>
              <a:blipFill>
                <a:blip r:embed="rId25"/>
                <a:stretch>
                  <a:fillRect t="-54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184701" y="6152546"/>
                <a:ext cx="5030662" cy="296363"/>
              </a:xfrm>
              <a:prstGeom prst="rect">
                <a:avLst/>
              </a:prstGeom>
              <a:solidFill>
                <a:srgbClr val="FFFF00"/>
              </a:solidFill>
            </p:spPr>
            <p:txBody>
              <a:bodyPr wrap="square">
                <a:spAutoFit/>
              </a:bodyPr>
              <a:lstStyle/>
              <a:p>
                <a14:m>
                  <m:oMath xmlns:m="http://schemas.openxmlformats.org/officeDocument/2006/math">
                    <m:sSup>
                      <m:sSupPr>
                        <m:ctrlPr>
                          <a:rPr lang="en-US" altLang="zh-TW" sz="1200" b="1" i="1" dirty="0" smtClean="0">
                            <a:solidFill>
                              <a:srgbClr val="FF0000"/>
                            </a:solidFill>
                            <a:latin typeface="Cambria Math" panose="02040503050406030204" pitchFamily="18" charset="0"/>
                          </a:rPr>
                        </m:ctrlPr>
                      </m:sSupPr>
                      <m:e>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𝑼</m:t>
                            </m:r>
                          </m:e>
                          <m:sub>
                            <m:r>
                              <a:rPr lang="en-US" altLang="zh-TW" sz="1200" b="1" i="1" dirty="0">
                                <a:solidFill>
                                  <a:srgbClr val="FF0000"/>
                                </a:solidFill>
                                <a:latin typeface="Cambria Math" panose="02040503050406030204" pitchFamily="18" charset="0"/>
                              </a:rPr>
                              <m:t>𝒙</m:t>
                            </m:r>
                          </m:sub>
                        </m:sSub>
                      </m:e>
                      <m:sup>
                        <m:r>
                          <a:rPr lang="en-US" altLang="zh-TW" sz="1200" b="1" i="1" dirty="0">
                            <a:solidFill>
                              <a:srgbClr val="FF0000"/>
                            </a:solidFill>
                            <a:latin typeface="Cambria Math" panose="02040503050406030204" pitchFamily="18" charset="0"/>
                          </a:rPr>
                          <m:t>(</m:t>
                        </m:r>
                        <m:r>
                          <a:rPr lang="en-US" altLang="zh-TW" sz="1200" b="1" i="1" dirty="0" smtClean="0">
                            <a:solidFill>
                              <a:srgbClr val="FF0000"/>
                            </a:solidFill>
                            <a:latin typeface="Cambria Math" panose="02040503050406030204" pitchFamily="18" charset="0"/>
                          </a:rPr>
                          <m:t>𝟑</m:t>
                        </m:r>
                        <m:r>
                          <a:rPr lang="en-US" altLang="zh-TW" sz="1200" b="1" i="1" dirty="0">
                            <a:solidFill>
                              <a:srgbClr val="FF0000"/>
                            </a:solidFill>
                            <a:latin typeface="Cambria Math" panose="02040503050406030204" pitchFamily="18" charset="0"/>
                          </a:rPr>
                          <m:t>)</m:t>
                        </m:r>
                      </m:sup>
                    </m:sSup>
                  </m:oMath>
                </a14:m>
                <a:r>
                  <a:rPr lang="zh-TW" altLang="en-US" sz="1200" dirty="0"/>
                  <a:t>：（</a:t>
                </a:r>
                <a:r>
                  <a:rPr lang="zh-TW" altLang="en-US" sz="1200" b="1" dirty="0">
                    <a:solidFill>
                      <a:prstClr val="black"/>
                    </a:solidFill>
                  </a:rPr>
                  <a:t>一</a:t>
                </a:r>
                <a:r>
                  <a:rPr lang="en-US" altLang="zh-TW" sz="1200" dirty="0">
                    <a:solidFill>
                      <a:prstClr val="black"/>
                    </a:solidFill>
                  </a:rPr>
                  <a:t>,</a:t>
                </a:r>
                <a:r>
                  <a:rPr lang="zh-TW" altLang="en-US" sz="1200" b="1" dirty="0">
                    <a:solidFill>
                      <a:prstClr val="black"/>
                    </a:solidFill>
                  </a:rPr>
                  <a:t>一</a:t>
                </a:r>
                <a:r>
                  <a:rPr lang="en-US" altLang="zh-TW" sz="1200" dirty="0">
                    <a:solidFill>
                      <a:prstClr val="black"/>
                    </a:solidFill>
                  </a:rPr>
                  <a:t>,</a:t>
                </a:r>
                <a:r>
                  <a:rPr lang="zh-TW" altLang="en-US" sz="1200" b="1" dirty="0">
                    <a:solidFill>
                      <a:prstClr val="black"/>
                    </a:solidFill>
                  </a:rPr>
                  <a:t>一</a:t>
                </a:r>
                <a:r>
                  <a:rPr lang="en-US" altLang="zh-TW" sz="1200" dirty="0">
                    <a:solidFill>
                      <a:prstClr val="black"/>
                    </a:solidFill>
                  </a:rPr>
                  <a:t>,</a:t>
                </a:r>
                <a:r>
                  <a:rPr lang="zh-TW" altLang="en-US" sz="1200" dirty="0">
                    <a:solidFill>
                      <a:prstClr val="black"/>
                    </a:solidFill>
                  </a:rPr>
                  <a:t> ／</a:t>
                </a:r>
                <a:r>
                  <a:rPr lang="zh-TW" altLang="en-US" sz="1200" dirty="0"/>
                  <a:t>）</a:t>
                </a:r>
                <a:r>
                  <a:rPr lang="en-US" altLang="zh-TW" sz="1200" dirty="0"/>
                  <a:t>+</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smtClean="0">
                            <a:solidFill>
                              <a:srgbClr val="FF0000"/>
                            </a:solidFill>
                            <a:latin typeface="Cambria Math" panose="02040503050406030204" pitchFamily="18" charset="0"/>
                          </a:rPr>
                          <m:t>𝟐</m:t>
                        </m:r>
                      </m:sub>
                    </m:sSub>
                  </m:oMath>
                </a14:m>
                <a:r>
                  <a:rPr lang="zh-TW" altLang="en-US" sz="1200" dirty="0"/>
                  <a:t>： （</a:t>
                </a:r>
                <a:r>
                  <a:rPr lang="zh-TW" altLang="en-US" sz="1200" dirty="0">
                    <a:solidFill>
                      <a:prstClr val="black"/>
                    </a:solidFill>
                  </a:rPr>
                  <a:t>／</a:t>
                </a:r>
                <a:r>
                  <a:rPr lang="en-US" altLang="zh-TW" sz="1200" dirty="0">
                    <a:solidFill>
                      <a:prstClr val="black"/>
                    </a:solidFill>
                  </a:rPr>
                  <a:t>,</a:t>
                </a:r>
                <a:r>
                  <a:rPr lang="zh-TW" altLang="en-US" sz="1200" dirty="0">
                    <a:solidFill>
                      <a:prstClr val="black"/>
                    </a:solidFill>
                  </a:rPr>
                  <a:t> ／</a:t>
                </a:r>
                <a:r>
                  <a:rPr lang="en-US" altLang="zh-TW" sz="1200" dirty="0">
                    <a:solidFill>
                      <a:prstClr val="black"/>
                    </a:solidFill>
                  </a:rPr>
                  <a:t>,</a:t>
                </a:r>
                <a:r>
                  <a:rPr lang="zh-TW" altLang="en-US" sz="1200" dirty="0">
                    <a:solidFill>
                      <a:prstClr val="black"/>
                    </a:solidFill>
                  </a:rPr>
                  <a:t> ／</a:t>
                </a:r>
                <a:r>
                  <a:rPr lang="en-US" altLang="zh-TW" sz="1200" dirty="0">
                    <a:solidFill>
                      <a:prstClr val="black"/>
                    </a:solidFill>
                  </a:rPr>
                  <a:t>,</a:t>
                </a:r>
                <a:r>
                  <a:rPr lang="zh-TW" altLang="en-US" sz="1200" b="1" dirty="0">
                    <a:solidFill>
                      <a:prstClr val="black"/>
                    </a:solidFill>
                  </a:rPr>
                  <a:t>一</a:t>
                </a:r>
                <a:r>
                  <a:rPr lang="zh-TW" altLang="en-US" sz="1200" dirty="0"/>
                  <a:t>）</a:t>
                </a:r>
                <a:r>
                  <a:rPr lang="en-US" altLang="zh-TW" sz="1200" dirty="0"/>
                  <a:t>= </a:t>
                </a:r>
                <a14:m>
                  <m:oMath xmlns:m="http://schemas.openxmlformats.org/officeDocument/2006/math">
                    <m:sSub>
                      <m:sSubPr>
                        <m:ctrlPr>
                          <a:rPr lang="en-US" altLang="zh-TW" sz="1200" b="1" i="1" dirty="0">
                            <a:solidFill>
                              <a:srgbClr val="FF0000"/>
                            </a:solidFill>
                            <a:latin typeface="Cambria Math" panose="02040503050406030204" pitchFamily="18" charset="0"/>
                          </a:rPr>
                        </m:ctrlPr>
                      </m:sSubPr>
                      <m:e>
                        <m:r>
                          <a:rPr lang="en-US" altLang="zh-TW" sz="1200" b="1" i="1" dirty="0">
                            <a:solidFill>
                              <a:srgbClr val="FF0000"/>
                            </a:solidFill>
                            <a:latin typeface="Cambria Math" panose="02040503050406030204" pitchFamily="18" charset="0"/>
                          </a:rPr>
                          <m:t> </m:t>
                        </m:r>
                        <m:r>
                          <a:rPr lang="en-US" altLang="zh-TW" sz="1200" b="1" i="1" dirty="0">
                            <a:solidFill>
                              <a:srgbClr val="FF0000"/>
                            </a:solidFill>
                            <a:latin typeface="Cambria Math" panose="02040503050406030204" pitchFamily="18" charset="0"/>
                          </a:rPr>
                          <m:t>𝒔</m:t>
                        </m:r>
                      </m:e>
                      <m:sub>
                        <m:r>
                          <a:rPr lang="en-US" altLang="zh-TW" sz="1200" b="1" i="1" dirty="0" smtClean="0">
                            <a:solidFill>
                              <a:srgbClr val="FF0000"/>
                            </a:solidFill>
                            <a:latin typeface="Cambria Math" panose="02040503050406030204" pitchFamily="18" charset="0"/>
                          </a:rPr>
                          <m:t>𝟑</m:t>
                        </m:r>
                      </m:sub>
                    </m:sSub>
                  </m:oMath>
                </a14:m>
                <a:r>
                  <a:rPr lang="zh-TW" altLang="en-US" sz="1200" dirty="0"/>
                  <a:t>： （</a:t>
                </a:r>
                <a:r>
                  <a:rPr lang="zh-TW" altLang="en-US" sz="1200" dirty="0">
                    <a:solidFill>
                      <a:prstClr val="black"/>
                    </a:solidFill>
                  </a:rPr>
                  <a:t>／</a:t>
                </a:r>
                <a:r>
                  <a:rPr lang="en-US" altLang="zh-TW" sz="1200" dirty="0">
                    <a:solidFill>
                      <a:prstClr val="black"/>
                    </a:solidFill>
                  </a:rPr>
                  <a:t>,</a:t>
                </a:r>
                <a:r>
                  <a:rPr lang="zh-TW" altLang="en-US" sz="1200" dirty="0">
                    <a:solidFill>
                      <a:prstClr val="black"/>
                    </a:solidFill>
                  </a:rPr>
                  <a:t> ／</a:t>
                </a:r>
                <a:r>
                  <a:rPr lang="en-US" altLang="zh-TW" sz="1200" dirty="0">
                    <a:solidFill>
                      <a:prstClr val="black"/>
                    </a:solidFill>
                  </a:rPr>
                  <a:t>,</a:t>
                </a:r>
                <a:r>
                  <a:rPr lang="zh-TW" altLang="en-US" sz="1200" dirty="0">
                    <a:solidFill>
                      <a:prstClr val="black"/>
                    </a:solidFill>
                  </a:rPr>
                  <a:t> ／</a:t>
                </a:r>
                <a:r>
                  <a:rPr lang="en-US" altLang="zh-TW" sz="1200" dirty="0">
                    <a:solidFill>
                      <a:prstClr val="black"/>
                    </a:solidFill>
                  </a:rPr>
                  <a:t>,</a:t>
                </a:r>
                <a:r>
                  <a:rPr lang="zh-TW" altLang="en-US" sz="1200" dirty="0">
                    <a:solidFill>
                      <a:prstClr val="black"/>
                    </a:solidFill>
                  </a:rPr>
                  <a:t>／</a:t>
                </a:r>
                <a:r>
                  <a:rPr lang="zh-TW" altLang="en-US" sz="1200" dirty="0"/>
                  <a:t>）</a:t>
                </a:r>
              </a:p>
            </p:txBody>
          </p:sp>
        </mc:Choice>
        <mc:Fallback xmlns="">
          <p:sp>
            <p:nvSpPr>
              <p:cNvPr id="60" name="矩形 59"/>
              <p:cNvSpPr>
                <a:spLocks noRot="1" noChangeAspect="1" noMove="1" noResize="1" noEditPoints="1" noAdjustHandles="1" noChangeArrowheads="1" noChangeShapeType="1" noTextEdit="1"/>
              </p:cNvSpPr>
              <p:nvPr/>
            </p:nvSpPr>
            <p:spPr>
              <a:xfrm>
                <a:off x="184701" y="6152546"/>
                <a:ext cx="5030662" cy="296363"/>
              </a:xfrm>
              <a:prstGeom prst="rect">
                <a:avLst/>
              </a:prstGeom>
              <a:blipFill>
                <a:blip r:embed="rId26"/>
                <a:stretch>
                  <a:fillRect r="-2906"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矩形 61"/>
              <p:cNvSpPr/>
              <p:nvPr/>
            </p:nvSpPr>
            <p:spPr>
              <a:xfrm>
                <a:off x="5698347" y="3158362"/>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b="1" i="1" dirty="0" smtClean="0">
                              <a:solidFill>
                                <a:srgbClr val="FF0000"/>
                              </a:solidFill>
                              <a:latin typeface="Cambria Math" panose="02040503050406030204" pitchFamily="18" charset="0"/>
                            </a:rPr>
                          </m:ctrlPr>
                        </m:sSubPr>
                        <m:e>
                          <m:r>
                            <a:rPr lang="en-US" altLang="zh-TW" b="1" i="1" dirty="0">
                              <a:solidFill>
                                <a:srgbClr val="FF0000"/>
                              </a:solidFill>
                              <a:latin typeface="Cambria Math" panose="02040503050406030204" pitchFamily="18" charset="0"/>
                            </a:rPr>
                            <m:t>𝒔</m:t>
                          </m:r>
                        </m:e>
                        <m:sub>
                          <m:r>
                            <a:rPr lang="en-US" altLang="zh-TW" b="1" i="1" dirty="0" smtClean="0">
                              <a:solidFill>
                                <a:srgbClr val="FF0000"/>
                              </a:solidFill>
                              <a:latin typeface="Cambria Math" panose="02040503050406030204" pitchFamily="18" charset="0"/>
                            </a:rPr>
                            <m:t>𝟏</m:t>
                          </m:r>
                        </m:sub>
                      </m:sSub>
                    </m:oMath>
                  </m:oMathPara>
                </a14:m>
                <a:endParaRPr lang="zh-TW" altLang="en-US" sz="1200" dirty="0"/>
              </a:p>
            </p:txBody>
          </p:sp>
        </mc:Choice>
        <mc:Fallback xmlns="">
          <p:sp>
            <p:nvSpPr>
              <p:cNvPr id="62" name="矩形 61"/>
              <p:cNvSpPr>
                <a:spLocks noRot="1" noChangeAspect="1" noMove="1" noResize="1" noEditPoints="1" noAdjustHandles="1" noChangeArrowheads="1" noChangeShapeType="1" noTextEdit="1"/>
              </p:cNvSpPr>
              <p:nvPr/>
            </p:nvSpPr>
            <p:spPr>
              <a:xfrm>
                <a:off x="5698347" y="3158362"/>
                <a:ext cx="648413" cy="369332"/>
              </a:xfrm>
              <a:prstGeom prst="rect">
                <a:avLst/>
              </a:prstGeom>
              <a:blipFill>
                <a:blip r:embed="rId27"/>
                <a:stretch>
                  <a:fillRect b="-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矩形 63"/>
              <p:cNvSpPr/>
              <p:nvPr/>
            </p:nvSpPr>
            <p:spPr>
              <a:xfrm>
                <a:off x="5694819" y="3728198"/>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b="1" i="1" dirty="0" smtClean="0">
                              <a:solidFill>
                                <a:srgbClr val="FF0000"/>
                              </a:solidFill>
                              <a:latin typeface="Cambria Math" panose="02040503050406030204" pitchFamily="18" charset="0"/>
                            </a:rPr>
                          </m:ctrlPr>
                        </m:sSubPr>
                        <m:e>
                          <m:r>
                            <a:rPr lang="en-US" altLang="zh-TW" b="1" i="1" dirty="0">
                              <a:solidFill>
                                <a:srgbClr val="FF0000"/>
                              </a:solidFill>
                              <a:latin typeface="Cambria Math" panose="02040503050406030204" pitchFamily="18" charset="0"/>
                            </a:rPr>
                            <m:t>𝒔</m:t>
                          </m:r>
                        </m:e>
                        <m:sub>
                          <m:r>
                            <a:rPr lang="en-US" altLang="zh-TW" b="1" i="1" dirty="0" smtClean="0">
                              <a:solidFill>
                                <a:srgbClr val="FF0000"/>
                              </a:solidFill>
                              <a:latin typeface="Cambria Math" panose="02040503050406030204" pitchFamily="18" charset="0"/>
                            </a:rPr>
                            <m:t>𝟐</m:t>
                          </m:r>
                        </m:sub>
                      </m:sSub>
                    </m:oMath>
                  </m:oMathPara>
                </a14:m>
                <a:endParaRPr lang="zh-TW" altLang="en-US" sz="1200" dirty="0"/>
              </a:p>
            </p:txBody>
          </p:sp>
        </mc:Choice>
        <mc:Fallback xmlns="">
          <p:sp>
            <p:nvSpPr>
              <p:cNvPr id="64" name="矩形 63"/>
              <p:cNvSpPr>
                <a:spLocks noRot="1" noChangeAspect="1" noMove="1" noResize="1" noEditPoints="1" noAdjustHandles="1" noChangeArrowheads="1" noChangeShapeType="1" noTextEdit="1"/>
              </p:cNvSpPr>
              <p:nvPr/>
            </p:nvSpPr>
            <p:spPr>
              <a:xfrm>
                <a:off x="5694819" y="3728198"/>
                <a:ext cx="648413" cy="369332"/>
              </a:xfrm>
              <a:prstGeom prst="rect">
                <a:avLst/>
              </a:prstGeom>
              <a:blipFill>
                <a:blip r:embed="rId28"/>
                <a:stretch>
                  <a:fillRect b="-1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矩形 67"/>
              <p:cNvSpPr/>
              <p:nvPr/>
            </p:nvSpPr>
            <p:spPr>
              <a:xfrm>
                <a:off x="5694819" y="5105189"/>
                <a:ext cx="64841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b="1" i="1" dirty="0" smtClean="0">
                              <a:solidFill>
                                <a:srgbClr val="FF0000"/>
                              </a:solidFill>
                              <a:latin typeface="Cambria Math" panose="02040503050406030204" pitchFamily="18" charset="0"/>
                            </a:rPr>
                          </m:ctrlPr>
                        </m:sSubPr>
                        <m:e>
                          <m:r>
                            <a:rPr lang="en-US" altLang="zh-TW" b="1" i="1" dirty="0">
                              <a:solidFill>
                                <a:srgbClr val="FF0000"/>
                              </a:solidFill>
                              <a:latin typeface="Cambria Math" panose="02040503050406030204" pitchFamily="18" charset="0"/>
                            </a:rPr>
                            <m:t>𝒔</m:t>
                          </m:r>
                        </m:e>
                        <m:sub>
                          <m:r>
                            <a:rPr lang="en-US" altLang="zh-TW" b="1" i="1" dirty="0" smtClean="0">
                              <a:solidFill>
                                <a:srgbClr val="FF0000"/>
                              </a:solidFill>
                              <a:latin typeface="Cambria Math" panose="02040503050406030204" pitchFamily="18" charset="0"/>
                            </a:rPr>
                            <m:t>𝟑</m:t>
                          </m:r>
                        </m:sub>
                      </m:sSub>
                    </m:oMath>
                  </m:oMathPara>
                </a14:m>
                <a:endParaRPr lang="zh-TW" altLang="en-US" sz="1200" dirty="0"/>
              </a:p>
            </p:txBody>
          </p:sp>
        </mc:Choice>
        <mc:Fallback xmlns="">
          <p:sp>
            <p:nvSpPr>
              <p:cNvPr id="68" name="矩形 67"/>
              <p:cNvSpPr>
                <a:spLocks noRot="1" noChangeAspect="1" noMove="1" noResize="1" noEditPoints="1" noAdjustHandles="1" noChangeArrowheads="1" noChangeShapeType="1" noTextEdit="1"/>
              </p:cNvSpPr>
              <p:nvPr/>
            </p:nvSpPr>
            <p:spPr>
              <a:xfrm>
                <a:off x="5694819" y="5105189"/>
                <a:ext cx="648413" cy="369332"/>
              </a:xfrm>
              <a:prstGeom prst="rect">
                <a:avLst/>
              </a:prstGeom>
              <a:blipFill>
                <a:blip r:embed="rId29"/>
                <a:stretch>
                  <a:fillRect b="-1639"/>
                </a:stretch>
              </a:blipFill>
            </p:spPr>
            <p:txBody>
              <a:bodyPr/>
              <a:lstStyle/>
              <a:p>
                <a:r>
                  <a:rPr lang="zh-TW" altLang="en-US">
                    <a:noFill/>
                  </a:rPr>
                  <a:t> </a:t>
                </a:r>
              </a:p>
            </p:txBody>
          </p:sp>
        </mc:Fallback>
      </mc:AlternateContent>
      <p:cxnSp>
        <p:nvCxnSpPr>
          <p:cNvPr id="70" name="肘形接點 69"/>
          <p:cNvCxnSpPr>
            <a:stCxn id="22" idx="3"/>
            <a:endCxn id="17" idx="2"/>
          </p:cNvCxnSpPr>
          <p:nvPr/>
        </p:nvCxnSpPr>
        <p:spPr>
          <a:xfrm flipV="1">
            <a:off x="6355401" y="4616526"/>
            <a:ext cx="754660" cy="1242343"/>
          </a:xfrm>
          <a:prstGeom prst="bentConnector3">
            <a:avLst>
              <a:gd name="adj1" fmla="val 59914"/>
            </a:avLst>
          </a:prstGeom>
          <a:ln w="12700">
            <a:tailEnd type="triangle"/>
          </a:ln>
        </p:spPr>
        <p:style>
          <a:lnRef idx="1">
            <a:schemeClr val="dk1"/>
          </a:lnRef>
          <a:fillRef idx="0">
            <a:schemeClr val="dk1"/>
          </a:fillRef>
          <a:effectRef idx="0">
            <a:schemeClr val="dk1"/>
          </a:effectRef>
          <a:fontRef idx="minor">
            <a:schemeClr val="tx1"/>
          </a:fontRef>
        </p:style>
      </p:cxnSp>
      <p:cxnSp>
        <p:nvCxnSpPr>
          <p:cNvPr id="74" name="肘形接點 73"/>
          <p:cNvCxnSpPr>
            <a:endCxn id="22" idx="1"/>
          </p:cNvCxnSpPr>
          <p:nvPr/>
        </p:nvCxnSpPr>
        <p:spPr>
          <a:xfrm rot="16200000" flipH="1">
            <a:off x="4749117" y="4970135"/>
            <a:ext cx="1121682" cy="655786"/>
          </a:xfrm>
          <a:prstGeom prst="bentConnector2">
            <a:avLst/>
          </a:prstGeom>
          <a:ln w="57150">
            <a:solidFill>
              <a:srgbClr val="498E36"/>
            </a:solidFill>
            <a:tailEnd type="triangle"/>
          </a:ln>
        </p:spPr>
        <p:style>
          <a:lnRef idx="2">
            <a:schemeClr val="accent2"/>
          </a:lnRef>
          <a:fillRef idx="0">
            <a:schemeClr val="accent2"/>
          </a:fillRef>
          <a:effectRef idx="1">
            <a:schemeClr val="accent2"/>
          </a:effectRef>
          <a:fontRef idx="minor">
            <a:schemeClr val="tx1"/>
          </a:fontRef>
        </p:style>
      </p:cxnSp>
      <p:sp>
        <p:nvSpPr>
          <p:cNvPr id="65" name="矩形 64">
            <a:extLst>
              <a:ext uri="{FF2B5EF4-FFF2-40B4-BE49-F238E27FC236}">
                <a16:creationId xmlns:a16="http://schemas.microsoft.com/office/drawing/2014/main" id="{8DC56E04-0221-4BC3-BB7F-2A08343ED722}"/>
              </a:ext>
            </a:extLst>
          </p:cNvPr>
          <p:cNvSpPr/>
          <p:nvPr/>
        </p:nvSpPr>
        <p:spPr>
          <a:xfrm>
            <a:off x="180594" y="6516602"/>
            <a:ext cx="2034531" cy="307777"/>
          </a:xfrm>
          <a:prstGeom prst="rect">
            <a:avLst/>
          </a:prstGeom>
          <a:solidFill>
            <a:schemeClr val="accent2">
              <a:lumMod val="60000"/>
              <a:lumOff val="40000"/>
            </a:schemeClr>
          </a:solidFill>
        </p:spPr>
        <p:txBody>
          <a:bodyPr wrap="none">
            <a:spAutoFit/>
          </a:bodyPr>
          <a:lstStyle/>
          <a:p>
            <a:pPr algn="ctr"/>
            <a:r>
              <a:rPr lang="zh-TW" altLang="en-US" sz="1400" b="1" dirty="0">
                <a:solidFill>
                  <a:prstClr val="black"/>
                </a:solidFill>
              </a:rPr>
              <a:t>假設：一　＋　／＝ ／</a:t>
            </a:r>
            <a:endParaRPr lang="zh-TW" altLang="en-US" dirty="0"/>
          </a:p>
        </p:txBody>
      </p:sp>
    </p:spTree>
    <p:extLst>
      <p:ext uri="{BB962C8B-B14F-4D97-AF65-F5344CB8AC3E}">
        <p14:creationId xmlns:p14="http://schemas.microsoft.com/office/powerpoint/2010/main" val="1563880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運作原理</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pPr>
                  <a:lnSpc>
                    <a:spcPct val="150000"/>
                  </a:lnSpc>
                </a:pPr>
                <a14:m>
                  <m:oMath xmlns:m="http://schemas.openxmlformats.org/officeDocument/2006/math">
                    <m:r>
                      <a:rPr lang="zh-TW" altLang="en-US" b="1" i="1" dirty="0" smtClean="0">
                        <a:latin typeface="Cambria Math" panose="02040503050406030204" pitchFamily="18" charset="0"/>
                      </a:rPr>
                      <m:t>瞭</m:t>
                    </m:r>
                  </m:oMath>
                </a14:m>
                <a:r>
                  <a:rPr lang="zh-TW" altLang="en-US" dirty="0"/>
                  <a:t>解了</a:t>
                </a:r>
                <a:r>
                  <a:rPr lang="en-US" altLang="zh-TW" dirty="0"/>
                  <a:t>RNN cell</a:t>
                </a:r>
                <a:r>
                  <a:rPr lang="zh-TW" altLang="en-US" dirty="0"/>
                  <a:t>的細節執行，接下來我們來執行一段場景：某一個影音網站蒐集一些用戶對於電影的</a:t>
                </a:r>
                <a:r>
                  <a:rPr lang="zh-TW" altLang="en-US" b="1" dirty="0">
                    <a:solidFill>
                      <a:srgbClr val="0000FF"/>
                    </a:solidFill>
                  </a:rPr>
                  <a:t>簡短評論</a:t>
                </a:r>
                <a:r>
                  <a:rPr lang="zh-TW" altLang="en-US" dirty="0"/>
                  <a:t>，如果想要用</a:t>
                </a:r>
                <a:r>
                  <a:rPr lang="en-US" altLang="zh-TW" dirty="0"/>
                  <a:t>RNN</a:t>
                </a:r>
                <a:r>
                  <a:rPr lang="zh-TW" altLang="en-US" dirty="0"/>
                  <a:t>去做</a:t>
                </a:r>
                <a:r>
                  <a:rPr lang="zh-TW" altLang="en-US" b="1" dirty="0">
                    <a:solidFill>
                      <a:srgbClr val="FF0000"/>
                    </a:solidFill>
                  </a:rPr>
                  <a:t>正面</a:t>
                </a:r>
                <a:r>
                  <a:rPr lang="zh-TW" altLang="en-US" dirty="0"/>
                  <a:t>與</a:t>
                </a:r>
                <a:r>
                  <a:rPr lang="zh-TW" altLang="en-US" b="1" dirty="0">
                    <a:solidFill>
                      <a:srgbClr val="FF0000"/>
                    </a:solidFill>
                  </a:rPr>
                  <a:t>負面</a:t>
                </a:r>
                <a:r>
                  <a:rPr lang="zh-TW" altLang="en-US" dirty="0"/>
                  <a:t>分類，要使用哪一個結構呢？</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392"/>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EE24E02C-FA55-4E48-AE6E-5EC7FF184350}" type="slidenum">
              <a:rPr lang="zh-TW" altLang="en-US" smtClean="0"/>
              <a:t>32</a:t>
            </a:fld>
            <a:endParaRPr lang="zh-TW" altLang="en-US"/>
          </a:p>
        </p:txBody>
      </p:sp>
      <p:sp>
        <p:nvSpPr>
          <p:cNvPr id="5" name="矩形 4"/>
          <p:cNvSpPr/>
          <p:nvPr/>
        </p:nvSpPr>
        <p:spPr>
          <a:xfrm>
            <a:off x="934728" y="4580162"/>
            <a:ext cx="4025461" cy="523220"/>
          </a:xfrm>
          <a:prstGeom prst="rect">
            <a:avLst/>
          </a:prstGeom>
        </p:spPr>
        <p:txBody>
          <a:bodyPr wrap="none">
            <a:spAutoFit/>
          </a:bodyPr>
          <a:lstStyle/>
          <a:p>
            <a:r>
              <a:rPr lang="zh-TW" altLang="en-US" sz="2800" b="1" dirty="0">
                <a:solidFill>
                  <a:srgbClr val="7030A0"/>
                </a:solidFill>
              </a:rPr>
              <a:t>答：</a:t>
            </a:r>
            <a:r>
              <a:rPr lang="en-US" altLang="zh-TW" sz="2800" b="1" dirty="0">
                <a:solidFill>
                  <a:srgbClr val="7030A0"/>
                </a:solidFill>
              </a:rPr>
              <a:t>Many to one</a:t>
            </a:r>
            <a:r>
              <a:rPr lang="zh-TW" altLang="en-US" sz="2800" b="1" dirty="0">
                <a:solidFill>
                  <a:srgbClr val="7030A0"/>
                </a:solidFill>
              </a:rPr>
              <a:t>的結構</a:t>
            </a:r>
            <a:endParaRPr lang="zh-TW" altLang="en-US" sz="2800" dirty="0"/>
          </a:p>
        </p:txBody>
      </p:sp>
      <p:grpSp>
        <p:nvGrpSpPr>
          <p:cNvPr id="6" name="群組 5"/>
          <p:cNvGrpSpPr/>
          <p:nvPr/>
        </p:nvGrpSpPr>
        <p:grpSpPr>
          <a:xfrm>
            <a:off x="5276462" y="3673303"/>
            <a:ext cx="2250778" cy="2498897"/>
            <a:chOff x="3320970" y="3235389"/>
            <a:chExt cx="2250778" cy="2498897"/>
          </a:xfrm>
        </p:grpSpPr>
        <p:grpSp>
          <p:nvGrpSpPr>
            <p:cNvPr id="7" name="群組 6"/>
            <p:cNvGrpSpPr/>
            <p:nvPr/>
          </p:nvGrpSpPr>
          <p:grpSpPr>
            <a:xfrm>
              <a:off x="3320970" y="3713486"/>
              <a:ext cx="2250778" cy="2020800"/>
              <a:chOff x="5323525" y="783837"/>
              <a:chExt cx="2250778" cy="2020800"/>
            </a:xfrm>
          </p:grpSpPr>
          <p:sp>
            <p:nvSpPr>
              <p:cNvPr id="9" name="矩形 8"/>
              <p:cNvSpPr/>
              <p:nvPr/>
            </p:nvSpPr>
            <p:spPr>
              <a:xfrm>
                <a:off x="5344205" y="2435305"/>
                <a:ext cx="2230098" cy="369332"/>
              </a:xfrm>
              <a:prstGeom prst="rect">
                <a:avLst/>
              </a:prstGeom>
            </p:spPr>
            <p:txBody>
              <a:bodyPr wrap="none">
                <a:spAutoFit/>
              </a:bodyPr>
              <a:lstStyle/>
              <a:p>
                <a:r>
                  <a:rPr lang="en-US" altLang="zh-TW" dirty="0"/>
                  <a:t>It           is       </a:t>
                </a:r>
                <a:r>
                  <a:rPr lang="en-US" altLang="zh-TW" dirty="0">
                    <a:solidFill>
                      <a:srgbClr val="FF0000"/>
                    </a:solidFill>
                  </a:rPr>
                  <a:t>good</a:t>
                </a:r>
                <a:endParaRPr lang="zh-TW" altLang="en-US" dirty="0">
                  <a:solidFill>
                    <a:srgbClr val="FF0000"/>
                  </a:solidFill>
                </a:endParaRPr>
              </a:p>
            </p:txBody>
          </p:sp>
          <p:grpSp>
            <p:nvGrpSpPr>
              <p:cNvPr id="10" name="群組 9"/>
              <p:cNvGrpSpPr/>
              <p:nvPr/>
            </p:nvGrpSpPr>
            <p:grpSpPr>
              <a:xfrm>
                <a:off x="5323525" y="783837"/>
                <a:ext cx="2141219" cy="1565147"/>
                <a:chOff x="5323525" y="783837"/>
                <a:chExt cx="2141219" cy="1565147"/>
              </a:xfrm>
            </p:grpSpPr>
            <p:grpSp>
              <p:nvGrpSpPr>
                <p:cNvPr id="12" name="群組 11"/>
                <p:cNvGrpSpPr/>
                <p:nvPr/>
              </p:nvGrpSpPr>
              <p:grpSpPr>
                <a:xfrm>
                  <a:off x="5323525" y="1373624"/>
                  <a:ext cx="2141219" cy="975360"/>
                  <a:chOff x="2796540" y="3421380"/>
                  <a:chExt cx="2141219" cy="975360"/>
                </a:xfrm>
              </p:grpSpPr>
              <p:grpSp>
                <p:nvGrpSpPr>
                  <p:cNvPr id="14" name="群組 13"/>
                  <p:cNvGrpSpPr/>
                  <p:nvPr/>
                </p:nvGrpSpPr>
                <p:grpSpPr>
                  <a:xfrm>
                    <a:off x="2796540" y="3421380"/>
                    <a:ext cx="495300" cy="975360"/>
                    <a:chOff x="1287780" y="3421380"/>
                    <a:chExt cx="495300" cy="975360"/>
                  </a:xfrm>
                </p:grpSpPr>
                <p:grpSp>
                  <p:nvGrpSpPr>
                    <p:cNvPr id="23" name="群組 22"/>
                    <p:cNvGrpSpPr/>
                    <p:nvPr/>
                  </p:nvGrpSpPr>
                  <p:grpSpPr>
                    <a:xfrm>
                      <a:off x="1287780" y="3421380"/>
                      <a:ext cx="495300" cy="975360"/>
                      <a:chOff x="1287780" y="3421380"/>
                      <a:chExt cx="495300" cy="975360"/>
                    </a:xfrm>
                  </p:grpSpPr>
                  <p:sp>
                    <p:nvSpPr>
                      <p:cNvPr id="25" name="矩形 24"/>
                      <p:cNvSpPr/>
                      <p:nvPr/>
                    </p:nvSpPr>
                    <p:spPr>
                      <a:xfrm>
                        <a:off x="1287780" y="342138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6" name="矩形 25"/>
                      <p:cNvSpPr/>
                      <p:nvPr/>
                    </p:nvSpPr>
                    <p:spPr>
                      <a:xfrm>
                        <a:off x="1287780" y="400812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24" name="直線單箭頭接點 23"/>
                    <p:cNvCxnSpPr>
                      <a:stCxn id="26" idx="0"/>
                      <a:endCxn id="25" idx="2"/>
                    </p:cNvCxnSpPr>
                    <p:nvPr/>
                  </p:nvCxnSpPr>
                  <p:spPr>
                    <a:xfrm flipV="1">
                      <a:off x="1535430" y="381000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15" name="矩形 14"/>
                  <p:cNvSpPr/>
                  <p:nvPr/>
                </p:nvSpPr>
                <p:spPr>
                  <a:xfrm>
                    <a:off x="3623310" y="342138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6" name="矩形 15"/>
                  <p:cNvSpPr/>
                  <p:nvPr/>
                </p:nvSpPr>
                <p:spPr>
                  <a:xfrm>
                    <a:off x="3623310" y="400812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7" name="直線單箭頭接點 16"/>
                  <p:cNvCxnSpPr>
                    <a:endCxn id="15" idx="2"/>
                  </p:cNvCxnSpPr>
                  <p:nvPr/>
                </p:nvCxnSpPr>
                <p:spPr>
                  <a:xfrm flipV="1">
                    <a:off x="3863340"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直線單箭頭接點 17"/>
                  <p:cNvCxnSpPr/>
                  <p:nvPr/>
                </p:nvCxnSpPr>
                <p:spPr>
                  <a:xfrm>
                    <a:off x="3283268" y="3618250"/>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p:cNvCxnSpPr/>
                  <p:nvPr/>
                </p:nvCxnSpPr>
                <p:spPr>
                  <a:xfrm>
                    <a:off x="4110989" y="3609487"/>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0" name="矩形 19"/>
                  <p:cNvSpPr/>
                  <p:nvPr/>
                </p:nvSpPr>
                <p:spPr>
                  <a:xfrm>
                    <a:off x="4442459" y="342138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1" name="矩形 20"/>
                  <p:cNvSpPr/>
                  <p:nvPr/>
                </p:nvSpPr>
                <p:spPr>
                  <a:xfrm>
                    <a:off x="4442459" y="400812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22" name="直線單箭頭接點 21"/>
                  <p:cNvCxnSpPr>
                    <a:endCxn id="20" idx="2"/>
                  </p:cNvCxnSpPr>
                  <p:nvPr/>
                </p:nvCxnSpPr>
                <p:spPr>
                  <a:xfrm flipV="1">
                    <a:off x="4682489" y="38100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13" name="矩形 12"/>
                <p:cNvSpPr/>
                <p:nvPr/>
              </p:nvSpPr>
              <p:spPr>
                <a:xfrm>
                  <a:off x="6969444" y="783837"/>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cxnSp>
            <p:nvCxnSpPr>
              <p:cNvPr id="11" name="直線單箭頭接點 10"/>
              <p:cNvCxnSpPr/>
              <p:nvPr/>
            </p:nvCxnSpPr>
            <p:spPr>
              <a:xfrm flipV="1">
                <a:off x="7217094" y="1175504"/>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8" name="矩形 7"/>
            <p:cNvSpPr/>
            <p:nvPr/>
          </p:nvSpPr>
          <p:spPr>
            <a:xfrm>
              <a:off x="4935404" y="3235389"/>
              <a:ext cx="513282" cy="369332"/>
            </a:xfrm>
            <a:prstGeom prst="rect">
              <a:avLst/>
            </a:prstGeom>
          </p:spPr>
          <p:txBody>
            <a:bodyPr wrap="none">
              <a:spAutoFit/>
            </a:bodyPr>
            <a:lstStyle/>
            <a:p>
              <a:r>
                <a:rPr lang="en-US" altLang="zh-TW" b="1" dirty="0">
                  <a:solidFill>
                    <a:srgbClr val="FF0000"/>
                  </a:solidFill>
                </a:rPr>
                <a:t>+</a:t>
              </a:r>
              <a:r>
                <a:rPr lang="en-US" altLang="zh-TW" b="1" dirty="0"/>
                <a:t>/-</a:t>
              </a:r>
              <a:endParaRPr lang="zh-TW" altLang="en-US" b="1" dirty="0"/>
            </a:p>
          </p:txBody>
        </p:sp>
      </p:grpSp>
    </p:spTree>
    <p:extLst>
      <p:ext uri="{BB962C8B-B14F-4D97-AF65-F5344CB8AC3E}">
        <p14:creationId xmlns:p14="http://schemas.microsoft.com/office/powerpoint/2010/main" val="428478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運作原理</a:t>
            </a:r>
          </a:p>
        </p:txBody>
      </p:sp>
      <p:sp>
        <p:nvSpPr>
          <p:cNvPr id="3" name="內容版面配置區 2"/>
          <p:cNvSpPr>
            <a:spLocks noGrp="1"/>
          </p:cNvSpPr>
          <p:nvPr>
            <p:ph idx="1"/>
          </p:nvPr>
        </p:nvSpPr>
        <p:spPr/>
        <p:txBody>
          <a:bodyPr>
            <a:normAutofit/>
          </a:bodyPr>
          <a:lstStyle/>
          <a:p>
            <a:r>
              <a:rPr lang="en-US" altLang="zh-TW" sz="1600" b="1" dirty="0"/>
              <a:t>Step1: </a:t>
            </a:r>
            <a:r>
              <a:rPr lang="zh-TW" altLang="en-US" sz="1600" b="1" dirty="0"/>
              <a:t>定義</a:t>
            </a:r>
            <a:r>
              <a:rPr lang="en-US" altLang="zh-TW" sz="1600" b="1" dirty="0"/>
              <a:t>RNN</a:t>
            </a:r>
          </a:p>
          <a:p>
            <a:pPr lvl="1">
              <a:lnSpc>
                <a:spcPct val="150000"/>
              </a:lnSpc>
            </a:pPr>
            <a:r>
              <a:rPr lang="zh-TW" altLang="en-US" sz="1400" u="sng" dirty="0"/>
              <a:t>因為輸入一段評論後得到僅是正（</a:t>
            </a:r>
            <a:r>
              <a:rPr lang="en-US" altLang="zh-TW" sz="1400" u="sng" dirty="0"/>
              <a:t>+</a:t>
            </a:r>
            <a:r>
              <a:rPr lang="zh-TW" altLang="en-US" sz="1400" u="sng" dirty="0"/>
              <a:t>）與負（</a:t>
            </a:r>
            <a:r>
              <a:rPr lang="en-US" altLang="zh-TW" sz="1400" u="sng" dirty="0"/>
              <a:t>-</a:t>
            </a:r>
            <a:r>
              <a:rPr lang="zh-TW" altLang="en-US" sz="1400" u="sng" dirty="0"/>
              <a:t>）評價，所以選擇</a:t>
            </a:r>
            <a:r>
              <a:rPr lang="en-US" altLang="zh-TW" sz="1400" u="sng" dirty="0"/>
              <a:t>many to one</a:t>
            </a:r>
            <a:r>
              <a:rPr lang="zh-TW" altLang="en-US" sz="1400" u="sng" dirty="0"/>
              <a:t>的</a:t>
            </a:r>
            <a:r>
              <a:rPr lang="en-US" altLang="zh-TW" sz="1400" u="sng" dirty="0"/>
              <a:t>RNN</a:t>
            </a:r>
            <a:r>
              <a:rPr lang="zh-TW" altLang="en-US" sz="1400" u="sng" dirty="0"/>
              <a:t>模型。</a:t>
            </a:r>
            <a:endParaRPr lang="en-US" altLang="zh-TW" sz="1400" u="sng" dirty="0"/>
          </a:p>
          <a:p>
            <a:pPr lvl="1" algn="just">
              <a:lnSpc>
                <a:spcPct val="150000"/>
              </a:lnSpc>
            </a:pPr>
            <a:r>
              <a:rPr lang="zh-TW" altLang="en-US" sz="1400" dirty="0"/>
              <a:t>在這個</a:t>
            </a:r>
            <a:r>
              <a:rPr lang="en-US" altLang="zh-TW" sz="1400" dirty="0"/>
              <a:t>RNN</a:t>
            </a:r>
            <a:r>
              <a:rPr lang="zh-TW" altLang="en-US" sz="1400" dirty="0"/>
              <a:t>當中，我們設定每一篇的</a:t>
            </a:r>
            <a:r>
              <a:rPr lang="en-US" altLang="zh-TW" sz="1400" dirty="0"/>
              <a:t>time step</a:t>
            </a:r>
            <a:r>
              <a:rPr lang="zh-TW" altLang="en-US" sz="1400" dirty="0"/>
              <a:t>為</a:t>
            </a:r>
            <a:r>
              <a:rPr lang="en-US" altLang="zh-TW" sz="1400" dirty="0"/>
              <a:t>8</a:t>
            </a:r>
            <a:r>
              <a:rPr lang="zh-TW" altLang="en-US" sz="1400" dirty="0"/>
              <a:t>（</a:t>
            </a:r>
            <a:r>
              <a:rPr lang="zh-TW" altLang="en-US" sz="1400" dirty="0">
                <a:solidFill>
                  <a:srgbClr val="FF0000"/>
                </a:solidFill>
              </a:rPr>
              <a:t>自行設定沒有標準答案</a:t>
            </a:r>
            <a:r>
              <a:rPr lang="zh-TW" altLang="en-US" sz="1400" dirty="0"/>
              <a:t>），也就是只會將輸入的前</a:t>
            </a:r>
            <a:r>
              <a:rPr lang="en-US" altLang="zh-TW" sz="1400" dirty="0"/>
              <a:t>8</a:t>
            </a:r>
            <a:r>
              <a:rPr lang="zh-TW" altLang="en-US" sz="1400" dirty="0"/>
              <a:t>個字交給</a:t>
            </a:r>
            <a:r>
              <a:rPr lang="en-US" altLang="zh-TW" sz="1400" dirty="0"/>
              <a:t>RNN</a:t>
            </a:r>
            <a:r>
              <a:rPr lang="zh-TW" altLang="en-US" sz="1400" dirty="0"/>
              <a:t>判斷。</a:t>
            </a:r>
            <a:endParaRPr lang="en-US" altLang="zh-TW" sz="1400" dirty="0"/>
          </a:p>
          <a:p>
            <a:pPr lvl="1" algn="just">
              <a:lnSpc>
                <a:spcPct val="150000"/>
              </a:lnSpc>
            </a:pPr>
            <a:r>
              <a:rPr lang="zh-TW" altLang="en-US" sz="1400" dirty="0"/>
              <a:t>為什麼要取前</a:t>
            </a:r>
            <a:r>
              <a:rPr lang="en-US" altLang="zh-TW" sz="1400" dirty="0"/>
              <a:t>8</a:t>
            </a:r>
            <a:r>
              <a:rPr lang="zh-TW" altLang="en-US" sz="1400" dirty="0"/>
              <a:t>個字呢？原因在於我們假設前</a:t>
            </a:r>
            <a:r>
              <a:rPr lang="en-US" altLang="zh-TW" sz="1400" dirty="0"/>
              <a:t>8</a:t>
            </a:r>
            <a:r>
              <a:rPr lang="zh-TW" altLang="en-US" sz="1400" dirty="0"/>
              <a:t>個字就足以將用戶對於電影的正（</a:t>
            </a:r>
            <a:r>
              <a:rPr lang="en-US" altLang="zh-TW" sz="1400" dirty="0"/>
              <a:t>+</a:t>
            </a:r>
            <a:r>
              <a:rPr lang="zh-TW" altLang="en-US" sz="1400" dirty="0"/>
              <a:t>）或負（</a:t>
            </a:r>
            <a:r>
              <a:rPr lang="en-US" altLang="zh-TW" sz="1400" dirty="0"/>
              <a:t>-</a:t>
            </a:r>
            <a:r>
              <a:rPr lang="zh-TW" altLang="en-US" sz="1400" dirty="0"/>
              <a:t>）評價解讀出來，如果沒有達到</a:t>
            </a:r>
            <a:r>
              <a:rPr lang="en-US" altLang="zh-TW" sz="1400" dirty="0"/>
              <a:t>8</a:t>
            </a:r>
            <a:r>
              <a:rPr lang="zh-TW" altLang="en-US" sz="1400" dirty="0"/>
              <a:t>個字，那麼系統將自動補空白至</a:t>
            </a:r>
            <a:r>
              <a:rPr lang="en-US" altLang="zh-TW" sz="1400" dirty="0"/>
              <a:t>8</a:t>
            </a:r>
            <a:r>
              <a:rPr lang="zh-TW" altLang="en-US" sz="1400" dirty="0"/>
              <a:t>個字為止。</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33</a:t>
            </a:fld>
            <a:endParaRPr lang="zh-TW" altLang="en-US"/>
          </a:p>
        </p:txBody>
      </p:sp>
      <p:grpSp>
        <p:nvGrpSpPr>
          <p:cNvPr id="5" name="群組 4"/>
          <p:cNvGrpSpPr/>
          <p:nvPr/>
        </p:nvGrpSpPr>
        <p:grpSpPr>
          <a:xfrm>
            <a:off x="1345235" y="4295175"/>
            <a:ext cx="6280068" cy="2409040"/>
            <a:chOff x="1345235" y="4295175"/>
            <a:chExt cx="6280068" cy="2409040"/>
          </a:xfrm>
        </p:grpSpPr>
        <p:sp>
          <p:nvSpPr>
            <p:cNvPr id="8" name="矩形 7"/>
            <p:cNvSpPr/>
            <p:nvPr/>
          </p:nvSpPr>
          <p:spPr>
            <a:xfrm>
              <a:off x="1373535" y="6334883"/>
              <a:ext cx="3047629" cy="369332"/>
            </a:xfrm>
            <a:prstGeom prst="rect">
              <a:avLst/>
            </a:prstGeom>
          </p:spPr>
          <p:txBody>
            <a:bodyPr wrap="none">
              <a:spAutoFit/>
            </a:bodyPr>
            <a:lstStyle/>
            <a:p>
              <a:r>
                <a:rPr lang="en-US" altLang="zh-TW" dirty="0"/>
                <a:t>This    movie      is       </a:t>
              </a:r>
              <a:r>
                <a:rPr lang="en-US" altLang="zh-TW" dirty="0">
                  <a:solidFill>
                    <a:srgbClr val="FF0000"/>
                  </a:solidFill>
                </a:rPr>
                <a:t>good</a:t>
              </a:r>
              <a:endParaRPr lang="zh-TW" altLang="en-US" dirty="0">
                <a:solidFill>
                  <a:srgbClr val="FF0000"/>
                </a:solidFill>
              </a:endParaRPr>
            </a:p>
          </p:txBody>
        </p:sp>
        <p:sp>
          <p:nvSpPr>
            <p:cNvPr id="24" name="矩形 23"/>
            <p:cNvSpPr/>
            <p:nvPr/>
          </p:nvSpPr>
          <p:spPr>
            <a:xfrm>
              <a:off x="1352855" y="527320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5" name="矩形 24"/>
            <p:cNvSpPr/>
            <p:nvPr/>
          </p:nvSpPr>
          <p:spPr>
            <a:xfrm>
              <a:off x="1352855" y="585994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23" name="直線單箭頭接點 22"/>
            <p:cNvCxnSpPr>
              <a:stCxn id="25" idx="0"/>
              <a:endCxn id="24" idx="2"/>
            </p:cNvCxnSpPr>
            <p:nvPr/>
          </p:nvCxnSpPr>
          <p:spPr>
            <a:xfrm flipV="1">
              <a:off x="1600505" y="5661822"/>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矩形 13"/>
            <p:cNvSpPr/>
            <p:nvPr/>
          </p:nvSpPr>
          <p:spPr>
            <a:xfrm>
              <a:off x="2179625" y="527320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5" name="矩形 14"/>
            <p:cNvSpPr/>
            <p:nvPr/>
          </p:nvSpPr>
          <p:spPr>
            <a:xfrm>
              <a:off x="2179625" y="585994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6" name="直線單箭頭接點 15"/>
            <p:cNvCxnSpPr>
              <a:endCxn id="14" idx="2"/>
            </p:cNvCxnSpPr>
            <p:nvPr/>
          </p:nvCxnSpPr>
          <p:spPr>
            <a:xfrm flipV="1">
              <a:off x="2419655" y="5661822"/>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p:cNvCxnSpPr/>
            <p:nvPr/>
          </p:nvCxnSpPr>
          <p:spPr>
            <a:xfrm>
              <a:off x="1839583" y="5470072"/>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直線單箭頭接點 17"/>
            <p:cNvCxnSpPr/>
            <p:nvPr/>
          </p:nvCxnSpPr>
          <p:spPr>
            <a:xfrm>
              <a:off x="2667304" y="5461309"/>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9" name="矩形 18"/>
            <p:cNvSpPr/>
            <p:nvPr/>
          </p:nvSpPr>
          <p:spPr>
            <a:xfrm>
              <a:off x="2998774" y="527320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0" name="矩形 19"/>
            <p:cNvSpPr/>
            <p:nvPr/>
          </p:nvSpPr>
          <p:spPr>
            <a:xfrm>
              <a:off x="2998774" y="585994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21" name="直線單箭頭接點 20"/>
            <p:cNvCxnSpPr>
              <a:endCxn id="19" idx="2"/>
            </p:cNvCxnSpPr>
            <p:nvPr/>
          </p:nvCxnSpPr>
          <p:spPr>
            <a:xfrm flipV="1">
              <a:off x="3238804" y="5661822"/>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矩形 6"/>
            <p:cNvSpPr/>
            <p:nvPr/>
          </p:nvSpPr>
          <p:spPr>
            <a:xfrm>
              <a:off x="7104401" y="4295175"/>
              <a:ext cx="513282" cy="369332"/>
            </a:xfrm>
            <a:prstGeom prst="rect">
              <a:avLst/>
            </a:prstGeom>
          </p:spPr>
          <p:txBody>
            <a:bodyPr wrap="none">
              <a:spAutoFit/>
            </a:bodyPr>
            <a:lstStyle/>
            <a:p>
              <a:r>
                <a:rPr lang="en-US" altLang="zh-TW" b="1" dirty="0">
                  <a:solidFill>
                    <a:srgbClr val="FF0000"/>
                  </a:solidFill>
                </a:rPr>
                <a:t>+</a:t>
              </a:r>
              <a:r>
                <a:rPr lang="en-US" altLang="zh-TW" b="1" dirty="0"/>
                <a:t>/-</a:t>
              </a:r>
              <a:endParaRPr lang="zh-TW" altLang="en-US" b="1" dirty="0"/>
            </a:p>
          </p:txBody>
        </p:sp>
        <p:cxnSp>
          <p:nvCxnSpPr>
            <p:cNvPr id="26" name="直線單箭頭接點 25"/>
            <p:cNvCxnSpPr/>
            <p:nvPr/>
          </p:nvCxnSpPr>
          <p:spPr>
            <a:xfrm flipV="1">
              <a:off x="1600505" y="508194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線單箭頭接點 26"/>
            <p:cNvCxnSpPr/>
            <p:nvPr/>
          </p:nvCxnSpPr>
          <p:spPr>
            <a:xfrm flipV="1">
              <a:off x="2419655" y="508194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直線單箭頭接點 27"/>
            <p:cNvCxnSpPr/>
            <p:nvPr/>
          </p:nvCxnSpPr>
          <p:spPr>
            <a:xfrm flipV="1">
              <a:off x="3238804" y="508194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9" name="矩形 28"/>
            <p:cNvSpPr/>
            <p:nvPr/>
          </p:nvSpPr>
          <p:spPr>
            <a:xfrm>
              <a:off x="1345235" y="469969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0" name="矩形 29"/>
            <p:cNvSpPr/>
            <p:nvPr/>
          </p:nvSpPr>
          <p:spPr>
            <a:xfrm>
              <a:off x="2172005" y="469969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1" name="矩形 30"/>
            <p:cNvSpPr/>
            <p:nvPr/>
          </p:nvSpPr>
          <p:spPr>
            <a:xfrm>
              <a:off x="2991154" y="469969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32" name="直線單箭頭接點 31"/>
            <p:cNvCxnSpPr/>
            <p:nvPr/>
          </p:nvCxnSpPr>
          <p:spPr>
            <a:xfrm>
              <a:off x="3492949" y="5463869"/>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3" name="矩形 32"/>
            <p:cNvSpPr/>
            <p:nvPr/>
          </p:nvSpPr>
          <p:spPr>
            <a:xfrm>
              <a:off x="3824419" y="527576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4" name="矩形 33"/>
            <p:cNvSpPr/>
            <p:nvPr/>
          </p:nvSpPr>
          <p:spPr>
            <a:xfrm>
              <a:off x="3824419" y="586250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35" name="直線單箭頭接點 34"/>
            <p:cNvCxnSpPr>
              <a:endCxn id="33" idx="2"/>
            </p:cNvCxnSpPr>
            <p:nvPr/>
          </p:nvCxnSpPr>
          <p:spPr>
            <a:xfrm flipV="1">
              <a:off x="4064449" y="5664382"/>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直線單箭頭接點 35"/>
            <p:cNvCxnSpPr/>
            <p:nvPr/>
          </p:nvCxnSpPr>
          <p:spPr>
            <a:xfrm flipV="1">
              <a:off x="4064449" y="50845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7" name="矩形 36"/>
            <p:cNvSpPr/>
            <p:nvPr/>
          </p:nvSpPr>
          <p:spPr>
            <a:xfrm>
              <a:off x="3816799" y="470225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38" name="直線單箭頭接點 37"/>
            <p:cNvCxnSpPr/>
            <p:nvPr/>
          </p:nvCxnSpPr>
          <p:spPr>
            <a:xfrm>
              <a:off x="4326969" y="5454452"/>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9" name="矩形 38"/>
            <p:cNvSpPr/>
            <p:nvPr/>
          </p:nvSpPr>
          <p:spPr>
            <a:xfrm>
              <a:off x="4658439" y="5266345"/>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0" name="矩形 39"/>
            <p:cNvSpPr/>
            <p:nvPr/>
          </p:nvSpPr>
          <p:spPr>
            <a:xfrm>
              <a:off x="4658439" y="5853085"/>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41" name="直線單箭頭接點 40"/>
            <p:cNvCxnSpPr>
              <a:endCxn id="39" idx="2"/>
            </p:cNvCxnSpPr>
            <p:nvPr/>
          </p:nvCxnSpPr>
          <p:spPr>
            <a:xfrm flipV="1">
              <a:off x="4898469" y="5654965"/>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p:cNvCxnSpPr/>
            <p:nvPr/>
          </p:nvCxnSpPr>
          <p:spPr>
            <a:xfrm flipV="1">
              <a:off x="4898469" y="5075083"/>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矩形 42"/>
            <p:cNvSpPr/>
            <p:nvPr/>
          </p:nvSpPr>
          <p:spPr>
            <a:xfrm>
              <a:off x="4650819" y="4692833"/>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4" name="矩形 43"/>
            <p:cNvSpPr/>
            <p:nvPr/>
          </p:nvSpPr>
          <p:spPr>
            <a:xfrm>
              <a:off x="5470338" y="5261791"/>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5" name="矩形 44"/>
            <p:cNvSpPr/>
            <p:nvPr/>
          </p:nvSpPr>
          <p:spPr>
            <a:xfrm>
              <a:off x="5470338" y="5848531"/>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46" name="直線單箭頭接點 45"/>
            <p:cNvCxnSpPr>
              <a:endCxn id="44" idx="2"/>
            </p:cNvCxnSpPr>
            <p:nvPr/>
          </p:nvCxnSpPr>
          <p:spPr>
            <a:xfrm flipV="1">
              <a:off x="5710368" y="5650411"/>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直線單箭頭接點 46"/>
            <p:cNvCxnSpPr/>
            <p:nvPr/>
          </p:nvCxnSpPr>
          <p:spPr>
            <a:xfrm flipV="1">
              <a:off x="5710368" y="507052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8" name="矩形 47"/>
            <p:cNvSpPr/>
            <p:nvPr/>
          </p:nvSpPr>
          <p:spPr>
            <a:xfrm>
              <a:off x="5462718" y="4688279"/>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49" name="直線單箭頭接點 48"/>
            <p:cNvCxnSpPr/>
            <p:nvPr/>
          </p:nvCxnSpPr>
          <p:spPr>
            <a:xfrm>
              <a:off x="5964513" y="5452458"/>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0" name="矩形 49"/>
            <p:cNvSpPr/>
            <p:nvPr/>
          </p:nvSpPr>
          <p:spPr>
            <a:xfrm>
              <a:off x="6295983" y="5264351"/>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1" name="矩形 50"/>
            <p:cNvSpPr/>
            <p:nvPr/>
          </p:nvSpPr>
          <p:spPr>
            <a:xfrm>
              <a:off x="6295983" y="5851091"/>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52" name="直線單箭頭接點 51"/>
            <p:cNvCxnSpPr>
              <a:endCxn id="50" idx="2"/>
            </p:cNvCxnSpPr>
            <p:nvPr/>
          </p:nvCxnSpPr>
          <p:spPr>
            <a:xfrm flipV="1">
              <a:off x="6536013" y="5652971"/>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直線單箭頭接點 52"/>
            <p:cNvCxnSpPr/>
            <p:nvPr/>
          </p:nvCxnSpPr>
          <p:spPr>
            <a:xfrm flipV="1">
              <a:off x="6536013" y="507308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4" name="矩形 53"/>
            <p:cNvSpPr/>
            <p:nvPr/>
          </p:nvSpPr>
          <p:spPr>
            <a:xfrm>
              <a:off x="6288363" y="4690839"/>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55" name="直線單箭頭接點 54"/>
            <p:cNvCxnSpPr/>
            <p:nvPr/>
          </p:nvCxnSpPr>
          <p:spPr>
            <a:xfrm>
              <a:off x="6798533" y="5443041"/>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6" name="矩形 55"/>
            <p:cNvSpPr/>
            <p:nvPr/>
          </p:nvSpPr>
          <p:spPr>
            <a:xfrm>
              <a:off x="7130003" y="5254934"/>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7" name="矩形 56"/>
            <p:cNvSpPr/>
            <p:nvPr/>
          </p:nvSpPr>
          <p:spPr>
            <a:xfrm>
              <a:off x="7130003" y="5841674"/>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58" name="直線單箭頭接點 57"/>
            <p:cNvCxnSpPr>
              <a:endCxn id="56" idx="2"/>
            </p:cNvCxnSpPr>
            <p:nvPr/>
          </p:nvCxnSpPr>
          <p:spPr>
            <a:xfrm flipV="1">
              <a:off x="7370033" y="5643554"/>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9" name="直線單箭頭接點 58"/>
            <p:cNvCxnSpPr/>
            <p:nvPr/>
          </p:nvCxnSpPr>
          <p:spPr>
            <a:xfrm flipV="1">
              <a:off x="7370033" y="5063672"/>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0" name="矩形 59"/>
            <p:cNvSpPr/>
            <p:nvPr/>
          </p:nvSpPr>
          <p:spPr>
            <a:xfrm>
              <a:off x="7122383" y="468142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61" name="直線單箭頭接點 60"/>
            <p:cNvCxnSpPr/>
            <p:nvPr/>
          </p:nvCxnSpPr>
          <p:spPr>
            <a:xfrm>
              <a:off x="5144549" y="5463702"/>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80745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運作原理</a:t>
            </a:r>
          </a:p>
        </p:txBody>
      </p:sp>
      <p:sp>
        <p:nvSpPr>
          <p:cNvPr id="3" name="內容版面配置區 2"/>
          <p:cNvSpPr>
            <a:spLocks noGrp="1"/>
          </p:cNvSpPr>
          <p:nvPr>
            <p:ph idx="1"/>
          </p:nvPr>
        </p:nvSpPr>
        <p:spPr>
          <a:xfrm>
            <a:off x="594360" y="1772273"/>
            <a:ext cx="7772400" cy="4050792"/>
          </a:xfrm>
        </p:spPr>
        <p:txBody>
          <a:bodyPr>
            <a:normAutofit/>
          </a:bodyPr>
          <a:lstStyle/>
          <a:p>
            <a:r>
              <a:rPr lang="en-US" altLang="zh-TW" sz="1600" b="1" dirty="0"/>
              <a:t>Step2: </a:t>
            </a:r>
            <a:r>
              <a:rPr lang="zh-TW" altLang="en-US" sz="1600" b="1" dirty="0"/>
              <a:t>定義輸入</a:t>
            </a:r>
            <a:endParaRPr lang="en-US" altLang="zh-TW" sz="1600" b="1" dirty="0"/>
          </a:p>
          <a:p>
            <a:pPr lvl="1" algn="just">
              <a:lnSpc>
                <a:spcPct val="150000"/>
              </a:lnSpc>
            </a:pPr>
            <a:r>
              <a:rPr lang="zh-TW" altLang="en-US" sz="1400" dirty="0"/>
              <a:t>建立了</a:t>
            </a:r>
            <a:r>
              <a:rPr lang="en-US" altLang="zh-TW" sz="1400" dirty="0"/>
              <a:t>RNN</a:t>
            </a:r>
            <a:r>
              <a:rPr lang="zh-TW" altLang="en-US" sz="1400" dirty="0"/>
              <a:t>後，接下來要思考怎麼把每一個文字輸入至</a:t>
            </a:r>
            <a:r>
              <a:rPr lang="en-US" altLang="zh-TW" sz="1400" dirty="0"/>
              <a:t>RNN</a:t>
            </a:r>
            <a:r>
              <a:rPr lang="zh-TW" altLang="en-US" sz="1400" dirty="0"/>
              <a:t>。因為每一個文字都可以轉換成向量，所以最常見的做法是將所有評論都看過一遍，並統計有多少個英文字，然後將所有不同的英文字由 </a:t>
            </a:r>
            <a:r>
              <a:rPr lang="en-US" altLang="zh-TW" sz="1400" dirty="0"/>
              <a:t>a </a:t>
            </a:r>
            <a:r>
              <a:rPr lang="zh-TW" altLang="en-US" sz="1400" dirty="0"/>
              <a:t>至 </a:t>
            </a:r>
            <a:r>
              <a:rPr lang="en-US" altLang="zh-TW" sz="1400" dirty="0"/>
              <a:t>z </a:t>
            </a:r>
            <a:r>
              <a:rPr lang="zh-TW" altLang="en-US" sz="1400" dirty="0"/>
              <a:t>，從短至長進行排序，並做</a:t>
            </a:r>
            <a:r>
              <a:rPr lang="zh-TW" altLang="en-US" sz="1400" dirty="0">
                <a:solidFill>
                  <a:srgbClr val="FF0000"/>
                </a:solidFill>
              </a:rPr>
              <a:t>一位元有效編碼（</a:t>
            </a:r>
            <a:r>
              <a:rPr lang="en-US" altLang="zh-TW" sz="1400" dirty="0">
                <a:solidFill>
                  <a:srgbClr val="FF0000"/>
                </a:solidFill>
              </a:rPr>
              <a:t>one-hot encoding</a:t>
            </a:r>
            <a:r>
              <a:rPr lang="zh-TW" altLang="en-US" sz="1400" dirty="0">
                <a:solidFill>
                  <a:srgbClr val="FF0000"/>
                </a:solidFill>
              </a:rPr>
              <a:t>）。</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34</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2135930622"/>
              </p:ext>
            </p:extLst>
          </p:nvPr>
        </p:nvGraphicFramePr>
        <p:xfrm>
          <a:off x="1878677" y="3573285"/>
          <a:ext cx="390698" cy="3139440"/>
        </p:xfrm>
        <a:graphic>
          <a:graphicData uri="http://schemas.openxmlformats.org/drawingml/2006/table">
            <a:tbl>
              <a:tblPr firstRow="1" bandRow="1">
                <a:tableStyleId>{5940675A-B579-460E-94D1-54222C63F5DA}</a:tableStyleId>
              </a:tblPr>
              <a:tblGrid>
                <a:gridCol w="390698">
                  <a:extLst>
                    <a:ext uri="{9D8B030D-6E8A-4147-A177-3AD203B41FA5}">
                      <a16:colId xmlns:a16="http://schemas.microsoft.com/office/drawing/2014/main" val="2669229323"/>
                    </a:ext>
                  </a:extLst>
                </a:gridCol>
              </a:tblGrid>
              <a:tr h="370840">
                <a:tc>
                  <a:txBody>
                    <a:bodyPr/>
                    <a:lstStyle/>
                    <a:p>
                      <a:pPr algn="ctr"/>
                      <a:r>
                        <a:rPr lang="en-US" altLang="zh-TW" dirty="0"/>
                        <a:t>1</a:t>
                      </a:r>
                      <a:endParaRPr lang="zh-TW" altLang="en-US" dirty="0"/>
                    </a:p>
                  </a:txBody>
                  <a:tcPr/>
                </a:tc>
                <a:extLst>
                  <a:ext uri="{0D108BD9-81ED-4DB2-BD59-A6C34878D82A}">
                    <a16:rowId xmlns:a16="http://schemas.microsoft.com/office/drawing/2014/main" val="867852866"/>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324007989"/>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1522714345"/>
                  </a:ext>
                </a:extLst>
              </a:tr>
              <a:tr h="370840">
                <a:tc>
                  <a:txBody>
                    <a:bodyPr/>
                    <a:lstStyle/>
                    <a:p>
                      <a:r>
                        <a:rPr lang="zh-TW" altLang="en-US" dirty="0"/>
                        <a:t>．</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a:t>
                      </a:r>
                    </a:p>
                  </a:txBody>
                  <a:tcPr/>
                </a:tc>
                <a:extLst>
                  <a:ext uri="{0D108BD9-81ED-4DB2-BD59-A6C34878D82A}">
                    <a16:rowId xmlns:a16="http://schemas.microsoft.com/office/drawing/2014/main" val="1163271252"/>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3407289793"/>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370255397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tc>
                <a:extLst>
                  <a:ext uri="{0D108BD9-81ED-4DB2-BD59-A6C34878D82A}">
                    <a16:rowId xmlns:a16="http://schemas.microsoft.com/office/drawing/2014/main" val="368844134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851757231"/>
              </p:ext>
            </p:extLst>
          </p:nvPr>
        </p:nvGraphicFramePr>
        <p:xfrm>
          <a:off x="2651761" y="3573285"/>
          <a:ext cx="390698" cy="3139440"/>
        </p:xfrm>
        <a:graphic>
          <a:graphicData uri="http://schemas.openxmlformats.org/drawingml/2006/table">
            <a:tbl>
              <a:tblPr firstRow="1" bandRow="1">
                <a:tableStyleId>{5940675A-B579-460E-94D1-54222C63F5DA}</a:tableStyleId>
              </a:tblPr>
              <a:tblGrid>
                <a:gridCol w="390698">
                  <a:extLst>
                    <a:ext uri="{9D8B030D-6E8A-4147-A177-3AD203B41FA5}">
                      <a16:colId xmlns:a16="http://schemas.microsoft.com/office/drawing/2014/main" val="2669229323"/>
                    </a:ext>
                  </a:extLst>
                </a:gridCol>
              </a:tblGrid>
              <a:tr h="370840">
                <a:tc>
                  <a:txBody>
                    <a:bodyPr/>
                    <a:lstStyle/>
                    <a:p>
                      <a:pPr algn="ctr"/>
                      <a:r>
                        <a:rPr lang="en-US" altLang="zh-TW" dirty="0"/>
                        <a:t>0</a:t>
                      </a:r>
                      <a:endParaRPr lang="zh-TW" altLang="en-US" dirty="0"/>
                    </a:p>
                  </a:txBody>
                  <a:tcPr/>
                </a:tc>
                <a:extLst>
                  <a:ext uri="{0D108BD9-81ED-4DB2-BD59-A6C34878D82A}">
                    <a16:rowId xmlns:a16="http://schemas.microsoft.com/office/drawing/2014/main" val="867852866"/>
                  </a:ext>
                </a:extLst>
              </a:tr>
              <a:tr h="370840">
                <a:tc>
                  <a:txBody>
                    <a:bodyPr/>
                    <a:lstStyle/>
                    <a:p>
                      <a:pPr algn="ctr"/>
                      <a:r>
                        <a:rPr lang="en-US" altLang="zh-TW" dirty="0"/>
                        <a:t>1</a:t>
                      </a:r>
                      <a:endParaRPr lang="zh-TW" altLang="en-US" dirty="0"/>
                    </a:p>
                  </a:txBody>
                  <a:tcPr/>
                </a:tc>
                <a:extLst>
                  <a:ext uri="{0D108BD9-81ED-4DB2-BD59-A6C34878D82A}">
                    <a16:rowId xmlns:a16="http://schemas.microsoft.com/office/drawing/2014/main" val="324007989"/>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1522714345"/>
                  </a:ext>
                </a:extLst>
              </a:tr>
              <a:tr h="370840">
                <a:tc>
                  <a:txBody>
                    <a:bodyPr/>
                    <a:lstStyle/>
                    <a:p>
                      <a:r>
                        <a:rPr lang="zh-TW" altLang="en-US" dirty="0"/>
                        <a:t>．</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a:t>
                      </a:r>
                    </a:p>
                  </a:txBody>
                  <a:tcPr/>
                </a:tc>
                <a:extLst>
                  <a:ext uri="{0D108BD9-81ED-4DB2-BD59-A6C34878D82A}">
                    <a16:rowId xmlns:a16="http://schemas.microsoft.com/office/drawing/2014/main" val="1163271252"/>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3407289793"/>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370255397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tc>
                <a:extLst>
                  <a:ext uri="{0D108BD9-81ED-4DB2-BD59-A6C34878D82A}">
                    <a16:rowId xmlns:a16="http://schemas.microsoft.com/office/drawing/2014/main" val="3688441342"/>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708389204"/>
              </p:ext>
            </p:extLst>
          </p:nvPr>
        </p:nvGraphicFramePr>
        <p:xfrm>
          <a:off x="5929746" y="3573285"/>
          <a:ext cx="390698" cy="3139440"/>
        </p:xfrm>
        <a:graphic>
          <a:graphicData uri="http://schemas.openxmlformats.org/drawingml/2006/table">
            <a:tbl>
              <a:tblPr firstRow="1" bandRow="1">
                <a:tableStyleId>{5940675A-B579-460E-94D1-54222C63F5DA}</a:tableStyleId>
              </a:tblPr>
              <a:tblGrid>
                <a:gridCol w="390698">
                  <a:extLst>
                    <a:ext uri="{9D8B030D-6E8A-4147-A177-3AD203B41FA5}">
                      <a16:colId xmlns:a16="http://schemas.microsoft.com/office/drawing/2014/main" val="2669229323"/>
                    </a:ext>
                  </a:extLst>
                </a:gridCol>
              </a:tblGrid>
              <a:tr h="370840">
                <a:tc>
                  <a:txBody>
                    <a:bodyPr/>
                    <a:lstStyle/>
                    <a:p>
                      <a:pPr algn="ctr"/>
                      <a:r>
                        <a:rPr lang="en-US" altLang="zh-TW" dirty="0"/>
                        <a:t>0</a:t>
                      </a:r>
                      <a:endParaRPr lang="zh-TW" altLang="en-US" dirty="0"/>
                    </a:p>
                  </a:txBody>
                  <a:tcPr/>
                </a:tc>
                <a:extLst>
                  <a:ext uri="{0D108BD9-81ED-4DB2-BD59-A6C34878D82A}">
                    <a16:rowId xmlns:a16="http://schemas.microsoft.com/office/drawing/2014/main" val="867852866"/>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324007989"/>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1522714345"/>
                  </a:ext>
                </a:extLst>
              </a:tr>
              <a:tr h="370840">
                <a:tc>
                  <a:txBody>
                    <a:bodyPr/>
                    <a:lstStyle/>
                    <a:p>
                      <a:r>
                        <a:rPr lang="zh-TW" altLang="en-US" dirty="0"/>
                        <a:t>．</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a:t>
                      </a:r>
                    </a:p>
                  </a:txBody>
                  <a:tcPr/>
                </a:tc>
                <a:extLst>
                  <a:ext uri="{0D108BD9-81ED-4DB2-BD59-A6C34878D82A}">
                    <a16:rowId xmlns:a16="http://schemas.microsoft.com/office/drawing/2014/main" val="1163271252"/>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3407289793"/>
                  </a:ext>
                </a:extLst>
              </a:tr>
              <a:tr h="370840">
                <a:tc>
                  <a:txBody>
                    <a:bodyPr/>
                    <a:lstStyle/>
                    <a:p>
                      <a:pPr algn="ctr"/>
                      <a:r>
                        <a:rPr lang="en-US" altLang="zh-TW" dirty="0"/>
                        <a:t>1</a:t>
                      </a:r>
                      <a:endParaRPr lang="zh-TW" altLang="en-US" dirty="0"/>
                    </a:p>
                  </a:txBody>
                  <a:tcPr/>
                </a:tc>
                <a:extLst>
                  <a:ext uri="{0D108BD9-81ED-4DB2-BD59-A6C34878D82A}">
                    <a16:rowId xmlns:a16="http://schemas.microsoft.com/office/drawing/2014/main" val="370255397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tc>
                <a:extLst>
                  <a:ext uri="{0D108BD9-81ED-4DB2-BD59-A6C34878D82A}">
                    <a16:rowId xmlns:a16="http://schemas.microsoft.com/office/drawing/2014/main" val="368844134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332188074"/>
              </p:ext>
            </p:extLst>
          </p:nvPr>
        </p:nvGraphicFramePr>
        <p:xfrm>
          <a:off x="6702830" y="3573285"/>
          <a:ext cx="390698" cy="3139440"/>
        </p:xfrm>
        <a:graphic>
          <a:graphicData uri="http://schemas.openxmlformats.org/drawingml/2006/table">
            <a:tbl>
              <a:tblPr firstRow="1" bandRow="1">
                <a:tableStyleId>{5940675A-B579-460E-94D1-54222C63F5DA}</a:tableStyleId>
              </a:tblPr>
              <a:tblGrid>
                <a:gridCol w="390698">
                  <a:extLst>
                    <a:ext uri="{9D8B030D-6E8A-4147-A177-3AD203B41FA5}">
                      <a16:colId xmlns:a16="http://schemas.microsoft.com/office/drawing/2014/main" val="2669229323"/>
                    </a:ext>
                  </a:extLst>
                </a:gridCol>
              </a:tblGrid>
              <a:tr h="370840">
                <a:tc>
                  <a:txBody>
                    <a:bodyPr/>
                    <a:lstStyle/>
                    <a:p>
                      <a:pPr algn="ctr"/>
                      <a:r>
                        <a:rPr lang="en-US" altLang="zh-TW" dirty="0"/>
                        <a:t>0</a:t>
                      </a:r>
                      <a:endParaRPr lang="zh-TW" altLang="en-US" dirty="0"/>
                    </a:p>
                  </a:txBody>
                  <a:tcPr/>
                </a:tc>
                <a:extLst>
                  <a:ext uri="{0D108BD9-81ED-4DB2-BD59-A6C34878D82A}">
                    <a16:rowId xmlns:a16="http://schemas.microsoft.com/office/drawing/2014/main" val="867852866"/>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324007989"/>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1522714345"/>
                  </a:ext>
                </a:extLst>
              </a:tr>
              <a:tr h="370840">
                <a:tc>
                  <a:txBody>
                    <a:bodyPr/>
                    <a:lstStyle/>
                    <a:p>
                      <a:r>
                        <a:rPr lang="zh-TW" altLang="en-US" dirty="0"/>
                        <a:t>．</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a:t>
                      </a:r>
                    </a:p>
                  </a:txBody>
                  <a:tcPr/>
                </a:tc>
                <a:extLst>
                  <a:ext uri="{0D108BD9-81ED-4DB2-BD59-A6C34878D82A}">
                    <a16:rowId xmlns:a16="http://schemas.microsoft.com/office/drawing/2014/main" val="1163271252"/>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3407289793"/>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370255397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a:t>1</a:t>
                      </a:r>
                      <a:endParaRPr lang="zh-TW" altLang="en-US" dirty="0"/>
                    </a:p>
                  </a:txBody>
                  <a:tcPr/>
                </a:tc>
                <a:extLst>
                  <a:ext uri="{0D108BD9-81ED-4DB2-BD59-A6C34878D82A}">
                    <a16:rowId xmlns:a16="http://schemas.microsoft.com/office/drawing/2014/main" val="3688441342"/>
                  </a:ext>
                </a:extLst>
              </a:tr>
            </a:tbl>
          </a:graphicData>
        </a:graphic>
      </p:graphicFrame>
      <p:sp>
        <p:nvSpPr>
          <p:cNvPr id="10" name="矩形 9"/>
          <p:cNvSpPr/>
          <p:nvPr/>
        </p:nvSpPr>
        <p:spPr>
          <a:xfrm>
            <a:off x="4382919" y="4640669"/>
            <a:ext cx="378161" cy="584775"/>
          </a:xfrm>
          <a:prstGeom prst="rect">
            <a:avLst/>
          </a:prstGeom>
        </p:spPr>
        <p:txBody>
          <a:bodyPr wrap="square">
            <a:spAutoFit/>
          </a:bodyPr>
          <a:lstStyle/>
          <a:p>
            <a:pPr algn="ctr"/>
            <a:r>
              <a:rPr lang="en-US" altLang="zh-TW" sz="3200" dirty="0"/>
              <a:t>…</a:t>
            </a:r>
            <a:endParaRPr lang="zh-TW" altLang="en-US" sz="3200" dirty="0"/>
          </a:p>
        </p:txBody>
      </p:sp>
      <p:sp>
        <p:nvSpPr>
          <p:cNvPr id="11" name="矩形 10"/>
          <p:cNvSpPr/>
          <p:nvPr/>
        </p:nvSpPr>
        <p:spPr>
          <a:xfrm>
            <a:off x="1878677" y="2914393"/>
            <a:ext cx="378161" cy="584775"/>
          </a:xfrm>
          <a:prstGeom prst="rect">
            <a:avLst/>
          </a:prstGeom>
        </p:spPr>
        <p:txBody>
          <a:bodyPr wrap="square">
            <a:spAutoFit/>
          </a:bodyPr>
          <a:lstStyle/>
          <a:p>
            <a:pPr algn="ctr"/>
            <a:endParaRPr lang="zh-TW" altLang="en-US" sz="3200" dirty="0"/>
          </a:p>
        </p:txBody>
      </p:sp>
      <p:sp>
        <p:nvSpPr>
          <p:cNvPr id="12" name="矩形 11"/>
          <p:cNvSpPr/>
          <p:nvPr/>
        </p:nvSpPr>
        <p:spPr>
          <a:xfrm>
            <a:off x="1878676" y="3070746"/>
            <a:ext cx="378161" cy="400110"/>
          </a:xfrm>
          <a:prstGeom prst="rect">
            <a:avLst/>
          </a:prstGeom>
        </p:spPr>
        <p:txBody>
          <a:bodyPr wrap="square">
            <a:spAutoFit/>
          </a:bodyPr>
          <a:lstStyle/>
          <a:p>
            <a:pPr algn="ctr"/>
            <a:r>
              <a:rPr lang="en-US" altLang="zh-TW" sz="2000" dirty="0">
                <a:solidFill>
                  <a:srgbClr val="0000FF"/>
                </a:solidFill>
              </a:rPr>
              <a:t>a</a:t>
            </a:r>
            <a:endParaRPr lang="zh-TW" altLang="en-US" sz="2000" dirty="0">
              <a:solidFill>
                <a:srgbClr val="0000FF"/>
              </a:solidFill>
            </a:endParaRPr>
          </a:p>
        </p:txBody>
      </p:sp>
      <p:sp>
        <p:nvSpPr>
          <p:cNvPr id="13" name="矩形 12"/>
          <p:cNvSpPr/>
          <p:nvPr/>
        </p:nvSpPr>
        <p:spPr>
          <a:xfrm>
            <a:off x="2374341" y="3070746"/>
            <a:ext cx="945537" cy="400110"/>
          </a:xfrm>
          <a:prstGeom prst="rect">
            <a:avLst/>
          </a:prstGeom>
        </p:spPr>
        <p:txBody>
          <a:bodyPr wrap="square">
            <a:spAutoFit/>
          </a:bodyPr>
          <a:lstStyle/>
          <a:p>
            <a:pPr algn="ctr"/>
            <a:r>
              <a:rPr lang="en-US" altLang="zh-TW" sz="2000" dirty="0">
                <a:solidFill>
                  <a:srgbClr val="0000FF"/>
                </a:solidFill>
              </a:rPr>
              <a:t>apple</a:t>
            </a:r>
            <a:endParaRPr lang="zh-TW" altLang="en-US" sz="2000" dirty="0">
              <a:solidFill>
                <a:srgbClr val="0000FF"/>
              </a:solidFill>
            </a:endParaRPr>
          </a:p>
        </p:txBody>
      </p:sp>
      <p:sp>
        <p:nvSpPr>
          <p:cNvPr id="14" name="矩形 13"/>
          <p:cNvSpPr/>
          <p:nvPr/>
        </p:nvSpPr>
        <p:spPr>
          <a:xfrm>
            <a:off x="5599843" y="3070746"/>
            <a:ext cx="1050504" cy="400110"/>
          </a:xfrm>
          <a:prstGeom prst="rect">
            <a:avLst/>
          </a:prstGeom>
        </p:spPr>
        <p:txBody>
          <a:bodyPr wrap="square">
            <a:spAutoFit/>
          </a:bodyPr>
          <a:lstStyle/>
          <a:p>
            <a:pPr algn="ctr"/>
            <a:r>
              <a:rPr lang="en-US" altLang="zh-TW" sz="2000" dirty="0">
                <a:solidFill>
                  <a:srgbClr val="0000FF"/>
                </a:solidFill>
              </a:rPr>
              <a:t>zoology</a:t>
            </a:r>
            <a:endParaRPr lang="zh-TW" altLang="en-US" sz="2000" dirty="0">
              <a:solidFill>
                <a:srgbClr val="0000FF"/>
              </a:solidFill>
            </a:endParaRPr>
          </a:p>
        </p:txBody>
      </p:sp>
      <p:sp>
        <p:nvSpPr>
          <p:cNvPr id="15" name="矩形 14"/>
          <p:cNvSpPr/>
          <p:nvPr/>
        </p:nvSpPr>
        <p:spPr>
          <a:xfrm>
            <a:off x="6372927" y="3070025"/>
            <a:ext cx="1050504" cy="400110"/>
          </a:xfrm>
          <a:prstGeom prst="rect">
            <a:avLst/>
          </a:prstGeom>
        </p:spPr>
        <p:txBody>
          <a:bodyPr wrap="square">
            <a:spAutoFit/>
          </a:bodyPr>
          <a:lstStyle/>
          <a:p>
            <a:pPr algn="ctr"/>
            <a:r>
              <a:rPr lang="en-US" altLang="zh-TW" sz="2000" dirty="0">
                <a:solidFill>
                  <a:srgbClr val="0000FF"/>
                </a:solidFill>
              </a:rPr>
              <a:t>zoo</a:t>
            </a:r>
            <a:endParaRPr lang="zh-TW" altLang="en-US" sz="2000" dirty="0">
              <a:solidFill>
                <a:srgbClr val="0000FF"/>
              </a:solidFill>
            </a:endParaRPr>
          </a:p>
        </p:txBody>
      </p:sp>
    </p:spTree>
    <p:extLst>
      <p:ext uri="{BB962C8B-B14F-4D97-AF65-F5344CB8AC3E}">
        <p14:creationId xmlns:p14="http://schemas.microsoft.com/office/powerpoint/2010/main" val="99425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運作原理</a:t>
            </a:r>
          </a:p>
        </p:txBody>
      </p:sp>
      <p:sp>
        <p:nvSpPr>
          <p:cNvPr id="3" name="內容版面配置區 2"/>
          <p:cNvSpPr>
            <a:spLocks noGrp="1"/>
          </p:cNvSpPr>
          <p:nvPr>
            <p:ph idx="1"/>
          </p:nvPr>
        </p:nvSpPr>
        <p:spPr/>
        <p:txBody>
          <a:bodyPr/>
          <a:lstStyle/>
          <a:p>
            <a:pPr algn="just">
              <a:lnSpc>
                <a:spcPct val="150000"/>
              </a:lnSpc>
            </a:pPr>
            <a:r>
              <a:rPr lang="zh-TW" altLang="en-US" b="1" dirty="0">
                <a:solidFill>
                  <a:srgbClr val="0000FF"/>
                </a:solidFill>
              </a:rPr>
              <a:t>重要觀念：</a:t>
            </a:r>
            <a:endParaRPr lang="en-US" altLang="zh-TW" b="1" dirty="0">
              <a:solidFill>
                <a:srgbClr val="0000FF"/>
              </a:solidFill>
            </a:endParaRPr>
          </a:p>
          <a:p>
            <a:pPr lvl="1" algn="just">
              <a:lnSpc>
                <a:spcPct val="150000"/>
              </a:lnSpc>
            </a:pPr>
            <a:r>
              <a:rPr lang="zh-TW" altLang="en-US" dirty="0"/>
              <a:t>使用 </a:t>
            </a:r>
            <a:r>
              <a:rPr lang="en-US" altLang="zh-TW" dirty="0"/>
              <a:t>one-hot encoding </a:t>
            </a:r>
            <a:r>
              <a:rPr lang="zh-TW" altLang="en-US" dirty="0"/>
              <a:t>有好處在於將每一筆資料標準化成非</a:t>
            </a:r>
            <a:r>
              <a:rPr lang="en-US" altLang="zh-TW" dirty="0"/>
              <a:t>0</a:t>
            </a:r>
            <a:r>
              <a:rPr lang="zh-TW" altLang="en-US" dirty="0"/>
              <a:t>即</a:t>
            </a:r>
            <a:r>
              <a:rPr lang="en-US" altLang="zh-TW" dirty="0"/>
              <a:t>1</a:t>
            </a:r>
            <a:r>
              <a:rPr lang="zh-TW" altLang="en-US" dirty="0"/>
              <a:t>的數字，但是這樣做也會造成每一筆資料的特徵向量變得很長，因此除了一開始將所有文字做一位元有效編碼外，我們還會加上「全連接層」來降低文字向量的維度。</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35</a:t>
            </a:fld>
            <a:endParaRPr lang="zh-TW" altLang="en-US"/>
          </a:p>
        </p:txBody>
      </p:sp>
      <p:grpSp>
        <p:nvGrpSpPr>
          <p:cNvPr id="68" name="群組 67"/>
          <p:cNvGrpSpPr/>
          <p:nvPr/>
        </p:nvGrpSpPr>
        <p:grpSpPr>
          <a:xfrm>
            <a:off x="5167011" y="457200"/>
            <a:ext cx="2909418" cy="1548872"/>
            <a:chOff x="4686951" y="4292367"/>
            <a:chExt cx="2909418" cy="1548872"/>
          </a:xfrm>
        </p:grpSpPr>
        <p:grpSp>
          <p:nvGrpSpPr>
            <p:cNvPr id="23" name="群組 22"/>
            <p:cNvGrpSpPr/>
            <p:nvPr/>
          </p:nvGrpSpPr>
          <p:grpSpPr>
            <a:xfrm>
              <a:off x="4686951" y="4292367"/>
              <a:ext cx="2479184" cy="1548872"/>
              <a:chOff x="1345235" y="4699690"/>
              <a:chExt cx="2479184" cy="1548872"/>
            </a:xfrm>
          </p:grpSpPr>
          <p:sp>
            <p:nvSpPr>
              <p:cNvPr id="5" name="矩形 4"/>
              <p:cNvSpPr/>
              <p:nvPr/>
            </p:nvSpPr>
            <p:spPr>
              <a:xfrm>
                <a:off x="1352855" y="527320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 name="矩形 5"/>
              <p:cNvSpPr/>
              <p:nvPr/>
            </p:nvSpPr>
            <p:spPr>
              <a:xfrm>
                <a:off x="1352855" y="585994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7" name="直線單箭頭接點 6"/>
              <p:cNvCxnSpPr>
                <a:stCxn id="6" idx="0"/>
                <a:endCxn id="5" idx="2"/>
              </p:cNvCxnSpPr>
              <p:nvPr/>
            </p:nvCxnSpPr>
            <p:spPr>
              <a:xfrm flipV="1">
                <a:off x="1600505" y="5661822"/>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 name="矩形 7"/>
              <p:cNvSpPr/>
              <p:nvPr/>
            </p:nvSpPr>
            <p:spPr>
              <a:xfrm>
                <a:off x="2179625" y="527320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 name="矩形 8"/>
              <p:cNvSpPr/>
              <p:nvPr/>
            </p:nvSpPr>
            <p:spPr>
              <a:xfrm>
                <a:off x="2179625" y="585994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0" name="直線單箭頭接點 9"/>
              <p:cNvCxnSpPr>
                <a:endCxn id="8" idx="2"/>
              </p:cNvCxnSpPr>
              <p:nvPr/>
            </p:nvCxnSpPr>
            <p:spPr>
              <a:xfrm flipV="1">
                <a:off x="2419655" y="5661822"/>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直線單箭頭接點 10"/>
              <p:cNvCxnSpPr/>
              <p:nvPr/>
            </p:nvCxnSpPr>
            <p:spPr>
              <a:xfrm>
                <a:off x="1839583" y="5470072"/>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p:cNvCxnSpPr/>
              <p:nvPr/>
            </p:nvCxnSpPr>
            <p:spPr>
              <a:xfrm>
                <a:off x="2667304" y="5461309"/>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矩形 12"/>
              <p:cNvSpPr/>
              <p:nvPr/>
            </p:nvSpPr>
            <p:spPr>
              <a:xfrm>
                <a:off x="2998774" y="527320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4" name="矩形 13"/>
              <p:cNvSpPr/>
              <p:nvPr/>
            </p:nvSpPr>
            <p:spPr>
              <a:xfrm>
                <a:off x="2998774" y="585994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5" name="直線單箭頭接點 14"/>
              <p:cNvCxnSpPr>
                <a:endCxn id="13" idx="2"/>
              </p:cNvCxnSpPr>
              <p:nvPr/>
            </p:nvCxnSpPr>
            <p:spPr>
              <a:xfrm flipV="1">
                <a:off x="3238804" y="5661822"/>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p:cNvCxnSpPr/>
              <p:nvPr/>
            </p:nvCxnSpPr>
            <p:spPr>
              <a:xfrm flipV="1">
                <a:off x="1600505" y="508194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p:cNvCxnSpPr/>
              <p:nvPr/>
            </p:nvCxnSpPr>
            <p:spPr>
              <a:xfrm flipV="1">
                <a:off x="2419655" y="508194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直線單箭頭接點 17"/>
              <p:cNvCxnSpPr/>
              <p:nvPr/>
            </p:nvCxnSpPr>
            <p:spPr>
              <a:xfrm flipV="1">
                <a:off x="3238804" y="508194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9" name="矩形 18"/>
              <p:cNvSpPr/>
              <p:nvPr/>
            </p:nvSpPr>
            <p:spPr>
              <a:xfrm>
                <a:off x="1345235" y="469969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0" name="矩形 19"/>
              <p:cNvSpPr/>
              <p:nvPr/>
            </p:nvSpPr>
            <p:spPr>
              <a:xfrm>
                <a:off x="2172005" y="469969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1" name="矩形 20"/>
              <p:cNvSpPr/>
              <p:nvPr/>
            </p:nvSpPr>
            <p:spPr>
              <a:xfrm>
                <a:off x="2991154" y="469969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22" name="直線單箭頭接點 21"/>
              <p:cNvCxnSpPr/>
              <p:nvPr/>
            </p:nvCxnSpPr>
            <p:spPr>
              <a:xfrm>
                <a:off x="3492949" y="5463869"/>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67" name="矩形 66"/>
            <p:cNvSpPr/>
            <p:nvPr/>
          </p:nvSpPr>
          <p:spPr>
            <a:xfrm>
              <a:off x="7218208" y="4701309"/>
              <a:ext cx="378161" cy="523220"/>
            </a:xfrm>
            <a:prstGeom prst="rect">
              <a:avLst/>
            </a:prstGeom>
          </p:spPr>
          <p:txBody>
            <a:bodyPr wrap="square">
              <a:spAutoFit/>
            </a:bodyPr>
            <a:lstStyle/>
            <a:p>
              <a:pPr algn="ctr"/>
              <a:r>
                <a:rPr lang="en-US" altLang="zh-TW" sz="2800" dirty="0"/>
                <a:t>…</a:t>
              </a:r>
              <a:endParaRPr lang="zh-TW" altLang="en-US" sz="2800" dirty="0"/>
            </a:p>
          </p:txBody>
        </p:sp>
      </p:grpSp>
      <p:grpSp>
        <p:nvGrpSpPr>
          <p:cNvPr id="84" name="群組 83"/>
          <p:cNvGrpSpPr/>
          <p:nvPr/>
        </p:nvGrpSpPr>
        <p:grpSpPr>
          <a:xfrm>
            <a:off x="3764223" y="4364445"/>
            <a:ext cx="2587941" cy="2205202"/>
            <a:chOff x="4602423" y="4250145"/>
            <a:chExt cx="2587941" cy="2205202"/>
          </a:xfrm>
        </p:grpSpPr>
        <p:grpSp>
          <p:nvGrpSpPr>
            <p:cNvPr id="36" name="群組 35"/>
            <p:cNvGrpSpPr/>
            <p:nvPr/>
          </p:nvGrpSpPr>
          <p:grpSpPr>
            <a:xfrm>
              <a:off x="5071587" y="5766656"/>
              <a:ext cx="1328404" cy="688691"/>
              <a:chOff x="1933789" y="5735222"/>
              <a:chExt cx="1328404" cy="688691"/>
            </a:xfrm>
          </p:grpSpPr>
          <p:sp>
            <p:nvSpPr>
              <p:cNvPr id="25" name="橢圓 24"/>
              <p:cNvSpPr/>
              <p:nvPr/>
            </p:nvSpPr>
            <p:spPr>
              <a:xfrm>
                <a:off x="1933789" y="6199632"/>
                <a:ext cx="216697" cy="2242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27" name="橢圓 26"/>
              <p:cNvSpPr/>
              <p:nvPr/>
            </p:nvSpPr>
            <p:spPr>
              <a:xfrm>
                <a:off x="2238589" y="6199632"/>
                <a:ext cx="216697" cy="2242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29" name="橢圓 28"/>
              <p:cNvSpPr/>
              <p:nvPr/>
            </p:nvSpPr>
            <p:spPr>
              <a:xfrm>
                <a:off x="2543389" y="6199632"/>
                <a:ext cx="216697" cy="2242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30" name="橢圓 29"/>
              <p:cNvSpPr/>
              <p:nvPr/>
            </p:nvSpPr>
            <p:spPr>
              <a:xfrm>
                <a:off x="3045496" y="6199632"/>
                <a:ext cx="216697" cy="2242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31" name="橢圓 30"/>
              <p:cNvSpPr/>
              <p:nvPr/>
            </p:nvSpPr>
            <p:spPr>
              <a:xfrm>
                <a:off x="2042137" y="5849495"/>
                <a:ext cx="216697" cy="2242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32" name="橢圓 31"/>
              <p:cNvSpPr/>
              <p:nvPr/>
            </p:nvSpPr>
            <p:spPr>
              <a:xfrm>
                <a:off x="2346937" y="5849495"/>
                <a:ext cx="216697" cy="2242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33" name="矩形 32"/>
              <p:cNvSpPr/>
              <p:nvPr/>
            </p:nvSpPr>
            <p:spPr>
              <a:xfrm>
                <a:off x="2509322" y="5735222"/>
                <a:ext cx="378161" cy="338554"/>
              </a:xfrm>
              <a:prstGeom prst="rect">
                <a:avLst/>
              </a:prstGeom>
            </p:spPr>
            <p:txBody>
              <a:bodyPr wrap="square">
                <a:spAutoFit/>
              </a:bodyPr>
              <a:lstStyle/>
              <a:p>
                <a:pPr algn="ctr"/>
                <a:r>
                  <a:rPr lang="en-US" altLang="zh-TW" sz="1600" dirty="0"/>
                  <a:t>…</a:t>
                </a:r>
                <a:endParaRPr lang="zh-TW" altLang="en-US" sz="1600" dirty="0"/>
              </a:p>
            </p:txBody>
          </p:sp>
          <p:sp>
            <p:nvSpPr>
              <p:cNvPr id="34" name="橢圓 33"/>
              <p:cNvSpPr/>
              <p:nvPr/>
            </p:nvSpPr>
            <p:spPr>
              <a:xfrm>
                <a:off x="2895072" y="5849495"/>
                <a:ext cx="216697" cy="2242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grpSp>
        <p:cxnSp>
          <p:nvCxnSpPr>
            <p:cNvPr id="40" name="直線接點 39"/>
            <p:cNvCxnSpPr>
              <a:stCxn id="25" idx="0"/>
              <a:endCxn id="31" idx="4"/>
            </p:cNvCxnSpPr>
            <p:nvPr/>
          </p:nvCxnSpPr>
          <p:spPr>
            <a:xfrm flipV="1">
              <a:off x="5179936" y="6105210"/>
              <a:ext cx="108348" cy="125856"/>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直線接點 40"/>
            <p:cNvCxnSpPr>
              <a:stCxn id="27" idx="0"/>
              <a:endCxn id="31" idx="4"/>
            </p:cNvCxnSpPr>
            <p:nvPr/>
          </p:nvCxnSpPr>
          <p:spPr>
            <a:xfrm flipH="1" flipV="1">
              <a:off x="5288284" y="6105210"/>
              <a:ext cx="196452" cy="125856"/>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直線接點 43"/>
            <p:cNvCxnSpPr>
              <a:stCxn id="29" idx="0"/>
              <a:endCxn id="31" idx="4"/>
            </p:cNvCxnSpPr>
            <p:nvPr/>
          </p:nvCxnSpPr>
          <p:spPr>
            <a:xfrm flipH="1" flipV="1">
              <a:off x="5288284" y="6105210"/>
              <a:ext cx="501252" cy="125856"/>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直線接點 46"/>
            <p:cNvCxnSpPr>
              <a:stCxn id="29" idx="0"/>
              <a:endCxn id="34" idx="4"/>
            </p:cNvCxnSpPr>
            <p:nvPr/>
          </p:nvCxnSpPr>
          <p:spPr>
            <a:xfrm flipV="1">
              <a:off x="5789536" y="6105210"/>
              <a:ext cx="351683" cy="125856"/>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直線接點 50"/>
            <p:cNvCxnSpPr>
              <a:stCxn id="31" idx="4"/>
              <a:endCxn id="30" idx="0"/>
            </p:cNvCxnSpPr>
            <p:nvPr/>
          </p:nvCxnSpPr>
          <p:spPr>
            <a:xfrm>
              <a:off x="5288284" y="6105210"/>
              <a:ext cx="1003359" cy="125856"/>
            </a:xfrm>
            <a:prstGeom prst="line">
              <a:avLst/>
            </a:prstGeom>
            <a:ln w="12700"/>
          </p:spPr>
          <p:style>
            <a:lnRef idx="1">
              <a:schemeClr val="dk1"/>
            </a:lnRef>
            <a:fillRef idx="0">
              <a:schemeClr val="dk1"/>
            </a:fillRef>
            <a:effectRef idx="0">
              <a:schemeClr val="dk1"/>
            </a:effectRef>
            <a:fontRef idx="minor">
              <a:schemeClr val="tx1"/>
            </a:fontRef>
          </p:style>
        </p:cxnSp>
        <p:cxnSp>
          <p:nvCxnSpPr>
            <p:cNvPr id="55" name="直線接點 54"/>
            <p:cNvCxnSpPr>
              <a:stCxn id="27" idx="0"/>
              <a:endCxn id="32" idx="4"/>
            </p:cNvCxnSpPr>
            <p:nvPr/>
          </p:nvCxnSpPr>
          <p:spPr>
            <a:xfrm flipV="1">
              <a:off x="5484736" y="6105210"/>
              <a:ext cx="108348" cy="125856"/>
            </a:xfrm>
            <a:prstGeom prst="line">
              <a:avLst/>
            </a:prstGeom>
            <a:ln w="12700"/>
          </p:spPr>
          <p:style>
            <a:lnRef idx="1">
              <a:schemeClr val="dk1"/>
            </a:lnRef>
            <a:fillRef idx="0">
              <a:schemeClr val="dk1"/>
            </a:fillRef>
            <a:effectRef idx="0">
              <a:schemeClr val="dk1"/>
            </a:effectRef>
            <a:fontRef idx="minor">
              <a:schemeClr val="tx1"/>
            </a:fontRef>
          </p:style>
        </p:cxnSp>
        <p:cxnSp>
          <p:nvCxnSpPr>
            <p:cNvPr id="58" name="直線接點 57"/>
            <p:cNvCxnSpPr>
              <a:stCxn id="27" idx="0"/>
              <a:endCxn id="34" idx="4"/>
            </p:cNvCxnSpPr>
            <p:nvPr/>
          </p:nvCxnSpPr>
          <p:spPr>
            <a:xfrm flipV="1">
              <a:off x="5484736" y="6105210"/>
              <a:ext cx="656483" cy="125856"/>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直線接點 60"/>
            <p:cNvCxnSpPr>
              <a:stCxn id="32" idx="4"/>
              <a:endCxn id="30" idx="0"/>
            </p:cNvCxnSpPr>
            <p:nvPr/>
          </p:nvCxnSpPr>
          <p:spPr>
            <a:xfrm>
              <a:off x="5593084" y="6105210"/>
              <a:ext cx="698559" cy="125856"/>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直線接點 63"/>
            <p:cNvCxnSpPr>
              <a:stCxn id="34" idx="4"/>
              <a:endCxn id="30" idx="0"/>
            </p:cNvCxnSpPr>
            <p:nvPr/>
          </p:nvCxnSpPr>
          <p:spPr>
            <a:xfrm>
              <a:off x="6141219" y="6105210"/>
              <a:ext cx="150424" cy="125856"/>
            </a:xfrm>
            <a:prstGeom prst="line">
              <a:avLst/>
            </a:prstGeom>
            <a:ln w="12700"/>
          </p:spPr>
          <p:style>
            <a:lnRef idx="1">
              <a:schemeClr val="dk1"/>
            </a:lnRef>
            <a:fillRef idx="0">
              <a:schemeClr val="dk1"/>
            </a:fillRef>
            <a:effectRef idx="0">
              <a:schemeClr val="dk1"/>
            </a:effectRef>
            <a:fontRef idx="minor">
              <a:schemeClr val="tx1"/>
            </a:fontRef>
          </p:style>
        </p:cxnSp>
        <p:pic>
          <p:nvPicPr>
            <p:cNvPr id="69" name="圖片 68"/>
            <p:cNvPicPr>
              <a:picLocks noChangeAspect="1"/>
            </p:cNvPicPr>
            <p:nvPr/>
          </p:nvPicPr>
          <p:blipFill>
            <a:blip r:embed="rId2"/>
            <a:stretch>
              <a:fillRect/>
            </a:stretch>
          </p:blipFill>
          <p:spPr>
            <a:xfrm>
              <a:off x="4945379" y="4250145"/>
              <a:ext cx="2244985" cy="1140310"/>
            </a:xfrm>
            <a:prstGeom prst="rect">
              <a:avLst/>
            </a:prstGeom>
          </p:spPr>
        </p:pic>
        <p:sp>
          <p:nvSpPr>
            <p:cNvPr id="70" name="矩形 69"/>
            <p:cNvSpPr/>
            <p:nvPr/>
          </p:nvSpPr>
          <p:spPr>
            <a:xfrm>
              <a:off x="4602423" y="5372763"/>
              <a:ext cx="800893" cy="276999"/>
            </a:xfrm>
            <a:prstGeom prst="rect">
              <a:avLst/>
            </a:prstGeom>
          </p:spPr>
          <p:txBody>
            <a:bodyPr wrap="square">
              <a:spAutoFit/>
            </a:bodyPr>
            <a:lstStyle/>
            <a:p>
              <a:pPr algn="ctr"/>
              <a:r>
                <a:rPr lang="en-US" altLang="zh-TW" sz="1200" dirty="0"/>
                <a:t>t=0</a:t>
              </a:r>
              <a:endParaRPr lang="zh-TW" altLang="en-US" sz="1200" dirty="0"/>
            </a:p>
          </p:txBody>
        </p:sp>
        <p:sp>
          <p:nvSpPr>
            <p:cNvPr id="71" name="矩形 70"/>
            <p:cNvSpPr/>
            <p:nvPr/>
          </p:nvSpPr>
          <p:spPr>
            <a:xfrm>
              <a:off x="5484735" y="5372763"/>
              <a:ext cx="800893" cy="276999"/>
            </a:xfrm>
            <a:prstGeom prst="rect">
              <a:avLst/>
            </a:prstGeom>
          </p:spPr>
          <p:txBody>
            <a:bodyPr wrap="square">
              <a:spAutoFit/>
            </a:bodyPr>
            <a:lstStyle/>
            <a:p>
              <a:pPr algn="ctr"/>
              <a:r>
                <a:rPr lang="en-US" altLang="zh-TW" sz="1200" dirty="0"/>
                <a:t>t=1</a:t>
              </a:r>
              <a:endParaRPr lang="zh-TW" altLang="en-US" sz="1200" dirty="0"/>
            </a:p>
          </p:txBody>
        </p:sp>
        <p:sp>
          <p:nvSpPr>
            <p:cNvPr id="72" name="矩形 71"/>
            <p:cNvSpPr/>
            <p:nvPr/>
          </p:nvSpPr>
          <p:spPr>
            <a:xfrm>
              <a:off x="6096254" y="5371991"/>
              <a:ext cx="800893" cy="276999"/>
            </a:xfrm>
            <a:prstGeom prst="rect">
              <a:avLst/>
            </a:prstGeom>
          </p:spPr>
          <p:txBody>
            <a:bodyPr wrap="square">
              <a:spAutoFit/>
            </a:bodyPr>
            <a:lstStyle/>
            <a:p>
              <a:pPr algn="ctr"/>
              <a:r>
                <a:rPr lang="en-US" altLang="zh-TW" sz="1200" dirty="0"/>
                <a:t>t=2</a:t>
              </a:r>
              <a:endParaRPr lang="zh-TW" altLang="en-US" sz="1200" dirty="0"/>
            </a:p>
          </p:txBody>
        </p:sp>
        <p:cxnSp>
          <p:nvCxnSpPr>
            <p:cNvPr id="73" name="直線單箭頭接點 72"/>
            <p:cNvCxnSpPr/>
            <p:nvPr/>
          </p:nvCxnSpPr>
          <p:spPr>
            <a:xfrm flipH="1" flipV="1">
              <a:off x="5143789" y="5392470"/>
              <a:ext cx="580376" cy="3980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5" name="直線單箭頭接點 74"/>
            <p:cNvCxnSpPr/>
            <p:nvPr/>
          </p:nvCxnSpPr>
          <p:spPr>
            <a:xfrm flipV="1">
              <a:off x="5718840" y="5382141"/>
              <a:ext cx="0" cy="40573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1" name="直線單箭頭接點 80"/>
            <p:cNvCxnSpPr/>
            <p:nvPr/>
          </p:nvCxnSpPr>
          <p:spPr>
            <a:xfrm flipV="1">
              <a:off x="5721438" y="5401880"/>
              <a:ext cx="613011" cy="38786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34455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運作原理</a:t>
            </a:r>
          </a:p>
        </p:txBody>
      </p:sp>
      <p:sp>
        <p:nvSpPr>
          <p:cNvPr id="3" name="內容版面配置區 2"/>
          <p:cNvSpPr>
            <a:spLocks noGrp="1"/>
          </p:cNvSpPr>
          <p:nvPr>
            <p:ph idx="1"/>
          </p:nvPr>
        </p:nvSpPr>
        <p:spPr/>
        <p:txBody>
          <a:bodyPr/>
          <a:lstStyle/>
          <a:p>
            <a:pPr algn="just">
              <a:lnSpc>
                <a:spcPct val="150000"/>
              </a:lnSpc>
            </a:pPr>
            <a:r>
              <a:rPr lang="zh-TW" altLang="en-US" dirty="0"/>
              <a:t>全連接層的功能是降低 </a:t>
            </a:r>
            <a:r>
              <a:rPr lang="en-US" altLang="zh-TW" dirty="0"/>
              <a:t>one-hot encoding </a:t>
            </a:r>
            <a:r>
              <a:rPr lang="zh-TW" altLang="en-US" dirty="0"/>
              <a:t>資料維度，而這些降低維度後的資料會被送到</a:t>
            </a:r>
            <a:r>
              <a:rPr lang="en-US" altLang="zh-TW" dirty="0"/>
              <a:t>RNN</a:t>
            </a:r>
            <a:r>
              <a:rPr lang="zh-TW" altLang="en-US" dirty="0"/>
              <a:t>的輸入層中做為輸入，過程如下：</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36</a:t>
            </a:fld>
            <a:endParaRPr lang="zh-TW" altLang="en-US"/>
          </a:p>
        </p:txBody>
      </p:sp>
      <p:pic>
        <p:nvPicPr>
          <p:cNvPr id="33" name="圖片 32"/>
          <p:cNvPicPr>
            <a:picLocks noChangeAspect="1"/>
          </p:cNvPicPr>
          <p:nvPr/>
        </p:nvPicPr>
        <p:blipFill>
          <a:blip r:embed="rId2"/>
          <a:stretch>
            <a:fillRect/>
          </a:stretch>
        </p:blipFill>
        <p:spPr>
          <a:xfrm rot="5400000">
            <a:off x="3372712" y="4355027"/>
            <a:ext cx="2227835" cy="1194929"/>
          </a:xfrm>
          <a:prstGeom prst="rect">
            <a:avLst/>
          </a:prstGeom>
        </p:spPr>
      </p:pic>
      <p:graphicFrame>
        <p:nvGraphicFramePr>
          <p:cNvPr id="35" name="表格 34"/>
          <p:cNvGraphicFramePr>
            <a:graphicFrameLocks noGrp="1"/>
          </p:cNvGraphicFramePr>
          <p:nvPr>
            <p:extLst>
              <p:ext uri="{D42A27DB-BD31-4B8C-83A1-F6EECF244321}">
                <p14:modId xmlns:p14="http://schemas.microsoft.com/office/powerpoint/2010/main" val="4068648653"/>
              </p:ext>
            </p:extLst>
          </p:nvPr>
        </p:nvGraphicFramePr>
        <p:xfrm>
          <a:off x="2688302" y="3382771"/>
          <a:ext cx="390698" cy="3139440"/>
        </p:xfrm>
        <a:graphic>
          <a:graphicData uri="http://schemas.openxmlformats.org/drawingml/2006/table">
            <a:tbl>
              <a:tblPr firstRow="1" bandRow="1">
                <a:tableStyleId>{5940675A-B579-460E-94D1-54222C63F5DA}</a:tableStyleId>
              </a:tblPr>
              <a:tblGrid>
                <a:gridCol w="390698">
                  <a:extLst>
                    <a:ext uri="{9D8B030D-6E8A-4147-A177-3AD203B41FA5}">
                      <a16:colId xmlns:a16="http://schemas.microsoft.com/office/drawing/2014/main" val="2669229323"/>
                    </a:ext>
                  </a:extLst>
                </a:gridCol>
              </a:tblGrid>
              <a:tr h="370840">
                <a:tc>
                  <a:txBody>
                    <a:bodyPr/>
                    <a:lstStyle/>
                    <a:p>
                      <a:pPr algn="ctr"/>
                      <a:r>
                        <a:rPr lang="en-US" altLang="zh-TW" dirty="0"/>
                        <a:t>1</a:t>
                      </a:r>
                      <a:endParaRPr lang="zh-TW" altLang="en-US" dirty="0"/>
                    </a:p>
                  </a:txBody>
                  <a:tcPr/>
                </a:tc>
                <a:extLst>
                  <a:ext uri="{0D108BD9-81ED-4DB2-BD59-A6C34878D82A}">
                    <a16:rowId xmlns:a16="http://schemas.microsoft.com/office/drawing/2014/main" val="867852866"/>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324007989"/>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1522714345"/>
                  </a:ext>
                </a:extLst>
              </a:tr>
              <a:tr h="370840">
                <a:tc>
                  <a:txBody>
                    <a:bodyPr/>
                    <a:lstStyle/>
                    <a:p>
                      <a:r>
                        <a:rPr lang="zh-TW" altLang="en-US" dirty="0"/>
                        <a:t>．</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a:t>
                      </a:r>
                    </a:p>
                  </a:txBody>
                  <a:tcPr/>
                </a:tc>
                <a:extLst>
                  <a:ext uri="{0D108BD9-81ED-4DB2-BD59-A6C34878D82A}">
                    <a16:rowId xmlns:a16="http://schemas.microsoft.com/office/drawing/2014/main" val="1163271252"/>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3407289793"/>
                  </a:ext>
                </a:extLst>
              </a:tr>
              <a:tr h="370840">
                <a:tc>
                  <a:txBody>
                    <a:bodyPr/>
                    <a:lstStyle/>
                    <a:p>
                      <a:pPr algn="ctr"/>
                      <a:r>
                        <a:rPr lang="en-US" altLang="zh-TW" dirty="0"/>
                        <a:t>0</a:t>
                      </a:r>
                      <a:endParaRPr lang="zh-TW" altLang="en-US" dirty="0"/>
                    </a:p>
                  </a:txBody>
                  <a:tcPr/>
                </a:tc>
                <a:extLst>
                  <a:ext uri="{0D108BD9-81ED-4DB2-BD59-A6C34878D82A}">
                    <a16:rowId xmlns:a16="http://schemas.microsoft.com/office/drawing/2014/main" val="370255397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tc>
                <a:extLst>
                  <a:ext uri="{0D108BD9-81ED-4DB2-BD59-A6C34878D82A}">
                    <a16:rowId xmlns:a16="http://schemas.microsoft.com/office/drawing/2014/main" val="3688441342"/>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3575837444"/>
              </p:ext>
            </p:extLst>
          </p:nvPr>
        </p:nvGraphicFramePr>
        <p:xfrm>
          <a:off x="5255409" y="3957320"/>
          <a:ext cx="638850" cy="2214880"/>
        </p:xfrm>
        <a:graphic>
          <a:graphicData uri="http://schemas.openxmlformats.org/drawingml/2006/table">
            <a:tbl>
              <a:tblPr firstRow="1" bandRow="1">
                <a:tableStyleId>{5940675A-B579-460E-94D1-54222C63F5DA}</a:tableStyleId>
              </a:tblPr>
              <a:tblGrid>
                <a:gridCol w="638850">
                  <a:extLst>
                    <a:ext uri="{9D8B030D-6E8A-4147-A177-3AD203B41FA5}">
                      <a16:colId xmlns:a16="http://schemas.microsoft.com/office/drawing/2014/main" val="2669229323"/>
                    </a:ext>
                  </a:extLst>
                </a:gridCol>
              </a:tblGrid>
              <a:tr h="370840">
                <a:tc>
                  <a:txBody>
                    <a:bodyPr/>
                    <a:lstStyle/>
                    <a:p>
                      <a:pPr algn="ctr"/>
                      <a:r>
                        <a:rPr lang="en-US" altLang="zh-TW" sz="1400" dirty="0"/>
                        <a:t>0.3</a:t>
                      </a:r>
                      <a:endParaRPr lang="zh-TW" altLang="en-US" sz="1400" dirty="0"/>
                    </a:p>
                  </a:txBody>
                  <a:tcPr/>
                </a:tc>
                <a:extLst>
                  <a:ext uri="{0D108BD9-81ED-4DB2-BD59-A6C34878D82A}">
                    <a16:rowId xmlns:a16="http://schemas.microsoft.com/office/drawing/2014/main" val="324007989"/>
                  </a:ext>
                </a:extLst>
              </a:tr>
              <a:tr h="370840">
                <a:tc>
                  <a:txBody>
                    <a:bodyPr/>
                    <a:lstStyle/>
                    <a:p>
                      <a:pPr algn="ctr"/>
                      <a:r>
                        <a:rPr lang="en-US" altLang="zh-TW" sz="1400" dirty="0"/>
                        <a:t>-0.2</a:t>
                      </a:r>
                      <a:endParaRPr lang="zh-TW" altLang="en-US" sz="1400" dirty="0"/>
                    </a:p>
                  </a:txBody>
                  <a:tcPr/>
                </a:tc>
                <a:extLst>
                  <a:ext uri="{0D108BD9-81ED-4DB2-BD59-A6C34878D82A}">
                    <a16:rowId xmlns:a16="http://schemas.microsoft.com/office/drawing/2014/main" val="1522714345"/>
                  </a:ext>
                </a:extLst>
              </a:tr>
              <a:tr h="370840">
                <a:tc>
                  <a:txBody>
                    <a:bodyPr/>
                    <a:lstStyle/>
                    <a:p>
                      <a:r>
                        <a:rPr lang="zh-TW" altLang="en-US" sz="1400" dirty="0"/>
                        <a:t>．</a:t>
                      </a:r>
                      <a:endParaRPr lang="en-US" altLang="zh-TW" sz="1400"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dirty="0"/>
                        <a:t>．</a:t>
                      </a:r>
                      <a:endParaRPr lang="en-US" altLang="zh-TW" sz="1400"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dirty="0"/>
                        <a:t>．</a:t>
                      </a:r>
                    </a:p>
                  </a:txBody>
                  <a:tcPr/>
                </a:tc>
                <a:extLst>
                  <a:ext uri="{0D108BD9-81ED-4DB2-BD59-A6C34878D82A}">
                    <a16:rowId xmlns:a16="http://schemas.microsoft.com/office/drawing/2014/main" val="1163271252"/>
                  </a:ext>
                </a:extLst>
              </a:tr>
              <a:tr h="370840">
                <a:tc>
                  <a:txBody>
                    <a:bodyPr/>
                    <a:lstStyle/>
                    <a:p>
                      <a:pPr algn="ctr"/>
                      <a:r>
                        <a:rPr lang="en-US" altLang="zh-TW" sz="1400" dirty="0"/>
                        <a:t>0.1</a:t>
                      </a:r>
                      <a:endParaRPr lang="zh-TW" altLang="en-US" sz="1400" dirty="0"/>
                    </a:p>
                  </a:txBody>
                  <a:tcPr/>
                </a:tc>
                <a:extLst>
                  <a:ext uri="{0D108BD9-81ED-4DB2-BD59-A6C34878D82A}">
                    <a16:rowId xmlns:a16="http://schemas.microsoft.com/office/drawing/2014/main" val="3407289793"/>
                  </a:ext>
                </a:extLst>
              </a:tr>
              <a:tr h="370840">
                <a:tc>
                  <a:txBody>
                    <a:bodyPr/>
                    <a:lstStyle/>
                    <a:p>
                      <a:pPr algn="ctr"/>
                      <a:r>
                        <a:rPr lang="en-US" altLang="zh-TW" sz="1400" dirty="0"/>
                        <a:t>-0.24</a:t>
                      </a:r>
                      <a:endParaRPr lang="zh-TW" altLang="en-US" sz="1400" dirty="0"/>
                    </a:p>
                  </a:txBody>
                  <a:tcPr/>
                </a:tc>
                <a:extLst>
                  <a:ext uri="{0D108BD9-81ED-4DB2-BD59-A6C34878D82A}">
                    <a16:rowId xmlns:a16="http://schemas.microsoft.com/office/drawing/2014/main" val="3702553972"/>
                  </a:ext>
                </a:extLst>
              </a:tr>
            </a:tbl>
          </a:graphicData>
        </a:graphic>
      </p:graphicFrame>
      <p:sp>
        <p:nvSpPr>
          <p:cNvPr id="37" name="矩形 36"/>
          <p:cNvSpPr/>
          <p:nvPr/>
        </p:nvSpPr>
        <p:spPr>
          <a:xfrm>
            <a:off x="4292505" y="3382771"/>
            <a:ext cx="388248" cy="369332"/>
          </a:xfrm>
          <a:prstGeom prst="rect">
            <a:avLst/>
          </a:prstGeom>
        </p:spPr>
        <p:txBody>
          <a:bodyPr wrap="none">
            <a:spAutoFit/>
          </a:bodyPr>
          <a:lstStyle/>
          <a:p>
            <a:pPr algn="ctr"/>
            <a:r>
              <a:rPr lang="en-US" altLang="zh-TW" b="1" dirty="0"/>
              <a:t>W</a:t>
            </a:r>
            <a:endParaRPr lang="zh-TW" altLang="en-US" b="1" dirty="0"/>
          </a:p>
        </p:txBody>
      </p:sp>
    </p:spTree>
    <p:extLst>
      <p:ext uri="{BB962C8B-B14F-4D97-AF65-F5344CB8AC3E}">
        <p14:creationId xmlns:p14="http://schemas.microsoft.com/office/powerpoint/2010/main" val="146965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運作原理</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37</a:t>
            </a:fld>
            <a:endParaRPr lang="zh-TW" altLang="en-US"/>
          </a:p>
        </p:txBody>
      </p:sp>
      <p:grpSp>
        <p:nvGrpSpPr>
          <p:cNvPr id="68" name="群組 67"/>
          <p:cNvGrpSpPr/>
          <p:nvPr/>
        </p:nvGrpSpPr>
        <p:grpSpPr>
          <a:xfrm>
            <a:off x="1345235" y="3611565"/>
            <a:ext cx="7498074" cy="2944279"/>
            <a:chOff x="1345235" y="3611565"/>
            <a:chExt cx="7498074" cy="2944279"/>
          </a:xfrm>
        </p:grpSpPr>
        <p:grpSp>
          <p:nvGrpSpPr>
            <p:cNvPr id="62" name="群組 61"/>
            <p:cNvGrpSpPr/>
            <p:nvPr/>
          </p:nvGrpSpPr>
          <p:grpSpPr>
            <a:xfrm>
              <a:off x="6964268" y="3611565"/>
              <a:ext cx="1879041" cy="677335"/>
              <a:chOff x="7253376" y="3634895"/>
              <a:chExt cx="1879041" cy="677335"/>
            </a:xfrm>
          </p:grpSpPr>
          <p:sp>
            <p:nvSpPr>
              <p:cNvPr id="60" name="矩形 59"/>
              <p:cNvSpPr/>
              <p:nvPr/>
            </p:nvSpPr>
            <p:spPr>
              <a:xfrm>
                <a:off x="7253376" y="3634895"/>
                <a:ext cx="1324402" cy="307777"/>
              </a:xfrm>
              <a:prstGeom prst="rect">
                <a:avLst/>
              </a:prstGeom>
            </p:spPr>
            <p:txBody>
              <a:bodyPr wrap="none">
                <a:spAutoFit/>
              </a:bodyPr>
              <a:lstStyle/>
              <a:p>
                <a:r>
                  <a:rPr lang="zh-TW" altLang="en-US" sz="1400" b="1" dirty="0">
                    <a:solidFill>
                      <a:srgbClr val="0000FF"/>
                    </a:solidFill>
                  </a:rPr>
                  <a:t>實際值：</a:t>
                </a:r>
                <a:r>
                  <a:rPr lang="en-US" altLang="zh-TW" sz="1400" b="1" dirty="0">
                    <a:solidFill>
                      <a:srgbClr val="0000FF"/>
                    </a:solidFill>
                  </a:rPr>
                  <a:t>[1,0]</a:t>
                </a:r>
                <a:endParaRPr lang="zh-TW" altLang="en-US" sz="1400" b="1" dirty="0">
                  <a:solidFill>
                    <a:srgbClr val="0000FF"/>
                  </a:solidFill>
                </a:endParaRPr>
              </a:p>
            </p:txBody>
          </p:sp>
          <p:sp>
            <p:nvSpPr>
              <p:cNvPr id="61" name="矩形 60"/>
              <p:cNvSpPr/>
              <p:nvPr/>
            </p:nvSpPr>
            <p:spPr>
              <a:xfrm>
                <a:off x="7253376" y="4004453"/>
                <a:ext cx="1879041" cy="307777"/>
              </a:xfrm>
              <a:prstGeom prst="rect">
                <a:avLst/>
              </a:prstGeom>
            </p:spPr>
            <p:txBody>
              <a:bodyPr wrap="none">
                <a:spAutoFit/>
              </a:bodyPr>
              <a:lstStyle/>
              <a:p>
                <a:r>
                  <a:rPr lang="zh-TW" altLang="en-US" sz="1400" b="1" dirty="0">
                    <a:solidFill>
                      <a:srgbClr val="0000FF"/>
                    </a:solidFill>
                  </a:rPr>
                  <a:t>預測值：</a:t>
                </a:r>
                <a:r>
                  <a:rPr lang="en-US" altLang="zh-TW" sz="1400" b="1" dirty="0">
                    <a:solidFill>
                      <a:srgbClr val="0000FF"/>
                    </a:solidFill>
                  </a:rPr>
                  <a:t>[0.52,0.48]</a:t>
                </a:r>
                <a:endParaRPr lang="zh-TW" altLang="en-US" sz="1400" b="1" dirty="0">
                  <a:solidFill>
                    <a:srgbClr val="0000FF"/>
                  </a:solidFill>
                </a:endParaRPr>
              </a:p>
            </p:txBody>
          </p:sp>
        </p:grpSp>
        <p:grpSp>
          <p:nvGrpSpPr>
            <p:cNvPr id="66" name="群組 65"/>
            <p:cNvGrpSpPr/>
            <p:nvPr/>
          </p:nvGrpSpPr>
          <p:grpSpPr>
            <a:xfrm>
              <a:off x="1345235" y="3660875"/>
              <a:ext cx="6280068" cy="2894969"/>
              <a:chOff x="1345235" y="3660875"/>
              <a:chExt cx="6280068" cy="2894969"/>
            </a:xfrm>
          </p:grpSpPr>
          <p:grpSp>
            <p:nvGrpSpPr>
              <p:cNvPr id="5" name="群組 4"/>
              <p:cNvGrpSpPr/>
              <p:nvPr/>
            </p:nvGrpSpPr>
            <p:grpSpPr>
              <a:xfrm>
                <a:off x="1345235" y="4533051"/>
                <a:ext cx="6280068" cy="2022793"/>
                <a:chOff x="1345235" y="4681422"/>
                <a:chExt cx="6280068" cy="2022793"/>
              </a:xfrm>
            </p:grpSpPr>
            <p:sp>
              <p:nvSpPr>
                <p:cNvPr id="6" name="矩形 5"/>
                <p:cNvSpPr/>
                <p:nvPr/>
              </p:nvSpPr>
              <p:spPr>
                <a:xfrm>
                  <a:off x="1373535" y="6334883"/>
                  <a:ext cx="3047629" cy="369332"/>
                </a:xfrm>
                <a:prstGeom prst="rect">
                  <a:avLst/>
                </a:prstGeom>
              </p:spPr>
              <p:txBody>
                <a:bodyPr wrap="none">
                  <a:spAutoFit/>
                </a:bodyPr>
                <a:lstStyle/>
                <a:p>
                  <a:r>
                    <a:rPr lang="en-US" altLang="zh-TW" dirty="0"/>
                    <a:t>This    movie      is       </a:t>
                  </a:r>
                  <a:r>
                    <a:rPr lang="en-US" altLang="zh-TW" dirty="0">
                      <a:solidFill>
                        <a:srgbClr val="FF0000"/>
                      </a:solidFill>
                    </a:rPr>
                    <a:t>good</a:t>
                  </a:r>
                  <a:endParaRPr lang="zh-TW" altLang="en-US" dirty="0">
                    <a:solidFill>
                      <a:srgbClr val="FF0000"/>
                    </a:solidFill>
                  </a:endParaRPr>
                </a:p>
              </p:txBody>
            </p:sp>
            <p:sp>
              <p:nvSpPr>
                <p:cNvPr id="7" name="矩形 6"/>
                <p:cNvSpPr/>
                <p:nvPr/>
              </p:nvSpPr>
              <p:spPr>
                <a:xfrm>
                  <a:off x="1352855" y="527320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 name="矩形 7"/>
                <p:cNvSpPr/>
                <p:nvPr/>
              </p:nvSpPr>
              <p:spPr>
                <a:xfrm>
                  <a:off x="1352855" y="585994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9" name="直線單箭頭接點 8"/>
                <p:cNvCxnSpPr>
                  <a:stCxn id="8" idx="0"/>
                  <a:endCxn id="7" idx="2"/>
                </p:cNvCxnSpPr>
                <p:nvPr/>
              </p:nvCxnSpPr>
              <p:spPr>
                <a:xfrm flipV="1">
                  <a:off x="1600505" y="5661822"/>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矩形 9"/>
                <p:cNvSpPr/>
                <p:nvPr/>
              </p:nvSpPr>
              <p:spPr>
                <a:xfrm>
                  <a:off x="2179625" y="527320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1" name="矩形 10"/>
                <p:cNvSpPr/>
                <p:nvPr/>
              </p:nvSpPr>
              <p:spPr>
                <a:xfrm>
                  <a:off x="2179625" y="585994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2" name="直線單箭頭接點 11"/>
                <p:cNvCxnSpPr>
                  <a:endCxn id="10" idx="2"/>
                </p:cNvCxnSpPr>
                <p:nvPr/>
              </p:nvCxnSpPr>
              <p:spPr>
                <a:xfrm flipV="1">
                  <a:off x="2419655" y="5661822"/>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直線單箭頭接點 12"/>
                <p:cNvCxnSpPr/>
                <p:nvPr/>
              </p:nvCxnSpPr>
              <p:spPr>
                <a:xfrm>
                  <a:off x="1839583" y="5470072"/>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線單箭頭接點 13"/>
                <p:cNvCxnSpPr/>
                <p:nvPr/>
              </p:nvCxnSpPr>
              <p:spPr>
                <a:xfrm>
                  <a:off x="2667304" y="5461309"/>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矩形 14"/>
                <p:cNvSpPr/>
                <p:nvPr/>
              </p:nvSpPr>
              <p:spPr>
                <a:xfrm>
                  <a:off x="2998774" y="527320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6" name="矩形 15"/>
                <p:cNvSpPr/>
                <p:nvPr/>
              </p:nvSpPr>
              <p:spPr>
                <a:xfrm>
                  <a:off x="2998774" y="585994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7" name="直線單箭頭接點 16"/>
                <p:cNvCxnSpPr>
                  <a:endCxn id="15" idx="2"/>
                </p:cNvCxnSpPr>
                <p:nvPr/>
              </p:nvCxnSpPr>
              <p:spPr>
                <a:xfrm flipV="1">
                  <a:off x="3238804" y="5661822"/>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p:cNvCxnSpPr/>
                <p:nvPr/>
              </p:nvCxnSpPr>
              <p:spPr>
                <a:xfrm flipV="1">
                  <a:off x="1600505" y="508194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p:cNvCxnSpPr/>
                <p:nvPr/>
              </p:nvCxnSpPr>
              <p:spPr>
                <a:xfrm flipV="1">
                  <a:off x="2419655" y="508194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p:cNvCxnSpPr/>
                <p:nvPr/>
              </p:nvCxnSpPr>
              <p:spPr>
                <a:xfrm flipV="1">
                  <a:off x="3238804" y="508194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2" name="矩形 21"/>
                <p:cNvSpPr/>
                <p:nvPr/>
              </p:nvSpPr>
              <p:spPr>
                <a:xfrm>
                  <a:off x="1345235" y="469969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3" name="矩形 22"/>
                <p:cNvSpPr/>
                <p:nvPr/>
              </p:nvSpPr>
              <p:spPr>
                <a:xfrm>
                  <a:off x="2172005" y="469969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4" name="矩形 23"/>
                <p:cNvSpPr/>
                <p:nvPr/>
              </p:nvSpPr>
              <p:spPr>
                <a:xfrm>
                  <a:off x="2991154" y="469969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25" name="直線單箭頭接點 24"/>
                <p:cNvCxnSpPr/>
                <p:nvPr/>
              </p:nvCxnSpPr>
              <p:spPr>
                <a:xfrm>
                  <a:off x="3492949" y="5463869"/>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矩形 25"/>
                <p:cNvSpPr/>
                <p:nvPr/>
              </p:nvSpPr>
              <p:spPr>
                <a:xfrm>
                  <a:off x="3824419" y="527576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7" name="矩形 26"/>
                <p:cNvSpPr/>
                <p:nvPr/>
              </p:nvSpPr>
              <p:spPr>
                <a:xfrm>
                  <a:off x="3824419" y="586250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28" name="直線單箭頭接點 27"/>
                <p:cNvCxnSpPr>
                  <a:endCxn id="26" idx="2"/>
                </p:cNvCxnSpPr>
                <p:nvPr/>
              </p:nvCxnSpPr>
              <p:spPr>
                <a:xfrm flipV="1">
                  <a:off x="4064449" y="5664382"/>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直線單箭頭接點 28"/>
                <p:cNvCxnSpPr/>
                <p:nvPr/>
              </p:nvCxnSpPr>
              <p:spPr>
                <a:xfrm flipV="1">
                  <a:off x="4064449" y="50845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0" name="矩形 29"/>
                <p:cNvSpPr/>
                <p:nvPr/>
              </p:nvSpPr>
              <p:spPr>
                <a:xfrm>
                  <a:off x="3816799" y="470225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31" name="直線單箭頭接點 30"/>
                <p:cNvCxnSpPr/>
                <p:nvPr/>
              </p:nvCxnSpPr>
              <p:spPr>
                <a:xfrm>
                  <a:off x="4326969" y="5454452"/>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2" name="矩形 31"/>
                <p:cNvSpPr/>
                <p:nvPr/>
              </p:nvSpPr>
              <p:spPr>
                <a:xfrm>
                  <a:off x="4658439" y="5266345"/>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3" name="矩形 32"/>
                <p:cNvSpPr/>
                <p:nvPr/>
              </p:nvSpPr>
              <p:spPr>
                <a:xfrm>
                  <a:off x="4658439" y="5853085"/>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34" name="直線單箭頭接點 33"/>
                <p:cNvCxnSpPr>
                  <a:endCxn id="32" idx="2"/>
                </p:cNvCxnSpPr>
                <p:nvPr/>
              </p:nvCxnSpPr>
              <p:spPr>
                <a:xfrm flipV="1">
                  <a:off x="4898469" y="5654965"/>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5" name="直線單箭頭接點 34"/>
                <p:cNvCxnSpPr/>
                <p:nvPr/>
              </p:nvCxnSpPr>
              <p:spPr>
                <a:xfrm flipV="1">
                  <a:off x="4898469" y="5075083"/>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6" name="矩形 35"/>
                <p:cNvSpPr/>
                <p:nvPr/>
              </p:nvSpPr>
              <p:spPr>
                <a:xfrm>
                  <a:off x="4650819" y="4692833"/>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7" name="矩形 36"/>
                <p:cNvSpPr/>
                <p:nvPr/>
              </p:nvSpPr>
              <p:spPr>
                <a:xfrm>
                  <a:off x="5470338" y="5261791"/>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8" name="矩形 37"/>
                <p:cNvSpPr/>
                <p:nvPr/>
              </p:nvSpPr>
              <p:spPr>
                <a:xfrm>
                  <a:off x="5470338" y="5848531"/>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39" name="直線單箭頭接點 38"/>
                <p:cNvCxnSpPr>
                  <a:endCxn id="37" idx="2"/>
                </p:cNvCxnSpPr>
                <p:nvPr/>
              </p:nvCxnSpPr>
              <p:spPr>
                <a:xfrm flipV="1">
                  <a:off x="5710368" y="5650411"/>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0" name="直線單箭頭接點 39"/>
                <p:cNvCxnSpPr/>
                <p:nvPr/>
              </p:nvCxnSpPr>
              <p:spPr>
                <a:xfrm flipV="1">
                  <a:off x="5710368" y="507052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1" name="矩形 40"/>
                <p:cNvSpPr/>
                <p:nvPr/>
              </p:nvSpPr>
              <p:spPr>
                <a:xfrm>
                  <a:off x="5462718" y="4688279"/>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42" name="直線單箭頭接點 41"/>
                <p:cNvCxnSpPr/>
                <p:nvPr/>
              </p:nvCxnSpPr>
              <p:spPr>
                <a:xfrm>
                  <a:off x="5964513" y="5452458"/>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矩形 42"/>
                <p:cNvSpPr/>
                <p:nvPr/>
              </p:nvSpPr>
              <p:spPr>
                <a:xfrm>
                  <a:off x="6295983" y="5264351"/>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4" name="矩形 43"/>
                <p:cNvSpPr/>
                <p:nvPr/>
              </p:nvSpPr>
              <p:spPr>
                <a:xfrm>
                  <a:off x="6295983" y="5851091"/>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45" name="直線單箭頭接點 44"/>
                <p:cNvCxnSpPr>
                  <a:endCxn id="43" idx="2"/>
                </p:cNvCxnSpPr>
                <p:nvPr/>
              </p:nvCxnSpPr>
              <p:spPr>
                <a:xfrm flipV="1">
                  <a:off x="6536013" y="5652971"/>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直線單箭頭接點 45"/>
                <p:cNvCxnSpPr/>
                <p:nvPr/>
              </p:nvCxnSpPr>
              <p:spPr>
                <a:xfrm flipV="1">
                  <a:off x="6536013" y="507308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7" name="矩形 46"/>
                <p:cNvSpPr/>
                <p:nvPr/>
              </p:nvSpPr>
              <p:spPr>
                <a:xfrm>
                  <a:off x="6288363" y="4690839"/>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48" name="直線單箭頭接點 47"/>
                <p:cNvCxnSpPr/>
                <p:nvPr/>
              </p:nvCxnSpPr>
              <p:spPr>
                <a:xfrm>
                  <a:off x="6798533" y="5443041"/>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矩形 48"/>
                <p:cNvSpPr/>
                <p:nvPr/>
              </p:nvSpPr>
              <p:spPr>
                <a:xfrm>
                  <a:off x="7130003" y="5254934"/>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0" name="矩形 49"/>
                <p:cNvSpPr/>
                <p:nvPr/>
              </p:nvSpPr>
              <p:spPr>
                <a:xfrm>
                  <a:off x="7130003" y="5841674"/>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51" name="直線單箭頭接點 50"/>
                <p:cNvCxnSpPr>
                  <a:endCxn id="49" idx="2"/>
                </p:cNvCxnSpPr>
                <p:nvPr/>
              </p:nvCxnSpPr>
              <p:spPr>
                <a:xfrm flipV="1">
                  <a:off x="7370033" y="5643554"/>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2" name="直線單箭頭接點 51"/>
                <p:cNvCxnSpPr/>
                <p:nvPr/>
              </p:nvCxnSpPr>
              <p:spPr>
                <a:xfrm flipV="1">
                  <a:off x="7370033" y="5063672"/>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3" name="矩形 52"/>
                <p:cNvSpPr/>
                <p:nvPr/>
              </p:nvSpPr>
              <p:spPr>
                <a:xfrm>
                  <a:off x="7122383" y="468142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54" name="直線單箭頭接點 53"/>
                <p:cNvCxnSpPr/>
                <p:nvPr/>
              </p:nvCxnSpPr>
              <p:spPr>
                <a:xfrm>
                  <a:off x="5144549" y="5463702"/>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55" name="矩形 54"/>
              <p:cNvSpPr/>
              <p:nvPr/>
            </p:nvSpPr>
            <p:spPr>
              <a:xfrm>
                <a:off x="5741985" y="3774762"/>
                <a:ext cx="1107996" cy="369332"/>
              </a:xfrm>
              <a:prstGeom prst="rect">
                <a:avLst/>
              </a:prstGeom>
            </p:spPr>
            <p:txBody>
              <a:bodyPr wrap="none">
                <a:spAutoFit/>
              </a:bodyPr>
              <a:lstStyle/>
              <a:p>
                <a:r>
                  <a:rPr lang="zh-TW" altLang="en-US" b="1" dirty="0">
                    <a:solidFill>
                      <a:srgbClr val="FF0000"/>
                    </a:solidFill>
                  </a:rPr>
                  <a:t>代價函數</a:t>
                </a:r>
              </a:p>
            </p:txBody>
          </p:sp>
          <p:cxnSp>
            <p:nvCxnSpPr>
              <p:cNvPr id="56" name="直線單箭頭接點 55"/>
              <p:cNvCxnSpPr>
                <a:stCxn id="53" idx="0"/>
              </p:cNvCxnSpPr>
              <p:nvPr/>
            </p:nvCxnSpPr>
            <p:spPr>
              <a:xfrm flipV="1">
                <a:off x="7370033" y="4312230"/>
                <a:ext cx="7620" cy="2208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5" name="左大括弧 64"/>
              <p:cNvSpPr/>
              <p:nvPr/>
            </p:nvSpPr>
            <p:spPr>
              <a:xfrm>
                <a:off x="6798533" y="3660875"/>
                <a:ext cx="157941" cy="602988"/>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grpSp>
      </p:grpSp>
      <p:sp>
        <p:nvSpPr>
          <p:cNvPr id="69" name="內容版面配置區 2"/>
          <p:cNvSpPr>
            <a:spLocks noGrp="1"/>
          </p:cNvSpPr>
          <p:nvPr>
            <p:ph idx="1"/>
          </p:nvPr>
        </p:nvSpPr>
        <p:spPr/>
        <p:txBody>
          <a:bodyPr>
            <a:normAutofit/>
          </a:bodyPr>
          <a:lstStyle/>
          <a:p>
            <a:r>
              <a:rPr lang="en-US" altLang="zh-TW" sz="1600" b="1" dirty="0"/>
              <a:t>Step3: </a:t>
            </a:r>
            <a:r>
              <a:rPr lang="zh-TW" altLang="en-US" sz="1600" b="1" dirty="0"/>
              <a:t>定義代價函數</a:t>
            </a:r>
            <a:endParaRPr lang="en-US" altLang="zh-TW" sz="1600" b="1" dirty="0"/>
          </a:p>
          <a:p>
            <a:pPr lvl="1" algn="just">
              <a:lnSpc>
                <a:spcPct val="150000"/>
              </a:lnSpc>
            </a:pPr>
            <a:r>
              <a:rPr lang="zh-TW" altLang="en-US" sz="1400" dirty="0"/>
              <a:t>最後，我們需要定義一個衡量預測值與實際值差距的代價函數，因為我們案例屬於</a:t>
            </a:r>
            <a:r>
              <a:rPr lang="en-US" altLang="zh-TW" sz="1400" dirty="0"/>
              <a:t>many to one</a:t>
            </a:r>
            <a:r>
              <a:rPr lang="zh-TW" altLang="en-US" sz="1400" dirty="0"/>
              <a:t> 的 </a:t>
            </a:r>
            <a:r>
              <a:rPr lang="en-US" altLang="zh-TW" sz="1400" dirty="0"/>
              <a:t>RNN </a:t>
            </a:r>
            <a:r>
              <a:rPr lang="zh-TW" altLang="en-US" sz="1400" dirty="0"/>
              <a:t>所以最後一個 </a:t>
            </a:r>
            <a:r>
              <a:rPr lang="en-US" altLang="zh-TW" sz="1400" dirty="0"/>
              <a:t>time step </a:t>
            </a:r>
            <a:r>
              <a:rPr lang="zh-TW" altLang="en-US" sz="1400" dirty="0"/>
              <a:t>的預測值與實際值差距就是代價函數所計算的目標。</a:t>
            </a:r>
            <a:endParaRPr lang="en-US" altLang="zh-TW" sz="1400" dirty="0"/>
          </a:p>
          <a:p>
            <a:pPr lvl="1" algn="just">
              <a:lnSpc>
                <a:spcPct val="150000"/>
              </a:lnSpc>
            </a:pPr>
            <a:r>
              <a:rPr lang="zh-TW" altLang="en-US" sz="1400" dirty="0"/>
              <a:t>在這邊我們使用</a:t>
            </a:r>
            <a:r>
              <a:rPr lang="en-US" altLang="zh-TW" sz="1400" dirty="0"/>
              <a:t>cross entropy </a:t>
            </a:r>
            <a:r>
              <a:rPr lang="zh-TW" altLang="en-US" sz="1400" dirty="0"/>
              <a:t>來當做我們的代價函數，我們就可以判斷 </a:t>
            </a:r>
            <a:r>
              <a:rPr lang="en-US" altLang="zh-TW" sz="1400" dirty="0"/>
              <a:t>RNN </a:t>
            </a:r>
            <a:r>
              <a:rPr lang="zh-TW" altLang="en-US" sz="1400" dirty="0"/>
              <a:t>的預測結果是否符合預期。</a:t>
            </a:r>
          </a:p>
        </p:txBody>
      </p:sp>
    </p:spTree>
    <p:extLst>
      <p:ext uri="{BB962C8B-B14F-4D97-AF65-F5344CB8AC3E}">
        <p14:creationId xmlns:p14="http://schemas.microsoft.com/office/powerpoint/2010/main" val="697204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r>
              <a:rPr lang="zh-TW" altLang="en-US" dirty="0"/>
              <a:t>運作原理</a:t>
            </a:r>
          </a:p>
        </p:txBody>
      </p:sp>
      <p:sp>
        <p:nvSpPr>
          <p:cNvPr id="3" name="內容版面配置區 2"/>
          <p:cNvSpPr>
            <a:spLocks noGrp="1"/>
          </p:cNvSpPr>
          <p:nvPr>
            <p:ph idx="1"/>
          </p:nvPr>
        </p:nvSpPr>
        <p:spPr/>
        <p:txBody>
          <a:bodyPr>
            <a:normAutofit/>
          </a:bodyPr>
          <a:lstStyle/>
          <a:p>
            <a:r>
              <a:rPr lang="en-US" altLang="zh-TW" sz="1600" b="1" dirty="0"/>
              <a:t>Step4: </a:t>
            </a:r>
            <a:r>
              <a:rPr lang="zh-TW" altLang="en-US" sz="1600" b="1" dirty="0"/>
              <a:t>優化函數</a:t>
            </a:r>
            <a:endParaRPr lang="en-US" altLang="zh-TW" sz="1600" b="1" dirty="0"/>
          </a:p>
          <a:p>
            <a:pPr lvl="1">
              <a:lnSpc>
                <a:spcPct val="150000"/>
              </a:lnSpc>
            </a:pPr>
            <a:r>
              <a:rPr lang="zh-TW" altLang="en-US" sz="1400" b="1" dirty="0">
                <a:solidFill>
                  <a:srgbClr val="0000FF"/>
                </a:solidFill>
              </a:rPr>
              <a:t>預測值與實際值的差距會做為調整</a:t>
            </a:r>
            <a:r>
              <a:rPr lang="en-US" altLang="zh-TW" sz="1400" b="1" dirty="0">
                <a:solidFill>
                  <a:srgbClr val="0000FF"/>
                </a:solidFill>
              </a:rPr>
              <a:t>RNN</a:t>
            </a:r>
            <a:r>
              <a:rPr lang="zh-TW" altLang="en-US" sz="1400" b="1" dirty="0">
                <a:solidFill>
                  <a:srgbClr val="0000FF"/>
                </a:solidFill>
              </a:rPr>
              <a:t>的依據，如果差距太大就要進行調整</a:t>
            </a:r>
            <a:r>
              <a:rPr lang="en-US" altLang="zh-TW" sz="1400" b="1" dirty="0">
                <a:solidFill>
                  <a:srgbClr val="0000FF"/>
                </a:solidFill>
              </a:rPr>
              <a:t>RNN</a:t>
            </a:r>
            <a:r>
              <a:rPr lang="zh-TW" altLang="en-US" sz="1400" b="1" dirty="0">
                <a:solidFill>
                  <a:srgbClr val="0000FF"/>
                </a:solidFill>
              </a:rPr>
              <a:t>的權重，就會進行優化函數的步驟。</a:t>
            </a:r>
            <a:endParaRPr lang="en-US" altLang="zh-TW" sz="1400" b="1" dirty="0">
              <a:solidFill>
                <a:srgbClr val="0000FF"/>
              </a:solidFill>
            </a:endParaRPr>
          </a:p>
          <a:p>
            <a:pPr lvl="1">
              <a:lnSpc>
                <a:spcPct val="150000"/>
              </a:lnSpc>
            </a:pPr>
            <a:r>
              <a:rPr lang="zh-TW" altLang="en-US" sz="1400" b="1" dirty="0">
                <a:solidFill>
                  <a:srgbClr val="FF0000"/>
                </a:solidFill>
              </a:rPr>
              <a:t>優化會根據代價函數的誤差逐步調整參數 </a:t>
            </a:r>
            <a:r>
              <a:rPr lang="en-US" altLang="zh-TW" sz="1400" b="1" dirty="0">
                <a:solidFill>
                  <a:srgbClr val="FF0000"/>
                </a:solidFill>
              </a:rPr>
              <a:t>U</a:t>
            </a:r>
            <a:r>
              <a:rPr lang="zh-TW" altLang="en-US" sz="1400" b="1" dirty="0">
                <a:solidFill>
                  <a:srgbClr val="FF0000"/>
                </a:solidFill>
              </a:rPr>
              <a:t>、</a:t>
            </a:r>
            <a:r>
              <a:rPr lang="en-US" altLang="zh-TW" sz="1400" b="1" dirty="0">
                <a:solidFill>
                  <a:srgbClr val="FF0000"/>
                </a:solidFill>
              </a:rPr>
              <a:t>W</a:t>
            </a:r>
            <a:r>
              <a:rPr lang="zh-TW" altLang="en-US" sz="1400" b="1" dirty="0">
                <a:solidFill>
                  <a:srgbClr val="FF0000"/>
                </a:solidFill>
              </a:rPr>
              <a:t>與</a:t>
            </a:r>
            <a:r>
              <a:rPr lang="en-US" altLang="zh-TW" sz="1400" b="1" dirty="0">
                <a:solidFill>
                  <a:srgbClr val="FF0000"/>
                </a:solidFill>
              </a:rPr>
              <a:t>V</a:t>
            </a:r>
            <a:r>
              <a:rPr lang="zh-TW" altLang="en-US" sz="1400" b="1" dirty="0">
                <a:solidFill>
                  <a:srgbClr val="FF0000"/>
                </a:solidFill>
              </a:rPr>
              <a:t>。</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38</a:t>
            </a:fld>
            <a:endParaRPr lang="zh-TW" altLang="en-US"/>
          </a:p>
        </p:txBody>
      </p:sp>
      <p:grpSp>
        <p:nvGrpSpPr>
          <p:cNvPr id="54" name="群組 53"/>
          <p:cNvGrpSpPr/>
          <p:nvPr/>
        </p:nvGrpSpPr>
        <p:grpSpPr>
          <a:xfrm>
            <a:off x="1345235" y="3611565"/>
            <a:ext cx="7498074" cy="2944279"/>
            <a:chOff x="1345235" y="3611565"/>
            <a:chExt cx="7498074" cy="2944279"/>
          </a:xfrm>
        </p:grpSpPr>
        <p:grpSp>
          <p:nvGrpSpPr>
            <p:cNvPr id="55" name="群組 54"/>
            <p:cNvGrpSpPr/>
            <p:nvPr/>
          </p:nvGrpSpPr>
          <p:grpSpPr>
            <a:xfrm>
              <a:off x="6964268" y="3611565"/>
              <a:ext cx="1879041" cy="677335"/>
              <a:chOff x="7253376" y="3634895"/>
              <a:chExt cx="1879041" cy="677335"/>
            </a:xfrm>
          </p:grpSpPr>
          <p:sp>
            <p:nvSpPr>
              <p:cNvPr id="109" name="矩形 108"/>
              <p:cNvSpPr/>
              <p:nvPr/>
            </p:nvSpPr>
            <p:spPr>
              <a:xfrm>
                <a:off x="7253376" y="3634895"/>
                <a:ext cx="1324402" cy="307777"/>
              </a:xfrm>
              <a:prstGeom prst="rect">
                <a:avLst/>
              </a:prstGeom>
            </p:spPr>
            <p:txBody>
              <a:bodyPr wrap="none">
                <a:spAutoFit/>
              </a:bodyPr>
              <a:lstStyle/>
              <a:p>
                <a:r>
                  <a:rPr lang="zh-TW" altLang="en-US" sz="1400" b="1" dirty="0">
                    <a:solidFill>
                      <a:srgbClr val="0000FF"/>
                    </a:solidFill>
                  </a:rPr>
                  <a:t>實際值：</a:t>
                </a:r>
                <a:r>
                  <a:rPr lang="en-US" altLang="zh-TW" sz="1400" b="1" dirty="0">
                    <a:solidFill>
                      <a:srgbClr val="0000FF"/>
                    </a:solidFill>
                  </a:rPr>
                  <a:t>[1,0]</a:t>
                </a:r>
                <a:endParaRPr lang="zh-TW" altLang="en-US" sz="1400" b="1" dirty="0">
                  <a:solidFill>
                    <a:srgbClr val="0000FF"/>
                  </a:solidFill>
                </a:endParaRPr>
              </a:p>
            </p:txBody>
          </p:sp>
          <p:sp>
            <p:nvSpPr>
              <p:cNvPr id="110" name="矩形 109"/>
              <p:cNvSpPr/>
              <p:nvPr/>
            </p:nvSpPr>
            <p:spPr>
              <a:xfrm>
                <a:off x="7253376" y="4004453"/>
                <a:ext cx="1879041" cy="307777"/>
              </a:xfrm>
              <a:prstGeom prst="rect">
                <a:avLst/>
              </a:prstGeom>
            </p:spPr>
            <p:txBody>
              <a:bodyPr wrap="none">
                <a:spAutoFit/>
              </a:bodyPr>
              <a:lstStyle/>
              <a:p>
                <a:r>
                  <a:rPr lang="zh-TW" altLang="en-US" sz="1400" b="1" dirty="0">
                    <a:solidFill>
                      <a:srgbClr val="0000FF"/>
                    </a:solidFill>
                  </a:rPr>
                  <a:t>預測值：</a:t>
                </a:r>
                <a:r>
                  <a:rPr lang="en-US" altLang="zh-TW" sz="1400" b="1" dirty="0">
                    <a:solidFill>
                      <a:srgbClr val="0000FF"/>
                    </a:solidFill>
                  </a:rPr>
                  <a:t>[0.</a:t>
                </a:r>
                <a:r>
                  <a:rPr lang="zh-TW" altLang="en-US" sz="1400" b="1" dirty="0">
                    <a:solidFill>
                      <a:srgbClr val="0000FF"/>
                    </a:solidFill>
                  </a:rPr>
                  <a:t>９</a:t>
                </a:r>
                <a:r>
                  <a:rPr lang="en-US" altLang="zh-TW" sz="1400" b="1" dirty="0">
                    <a:solidFill>
                      <a:srgbClr val="0000FF"/>
                    </a:solidFill>
                  </a:rPr>
                  <a:t>,0.</a:t>
                </a:r>
                <a:r>
                  <a:rPr lang="zh-TW" altLang="en-US" sz="1400" b="1" dirty="0">
                    <a:solidFill>
                      <a:srgbClr val="0000FF"/>
                    </a:solidFill>
                  </a:rPr>
                  <a:t>１</a:t>
                </a:r>
                <a:r>
                  <a:rPr lang="en-US" altLang="zh-TW" sz="1400" b="1" dirty="0">
                    <a:solidFill>
                      <a:srgbClr val="0000FF"/>
                    </a:solidFill>
                  </a:rPr>
                  <a:t>]</a:t>
                </a:r>
                <a:endParaRPr lang="zh-TW" altLang="en-US" sz="1400" b="1" dirty="0">
                  <a:solidFill>
                    <a:srgbClr val="0000FF"/>
                  </a:solidFill>
                </a:endParaRPr>
              </a:p>
            </p:txBody>
          </p:sp>
        </p:grpSp>
        <p:grpSp>
          <p:nvGrpSpPr>
            <p:cNvPr id="56" name="群組 55"/>
            <p:cNvGrpSpPr/>
            <p:nvPr/>
          </p:nvGrpSpPr>
          <p:grpSpPr>
            <a:xfrm>
              <a:off x="1345235" y="3660875"/>
              <a:ext cx="6280068" cy="2894969"/>
              <a:chOff x="1345235" y="3660875"/>
              <a:chExt cx="6280068" cy="2894969"/>
            </a:xfrm>
          </p:grpSpPr>
          <p:grpSp>
            <p:nvGrpSpPr>
              <p:cNvPr id="57" name="群組 56"/>
              <p:cNvGrpSpPr/>
              <p:nvPr/>
            </p:nvGrpSpPr>
            <p:grpSpPr>
              <a:xfrm>
                <a:off x="1345235" y="4533051"/>
                <a:ext cx="6280068" cy="2022793"/>
                <a:chOff x="1345235" y="4681422"/>
                <a:chExt cx="6280068" cy="2022793"/>
              </a:xfrm>
            </p:grpSpPr>
            <p:sp>
              <p:nvSpPr>
                <p:cNvPr id="61" name="矩形 60"/>
                <p:cNvSpPr/>
                <p:nvPr/>
              </p:nvSpPr>
              <p:spPr>
                <a:xfrm>
                  <a:off x="1373535" y="6334883"/>
                  <a:ext cx="3047629" cy="369332"/>
                </a:xfrm>
                <a:prstGeom prst="rect">
                  <a:avLst/>
                </a:prstGeom>
              </p:spPr>
              <p:txBody>
                <a:bodyPr wrap="none">
                  <a:spAutoFit/>
                </a:bodyPr>
                <a:lstStyle/>
                <a:p>
                  <a:r>
                    <a:rPr lang="en-US" altLang="zh-TW" dirty="0"/>
                    <a:t>This    movie      is       </a:t>
                  </a:r>
                  <a:r>
                    <a:rPr lang="en-US" altLang="zh-TW" dirty="0">
                      <a:solidFill>
                        <a:srgbClr val="FF0000"/>
                      </a:solidFill>
                    </a:rPr>
                    <a:t>good</a:t>
                  </a:r>
                  <a:endParaRPr lang="zh-TW" altLang="en-US" dirty="0">
                    <a:solidFill>
                      <a:srgbClr val="FF0000"/>
                    </a:solidFill>
                  </a:endParaRPr>
                </a:p>
              </p:txBody>
            </p:sp>
            <p:sp>
              <p:nvSpPr>
                <p:cNvPr id="62" name="矩形 61"/>
                <p:cNvSpPr/>
                <p:nvPr/>
              </p:nvSpPr>
              <p:spPr>
                <a:xfrm>
                  <a:off x="1352855" y="527320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3" name="矩形 62"/>
                <p:cNvSpPr/>
                <p:nvPr/>
              </p:nvSpPr>
              <p:spPr>
                <a:xfrm>
                  <a:off x="1352855" y="585994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64" name="直線單箭頭接點 63"/>
                <p:cNvCxnSpPr>
                  <a:stCxn id="63" idx="0"/>
                  <a:endCxn id="62" idx="2"/>
                </p:cNvCxnSpPr>
                <p:nvPr/>
              </p:nvCxnSpPr>
              <p:spPr>
                <a:xfrm flipV="1">
                  <a:off x="1600505" y="5661822"/>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5" name="矩形 64"/>
                <p:cNvSpPr/>
                <p:nvPr/>
              </p:nvSpPr>
              <p:spPr>
                <a:xfrm>
                  <a:off x="2179625" y="527320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6" name="矩形 65"/>
                <p:cNvSpPr/>
                <p:nvPr/>
              </p:nvSpPr>
              <p:spPr>
                <a:xfrm>
                  <a:off x="2179625" y="585994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67" name="直線單箭頭接點 66"/>
                <p:cNvCxnSpPr>
                  <a:endCxn id="65" idx="2"/>
                </p:cNvCxnSpPr>
                <p:nvPr/>
              </p:nvCxnSpPr>
              <p:spPr>
                <a:xfrm flipV="1">
                  <a:off x="2419655" y="5661822"/>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8" name="直線單箭頭接點 67"/>
                <p:cNvCxnSpPr/>
                <p:nvPr/>
              </p:nvCxnSpPr>
              <p:spPr>
                <a:xfrm>
                  <a:off x="1839583" y="5470072"/>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直線單箭頭接點 68"/>
                <p:cNvCxnSpPr/>
                <p:nvPr/>
              </p:nvCxnSpPr>
              <p:spPr>
                <a:xfrm>
                  <a:off x="2667304" y="5461309"/>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0" name="矩形 69"/>
                <p:cNvSpPr/>
                <p:nvPr/>
              </p:nvSpPr>
              <p:spPr>
                <a:xfrm>
                  <a:off x="2998774" y="527320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1" name="矩形 70"/>
                <p:cNvSpPr/>
                <p:nvPr/>
              </p:nvSpPr>
              <p:spPr>
                <a:xfrm>
                  <a:off x="2998774" y="585994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72" name="直線單箭頭接點 71"/>
                <p:cNvCxnSpPr>
                  <a:endCxn id="70" idx="2"/>
                </p:cNvCxnSpPr>
                <p:nvPr/>
              </p:nvCxnSpPr>
              <p:spPr>
                <a:xfrm flipV="1">
                  <a:off x="3238804" y="5661822"/>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3" name="直線單箭頭接點 72"/>
                <p:cNvCxnSpPr/>
                <p:nvPr/>
              </p:nvCxnSpPr>
              <p:spPr>
                <a:xfrm flipV="1">
                  <a:off x="1600505" y="5081940"/>
                  <a:ext cx="0" cy="198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直線單箭頭接點 73"/>
                <p:cNvCxnSpPr/>
                <p:nvPr/>
              </p:nvCxnSpPr>
              <p:spPr>
                <a:xfrm flipV="1">
                  <a:off x="2419655" y="508194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5" name="直線單箭頭接點 74"/>
                <p:cNvCxnSpPr/>
                <p:nvPr/>
              </p:nvCxnSpPr>
              <p:spPr>
                <a:xfrm flipV="1">
                  <a:off x="3238804" y="508194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6" name="矩形 75"/>
                <p:cNvSpPr/>
                <p:nvPr/>
              </p:nvSpPr>
              <p:spPr>
                <a:xfrm>
                  <a:off x="1345235" y="469969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7" name="矩形 76"/>
                <p:cNvSpPr/>
                <p:nvPr/>
              </p:nvSpPr>
              <p:spPr>
                <a:xfrm>
                  <a:off x="2172005" y="469969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8" name="矩形 77"/>
                <p:cNvSpPr/>
                <p:nvPr/>
              </p:nvSpPr>
              <p:spPr>
                <a:xfrm>
                  <a:off x="2991154" y="469969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79" name="直線單箭頭接點 78"/>
                <p:cNvCxnSpPr/>
                <p:nvPr/>
              </p:nvCxnSpPr>
              <p:spPr>
                <a:xfrm>
                  <a:off x="3492949" y="5463869"/>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0" name="矩形 79"/>
                <p:cNvSpPr/>
                <p:nvPr/>
              </p:nvSpPr>
              <p:spPr>
                <a:xfrm>
                  <a:off x="3824419" y="527576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1" name="矩形 80"/>
                <p:cNvSpPr/>
                <p:nvPr/>
              </p:nvSpPr>
              <p:spPr>
                <a:xfrm>
                  <a:off x="3824419" y="586250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82" name="直線單箭頭接點 81"/>
                <p:cNvCxnSpPr>
                  <a:endCxn id="80" idx="2"/>
                </p:cNvCxnSpPr>
                <p:nvPr/>
              </p:nvCxnSpPr>
              <p:spPr>
                <a:xfrm flipV="1">
                  <a:off x="4064449" y="5664382"/>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3" name="直線單箭頭接點 82"/>
                <p:cNvCxnSpPr/>
                <p:nvPr/>
              </p:nvCxnSpPr>
              <p:spPr>
                <a:xfrm flipV="1">
                  <a:off x="4064449" y="5084500"/>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4" name="矩形 83"/>
                <p:cNvSpPr/>
                <p:nvPr/>
              </p:nvSpPr>
              <p:spPr>
                <a:xfrm>
                  <a:off x="3816799" y="4702250"/>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85" name="直線單箭頭接點 84"/>
                <p:cNvCxnSpPr/>
                <p:nvPr/>
              </p:nvCxnSpPr>
              <p:spPr>
                <a:xfrm>
                  <a:off x="4326969" y="5454452"/>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6" name="矩形 85"/>
                <p:cNvSpPr/>
                <p:nvPr/>
              </p:nvSpPr>
              <p:spPr>
                <a:xfrm>
                  <a:off x="4658439" y="5266345"/>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7" name="矩形 86"/>
                <p:cNvSpPr/>
                <p:nvPr/>
              </p:nvSpPr>
              <p:spPr>
                <a:xfrm>
                  <a:off x="4658439" y="5853085"/>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88" name="直線單箭頭接點 87"/>
                <p:cNvCxnSpPr>
                  <a:endCxn id="86" idx="2"/>
                </p:cNvCxnSpPr>
                <p:nvPr/>
              </p:nvCxnSpPr>
              <p:spPr>
                <a:xfrm flipV="1">
                  <a:off x="4898469" y="5654965"/>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9" name="直線單箭頭接點 88"/>
                <p:cNvCxnSpPr/>
                <p:nvPr/>
              </p:nvCxnSpPr>
              <p:spPr>
                <a:xfrm flipV="1">
                  <a:off x="4898469" y="5075083"/>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0" name="矩形 89"/>
                <p:cNvSpPr/>
                <p:nvPr/>
              </p:nvSpPr>
              <p:spPr>
                <a:xfrm>
                  <a:off x="4650819" y="4692833"/>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1" name="矩形 90"/>
                <p:cNvSpPr/>
                <p:nvPr/>
              </p:nvSpPr>
              <p:spPr>
                <a:xfrm>
                  <a:off x="5470338" y="5261791"/>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2" name="矩形 91"/>
                <p:cNvSpPr/>
                <p:nvPr/>
              </p:nvSpPr>
              <p:spPr>
                <a:xfrm>
                  <a:off x="5470338" y="5848531"/>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93" name="直線單箭頭接點 92"/>
                <p:cNvCxnSpPr>
                  <a:endCxn id="91" idx="2"/>
                </p:cNvCxnSpPr>
                <p:nvPr/>
              </p:nvCxnSpPr>
              <p:spPr>
                <a:xfrm flipV="1">
                  <a:off x="5710368" y="5650411"/>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4" name="直線單箭頭接點 93"/>
                <p:cNvCxnSpPr/>
                <p:nvPr/>
              </p:nvCxnSpPr>
              <p:spPr>
                <a:xfrm flipV="1">
                  <a:off x="5710368" y="507052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5" name="矩形 94"/>
                <p:cNvSpPr/>
                <p:nvPr/>
              </p:nvSpPr>
              <p:spPr>
                <a:xfrm>
                  <a:off x="5462718" y="4688279"/>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96" name="直線單箭頭接點 95"/>
                <p:cNvCxnSpPr/>
                <p:nvPr/>
              </p:nvCxnSpPr>
              <p:spPr>
                <a:xfrm>
                  <a:off x="5964513" y="5452458"/>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7" name="矩形 96"/>
                <p:cNvSpPr/>
                <p:nvPr/>
              </p:nvSpPr>
              <p:spPr>
                <a:xfrm>
                  <a:off x="6295983" y="5264351"/>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8" name="矩形 97"/>
                <p:cNvSpPr/>
                <p:nvPr/>
              </p:nvSpPr>
              <p:spPr>
                <a:xfrm>
                  <a:off x="6295983" y="5851091"/>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99" name="直線單箭頭接點 98"/>
                <p:cNvCxnSpPr>
                  <a:endCxn id="97" idx="2"/>
                </p:cNvCxnSpPr>
                <p:nvPr/>
              </p:nvCxnSpPr>
              <p:spPr>
                <a:xfrm flipV="1">
                  <a:off x="6536013" y="5652971"/>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0" name="直線單箭頭接點 99"/>
                <p:cNvCxnSpPr/>
                <p:nvPr/>
              </p:nvCxnSpPr>
              <p:spPr>
                <a:xfrm flipV="1">
                  <a:off x="6536013" y="5073089"/>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1" name="矩形 100"/>
                <p:cNvSpPr/>
                <p:nvPr/>
              </p:nvSpPr>
              <p:spPr>
                <a:xfrm>
                  <a:off x="6288363" y="4690839"/>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02" name="直線單箭頭接點 101"/>
                <p:cNvCxnSpPr/>
                <p:nvPr/>
              </p:nvCxnSpPr>
              <p:spPr>
                <a:xfrm>
                  <a:off x="6798533" y="5443041"/>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3" name="矩形 102"/>
                <p:cNvSpPr/>
                <p:nvPr/>
              </p:nvSpPr>
              <p:spPr>
                <a:xfrm>
                  <a:off x="7130003" y="5254934"/>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4" name="矩形 103"/>
                <p:cNvSpPr/>
                <p:nvPr/>
              </p:nvSpPr>
              <p:spPr>
                <a:xfrm>
                  <a:off x="7130003" y="5841674"/>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05" name="直線單箭頭接點 104"/>
                <p:cNvCxnSpPr>
                  <a:endCxn id="103" idx="2"/>
                </p:cNvCxnSpPr>
                <p:nvPr/>
              </p:nvCxnSpPr>
              <p:spPr>
                <a:xfrm flipV="1">
                  <a:off x="7370033" y="5643554"/>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6" name="直線單箭頭接點 105"/>
                <p:cNvCxnSpPr/>
                <p:nvPr/>
              </p:nvCxnSpPr>
              <p:spPr>
                <a:xfrm flipV="1">
                  <a:off x="7370033" y="5063672"/>
                  <a:ext cx="7620" cy="1844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7" name="矩形 106"/>
                <p:cNvSpPr/>
                <p:nvPr/>
              </p:nvSpPr>
              <p:spPr>
                <a:xfrm>
                  <a:off x="7122383" y="4681422"/>
                  <a:ext cx="495300" cy="388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cxnSp>
              <p:nvCxnSpPr>
                <p:cNvPr id="108" name="直線單箭頭接點 107"/>
                <p:cNvCxnSpPr/>
                <p:nvPr/>
              </p:nvCxnSpPr>
              <p:spPr>
                <a:xfrm>
                  <a:off x="5144549" y="5463702"/>
                  <a:ext cx="331470" cy="3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58" name="矩形 57"/>
              <p:cNvSpPr/>
              <p:nvPr/>
            </p:nvSpPr>
            <p:spPr>
              <a:xfrm>
                <a:off x="5741985" y="3774762"/>
                <a:ext cx="1107996" cy="369332"/>
              </a:xfrm>
              <a:prstGeom prst="rect">
                <a:avLst/>
              </a:prstGeom>
            </p:spPr>
            <p:txBody>
              <a:bodyPr wrap="none">
                <a:spAutoFit/>
              </a:bodyPr>
              <a:lstStyle/>
              <a:p>
                <a:r>
                  <a:rPr lang="zh-TW" altLang="en-US" b="1" dirty="0">
                    <a:solidFill>
                      <a:srgbClr val="FF0000"/>
                    </a:solidFill>
                  </a:rPr>
                  <a:t>代價函數</a:t>
                </a:r>
              </a:p>
            </p:txBody>
          </p:sp>
          <p:cxnSp>
            <p:nvCxnSpPr>
              <p:cNvPr id="59" name="直線單箭頭接點 58"/>
              <p:cNvCxnSpPr>
                <a:stCxn id="107" idx="0"/>
              </p:cNvCxnSpPr>
              <p:nvPr/>
            </p:nvCxnSpPr>
            <p:spPr>
              <a:xfrm flipV="1">
                <a:off x="7370033" y="4312230"/>
                <a:ext cx="7620" cy="2208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0" name="左大括弧 59"/>
              <p:cNvSpPr/>
              <p:nvPr/>
            </p:nvSpPr>
            <p:spPr>
              <a:xfrm>
                <a:off x="6798533" y="3660875"/>
                <a:ext cx="157941" cy="602988"/>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grpSp>
      </p:grpSp>
      <p:pic>
        <p:nvPicPr>
          <p:cNvPr id="111" name="圖片 110" descr="File:Human-preferences-desktop.svg - Wikimedia Commons"/>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341840" y="5377287"/>
            <a:ext cx="334284" cy="334284"/>
          </a:xfrm>
          <a:prstGeom prst="rect">
            <a:avLst/>
          </a:prstGeom>
        </p:spPr>
      </p:pic>
      <p:pic>
        <p:nvPicPr>
          <p:cNvPr id="112" name="圖片 111" descr="File:Human-preferences-desktop.svg - Wikimedia Commons"/>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682175" y="4996621"/>
            <a:ext cx="334284" cy="334284"/>
          </a:xfrm>
          <a:prstGeom prst="rect">
            <a:avLst/>
          </a:prstGeom>
        </p:spPr>
      </p:pic>
      <p:pic>
        <p:nvPicPr>
          <p:cNvPr id="113" name="圖片 112" descr="File:Human-preferences-desktop.svg - Wikimedia Commons"/>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942023" y="4948263"/>
            <a:ext cx="334284" cy="334284"/>
          </a:xfrm>
          <a:prstGeom prst="rect">
            <a:avLst/>
          </a:prstGeom>
        </p:spPr>
      </p:pic>
      <p:pic>
        <p:nvPicPr>
          <p:cNvPr id="114" name="圖片 113" descr="File:Human-preferences-desktop.svg - Wikimedia Commons"/>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559591" y="5472420"/>
            <a:ext cx="334284" cy="334284"/>
          </a:xfrm>
          <a:prstGeom prst="rect">
            <a:avLst/>
          </a:prstGeom>
        </p:spPr>
      </p:pic>
      <p:pic>
        <p:nvPicPr>
          <p:cNvPr id="115" name="圖片 114" descr="File:Human-preferences-desktop.svg - Wikimedia Commons"/>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361190" y="5472205"/>
            <a:ext cx="334284" cy="334284"/>
          </a:xfrm>
          <a:prstGeom prst="rect">
            <a:avLst/>
          </a:prstGeom>
        </p:spPr>
      </p:pic>
    </p:spTree>
    <p:extLst>
      <p:ext uri="{BB962C8B-B14F-4D97-AF65-F5344CB8AC3E}">
        <p14:creationId xmlns:p14="http://schemas.microsoft.com/office/powerpoint/2010/main" val="77955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BC87B3-F33C-4214-BE59-7F2EC5D7C171}"/>
              </a:ext>
            </a:extLst>
          </p:cNvPr>
          <p:cNvSpPr>
            <a:spLocks noGrp="1"/>
          </p:cNvSpPr>
          <p:nvPr>
            <p:ph type="title"/>
          </p:nvPr>
        </p:nvSpPr>
        <p:spPr/>
        <p:txBody>
          <a:bodyPr/>
          <a:lstStyle/>
          <a:p>
            <a:r>
              <a:rPr lang="zh-TW" altLang="en-US" dirty="0"/>
              <a:t>教學目標</a:t>
            </a:r>
          </a:p>
        </p:txBody>
      </p:sp>
      <p:sp>
        <p:nvSpPr>
          <p:cNvPr id="3" name="內容版面配置區 2">
            <a:extLst>
              <a:ext uri="{FF2B5EF4-FFF2-40B4-BE49-F238E27FC236}">
                <a16:creationId xmlns:a16="http://schemas.microsoft.com/office/drawing/2014/main" id="{96279F5B-B043-4558-B0F6-7245C156A8E9}"/>
              </a:ext>
            </a:extLst>
          </p:cNvPr>
          <p:cNvSpPr>
            <a:spLocks noGrp="1"/>
          </p:cNvSpPr>
          <p:nvPr>
            <p:ph idx="1"/>
          </p:nvPr>
        </p:nvSpPr>
        <p:spPr/>
        <p:txBody>
          <a:bodyPr>
            <a:normAutofit/>
          </a:bodyPr>
          <a:lstStyle/>
          <a:p>
            <a:pPr>
              <a:lnSpc>
                <a:spcPct val="150000"/>
              </a:lnSpc>
            </a:pPr>
            <a:r>
              <a:rPr lang="zh-TW" altLang="en-US" sz="2800" b="1" dirty="0"/>
              <a:t>學生能夠瞭解</a:t>
            </a:r>
            <a:r>
              <a:rPr lang="en-US" altLang="zh-TW" sz="2800" b="1" dirty="0"/>
              <a:t>RNN</a:t>
            </a:r>
            <a:r>
              <a:rPr lang="zh-TW" altLang="en-US" sz="2800" b="1" dirty="0"/>
              <a:t>架構</a:t>
            </a:r>
            <a:endParaRPr lang="en-US" altLang="zh-TW" sz="2800" b="1" dirty="0"/>
          </a:p>
          <a:p>
            <a:pPr marL="182880" lvl="1">
              <a:lnSpc>
                <a:spcPct val="150000"/>
              </a:lnSpc>
              <a:spcBef>
                <a:spcPts val="1200"/>
              </a:spcBef>
              <a:spcAft>
                <a:spcPts val="0"/>
              </a:spcAft>
            </a:pPr>
            <a:r>
              <a:rPr lang="zh-TW" altLang="en-US" sz="2800" b="1" dirty="0"/>
              <a:t>學生能瞭解</a:t>
            </a:r>
            <a:r>
              <a:rPr lang="en-US" altLang="zh-TW" sz="2800" b="1" dirty="0"/>
              <a:t>RNN</a:t>
            </a:r>
            <a:r>
              <a:rPr lang="zh-TW" altLang="en-US" sz="2800" b="1" dirty="0"/>
              <a:t>原理</a:t>
            </a:r>
            <a:endParaRPr lang="en-US" altLang="zh-TW" sz="2800" b="1" dirty="0"/>
          </a:p>
          <a:p>
            <a:pPr>
              <a:lnSpc>
                <a:spcPct val="150000"/>
              </a:lnSpc>
            </a:pPr>
            <a:endParaRPr lang="en-US" altLang="zh-TW" sz="2700" b="1" dirty="0"/>
          </a:p>
          <a:p>
            <a:pPr>
              <a:lnSpc>
                <a:spcPct val="150000"/>
              </a:lnSpc>
            </a:pPr>
            <a:endParaRPr lang="en-US" altLang="zh-TW" sz="2700" b="1" dirty="0"/>
          </a:p>
        </p:txBody>
      </p:sp>
      <p:sp>
        <p:nvSpPr>
          <p:cNvPr id="5" name="投影片編號版面配置區 4">
            <a:extLst>
              <a:ext uri="{FF2B5EF4-FFF2-40B4-BE49-F238E27FC236}">
                <a16:creationId xmlns:a16="http://schemas.microsoft.com/office/drawing/2014/main" id="{BAE08D3F-63BE-4270-9A14-AC06AEC84CFF}"/>
              </a:ext>
            </a:extLst>
          </p:cNvPr>
          <p:cNvSpPr>
            <a:spLocks noGrp="1"/>
          </p:cNvSpPr>
          <p:nvPr>
            <p:ph type="sldNum" sz="quarter" idx="12"/>
          </p:nvPr>
        </p:nvSpPr>
        <p:spPr/>
        <p:txBody>
          <a:bodyPr/>
          <a:lstStyle/>
          <a:p>
            <a:fld id="{EE24E02C-FA55-4E48-AE6E-5EC7FF184350}" type="slidenum">
              <a:rPr lang="zh-TW" altLang="en-US" smtClean="0"/>
              <a:t>3</a:t>
            </a:fld>
            <a:endParaRPr lang="zh-TW" altLang="en-US"/>
          </a:p>
        </p:txBody>
      </p:sp>
      <p:pic>
        <p:nvPicPr>
          <p:cNvPr id="6" name="圖片 5">
            <a:extLst>
              <a:ext uri="{FF2B5EF4-FFF2-40B4-BE49-F238E27FC236}">
                <a16:creationId xmlns:a16="http://schemas.microsoft.com/office/drawing/2014/main" id="{E6034791-2D13-4BF0-9432-CDFC0BD2C3C9}"/>
              </a:ext>
            </a:extLst>
          </p:cNvPr>
          <p:cNvPicPr>
            <a:picLocks noChangeAspect="1"/>
          </p:cNvPicPr>
          <p:nvPr/>
        </p:nvPicPr>
        <p:blipFill>
          <a:blip r:embed="rId2"/>
          <a:stretch>
            <a:fillRect/>
          </a:stretch>
        </p:blipFill>
        <p:spPr>
          <a:xfrm>
            <a:off x="6180469" y="4073586"/>
            <a:ext cx="2542907" cy="1703344"/>
          </a:xfrm>
          <a:prstGeom prst="rect">
            <a:avLst/>
          </a:prstGeom>
          <a:ln>
            <a:noFill/>
          </a:ln>
          <a:effectLst>
            <a:softEdge rad="112500"/>
          </a:effectLst>
        </p:spPr>
      </p:pic>
    </p:spTree>
    <p:extLst>
      <p:ext uri="{BB962C8B-B14F-4D97-AF65-F5344CB8AC3E}">
        <p14:creationId xmlns:p14="http://schemas.microsoft.com/office/powerpoint/2010/main" val="1827046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結論</a:t>
            </a:r>
          </a:p>
        </p:txBody>
      </p:sp>
      <p:sp>
        <p:nvSpPr>
          <p:cNvPr id="3" name="內容版面配置區 2"/>
          <p:cNvSpPr>
            <a:spLocks noGrp="1"/>
          </p:cNvSpPr>
          <p:nvPr>
            <p:ph idx="1"/>
          </p:nvPr>
        </p:nvSpPr>
        <p:spPr/>
        <p:txBody>
          <a:bodyPr/>
          <a:lstStyle/>
          <a:p>
            <a:pPr algn="just">
              <a:lnSpc>
                <a:spcPct val="150000"/>
              </a:lnSpc>
            </a:pPr>
            <a:r>
              <a:rPr lang="en-US" altLang="zh-TW" dirty="0"/>
              <a:t>RNN </a:t>
            </a:r>
            <a:r>
              <a:rPr lang="zh-TW" altLang="en-US" dirty="0"/>
              <a:t>有別於</a:t>
            </a:r>
            <a:r>
              <a:rPr lang="en-US" altLang="zh-TW" dirty="0"/>
              <a:t>DNN</a:t>
            </a:r>
            <a:r>
              <a:rPr lang="zh-TW" altLang="en-US" dirty="0"/>
              <a:t>、</a:t>
            </a:r>
            <a:r>
              <a:rPr lang="en-US" altLang="zh-TW" dirty="0"/>
              <a:t>CNN</a:t>
            </a:r>
            <a:r>
              <a:rPr lang="zh-TW" altLang="en-US" dirty="0"/>
              <a:t>網路每次預測都只能考量到當下的時間點所發生的事件，它讓每一個時間點的神經元擁有自己的狀態，使得整個神經網路能像人腦一般記住過去的訊息（</a:t>
            </a:r>
            <a:r>
              <a:rPr lang="en-US" altLang="zh-TW" dirty="0"/>
              <a:t>information</a:t>
            </a:r>
            <a:r>
              <a:rPr lang="zh-TW" altLang="en-US" dirty="0"/>
              <a:t>），並利用這些過去的資訊做更精確的預測，因此</a:t>
            </a:r>
            <a:r>
              <a:rPr lang="en-US" altLang="zh-TW" dirty="0"/>
              <a:t>RNN</a:t>
            </a:r>
            <a:r>
              <a:rPr lang="zh-TW" altLang="en-US" dirty="0"/>
              <a:t>經常被應用在</a:t>
            </a:r>
            <a:r>
              <a:rPr lang="zh-TW" altLang="en-US" dirty="0">
                <a:solidFill>
                  <a:srgbClr val="FF0000"/>
                </a:solidFill>
              </a:rPr>
              <a:t>語意分析、語音辨識</a:t>
            </a:r>
            <a:r>
              <a:rPr lang="zh-TW" altLang="en-US" dirty="0"/>
              <a:t>等這類需要考慮到前、後文的場景，如果之後其他場景的資料跟</a:t>
            </a:r>
            <a:r>
              <a:rPr lang="zh-TW" altLang="en-US" b="1" dirty="0">
                <a:solidFill>
                  <a:srgbClr val="0000FF"/>
                </a:solidFill>
              </a:rPr>
              <a:t>時序</a:t>
            </a:r>
            <a:r>
              <a:rPr lang="zh-TW" altLang="en-US" dirty="0"/>
              <a:t>有關，都建議用</a:t>
            </a:r>
            <a:r>
              <a:rPr lang="en-US" altLang="zh-TW" dirty="0"/>
              <a:t>RNN</a:t>
            </a:r>
            <a:r>
              <a:rPr lang="zh-TW" altLang="en-US" dirty="0"/>
              <a:t>來當做模型，效果上的預測會比較好。</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39</a:t>
            </a:fld>
            <a:endParaRPr lang="zh-TW" altLang="en-US"/>
          </a:p>
        </p:txBody>
      </p:sp>
    </p:spTree>
    <p:extLst>
      <p:ext uri="{BB962C8B-B14F-4D97-AF65-F5344CB8AC3E}">
        <p14:creationId xmlns:p14="http://schemas.microsoft.com/office/powerpoint/2010/main" val="1103576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578982-643B-4A95-8FA3-430B229AA5F6}"/>
              </a:ext>
            </a:extLst>
          </p:cNvPr>
          <p:cNvSpPr>
            <a:spLocks noGrp="1"/>
          </p:cNvSpPr>
          <p:nvPr>
            <p:ph type="ctrTitle"/>
          </p:nvPr>
        </p:nvSpPr>
        <p:spPr/>
        <p:txBody>
          <a:bodyPr/>
          <a:lstStyle/>
          <a:p>
            <a:r>
              <a:rPr lang="zh-TW" altLang="en-US" sz="4800" dirty="0"/>
              <a:t>長短期記憶</a:t>
            </a:r>
            <a:r>
              <a:rPr lang="en-US" altLang="zh-TW" sz="4800" dirty="0"/>
              <a:t/>
            </a:r>
            <a:br>
              <a:rPr lang="en-US" altLang="zh-TW" sz="4800" dirty="0"/>
            </a:br>
            <a:r>
              <a:rPr lang="en-US" altLang="zh-TW" sz="4800" dirty="0"/>
              <a:t>      </a:t>
            </a:r>
            <a:r>
              <a:rPr lang="en-US" altLang="zh-TW" sz="2500" dirty="0"/>
              <a:t>LSTM (Long Short-Term Memory)</a:t>
            </a:r>
            <a:endParaRPr lang="zh-TW" altLang="en-US" sz="2500" dirty="0"/>
          </a:p>
        </p:txBody>
      </p:sp>
      <p:sp>
        <p:nvSpPr>
          <p:cNvPr id="3" name="副標題 2">
            <a:extLst>
              <a:ext uri="{FF2B5EF4-FFF2-40B4-BE49-F238E27FC236}">
                <a16:creationId xmlns:a16="http://schemas.microsoft.com/office/drawing/2014/main" id="{ED79C364-2BD6-45E7-9D22-D6726EDDFAEB}"/>
              </a:ext>
            </a:extLst>
          </p:cNvPr>
          <p:cNvSpPr>
            <a:spLocks noGrp="1"/>
          </p:cNvSpPr>
          <p:nvPr>
            <p:ph type="subTitle" idx="1"/>
          </p:nvPr>
        </p:nvSpPr>
        <p:spPr>
          <a:xfrm>
            <a:off x="670686" y="4468031"/>
            <a:ext cx="6901213" cy="1595318"/>
          </a:xfrm>
        </p:spPr>
        <p:txBody>
          <a:bodyPr>
            <a:normAutofit/>
          </a:bodyPr>
          <a:lstStyle/>
          <a:p>
            <a:pPr>
              <a:lnSpc>
                <a:spcPct val="100000"/>
              </a:lnSpc>
            </a:pPr>
            <a:r>
              <a:rPr lang="zh-TW" altLang="en-US" sz="1875" dirty="0"/>
              <a:t>授課教師：黃啟賢</a:t>
            </a:r>
            <a:r>
              <a:rPr lang="en-US" altLang="zh-TW" sz="1875" dirty="0"/>
              <a:t>(Qi-Xian Huang)</a:t>
            </a:r>
          </a:p>
          <a:p>
            <a:pPr>
              <a:lnSpc>
                <a:spcPct val="100000"/>
              </a:lnSpc>
            </a:pPr>
            <a:r>
              <a:rPr lang="zh-TW" altLang="en-US" sz="1875" dirty="0"/>
              <a:t>日期：</a:t>
            </a:r>
            <a:r>
              <a:rPr lang="en-US" altLang="zh-TW" sz="1875" dirty="0"/>
              <a:t>2021/05/25</a:t>
            </a:r>
          </a:p>
          <a:p>
            <a:pPr>
              <a:lnSpc>
                <a:spcPct val="100000"/>
              </a:lnSpc>
            </a:pPr>
            <a:r>
              <a:rPr lang="zh-TW" altLang="en-US" sz="1875" dirty="0"/>
              <a:t>信箱：</a:t>
            </a:r>
            <a:r>
              <a:rPr lang="en-US" altLang="zh-TW" sz="1875" dirty="0"/>
              <a:t>xiangg800906three@gapp.nthu.edu.tw</a:t>
            </a:r>
            <a:endParaRPr lang="zh-TW" altLang="en-US" sz="1875" dirty="0"/>
          </a:p>
        </p:txBody>
      </p:sp>
      <p:pic>
        <p:nvPicPr>
          <p:cNvPr id="4" name="圖片 3">
            <a:extLst>
              <a:ext uri="{FF2B5EF4-FFF2-40B4-BE49-F238E27FC236}">
                <a16:creationId xmlns:a16="http://schemas.microsoft.com/office/drawing/2014/main" id="{E6034791-2D13-4BF0-9432-CDFC0BD2C3C9}"/>
              </a:ext>
            </a:extLst>
          </p:cNvPr>
          <p:cNvPicPr>
            <a:picLocks noChangeAspect="1"/>
          </p:cNvPicPr>
          <p:nvPr/>
        </p:nvPicPr>
        <p:blipFill>
          <a:blip r:embed="rId2"/>
          <a:stretch>
            <a:fillRect/>
          </a:stretch>
        </p:blipFill>
        <p:spPr>
          <a:xfrm>
            <a:off x="5838738" y="5046175"/>
            <a:ext cx="2542907" cy="1703344"/>
          </a:xfrm>
          <a:prstGeom prst="rect">
            <a:avLst/>
          </a:prstGeom>
          <a:ln>
            <a:noFill/>
          </a:ln>
          <a:effectLst>
            <a:softEdge rad="112500"/>
          </a:effectLst>
        </p:spPr>
      </p:pic>
    </p:spTree>
    <p:extLst>
      <p:ext uri="{BB962C8B-B14F-4D97-AF65-F5344CB8AC3E}">
        <p14:creationId xmlns:p14="http://schemas.microsoft.com/office/powerpoint/2010/main" val="1429595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BC87B3-F33C-4214-BE59-7F2EC5D7C171}"/>
              </a:ext>
            </a:extLst>
          </p:cNvPr>
          <p:cNvSpPr>
            <a:spLocks noGrp="1"/>
          </p:cNvSpPr>
          <p:nvPr>
            <p:ph type="title"/>
          </p:nvPr>
        </p:nvSpPr>
        <p:spPr/>
        <p:txBody>
          <a:bodyPr/>
          <a:lstStyle/>
          <a:p>
            <a:r>
              <a:rPr lang="zh-TW" altLang="en-US" dirty="0"/>
              <a:t>教學大綱</a:t>
            </a:r>
          </a:p>
        </p:txBody>
      </p:sp>
      <p:sp>
        <p:nvSpPr>
          <p:cNvPr id="3" name="內容版面配置區 2">
            <a:extLst>
              <a:ext uri="{FF2B5EF4-FFF2-40B4-BE49-F238E27FC236}">
                <a16:creationId xmlns:a16="http://schemas.microsoft.com/office/drawing/2014/main" id="{96279F5B-B043-4558-B0F6-7245C156A8E9}"/>
              </a:ext>
            </a:extLst>
          </p:cNvPr>
          <p:cNvSpPr>
            <a:spLocks noGrp="1"/>
          </p:cNvSpPr>
          <p:nvPr>
            <p:ph idx="1"/>
          </p:nvPr>
        </p:nvSpPr>
        <p:spPr/>
        <p:txBody>
          <a:bodyPr>
            <a:normAutofit/>
          </a:bodyPr>
          <a:lstStyle/>
          <a:p>
            <a:pPr>
              <a:lnSpc>
                <a:spcPct val="150000"/>
              </a:lnSpc>
            </a:pPr>
            <a:r>
              <a:rPr lang="zh-TW" altLang="en-US" sz="2700" b="1" dirty="0"/>
              <a:t>理論篇</a:t>
            </a:r>
            <a:endParaRPr lang="en-US" altLang="zh-TW" sz="2700" b="1" dirty="0"/>
          </a:p>
          <a:p>
            <a:pPr lvl="1">
              <a:lnSpc>
                <a:spcPct val="150000"/>
              </a:lnSpc>
            </a:pPr>
            <a:r>
              <a:rPr lang="en-US" altLang="zh-TW" sz="2550" b="1" dirty="0"/>
              <a:t>LSTM</a:t>
            </a:r>
            <a:r>
              <a:rPr lang="zh-TW" altLang="en-US" sz="2550" b="1" dirty="0"/>
              <a:t>如何改善</a:t>
            </a:r>
            <a:r>
              <a:rPr lang="en-US" altLang="zh-TW" sz="2550" b="1" dirty="0"/>
              <a:t>RNN</a:t>
            </a:r>
            <a:r>
              <a:rPr lang="zh-TW" altLang="en-US" sz="2550" b="1" dirty="0"/>
              <a:t>的問題</a:t>
            </a:r>
            <a:endParaRPr lang="en-US" altLang="zh-TW" sz="2550" b="1" dirty="0"/>
          </a:p>
          <a:p>
            <a:pPr lvl="1">
              <a:lnSpc>
                <a:spcPct val="150000"/>
              </a:lnSpc>
            </a:pPr>
            <a:r>
              <a:rPr lang="zh-TW" altLang="en-US" sz="2550" b="1" dirty="0"/>
              <a:t>使用</a:t>
            </a:r>
            <a:r>
              <a:rPr lang="en-US" altLang="zh-TW" sz="2550" b="1" dirty="0" err="1"/>
              <a:t>Tensorflow</a:t>
            </a:r>
            <a:r>
              <a:rPr lang="zh-TW" altLang="en-US" sz="2550" b="1" dirty="0"/>
              <a:t>實作</a:t>
            </a:r>
            <a:r>
              <a:rPr lang="en-US" altLang="zh-TW" sz="2550" b="1" dirty="0"/>
              <a:t>LSTM</a:t>
            </a:r>
            <a:r>
              <a:rPr lang="zh-TW" altLang="en-US" sz="2550" b="1" dirty="0"/>
              <a:t>應用於情感語句分析</a:t>
            </a:r>
            <a:endParaRPr lang="en-US" altLang="zh-TW" sz="2550" b="1" dirty="0"/>
          </a:p>
        </p:txBody>
      </p:sp>
      <p:sp>
        <p:nvSpPr>
          <p:cNvPr id="5" name="投影片編號版面配置區 4">
            <a:extLst>
              <a:ext uri="{FF2B5EF4-FFF2-40B4-BE49-F238E27FC236}">
                <a16:creationId xmlns:a16="http://schemas.microsoft.com/office/drawing/2014/main" id="{BAE08D3F-63BE-4270-9A14-AC06AEC84CFF}"/>
              </a:ext>
            </a:extLst>
          </p:cNvPr>
          <p:cNvSpPr>
            <a:spLocks noGrp="1"/>
          </p:cNvSpPr>
          <p:nvPr>
            <p:ph type="sldNum" sz="quarter" idx="12"/>
          </p:nvPr>
        </p:nvSpPr>
        <p:spPr/>
        <p:txBody>
          <a:bodyPr/>
          <a:lstStyle/>
          <a:p>
            <a:fld id="{EE24E02C-FA55-4E48-AE6E-5EC7FF184350}" type="slidenum">
              <a:rPr lang="zh-TW" altLang="en-US" smtClean="0"/>
              <a:t>41</a:t>
            </a:fld>
            <a:endParaRPr lang="zh-TW" altLang="en-US"/>
          </a:p>
        </p:txBody>
      </p:sp>
    </p:spTree>
    <p:extLst>
      <p:ext uri="{BB962C8B-B14F-4D97-AF65-F5344CB8AC3E}">
        <p14:creationId xmlns:p14="http://schemas.microsoft.com/office/powerpoint/2010/main" val="3279053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BC87B3-F33C-4214-BE59-7F2EC5D7C171}"/>
              </a:ext>
            </a:extLst>
          </p:cNvPr>
          <p:cNvSpPr>
            <a:spLocks noGrp="1"/>
          </p:cNvSpPr>
          <p:nvPr>
            <p:ph type="title"/>
          </p:nvPr>
        </p:nvSpPr>
        <p:spPr/>
        <p:txBody>
          <a:bodyPr/>
          <a:lstStyle/>
          <a:p>
            <a:r>
              <a:rPr lang="zh-TW" altLang="en-US" dirty="0"/>
              <a:t>教學大綱</a:t>
            </a:r>
          </a:p>
        </p:txBody>
      </p:sp>
      <p:sp>
        <p:nvSpPr>
          <p:cNvPr id="3" name="內容版面配置區 2">
            <a:extLst>
              <a:ext uri="{FF2B5EF4-FFF2-40B4-BE49-F238E27FC236}">
                <a16:creationId xmlns:a16="http://schemas.microsoft.com/office/drawing/2014/main" id="{96279F5B-B043-4558-B0F6-7245C156A8E9}"/>
              </a:ext>
            </a:extLst>
          </p:cNvPr>
          <p:cNvSpPr>
            <a:spLocks noGrp="1"/>
          </p:cNvSpPr>
          <p:nvPr>
            <p:ph idx="1"/>
          </p:nvPr>
        </p:nvSpPr>
        <p:spPr/>
        <p:txBody>
          <a:bodyPr>
            <a:normAutofit/>
          </a:bodyPr>
          <a:lstStyle/>
          <a:p>
            <a:pPr>
              <a:lnSpc>
                <a:spcPct val="150000"/>
              </a:lnSpc>
            </a:pPr>
            <a:r>
              <a:rPr lang="zh-TW" altLang="en-US" sz="2700" b="1" dirty="0"/>
              <a:t>理論篇</a:t>
            </a:r>
            <a:endParaRPr lang="en-US" altLang="zh-TW" sz="2700" b="1" dirty="0"/>
          </a:p>
          <a:p>
            <a:pPr lvl="1">
              <a:lnSpc>
                <a:spcPct val="150000"/>
              </a:lnSpc>
            </a:pPr>
            <a:r>
              <a:rPr lang="en-US" altLang="zh-TW" sz="2550" b="1" dirty="0"/>
              <a:t>LSTM</a:t>
            </a:r>
            <a:r>
              <a:rPr lang="zh-TW" altLang="en-US" sz="2550" b="1" dirty="0"/>
              <a:t>如何改善</a:t>
            </a:r>
            <a:r>
              <a:rPr lang="en-US" altLang="zh-TW" sz="2550" b="1" dirty="0"/>
              <a:t>RNN</a:t>
            </a:r>
            <a:r>
              <a:rPr lang="zh-TW" altLang="en-US" sz="2550" b="1" dirty="0"/>
              <a:t>的問題</a:t>
            </a:r>
            <a:endParaRPr lang="en-US" altLang="zh-TW" sz="2550" b="1" dirty="0"/>
          </a:p>
          <a:p>
            <a:pPr lvl="1">
              <a:lnSpc>
                <a:spcPct val="150000"/>
              </a:lnSpc>
            </a:pPr>
            <a:r>
              <a:rPr lang="zh-TW" altLang="en-US" sz="2550" b="1" dirty="0">
                <a:solidFill>
                  <a:schemeClr val="bg1">
                    <a:lumMod val="85000"/>
                  </a:schemeClr>
                </a:solidFill>
              </a:rPr>
              <a:t>使用</a:t>
            </a:r>
            <a:r>
              <a:rPr lang="en-US" altLang="zh-TW" sz="2550" b="1" dirty="0" err="1">
                <a:solidFill>
                  <a:schemeClr val="bg1">
                    <a:lumMod val="85000"/>
                  </a:schemeClr>
                </a:solidFill>
              </a:rPr>
              <a:t>Tensorflow</a:t>
            </a:r>
            <a:r>
              <a:rPr lang="zh-TW" altLang="en-US" sz="2550" b="1" dirty="0">
                <a:solidFill>
                  <a:schemeClr val="bg1">
                    <a:lumMod val="85000"/>
                  </a:schemeClr>
                </a:solidFill>
              </a:rPr>
              <a:t>實作</a:t>
            </a:r>
            <a:r>
              <a:rPr lang="en-US" altLang="zh-TW" sz="2550" b="1" dirty="0">
                <a:solidFill>
                  <a:schemeClr val="bg1">
                    <a:lumMod val="85000"/>
                  </a:schemeClr>
                </a:solidFill>
              </a:rPr>
              <a:t>LSTM</a:t>
            </a:r>
            <a:r>
              <a:rPr lang="zh-TW" altLang="en-US" sz="2550" b="1" dirty="0">
                <a:solidFill>
                  <a:schemeClr val="bg1">
                    <a:lumMod val="85000"/>
                  </a:schemeClr>
                </a:solidFill>
              </a:rPr>
              <a:t>應用於情感語句分析</a:t>
            </a:r>
            <a:endParaRPr lang="en-US" altLang="zh-TW" sz="2550" b="1" dirty="0">
              <a:solidFill>
                <a:schemeClr val="bg1">
                  <a:lumMod val="85000"/>
                </a:schemeClr>
              </a:solidFill>
            </a:endParaRPr>
          </a:p>
        </p:txBody>
      </p:sp>
      <p:sp>
        <p:nvSpPr>
          <p:cNvPr id="5" name="投影片編號版面配置區 4">
            <a:extLst>
              <a:ext uri="{FF2B5EF4-FFF2-40B4-BE49-F238E27FC236}">
                <a16:creationId xmlns:a16="http://schemas.microsoft.com/office/drawing/2014/main" id="{BAE08D3F-63BE-4270-9A14-AC06AEC84CFF}"/>
              </a:ext>
            </a:extLst>
          </p:cNvPr>
          <p:cNvSpPr>
            <a:spLocks noGrp="1"/>
          </p:cNvSpPr>
          <p:nvPr>
            <p:ph type="sldNum" sz="quarter" idx="12"/>
          </p:nvPr>
        </p:nvSpPr>
        <p:spPr/>
        <p:txBody>
          <a:bodyPr/>
          <a:lstStyle/>
          <a:p>
            <a:fld id="{EE24E02C-FA55-4E48-AE6E-5EC7FF184350}" type="slidenum">
              <a:rPr lang="zh-TW" altLang="en-US" smtClean="0"/>
              <a:t>42</a:t>
            </a:fld>
            <a:endParaRPr lang="zh-TW" altLang="en-US"/>
          </a:p>
        </p:txBody>
      </p:sp>
    </p:spTree>
    <p:extLst>
      <p:ext uri="{BB962C8B-B14F-4D97-AF65-F5344CB8AC3E}">
        <p14:creationId xmlns:p14="http://schemas.microsoft.com/office/powerpoint/2010/main" val="154977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53E4D-CA02-48E7-8C27-5F69C5CFBA83}"/>
              </a:ext>
            </a:extLst>
          </p:cNvPr>
          <p:cNvSpPr>
            <a:spLocks noGrp="1"/>
          </p:cNvSpPr>
          <p:nvPr>
            <p:ph type="title"/>
          </p:nvPr>
        </p:nvSpPr>
        <p:spPr/>
        <p:txBody>
          <a:bodyPr/>
          <a:lstStyle/>
          <a:p>
            <a:r>
              <a:rPr lang="en-US" altLang="zh-TW" sz="4400" dirty="0"/>
              <a:t>LSTM</a:t>
            </a:r>
            <a:r>
              <a:rPr lang="zh-TW" altLang="en-US" sz="4400" dirty="0"/>
              <a:t>如何改善</a:t>
            </a:r>
            <a:r>
              <a:rPr lang="en-US" altLang="zh-TW" sz="4400" dirty="0"/>
              <a:t>RNN</a:t>
            </a:r>
            <a:r>
              <a:rPr lang="zh-TW" altLang="en-US" sz="4400" dirty="0"/>
              <a:t>的問題</a:t>
            </a:r>
            <a:endParaRPr lang="zh-TW" altLang="en-US" dirty="0"/>
          </a:p>
        </p:txBody>
      </p:sp>
      <p:sp>
        <p:nvSpPr>
          <p:cNvPr id="3" name="內容版面配置區 2">
            <a:extLst>
              <a:ext uri="{FF2B5EF4-FFF2-40B4-BE49-F238E27FC236}">
                <a16:creationId xmlns:a16="http://schemas.microsoft.com/office/drawing/2014/main" id="{22A80DE1-C2F4-4F4C-8B5B-18703B17FBF4}"/>
              </a:ext>
            </a:extLst>
          </p:cNvPr>
          <p:cNvSpPr>
            <a:spLocks noGrp="1"/>
          </p:cNvSpPr>
          <p:nvPr>
            <p:ph idx="1"/>
          </p:nvPr>
        </p:nvSpPr>
        <p:spPr>
          <a:xfrm>
            <a:off x="685800" y="2121408"/>
            <a:ext cx="7772400" cy="4050792"/>
          </a:xfrm>
        </p:spPr>
        <p:txBody>
          <a:bodyPr/>
          <a:lstStyle/>
          <a:p>
            <a:pPr>
              <a:lnSpc>
                <a:spcPct val="150000"/>
              </a:lnSpc>
            </a:pPr>
            <a:r>
              <a:rPr lang="zh-TW" altLang="en-US" dirty="0"/>
              <a:t>下圖為一個簡單的 </a:t>
            </a:r>
            <a:r>
              <a:rPr lang="en-US" altLang="zh-TW" dirty="0"/>
              <a:t>RNN </a:t>
            </a:r>
            <a:r>
              <a:rPr lang="zh-TW" altLang="en-US" dirty="0"/>
              <a:t>結構：</a:t>
            </a:r>
            <a:endParaRPr lang="en-US" altLang="zh-TW" dirty="0"/>
          </a:p>
          <a:p>
            <a:pPr lvl="1" algn="just">
              <a:lnSpc>
                <a:spcPct val="150000"/>
              </a:lnSpc>
            </a:pPr>
            <a:r>
              <a:rPr lang="zh-TW" altLang="en-US" dirty="0"/>
              <a:t>但 </a:t>
            </a:r>
            <a:r>
              <a:rPr lang="en-US" altLang="zh-TW" dirty="0"/>
              <a:t>RNN </a:t>
            </a:r>
            <a:r>
              <a:rPr lang="zh-TW" altLang="en-US" dirty="0"/>
              <a:t>有其缺點：無法捕捉長期時間（當序列的距離太大）之間的關聯。簡單的 </a:t>
            </a:r>
            <a:r>
              <a:rPr lang="en-US" altLang="zh-TW" dirty="0"/>
              <a:t>RNN </a:t>
            </a:r>
            <a:r>
              <a:rPr lang="zh-TW" altLang="en-US" dirty="0"/>
              <a:t>結構無法處理隨著</a:t>
            </a:r>
            <a:r>
              <a:rPr lang="zh-TW" altLang="en-US" b="1" dirty="0"/>
              <a:t>遞歸權重指數級爆炸</a:t>
            </a:r>
            <a:r>
              <a:rPr lang="zh-TW" altLang="en-US" dirty="0"/>
              <a:t>或</a:t>
            </a:r>
            <a:r>
              <a:rPr lang="zh-TW" altLang="en-US" b="1" dirty="0"/>
              <a:t>消失</a:t>
            </a:r>
            <a:r>
              <a:rPr lang="zh-TW" altLang="en-US" dirty="0"/>
              <a:t>的問題（</a:t>
            </a:r>
            <a:r>
              <a:rPr lang="en-US" altLang="zh-TW" dirty="0"/>
              <a:t>Vanishing gradient problem</a:t>
            </a:r>
            <a:r>
              <a:rPr lang="zh-TW" altLang="en-US" dirty="0"/>
              <a:t>），我們稱為</a:t>
            </a:r>
            <a:r>
              <a:rPr lang="zh-TW" altLang="en-US" b="1" dirty="0"/>
              <a:t>梯度消失 </a:t>
            </a:r>
            <a:r>
              <a:rPr lang="en-US" altLang="zh-TW" dirty="0"/>
              <a:t>or </a:t>
            </a:r>
            <a:r>
              <a:rPr lang="zh-TW" altLang="en-US" b="1" dirty="0"/>
              <a:t>梯度爆炸</a:t>
            </a:r>
            <a:r>
              <a:rPr lang="zh-TW" altLang="en-US" dirty="0"/>
              <a:t>。</a:t>
            </a:r>
          </a:p>
        </p:txBody>
      </p:sp>
      <p:sp>
        <p:nvSpPr>
          <p:cNvPr id="4" name="投影片編號版面配置區 3">
            <a:extLst>
              <a:ext uri="{FF2B5EF4-FFF2-40B4-BE49-F238E27FC236}">
                <a16:creationId xmlns:a16="http://schemas.microsoft.com/office/drawing/2014/main" id="{F3DBA687-FBD8-4D69-8035-01CD9E4F7656}"/>
              </a:ext>
            </a:extLst>
          </p:cNvPr>
          <p:cNvSpPr>
            <a:spLocks noGrp="1"/>
          </p:cNvSpPr>
          <p:nvPr>
            <p:ph type="sldNum" sz="quarter" idx="12"/>
          </p:nvPr>
        </p:nvSpPr>
        <p:spPr/>
        <p:txBody>
          <a:bodyPr/>
          <a:lstStyle/>
          <a:p>
            <a:fld id="{EE24E02C-FA55-4E48-AE6E-5EC7FF184350}" type="slidenum">
              <a:rPr lang="zh-TW" altLang="en-US" smtClean="0"/>
              <a:t>43</a:t>
            </a:fld>
            <a:endParaRPr lang="zh-TW" altLang="en-US"/>
          </a:p>
        </p:txBody>
      </p:sp>
      <p:pic>
        <p:nvPicPr>
          <p:cNvPr id="1026" name="Picture 2" descr="https://ithelp.ithome.com.tw/upload/images/20181028/20112540OEfQX09Mw9.png">
            <a:extLst>
              <a:ext uri="{FF2B5EF4-FFF2-40B4-BE49-F238E27FC236}">
                <a16:creationId xmlns:a16="http://schemas.microsoft.com/office/drawing/2014/main" id="{03238D10-67B4-49CB-B8D3-7F1621194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103" y="4151912"/>
            <a:ext cx="6647793" cy="2485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797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C087B5-F3E5-44FF-94CF-B862D9E49E66}"/>
              </a:ext>
            </a:extLst>
          </p:cNvPr>
          <p:cNvSpPr>
            <a:spLocks noGrp="1"/>
          </p:cNvSpPr>
          <p:nvPr>
            <p:ph type="title"/>
          </p:nvPr>
        </p:nvSpPr>
        <p:spPr/>
        <p:txBody>
          <a:bodyPr/>
          <a:lstStyle/>
          <a:p>
            <a:r>
              <a:rPr lang="en-US" altLang="zh-TW" sz="4000" dirty="0"/>
              <a:t>LSTM</a:t>
            </a:r>
            <a:r>
              <a:rPr lang="zh-TW" altLang="en-US" sz="4000" dirty="0"/>
              <a:t>如何改善</a:t>
            </a:r>
            <a:r>
              <a:rPr lang="en-US" altLang="zh-TW" sz="4000" dirty="0"/>
              <a:t>RNN</a:t>
            </a:r>
            <a:r>
              <a:rPr lang="zh-TW" altLang="en-US" sz="4000" dirty="0"/>
              <a:t>的問題</a:t>
            </a:r>
            <a:endParaRPr lang="zh-TW" altLang="en-US" dirty="0"/>
          </a:p>
        </p:txBody>
      </p:sp>
      <p:sp>
        <p:nvSpPr>
          <p:cNvPr id="3" name="內容版面配置區 2">
            <a:extLst>
              <a:ext uri="{FF2B5EF4-FFF2-40B4-BE49-F238E27FC236}">
                <a16:creationId xmlns:a16="http://schemas.microsoft.com/office/drawing/2014/main" id="{9E4786CF-359D-444B-A0BB-BE88F1398EF6}"/>
              </a:ext>
            </a:extLst>
          </p:cNvPr>
          <p:cNvSpPr>
            <a:spLocks noGrp="1"/>
          </p:cNvSpPr>
          <p:nvPr>
            <p:ph idx="1"/>
          </p:nvPr>
        </p:nvSpPr>
        <p:spPr/>
        <p:txBody>
          <a:bodyPr>
            <a:normAutofit/>
          </a:bodyPr>
          <a:lstStyle/>
          <a:p>
            <a:r>
              <a:rPr lang="zh-TW" altLang="en-US" b="1" dirty="0"/>
              <a:t>梯度不穩定：梯度消息（爆炸）</a:t>
            </a:r>
            <a:endParaRPr lang="en-US" altLang="zh-TW" b="1" dirty="0"/>
          </a:p>
          <a:p>
            <a:endParaRPr lang="en-US" altLang="zh-TW" b="1" dirty="0"/>
          </a:p>
          <a:p>
            <a:endParaRPr lang="en-US" altLang="zh-TW" b="1" dirty="0"/>
          </a:p>
          <a:p>
            <a:endParaRPr lang="en-US" altLang="zh-TW" b="1" dirty="0"/>
          </a:p>
          <a:p>
            <a:r>
              <a:rPr lang="zh-TW" altLang="en-US" b="1" dirty="0"/>
              <a:t>由前向傳播可知：</a:t>
            </a:r>
            <a:endParaRPr lang="en-US" altLang="zh-TW" b="1" dirty="0"/>
          </a:p>
          <a:p>
            <a:endParaRPr lang="en-US" altLang="zh-TW" b="1" dirty="0"/>
          </a:p>
          <a:p>
            <a:endParaRPr lang="en-US" altLang="zh-TW" b="1" dirty="0"/>
          </a:p>
          <a:p>
            <a:endParaRPr lang="en-US" altLang="zh-TW" b="1" dirty="0"/>
          </a:p>
          <a:p>
            <a:r>
              <a:rPr lang="en-US" altLang="zh-TW" b="1" dirty="0"/>
              <a:t>BP</a:t>
            </a:r>
            <a:r>
              <a:rPr lang="zh-TW" altLang="en-US" b="1" dirty="0"/>
              <a:t>反傳：</a:t>
            </a:r>
          </a:p>
        </p:txBody>
      </p:sp>
      <p:sp>
        <p:nvSpPr>
          <p:cNvPr id="4" name="投影片編號版面配置區 3">
            <a:extLst>
              <a:ext uri="{FF2B5EF4-FFF2-40B4-BE49-F238E27FC236}">
                <a16:creationId xmlns:a16="http://schemas.microsoft.com/office/drawing/2014/main" id="{096D7726-6AC2-4F93-8A56-42D76BE92636}"/>
              </a:ext>
            </a:extLst>
          </p:cNvPr>
          <p:cNvSpPr>
            <a:spLocks noGrp="1"/>
          </p:cNvSpPr>
          <p:nvPr>
            <p:ph type="sldNum" sz="quarter" idx="12"/>
          </p:nvPr>
        </p:nvSpPr>
        <p:spPr/>
        <p:txBody>
          <a:bodyPr/>
          <a:lstStyle/>
          <a:p>
            <a:fld id="{EE24E02C-FA55-4E48-AE6E-5EC7FF184350}" type="slidenum">
              <a:rPr lang="zh-TW" altLang="en-US" smtClean="0"/>
              <a:t>44</a:t>
            </a:fld>
            <a:endParaRPr lang="zh-TW" altLang="en-US"/>
          </a:p>
        </p:txBody>
      </p:sp>
      <p:pic>
        <p:nvPicPr>
          <p:cNvPr id="5" name="圖片 4">
            <a:extLst>
              <a:ext uri="{FF2B5EF4-FFF2-40B4-BE49-F238E27FC236}">
                <a16:creationId xmlns:a16="http://schemas.microsoft.com/office/drawing/2014/main" id="{5FCEBB65-D628-4172-9EC5-208EB97E8B06}"/>
              </a:ext>
            </a:extLst>
          </p:cNvPr>
          <p:cNvPicPr>
            <a:picLocks noChangeAspect="1"/>
          </p:cNvPicPr>
          <p:nvPr/>
        </p:nvPicPr>
        <p:blipFill>
          <a:blip r:embed="rId2"/>
          <a:stretch>
            <a:fillRect/>
          </a:stretch>
        </p:blipFill>
        <p:spPr>
          <a:xfrm>
            <a:off x="1534510" y="2808038"/>
            <a:ext cx="6531358" cy="1015622"/>
          </a:xfrm>
          <a:prstGeom prst="rect">
            <a:avLst/>
          </a:prstGeom>
        </p:spPr>
      </p:pic>
      <p:pic>
        <p:nvPicPr>
          <p:cNvPr id="7" name="圖片 6">
            <a:extLst>
              <a:ext uri="{FF2B5EF4-FFF2-40B4-BE49-F238E27FC236}">
                <a16:creationId xmlns:a16="http://schemas.microsoft.com/office/drawing/2014/main" id="{6AEC06BD-EB57-4463-9191-445B634F6E85}"/>
              </a:ext>
            </a:extLst>
          </p:cNvPr>
          <p:cNvPicPr>
            <a:picLocks noChangeAspect="1"/>
          </p:cNvPicPr>
          <p:nvPr/>
        </p:nvPicPr>
        <p:blipFill>
          <a:blip r:embed="rId3"/>
          <a:stretch>
            <a:fillRect/>
          </a:stretch>
        </p:blipFill>
        <p:spPr>
          <a:xfrm>
            <a:off x="2477649" y="4534013"/>
            <a:ext cx="4010025" cy="609600"/>
          </a:xfrm>
          <a:prstGeom prst="rect">
            <a:avLst/>
          </a:prstGeom>
        </p:spPr>
      </p:pic>
      <p:pic>
        <p:nvPicPr>
          <p:cNvPr id="8" name="圖片 7">
            <a:extLst>
              <a:ext uri="{FF2B5EF4-FFF2-40B4-BE49-F238E27FC236}">
                <a16:creationId xmlns:a16="http://schemas.microsoft.com/office/drawing/2014/main" id="{46404974-E10F-42E6-A280-2F67050E0A1D}"/>
              </a:ext>
            </a:extLst>
          </p:cNvPr>
          <p:cNvPicPr>
            <a:picLocks noChangeAspect="1"/>
          </p:cNvPicPr>
          <p:nvPr/>
        </p:nvPicPr>
        <p:blipFill>
          <a:blip r:embed="rId4"/>
          <a:stretch>
            <a:fillRect/>
          </a:stretch>
        </p:blipFill>
        <p:spPr>
          <a:xfrm>
            <a:off x="2763399" y="5855476"/>
            <a:ext cx="3724275" cy="981075"/>
          </a:xfrm>
          <a:prstGeom prst="rect">
            <a:avLst/>
          </a:prstGeom>
        </p:spPr>
      </p:pic>
    </p:spTree>
    <p:extLst>
      <p:ext uri="{BB962C8B-B14F-4D97-AF65-F5344CB8AC3E}">
        <p14:creationId xmlns:p14="http://schemas.microsoft.com/office/powerpoint/2010/main" val="22500905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01B03A-D3CC-4E38-B193-F99F035208CC}"/>
              </a:ext>
            </a:extLst>
          </p:cNvPr>
          <p:cNvSpPr>
            <a:spLocks noGrp="1"/>
          </p:cNvSpPr>
          <p:nvPr>
            <p:ph type="title"/>
          </p:nvPr>
        </p:nvSpPr>
        <p:spPr/>
        <p:txBody>
          <a:bodyPr/>
          <a:lstStyle/>
          <a:p>
            <a:r>
              <a:rPr lang="en-US" altLang="zh-TW" sz="4000" dirty="0"/>
              <a:t>LSTM</a:t>
            </a:r>
            <a:r>
              <a:rPr lang="zh-TW" altLang="en-US" sz="4000" dirty="0"/>
              <a:t>如何改善</a:t>
            </a:r>
            <a:r>
              <a:rPr lang="en-US" altLang="zh-TW" sz="4000" dirty="0"/>
              <a:t>RNN</a:t>
            </a:r>
            <a:r>
              <a:rPr lang="zh-TW" altLang="en-US" sz="4000" dirty="0"/>
              <a:t>的問題</a:t>
            </a:r>
            <a:endParaRPr lang="zh-TW" altLang="en-US" dirty="0"/>
          </a:p>
        </p:txBody>
      </p:sp>
      <p:sp>
        <p:nvSpPr>
          <p:cNvPr id="4" name="投影片編號版面配置區 3">
            <a:extLst>
              <a:ext uri="{FF2B5EF4-FFF2-40B4-BE49-F238E27FC236}">
                <a16:creationId xmlns:a16="http://schemas.microsoft.com/office/drawing/2014/main" id="{11FC4D85-33C6-426B-B694-7A688A4B2734}"/>
              </a:ext>
            </a:extLst>
          </p:cNvPr>
          <p:cNvSpPr>
            <a:spLocks noGrp="1"/>
          </p:cNvSpPr>
          <p:nvPr>
            <p:ph type="sldNum" sz="quarter" idx="12"/>
          </p:nvPr>
        </p:nvSpPr>
        <p:spPr/>
        <p:txBody>
          <a:bodyPr/>
          <a:lstStyle/>
          <a:p>
            <a:fld id="{EE24E02C-FA55-4E48-AE6E-5EC7FF184350}" type="slidenum">
              <a:rPr lang="zh-TW" altLang="en-US" smtClean="0"/>
              <a:t>45</a:t>
            </a:fld>
            <a:endParaRPr lang="zh-TW" altLang="en-US"/>
          </a:p>
        </p:txBody>
      </p:sp>
      <p:pic>
        <p:nvPicPr>
          <p:cNvPr id="5" name="內容版面配置區 4">
            <a:extLst>
              <a:ext uri="{FF2B5EF4-FFF2-40B4-BE49-F238E27FC236}">
                <a16:creationId xmlns:a16="http://schemas.microsoft.com/office/drawing/2014/main" id="{4F31E916-8B21-4C8C-9B1A-2FAAE8BFB3F5}"/>
              </a:ext>
            </a:extLst>
          </p:cNvPr>
          <p:cNvPicPr>
            <a:picLocks noGrp="1" noChangeAspect="1"/>
          </p:cNvPicPr>
          <p:nvPr>
            <p:ph idx="1"/>
          </p:nvPr>
        </p:nvPicPr>
        <p:blipFill>
          <a:blip r:embed="rId2"/>
          <a:stretch>
            <a:fillRect/>
          </a:stretch>
        </p:blipFill>
        <p:spPr>
          <a:xfrm>
            <a:off x="2133600" y="2794000"/>
            <a:ext cx="4876800" cy="2705100"/>
          </a:xfrm>
          <a:prstGeom prst="rect">
            <a:avLst/>
          </a:prstGeom>
        </p:spPr>
      </p:pic>
    </p:spTree>
    <p:extLst>
      <p:ext uri="{BB962C8B-B14F-4D97-AF65-F5344CB8AC3E}">
        <p14:creationId xmlns:p14="http://schemas.microsoft.com/office/powerpoint/2010/main" val="2006329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93D17D-3B05-41FE-8A04-CE9291EA84CF}"/>
              </a:ext>
            </a:extLst>
          </p:cNvPr>
          <p:cNvSpPr>
            <a:spLocks noGrp="1"/>
          </p:cNvSpPr>
          <p:nvPr>
            <p:ph type="title"/>
          </p:nvPr>
        </p:nvSpPr>
        <p:spPr/>
        <p:txBody>
          <a:bodyPr/>
          <a:lstStyle/>
          <a:p>
            <a:r>
              <a:rPr lang="en-US" altLang="zh-TW" sz="4400" dirty="0"/>
              <a:t>LSTM</a:t>
            </a:r>
            <a:r>
              <a:rPr lang="zh-TW" altLang="en-US" sz="4400" dirty="0"/>
              <a:t>如何改善</a:t>
            </a:r>
            <a:r>
              <a:rPr lang="en-US" altLang="zh-TW" sz="4400" dirty="0"/>
              <a:t>RNN</a:t>
            </a:r>
            <a:r>
              <a:rPr lang="zh-TW" altLang="en-US" sz="4400" dirty="0"/>
              <a:t>的問題</a:t>
            </a:r>
            <a:endParaRPr lang="zh-TW" altLang="en-US" dirty="0"/>
          </a:p>
        </p:txBody>
      </p:sp>
      <p:sp>
        <p:nvSpPr>
          <p:cNvPr id="3" name="內容版面配置區 2">
            <a:extLst>
              <a:ext uri="{FF2B5EF4-FFF2-40B4-BE49-F238E27FC236}">
                <a16:creationId xmlns:a16="http://schemas.microsoft.com/office/drawing/2014/main" id="{6ED2EB5A-7871-4D1C-982C-B80B1E8E2C8D}"/>
              </a:ext>
            </a:extLst>
          </p:cNvPr>
          <p:cNvSpPr>
            <a:spLocks noGrp="1"/>
          </p:cNvSpPr>
          <p:nvPr>
            <p:ph idx="1"/>
          </p:nvPr>
        </p:nvSpPr>
        <p:spPr/>
        <p:txBody>
          <a:bodyPr/>
          <a:lstStyle/>
          <a:p>
            <a:pPr algn="just">
              <a:lnSpc>
                <a:spcPct val="150000"/>
              </a:lnSpc>
            </a:pPr>
            <a:r>
              <a:rPr lang="zh-TW" altLang="en-US" dirty="0"/>
              <a:t>反向傳播過程中，梯度隨網絡深度進行累乘，而</a:t>
            </a:r>
            <a:r>
              <a:rPr lang="en-US" altLang="zh-TW" dirty="0"/>
              <a:t>sigmoid</a:t>
            </a:r>
            <a:r>
              <a:rPr lang="zh-TW" altLang="en-US" dirty="0"/>
              <a:t>函數導數小於</a:t>
            </a:r>
            <a:r>
              <a:rPr lang="en-US" altLang="zh-TW" dirty="0"/>
              <a:t>1</a:t>
            </a:r>
            <a:r>
              <a:rPr lang="zh-TW" altLang="en-US" dirty="0"/>
              <a:t>，如下圖會會造成梯度消失。而</a:t>
            </a:r>
            <a:r>
              <a:rPr lang="en-US" altLang="zh-TW" dirty="0"/>
              <a:t>sigmoid</a:t>
            </a:r>
            <a:r>
              <a:rPr lang="zh-TW" altLang="en-US" dirty="0"/>
              <a:t>函數的導數如下圖：</a:t>
            </a:r>
            <a:br>
              <a:rPr lang="zh-TW" altLang="en-US" dirty="0"/>
            </a:br>
            <a:endParaRPr lang="zh-TW" altLang="en-US" dirty="0"/>
          </a:p>
        </p:txBody>
      </p:sp>
      <p:sp>
        <p:nvSpPr>
          <p:cNvPr id="4" name="投影片編號版面配置區 3">
            <a:extLst>
              <a:ext uri="{FF2B5EF4-FFF2-40B4-BE49-F238E27FC236}">
                <a16:creationId xmlns:a16="http://schemas.microsoft.com/office/drawing/2014/main" id="{4FC22C20-67CC-4964-BF81-A3EF33561D69}"/>
              </a:ext>
            </a:extLst>
          </p:cNvPr>
          <p:cNvSpPr>
            <a:spLocks noGrp="1"/>
          </p:cNvSpPr>
          <p:nvPr>
            <p:ph type="sldNum" sz="quarter" idx="12"/>
          </p:nvPr>
        </p:nvSpPr>
        <p:spPr/>
        <p:txBody>
          <a:bodyPr/>
          <a:lstStyle/>
          <a:p>
            <a:fld id="{EE24E02C-FA55-4E48-AE6E-5EC7FF184350}" type="slidenum">
              <a:rPr lang="zh-TW" altLang="en-US" smtClean="0"/>
              <a:t>46</a:t>
            </a:fld>
            <a:endParaRPr lang="zh-TW" altLang="en-US"/>
          </a:p>
        </p:txBody>
      </p:sp>
      <p:pic>
        <p:nvPicPr>
          <p:cNvPr id="5" name="圖片 4">
            <a:extLst>
              <a:ext uri="{FF2B5EF4-FFF2-40B4-BE49-F238E27FC236}">
                <a16:creationId xmlns:a16="http://schemas.microsoft.com/office/drawing/2014/main" id="{9225FD77-E5C2-4B7A-8565-AB3997B7EC90}"/>
              </a:ext>
            </a:extLst>
          </p:cNvPr>
          <p:cNvPicPr>
            <a:picLocks noChangeAspect="1"/>
          </p:cNvPicPr>
          <p:nvPr/>
        </p:nvPicPr>
        <p:blipFill>
          <a:blip r:embed="rId2"/>
          <a:stretch>
            <a:fillRect/>
          </a:stretch>
        </p:blipFill>
        <p:spPr>
          <a:xfrm>
            <a:off x="1971675" y="3429000"/>
            <a:ext cx="5200650" cy="3276600"/>
          </a:xfrm>
          <a:prstGeom prst="rect">
            <a:avLst/>
          </a:prstGeom>
        </p:spPr>
      </p:pic>
      <p:sp>
        <p:nvSpPr>
          <p:cNvPr id="6" name="矩形 5">
            <a:extLst>
              <a:ext uri="{FF2B5EF4-FFF2-40B4-BE49-F238E27FC236}">
                <a16:creationId xmlns:a16="http://schemas.microsoft.com/office/drawing/2014/main" id="{403D4FC2-AE48-4B2E-B0EA-89F2D4308033}"/>
              </a:ext>
            </a:extLst>
          </p:cNvPr>
          <p:cNvSpPr/>
          <p:nvPr/>
        </p:nvSpPr>
        <p:spPr>
          <a:xfrm>
            <a:off x="4653285" y="4467135"/>
            <a:ext cx="486273" cy="1200329"/>
          </a:xfrm>
          <a:prstGeom prst="rect">
            <a:avLst/>
          </a:prstGeom>
          <a:solidFill>
            <a:srgbClr val="FFFF00"/>
          </a:solidFill>
        </p:spPr>
        <p:txBody>
          <a:bodyPr wrap="square">
            <a:spAutoFit/>
          </a:bodyPr>
          <a:lstStyle/>
          <a:p>
            <a:r>
              <a:rPr lang="zh-TW" altLang="en-US" b="1" dirty="0"/>
              <a:t>梯度爆炸</a:t>
            </a:r>
          </a:p>
        </p:txBody>
      </p:sp>
      <p:sp>
        <p:nvSpPr>
          <p:cNvPr id="7" name="矩形 6">
            <a:extLst>
              <a:ext uri="{FF2B5EF4-FFF2-40B4-BE49-F238E27FC236}">
                <a16:creationId xmlns:a16="http://schemas.microsoft.com/office/drawing/2014/main" id="{A955AA73-9E5B-44C1-8EE4-348E1AAA5DD4}"/>
              </a:ext>
            </a:extLst>
          </p:cNvPr>
          <p:cNvSpPr/>
          <p:nvPr/>
        </p:nvSpPr>
        <p:spPr>
          <a:xfrm>
            <a:off x="6813161" y="5067299"/>
            <a:ext cx="486273" cy="1200329"/>
          </a:xfrm>
          <a:prstGeom prst="rect">
            <a:avLst/>
          </a:prstGeom>
          <a:solidFill>
            <a:srgbClr val="FFFF00"/>
          </a:solidFill>
        </p:spPr>
        <p:txBody>
          <a:bodyPr wrap="square">
            <a:spAutoFit/>
          </a:bodyPr>
          <a:lstStyle/>
          <a:p>
            <a:r>
              <a:rPr lang="zh-TW" altLang="en-US" b="1" dirty="0"/>
              <a:t>梯度消失</a:t>
            </a:r>
          </a:p>
        </p:txBody>
      </p:sp>
      <p:sp>
        <p:nvSpPr>
          <p:cNvPr id="8" name="矩形 7">
            <a:extLst>
              <a:ext uri="{FF2B5EF4-FFF2-40B4-BE49-F238E27FC236}">
                <a16:creationId xmlns:a16="http://schemas.microsoft.com/office/drawing/2014/main" id="{D4FFC929-33FD-4BD9-B8AD-426CF03EA87C}"/>
              </a:ext>
            </a:extLst>
          </p:cNvPr>
          <p:cNvSpPr/>
          <p:nvPr/>
        </p:nvSpPr>
        <p:spPr>
          <a:xfrm>
            <a:off x="2736545" y="5238571"/>
            <a:ext cx="486273" cy="1200329"/>
          </a:xfrm>
          <a:prstGeom prst="rect">
            <a:avLst/>
          </a:prstGeom>
          <a:solidFill>
            <a:srgbClr val="FFFF00"/>
          </a:solidFill>
        </p:spPr>
        <p:txBody>
          <a:bodyPr wrap="square">
            <a:spAutoFit/>
          </a:bodyPr>
          <a:lstStyle/>
          <a:p>
            <a:r>
              <a:rPr lang="zh-TW" altLang="en-US" b="1" dirty="0"/>
              <a:t>梯度消失</a:t>
            </a:r>
          </a:p>
        </p:txBody>
      </p:sp>
    </p:spTree>
    <p:extLst>
      <p:ext uri="{BB962C8B-B14F-4D97-AF65-F5344CB8AC3E}">
        <p14:creationId xmlns:p14="http://schemas.microsoft.com/office/powerpoint/2010/main" val="2693211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93D17D-3B05-41FE-8A04-CE9291EA84CF}"/>
              </a:ext>
            </a:extLst>
          </p:cNvPr>
          <p:cNvSpPr>
            <a:spLocks noGrp="1"/>
          </p:cNvSpPr>
          <p:nvPr>
            <p:ph type="title"/>
          </p:nvPr>
        </p:nvSpPr>
        <p:spPr/>
        <p:txBody>
          <a:bodyPr/>
          <a:lstStyle/>
          <a:p>
            <a:r>
              <a:rPr lang="en-US" altLang="zh-TW" sz="4400" dirty="0"/>
              <a:t>LSTM</a:t>
            </a:r>
            <a:r>
              <a:rPr lang="zh-TW" altLang="en-US" sz="4400" dirty="0"/>
              <a:t>如何改善</a:t>
            </a:r>
            <a:r>
              <a:rPr lang="en-US" altLang="zh-TW" sz="4400" dirty="0"/>
              <a:t>RNN</a:t>
            </a:r>
            <a:r>
              <a:rPr lang="zh-TW" altLang="en-US" sz="4400" dirty="0"/>
              <a:t>的問題</a:t>
            </a:r>
            <a:endParaRPr lang="zh-TW" altLang="en-US" dirty="0"/>
          </a:p>
        </p:txBody>
      </p:sp>
      <p:sp>
        <p:nvSpPr>
          <p:cNvPr id="3" name="內容版面配置區 2">
            <a:extLst>
              <a:ext uri="{FF2B5EF4-FFF2-40B4-BE49-F238E27FC236}">
                <a16:creationId xmlns:a16="http://schemas.microsoft.com/office/drawing/2014/main" id="{6ED2EB5A-7871-4D1C-982C-B80B1E8E2C8D}"/>
              </a:ext>
            </a:extLst>
          </p:cNvPr>
          <p:cNvSpPr>
            <a:spLocks noGrp="1"/>
          </p:cNvSpPr>
          <p:nvPr>
            <p:ph idx="1"/>
          </p:nvPr>
        </p:nvSpPr>
        <p:spPr/>
        <p:txBody>
          <a:bodyPr>
            <a:normAutofit lnSpcReduction="10000"/>
          </a:bodyPr>
          <a:lstStyle/>
          <a:p>
            <a:pPr>
              <a:lnSpc>
                <a:spcPct val="150000"/>
              </a:lnSpc>
            </a:pPr>
            <a:r>
              <a:rPr lang="zh-TW" altLang="en-US" dirty="0"/>
              <a:t>梯度消失和梯度爆炸問題都是因為</a:t>
            </a:r>
            <a:r>
              <a:rPr lang="zh-TW" altLang="en-US" b="1" u="sng" dirty="0"/>
              <a:t>神經網路太深，網路權值更新不穩定造成的</a:t>
            </a:r>
            <a:r>
              <a:rPr lang="zh-TW" altLang="en-US" dirty="0"/>
              <a:t>，本質上是因為梯度反向傳播中的連乘效應。</a:t>
            </a:r>
            <a:endParaRPr lang="en-US" altLang="zh-TW" dirty="0"/>
          </a:p>
          <a:p>
            <a:pPr>
              <a:lnSpc>
                <a:spcPct val="150000"/>
              </a:lnSpc>
            </a:pPr>
            <a:r>
              <a:rPr lang="zh-TW" altLang="en-US" dirty="0"/>
              <a:t>梯度爆炸和梯度消失的應對措施：</a:t>
            </a:r>
          </a:p>
          <a:p>
            <a:pPr marL="617220" lvl="1" indent="-342900">
              <a:lnSpc>
                <a:spcPct val="150000"/>
              </a:lnSpc>
              <a:buFont typeface="+mj-lt"/>
              <a:buAutoNum type="arabicPeriod"/>
            </a:pPr>
            <a:r>
              <a:rPr lang="zh-TW" altLang="en-US" dirty="0"/>
              <a:t>對於</a:t>
            </a:r>
            <a:r>
              <a:rPr lang="en-US" altLang="zh-TW" dirty="0"/>
              <a:t>RNN</a:t>
            </a:r>
            <a:r>
              <a:rPr lang="zh-TW" altLang="en-US" dirty="0"/>
              <a:t>，可以通過梯度截斷，避免梯度爆炸</a:t>
            </a:r>
          </a:p>
          <a:p>
            <a:pPr marL="617220" lvl="1" indent="-342900">
              <a:lnSpc>
                <a:spcPct val="150000"/>
              </a:lnSpc>
              <a:buFont typeface="+mj-lt"/>
              <a:buAutoNum type="arabicPeriod"/>
            </a:pPr>
            <a:r>
              <a:rPr lang="zh-TW" altLang="en-US" dirty="0"/>
              <a:t>可以通過添加正則項，避免梯度爆炸</a:t>
            </a:r>
          </a:p>
          <a:p>
            <a:pPr marL="617220" lvl="1" indent="-342900">
              <a:lnSpc>
                <a:spcPct val="150000"/>
              </a:lnSpc>
              <a:buFont typeface="+mj-lt"/>
              <a:buAutoNum type="arabicPeriod"/>
            </a:pPr>
            <a:r>
              <a:rPr lang="zh-TW" altLang="en-US" b="1" u="sng" dirty="0">
                <a:solidFill>
                  <a:srgbClr val="FF0000"/>
                </a:solidFill>
              </a:rPr>
              <a:t>使用</a:t>
            </a:r>
            <a:r>
              <a:rPr lang="en-US" altLang="zh-TW" b="1" u="sng" dirty="0">
                <a:solidFill>
                  <a:srgbClr val="FF0000"/>
                </a:solidFill>
              </a:rPr>
              <a:t>LSTM</a:t>
            </a:r>
            <a:r>
              <a:rPr lang="zh-TW" altLang="en-US" b="1" u="sng" dirty="0">
                <a:solidFill>
                  <a:srgbClr val="FF0000"/>
                </a:solidFill>
              </a:rPr>
              <a:t>等自循環和門控制機制，避免梯度消失</a:t>
            </a:r>
          </a:p>
          <a:p>
            <a:pPr marL="617220" lvl="1" indent="-342900">
              <a:lnSpc>
                <a:spcPct val="150000"/>
              </a:lnSpc>
              <a:buFont typeface="+mj-lt"/>
              <a:buAutoNum type="arabicPeriod"/>
            </a:pPr>
            <a:r>
              <a:rPr lang="zh-TW" altLang="en-US" dirty="0"/>
              <a:t>用</a:t>
            </a:r>
            <a:r>
              <a:rPr lang="en-US" altLang="zh-TW" dirty="0" err="1"/>
              <a:t>ReLU</a:t>
            </a:r>
            <a:r>
              <a:rPr lang="zh-TW" altLang="en-US" dirty="0"/>
              <a:t>、</a:t>
            </a:r>
            <a:r>
              <a:rPr lang="en-US" altLang="zh-TW" dirty="0"/>
              <a:t>Leaky </a:t>
            </a:r>
            <a:r>
              <a:rPr lang="en-US" altLang="zh-TW" dirty="0" err="1"/>
              <a:t>ReLU</a:t>
            </a:r>
            <a:r>
              <a:rPr lang="zh-TW" altLang="en-US" dirty="0"/>
              <a:t>、</a:t>
            </a:r>
            <a:r>
              <a:rPr lang="en-US" altLang="zh-TW" dirty="0" err="1"/>
              <a:t>PReLU</a:t>
            </a:r>
            <a:r>
              <a:rPr lang="zh-TW" altLang="en-US" dirty="0"/>
              <a:t>、</a:t>
            </a:r>
            <a:r>
              <a:rPr lang="en-US" altLang="zh-TW" dirty="0" err="1"/>
              <a:t>RReLU</a:t>
            </a:r>
            <a:r>
              <a:rPr lang="zh-TW" altLang="en-US" dirty="0"/>
              <a:t>、</a:t>
            </a:r>
            <a:r>
              <a:rPr lang="en-US" altLang="zh-TW" dirty="0" err="1"/>
              <a:t>Maxout</a:t>
            </a:r>
            <a:r>
              <a:rPr lang="zh-TW" altLang="en-US" dirty="0"/>
              <a:t>等替代</a:t>
            </a:r>
            <a:r>
              <a:rPr lang="en-US" altLang="zh-TW" dirty="0"/>
              <a:t>sigmoid</a:t>
            </a:r>
            <a:r>
              <a:rPr lang="zh-TW" altLang="en-US" dirty="0"/>
              <a:t>函數。</a:t>
            </a:r>
          </a:p>
          <a:p>
            <a:pPr marL="617220" lvl="1" indent="-342900">
              <a:lnSpc>
                <a:spcPct val="150000"/>
              </a:lnSpc>
              <a:buFont typeface="+mj-lt"/>
              <a:buAutoNum type="arabicPeriod"/>
            </a:pPr>
            <a:r>
              <a:rPr lang="zh-TW" altLang="en-US" dirty="0"/>
              <a:t>用</a:t>
            </a:r>
            <a:r>
              <a:rPr lang="en-US" altLang="zh-TW" dirty="0"/>
              <a:t>Batch Normalization</a:t>
            </a:r>
            <a:r>
              <a:rPr lang="zh-TW" altLang="en-US" dirty="0"/>
              <a:t>。</a:t>
            </a:r>
          </a:p>
          <a:p>
            <a:pPr>
              <a:lnSpc>
                <a:spcPct val="150000"/>
              </a:lnSpc>
            </a:pP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4FC22C20-67CC-4964-BF81-A3EF33561D69}"/>
              </a:ext>
            </a:extLst>
          </p:cNvPr>
          <p:cNvSpPr>
            <a:spLocks noGrp="1"/>
          </p:cNvSpPr>
          <p:nvPr>
            <p:ph type="sldNum" sz="quarter" idx="12"/>
          </p:nvPr>
        </p:nvSpPr>
        <p:spPr/>
        <p:txBody>
          <a:bodyPr/>
          <a:lstStyle/>
          <a:p>
            <a:fld id="{EE24E02C-FA55-4E48-AE6E-5EC7FF184350}" type="slidenum">
              <a:rPr lang="zh-TW" altLang="en-US" smtClean="0"/>
              <a:t>47</a:t>
            </a:fld>
            <a:endParaRPr lang="zh-TW" altLang="en-US"/>
          </a:p>
        </p:txBody>
      </p:sp>
    </p:spTree>
    <p:extLst>
      <p:ext uri="{BB962C8B-B14F-4D97-AF65-F5344CB8AC3E}">
        <p14:creationId xmlns:p14="http://schemas.microsoft.com/office/powerpoint/2010/main" val="2923990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53E4D-CA02-48E7-8C27-5F69C5CFBA83}"/>
              </a:ext>
            </a:extLst>
          </p:cNvPr>
          <p:cNvSpPr>
            <a:spLocks noGrp="1"/>
          </p:cNvSpPr>
          <p:nvPr>
            <p:ph type="title"/>
          </p:nvPr>
        </p:nvSpPr>
        <p:spPr/>
        <p:txBody>
          <a:bodyPr/>
          <a:lstStyle/>
          <a:p>
            <a:r>
              <a:rPr lang="en-US" altLang="zh-TW" sz="4400" dirty="0"/>
              <a:t>LSTM</a:t>
            </a:r>
            <a:r>
              <a:rPr lang="zh-TW" altLang="en-US" sz="4400" dirty="0"/>
              <a:t>如何改善</a:t>
            </a:r>
            <a:r>
              <a:rPr lang="en-US" altLang="zh-TW" sz="4400" dirty="0"/>
              <a:t>RNN</a:t>
            </a:r>
            <a:r>
              <a:rPr lang="zh-TW" altLang="en-US" sz="4400" dirty="0"/>
              <a:t>的問題</a:t>
            </a:r>
            <a:endParaRPr lang="zh-TW" altLang="en-US" dirty="0"/>
          </a:p>
        </p:txBody>
      </p:sp>
      <p:sp>
        <p:nvSpPr>
          <p:cNvPr id="3" name="內容版面配置區 2">
            <a:extLst>
              <a:ext uri="{FF2B5EF4-FFF2-40B4-BE49-F238E27FC236}">
                <a16:creationId xmlns:a16="http://schemas.microsoft.com/office/drawing/2014/main" id="{22A80DE1-C2F4-4F4C-8B5B-18703B17FBF4}"/>
              </a:ext>
            </a:extLst>
          </p:cNvPr>
          <p:cNvSpPr>
            <a:spLocks noGrp="1"/>
          </p:cNvSpPr>
          <p:nvPr>
            <p:ph idx="1"/>
          </p:nvPr>
        </p:nvSpPr>
        <p:spPr/>
        <p:txBody>
          <a:bodyPr/>
          <a:lstStyle/>
          <a:p>
            <a:pPr algn="just">
              <a:lnSpc>
                <a:spcPct val="150000"/>
              </a:lnSpc>
            </a:pPr>
            <a:r>
              <a:rPr lang="zh-TW" altLang="en-US" dirty="0"/>
              <a:t>基於上述 </a:t>
            </a:r>
            <a:r>
              <a:rPr lang="en-US" altLang="zh-TW" dirty="0"/>
              <a:t>RNN </a:t>
            </a:r>
            <a:r>
              <a:rPr lang="zh-TW" altLang="en-US" dirty="0"/>
              <a:t>的限制，可以透過 </a:t>
            </a:r>
            <a:r>
              <a:rPr lang="en-US" altLang="zh-TW" dirty="0"/>
              <a:t>RNN </a:t>
            </a:r>
            <a:r>
              <a:rPr lang="zh-TW" altLang="en-US" dirty="0"/>
              <a:t>的變形，也就是 </a:t>
            </a:r>
            <a:r>
              <a:rPr lang="en-US" altLang="zh-TW" dirty="0"/>
              <a:t>LSTM </a:t>
            </a:r>
            <a:r>
              <a:rPr lang="zh-TW" altLang="en-US" dirty="0"/>
              <a:t>來解決。</a:t>
            </a:r>
            <a:r>
              <a:rPr lang="en-US" altLang="zh-TW" dirty="0"/>
              <a:t>LSTM </a:t>
            </a:r>
            <a:r>
              <a:rPr lang="zh-TW" altLang="en-US" dirty="0"/>
              <a:t>的特色是能夠學習長距離的依賴關係（</a:t>
            </a:r>
            <a:r>
              <a:rPr lang="en-US" altLang="zh-TW" dirty="0"/>
              <a:t>Long-Term Dependencies</a:t>
            </a:r>
            <a:r>
              <a:rPr lang="zh-TW" altLang="en-US" dirty="0"/>
              <a:t>），它不同於 </a:t>
            </a:r>
            <a:r>
              <a:rPr lang="en-US" altLang="zh-TW" dirty="0"/>
              <a:t>RNN </a:t>
            </a:r>
            <a:r>
              <a:rPr lang="zh-TW" altLang="en-US" dirty="0"/>
              <a:t>有個單一的神經網路層（</a:t>
            </a:r>
            <a:r>
              <a:rPr lang="en-US" altLang="zh-TW" dirty="0"/>
              <a:t>tanh</a:t>
            </a:r>
            <a:r>
              <a:rPr lang="zh-TW" altLang="en-US" dirty="0"/>
              <a:t>），而是有四個層，以特別的方式進行溝通，如圖：</a:t>
            </a:r>
          </a:p>
        </p:txBody>
      </p:sp>
      <p:sp>
        <p:nvSpPr>
          <p:cNvPr id="4" name="投影片編號版面配置區 3">
            <a:extLst>
              <a:ext uri="{FF2B5EF4-FFF2-40B4-BE49-F238E27FC236}">
                <a16:creationId xmlns:a16="http://schemas.microsoft.com/office/drawing/2014/main" id="{F3DBA687-FBD8-4D69-8035-01CD9E4F7656}"/>
              </a:ext>
            </a:extLst>
          </p:cNvPr>
          <p:cNvSpPr>
            <a:spLocks noGrp="1"/>
          </p:cNvSpPr>
          <p:nvPr>
            <p:ph type="sldNum" sz="quarter" idx="12"/>
          </p:nvPr>
        </p:nvSpPr>
        <p:spPr/>
        <p:txBody>
          <a:bodyPr/>
          <a:lstStyle/>
          <a:p>
            <a:fld id="{EE24E02C-FA55-4E48-AE6E-5EC7FF184350}" type="slidenum">
              <a:rPr lang="zh-TW" altLang="en-US" smtClean="0"/>
              <a:t>48</a:t>
            </a:fld>
            <a:endParaRPr lang="zh-TW" altLang="en-US"/>
          </a:p>
        </p:txBody>
      </p:sp>
      <p:pic>
        <p:nvPicPr>
          <p:cNvPr id="2051" name="Picture 3" descr="https://ithelp.ithome.com.tw/upload/images/20181028/20112540CLfGOVdWAX.png">
            <a:extLst>
              <a:ext uri="{FF2B5EF4-FFF2-40B4-BE49-F238E27FC236}">
                <a16:creationId xmlns:a16="http://schemas.microsoft.com/office/drawing/2014/main" id="{AD0B0924-9C1A-462B-8EC9-5E82EBC21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703" y="4200665"/>
            <a:ext cx="6586649" cy="247685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ttps://ithelp.ithome.com.tw/upload/images/20181028/20112540pbR4NQAD4P.png">
            <a:extLst>
              <a:ext uri="{FF2B5EF4-FFF2-40B4-BE49-F238E27FC236}">
                <a16:creationId xmlns:a16="http://schemas.microsoft.com/office/drawing/2014/main" id="{A10B54B3-A857-4AFD-8949-2B5423063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55"/>
            <a:ext cx="904875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05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BC87B3-F33C-4214-BE59-7F2EC5D7C171}"/>
              </a:ext>
            </a:extLst>
          </p:cNvPr>
          <p:cNvSpPr>
            <a:spLocks noGrp="1"/>
          </p:cNvSpPr>
          <p:nvPr>
            <p:ph type="title"/>
          </p:nvPr>
        </p:nvSpPr>
        <p:spPr/>
        <p:txBody>
          <a:bodyPr/>
          <a:lstStyle/>
          <a:p>
            <a:r>
              <a:rPr lang="zh-TW" altLang="en-US" dirty="0"/>
              <a:t>教學大綱</a:t>
            </a:r>
          </a:p>
        </p:txBody>
      </p:sp>
      <p:sp>
        <p:nvSpPr>
          <p:cNvPr id="3" name="內容版面配置區 2">
            <a:extLst>
              <a:ext uri="{FF2B5EF4-FFF2-40B4-BE49-F238E27FC236}">
                <a16:creationId xmlns:a16="http://schemas.microsoft.com/office/drawing/2014/main" id="{96279F5B-B043-4558-B0F6-7245C156A8E9}"/>
              </a:ext>
            </a:extLst>
          </p:cNvPr>
          <p:cNvSpPr>
            <a:spLocks noGrp="1"/>
          </p:cNvSpPr>
          <p:nvPr>
            <p:ph idx="1"/>
          </p:nvPr>
        </p:nvSpPr>
        <p:spPr/>
        <p:txBody>
          <a:bodyPr>
            <a:normAutofit/>
          </a:bodyPr>
          <a:lstStyle/>
          <a:p>
            <a:pPr>
              <a:lnSpc>
                <a:spcPct val="150000"/>
              </a:lnSpc>
            </a:pPr>
            <a:r>
              <a:rPr lang="zh-TW" altLang="en-US" sz="2700" b="1" dirty="0"/>
              <a:t>理論篇</a:t>
            </a:r>
            <a:endParaRPr lang="en-US" altLang="zh-TW" sz="2700" b="1" dirty="0"/>
          </a:p>
          <a:p>
            <a:pPr lvl="1">
              <a:lnSpc>
                <a:spcPct val="150000"/>
              </a:lnSpc>
            </a:pPr>
            <a:r>
              <a:rPr lang="en-US" altLang="zh-TW" sz="2550" b="1" dirty="0"/>
              <a:t>RNN </a:t>
            </a:r>
            <a:r>
              <a:rPr lang="zh-TW" altLang="en-US" sz="2550" b="1" dirty="0"/>
              <a:t>架構介紹</a:t>
            </a:r>
            <a:endParaRPr lang="en-US" altLang="zh-TW" sz="2550" b="1" dirty="0"/>
          </a:p>
          <a:p>
            <a:pPr lvl="1">
              <a:lnSpc>
                <a:spcPct val="150000"/>
              </a:lnSpc>
            </a:pPr>
            <a:r>
              <a:rPr lang="en-US" altLang="zh-TW" sz="2550" b="1" dirty="0"/>
              <a:t>RNN</a:t>
            </a:r>
            <a:r>
              <a:rPr lang="zh-TW" altLang="en-US" sz="2550" b="1" dirty="0"/>
              <a:t>運作原理</a:t>
            </a:r>
            <a:endParaRPr lang="en-US" altLang="zh-TW" sz="2550" b="1" dirty="0"/>
          </a:p>
        </p:txBody>
      </p:sp>
      <p:sp>
        <p:nvSpPr>
          <p:cNvPr id="5" name="投影片編號版面配置區 4">
            <a:extLst>
              <a:ext uri="{FF2B5EF4-FFF2-40B4-BE49-F238E27FC236}">
                <a16:creationId xmlns:a16="http://schemas.microsoft.com/office/drawing/2014/main" id="{BAE08D3F-63BE-4270-9A14-AC06AEC84CFF}"/>
              </a:ext>
            </a:extLst>
          </p:cNvPr>
          <p:cNvSpPr>
            <a:spLocks noGrp="1"/>
          </p:cNvSpPr>
          <p:nvPr>
            <p:ph type="sldNum" sz="quarter" idx="12"/>
          </p:nvPr>
        </p:nvSpPr>
        <p:spPr/>
        <p:txBody>
          <a:bodyPr/>
          <a:lstStyle/>
          <a:p>
            <a:fld id="{EE24E02C-FA55-4E48-AE6E-5EC7FF184350}" type="slidenum">
              <a:rPr lang="zh-TW" altLang="en-US" smtClean="0"/>
              <a:t>4</a:t>
            </a:fld>
            <a:endParaRPr lang="zh-TW" altLang="en-US"/>
          </a:p>
        </p:txBody>
      </p:sp>
    </p:spTree>
    <p:extLst>
      <p:ext uri="{BB962C8B-B14F-4D97-AF65-F5344CB8AC3E}">
        <p14:creationId xmlns:p14="http://schemas.microsoft.com/office/powerpoint/2010/main" val="5244821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93D17D-3B05-41FE-8A04-CE9291EA84CF}"/>
              </a:ext>
            </a:extLst>
          </p:cNvPr>
          <p:cNvSpPr>
            <a:spLocks noGrp="1"/>
          </p:cNvSpPr>
          <p:nvPr>
            <p:ph type="title"/>
          </p:nvPr>
        </p:nvSpPr>
        <p:spPr/>
        <p:txBody>
          <a:bodyPr/>
          <a:lstStyle/>
          <a:p>
            <a:r>
              <a:rPr lang="en-US" altLang="zh-TW" sz="4400" dirty="0"/>
              <a:t>LSTM</a:t>
            </a:r>
            <a:r>
              <a:rPr lang="zh-TW" altLang="en-US" sz="4400" dirty="0"/>
              <a:t>如何改善</a:t>
            </a:r>
            <a:r>
              <a:rPr lang="en-US" altLang="zh-TW" sz="4400" dirty="0"/>
              <a:t>RNN</a:t>
            </a:r>
            <a:r>
              <a:rPr lang="zh-TW" altLang="en-US" sz="4400" dirty="0"/>
              <a:t>的問題</a:t>
            </a:r>
            <a:endParaRPr lang="zh-TW" altLang="en-US" dirty="0"/>
          </a:p>
        </p:txBody>
      </p:sp>
      <p:sp>
        <p:nvSpPr>
          <p:cNvPr id="3" name="內容版面配置區 2">
            <a:extLst>
              <a:ext uri="{FF2B5EF4-FFF2-40B4-BE49-F238E27FC236}">
                <a16:creationId xmlns:a16="http://schemas.microsoft.com/office/drawing/2014/main" id="{6ED2EB5A-7871-4D1C-982C-B80B1E8E2C8D}"/>
              </a:ext>
            </a:extLst>
          </p:cNvPr>
          <p:cNvSpPr>
            <a:spLocks noGrp="1"/>
          </p:cNvSpPr>
          <p:nvPr>
            <p:ph idx="1"/>
          </p:nvPr>
        </p:nvSpPr>
        <p:spPr/>
        <p:txBody>
          <a:bodyPr/>
          <a:lstStyle/>
          <a:p>
            <a:pPr algn="just">
              <a:lnSpc>
                <a:spcPct val="150000"/>
              </a:lnSpc>
            </a:pPr>
            <a:r>
              <a:rPr lang="en-US" altLang="zh-TW" dirty="0"/>
              <a:t>LSTM </a:t>
            </a:r>
            <a:r>
              <a:rPr lang="zh-TW" altLang="en-US" dirty="0"/>
              <a:t>可以視為 </a:t>
            </a:r>
            <a:r>
              <a:rPr lang="en-US" altLang="zh-TW" dirty="0"/>
              <a:t>RNN </a:t>
            </a:r>
            <a:r>
              <a:rPr lang="zh-TW" altLang="en-US" dirty="0"/>
              <a:t>的複雜版本，基本上最重要的是就是在不同時序的神經元間會有參數傳遞。以下是個 </a:t>
            </a:r>
            <a:r>
              <a:rPr lang="en-US" altLang="zh-TW" dirty="0"/>
              <a:t>RNN </a:t>
            </a:r>
            <a:r>
              <a:rPr lang="zh-TW" altLang="en-US" dirty="0"/>
              <a:t>的架構圖，可以看到除了向前傳播的 </a:t>
            </a:r>
            <a:r>
              <a:rPr lang="en-US" altLang="zh-TW" dirty="0"/>
              <a:t>h </a:t>
            </a:r>
            <a:r>
              <a:rPr lang="zh-TW" altLang="en-US" dirty="0"/>
              <a:t>值以外，神經元彼此之間按照時序傳遞資訊。</a:t>
            </a:r>
          </a:p>
        </p:txBody>
      </p:sp>
      <p:sp>
        <p:nvSpPr>
          <p:cNvPr id="4" name="投影片編號版面配置區 3">
            <a:extLst>
              <a:ext uri="{FF2B5EF4-FFF2-40B4-BE49-F238E27FC236}">
                <a16:creationId xmlns:a16="http://schemas.microsoft.com/office/drawing/2014/main" id="{4FC22C20-67CC-4964-BF81-A3EF33561D69}"/>
              </a:ext>
            </a:extLst>
          </p:cNvPr>
          <p:cNvSpPr>
            <a:spLocks noGrp="1"/>
          </p:cNvSpPr>
          <p:nvPr>
            <p:ph type="sldNum" sz="quarter" idx="12"/>
          </p:nvPr>
        </p:nvSpPr>
        <p:spPr/>
        <p:txBody>
          <a:bodyPr/>
          <a:lstStyle/>
          <a:p>
            <a:fld id="{EE24E02C-FA55-4E48-AE6E-5EC7FF184350}" type="slidenum">
              <a:rPr lang="zh-TW" altLang="en-US" smtClean="0"/>
              <a:t>49</a:t>
            </a:fld>
            <a:endParaRPr lang="zh-TW" altLang="en-US"/>
          </a:p>
        </p:txBody>
      </p:sp>
      <p:pic>
        <p:nvPicPr>
          <p:cNvPr id="3074" name="Picture 2" descr="展開的遞歸神經網絡。">
            <a:extLst>
              <a:ext uri="{FF2B5EF4-FFF2-40B4-BE49-F238E27FC236}">
                <a16:creationId xmlns:a16="http://schemas.microsoft.com/office/drawing/2014/main" id="{30731A5B-68F8-4079-9C5C-4AE5202AE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965" y="3969954"/>
            <a:ext cx="7436069" cy="1951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107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93D17D-3B05-41FE-8A04-CE9291EA84CF}"/>
              </a:ext>
            </a:extLst>
          </p:cNvPr>
          <p:cNvSpPr>
            <a:spLocks noGrp="1"/>
          </p:cNvSpPr>
          <p:nvPr>
            <p:ph type="title"/>
          </p:nvPr>
        </p:nvSpPr>
        <p:spPr/>
        <p:txBody>
          <a:bodyPr/>
          <a:lstStyle/>
          <a:p>
            <a:r>
              <a:rPr lang="en-US" altLang="zh-TW" sz="4400" dirty="0"/>
              <a:t>LSTM</a:t>
            </a:r>
            <a:r>
              <a:rPr lang="zh-TW" altLang="en-US" sz="4400" dirty="0"/>
              <a:t>如何改善</a:t>
            </a:r>
            <a:r>
              <a:rPr lang="en-US" altLang="zh-TW" sz="4400" dirty="0"/>
              <a:t>RNN</a:t>
            </a:r>
            <a:r>
              <a:rPr lang="zh-TW" altLang="en-US" sz="4400" dirty="0"/>
              <a:t>的問題</a:t>
            </a:r>
            <a:endParaRPr lang="zh-TW" altLang="en-US" dirty="0"/>
          </a:p>
        </p:txBody>
      </p:sp>
      <p:sp>
        <p:nvSpPr>
          <p:cNvPr id="4" name="投影片編號版面配置區 3">
            <a:extLst>
              <a:ext uri="{FF2B5EF4-FFF2-40B4-BE49-F238E27FC236}">
                <a16:creationId xmlns:a16="http://schemas.microsoft.com/office/drawing/2014/main" id="{4FC22C20-67CC-4964-BF81-A3EF33561D69}"/>
              </a:ext>
            </a:extLst>
          </p:cNvPr>
          <p:cNvSpPr>
            <a:spLocks noGrp="1"/>
          </p:cNvSpPr>
          <p:nvPr>
            <p:ph type="sldNum" sz="quarter" idx="12"/>
          </p:nvPr>
        </p:nvSpPr>
        <p:spPr/>
        <p:txBody>
          <a:bodyPr/>
          <a:lstStyle/>
          <a:p>
            <a:fld id="{EE24E02C-FA55-4E48-AE6E-5EC7FF184350}" type="slidenum">
              <a:rPr lang="zh-TW" altLang="en-US" smtClean="0"/>
              <a:t>50</a:t>
            </a:fld>
            <a:endParaRPr lang="zh-TW" altLang="en-US"/>
          </a:p>
        </p:txBody>
      </p:sp>
      <p:pic>
        <p:nvPicPr>
          <p:cNvPr id="7" name="Picture 2" descr="Understanding LSTM Networks -- colah's blog">
            <a:extLst>
              <a:ext uri="{FF2B5EF4-FFF2-40B4-BE49-F238E27FC236}">
                <a16:creationId xmlns:a16="http://schemas.microsoft.com/office/drawing/2014/main" id="{D5421CDD-0C28-4D19-AD0A-6094D104C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869" y="2197481"/>
            <a:ext cx="5614656" cy="4365509"/>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5">
            <a:extLst>
              <a:ext uri="{FF2B5EF4-FFF2-40B4-BE49-F238E27FC236}">
                <a16:creationId xmlns:a16="http://schemas.microsoft.com/office/drawing/2014/main" id="{7AE1FCAE-E7D9-4618-8170-65F7812747F9}"/>
              </a:ext>
            </a:extLst>
          </p:cNvPr>
          <p:cNvSpPr>
            <a:spLocks noGrp="1"/>
          </p:cNvSpPr>
          <p:nvPr>
            <p:ph idx="1"/>
          </p:nvPr>
        </p:nvSpPr>
        <p:spPr/>
        <p:txBody>
          <a:bodyPr/>
          <a:lstStyle/>
          <a:p>
            <a:r>
              <a:rPr lang="en-US" altLang="zh-TW" dirty="0"/>
              <a:t>LSTM</a:t>
            </a:r>
            <a:r>
              <a:rPr lang="zh-TW" altLang="en-US" dirty="0"/>
              <a:t>功能複雜許多</a:t>
            </a:r>
          </a:p>
        </p:txBody>
      </p:sp>
    </p:spTree>
    <p:extLst>
      <p:ext uri="{BB962C8B-B14F-4D97-AF65-F5344CB8AC3E}">
        <p14:creationId xmlns:p14="http://schemas.microsoft.com/office/powerpoint/2010/main" val="2188814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53E4D-CA02-48E7-8C27-5F69C5CFBA83}"/>
              </a:ext>
            </a:extLst>
          </p:cNvPr>
          <p:cNvSpPr>
            <a:spLocks noGrp="1"/>
          </p:cNvSpPr>
          <p:nvPr>
            <p:ph type="title"/>
          </p:nvPr>
        </p:nvSpPr>
        <p:spPr/>
        <p:txBody>
          <a:bodyPr/>
          <a:lstStyle/>
          <a:p>
            <a:r>
              <a:rPr lang="en-US" altLang="zh-TW" sz="4400" dirty="0"/>
              <a:t>LSTM</a:t>
            </a:r>
            <a:r>
              <a:rPr lang="zh-TW" altLang="en-US" sz="4400" dirty="0"/>
              <a:t>如何改善</a:t>
            </a:r>
            <a:r>
              <a:rPr lang="en-US" altLang="zh-TW" sz="4400" dirty="0"/>
              <a:t>RNN</a:t>
            </a:r>
            <a:r>
              <a:rPr lang="zh-TW" altLang="en-US" sz="4400" dirty="0"/>
              <a:t>的問題</a:t>
            </a:r>
            <a:endParaRPr lang="zh-TW" altLang="en-US" dirty="0"/>
          </a:p>
        </p:txBody>
      </p:sp>
      <p:sp>
        <p:nvSpPr>
          <p:cNvPr id="4" name="投影片編號版面配置區 3">
            <a:extLst>
              <a:ext uri="{FF2B5EF4-FFF2-40B4-BE49-F238E27FC236}">
                <a16:creationId xmlns:a16="http://schemas.microsoft.com/office/drawing/2014/main" id="{F3DBA687-FBD8-4D69-8035-01CD9E4F7656}"/>
              </a:ext>
            </a:extLst>
          </p:cNvPr>
          <p:cNvSpPr>
            <a:spLocks noGrp="1"/>
          </p:cNvSpPr>
          <p:nvPr>
            <p:ph type="sldNum" sz="quarter" idx="12"/>
          </p:nvPr>
        </p:nvSpPr>
        <p:spPr/>
        <p:txBody>
          <a:bodyPr/>
          <a:lstStyle/>
          <a:p>
            <a:fld id="{EE24E02C-FA55-4E48-AE6E-5EC7FF184350}" type="slidenum">
              <a:rPr lang="zh-TW" altLang="en-US" smtClean="0"/>
              <a:t>51</a:t>
            </a:fld>
            <a:endParaRPr lang="zh-TW" altLang="en-US"/>
          </a:p>
        </p:txBody>
      </p:sp>
      <p:pic>
        <p:nvPicPr>
          <p:cNvPr id="5122" name="Picture 2" descr="https://i2.wp.com/colah.github.io/posts/2015-08-Understanding-LSTMs/img/LSTM3-focus-f.png?w=1200&amp;ssl=1">
            <a:extLst>
              <a:ext uri="{FF2B5EF4-FFF2-40B4-BE49-F238E27FC236}">
                <a16:creationId xmlns:a16="http://schemas.microsoft.com/office/drawing/2014/main" id="{C78EFE15-1EED-46F7-9500-797F0F7D2A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2889" y="1650951"/>
            <a:ext cx="7888644" cy="243233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i0.wp.com/colah.github.io/posts/2015-08-Understanding-LSTMs/img/LSTM3-focus-i.png?w=1200&amp;ssl=1">
            <a:extLst>
              <a:ext uri="{FF2B5EF4-FFF2-40B4-BE49-F238E27FC236}">
                <a16:creationId xmlns:a16="http://schemas.microsoft.com/office/drawing/2014/main" id="{79DA7ADB-681D-43C5-9AD8-E43484E13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82" y="3940749"/>
            <a:ext cx="8213835" cy="253259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3B407DDC-7105-420E-BD13-85818216049A}"/>
              </a:ext>
            </a:extLst>
          </p:cNvPr>
          <p:cNvSpPr/>
          <p:nvPr/>
        </p:nvSpPr>
        <p:spPr>
          <a:xfrm>
            <a:off x="4755350" y="1966524"/>
            <a:ext cx="2028889" cy="369332"/>
          </a:xfrm>
          <a:prstGeom prst="rect">
            <a:avLst/>
          </a:prstGeom>
          <a:solidFill>
            <a:srgbClr val="FFFF00"/>
          </a:solidFill>
        </p:spPr>
        <p:txBody>
          <a:bodyPr wrap="none">
            <a:spAutoFit/>
          </a:bodyPr>
          <a:lstStyle/>
          <a:p>
            <a:r>
              <a:rPr lang="en-US" altLang="zh-TW" b="1" dirty="0">
                <a:solidFill>
                  <a:srgbClr val="303233"/>
                </a:solidFill>
                <a:latin typeface="Lato"/>
              </a:rPr>
              <a:t>Forget gate layer</a:t>
            </a:r>
            <a:endParaRPr lang="zh-TW" altLang="en-US" b="1" dirty="0"/>
          </a:p>
        </p:txBody>
      </p:sp>
      <p:sp>
        <p:nvSpPr>
          <p:cNvPr id="9" name="矩形 8">
            <a:extLst>
              <a:ext uri="{FF2B5EF4-FFF2-40B4-BE49-F238E27FC236}">
                <a16:creationId xmlns:a16="http://schemas.microsoft.com/office/drawing/2014/main" id="{9F4747B9-803B-467E-A870-D10F1098D26A}"/>
              </a:ext>
            </a:extLst>
          </p:cNvPr>
          <p:cNvSpPr/>
          <p:nvPr/>
        </p:nvSpPr>
        <p:spPr>
          <a:xfrm>
            <a:off x="4755350" y="4356797"/>
            <a:ext cx="1904752" cy="369332"/>
          </a:xfrm>
          <a:prstGeom prst="rect">
            <a:avLst/>
          </a:prstGeom>
          <a:solidFill>
            <a:srgbClr val="FFFF00"/>
          </a:solidFill>
        </p:spPr>
        <p:txBody>
          <a:bodyPr wrap="none">
            <a:spAutoFit/>
          </a:bodyPr>
          <a:lstStyle/>
          <a:p>
            <a:r>
              <a:rPr lang="en-US" altLang="zh-TW" b="1" dirty="0">
                <a:solidFill>
                  <a:srgbClr val="303233"/>
                </a:solidFill>
                <a:latin typeface="Lato"/>
              </a:rPr>
              <a:t>Input gate layer</a:t>
            </a:r>
            <a:endParaRPr lang="zh-TW" altLang="en-US" b="1" dirty="0"/>
          </a:p>
        </p:txBody>
      </p:sp>
      <p:sp>
        <p:nvSpPr>
          <p:cNvPr id="7" name="Rectangle 5">
            <a:extLst>
              <a:ext uri="{FF2B5EF4-FFF2-40B4-BE49-F238E27FC236}">
                <a16:creationId xmlns:a16="http://schemas.microsoft.com/office/drawing/2014/main" id="{BDD1F03F-A14A-48CE-A25D-21D626927D62}"/>
              </a:ext>
            </a:extLst>
          </p:cNvPr>
          <p:cNvSpPr>
            <a:spLocks noChangeArrowheads="1"/>
          </p:cNvSpPr>
          <p:nvPr/>
        </p:nvSpPr>
        <p:spPr bwMode="auto">
          <a:xfrm>
            <a:off x="4755350" y="3260295"/>
            <a:ext cx="3272864" cy="692497"/>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300" b="0" i="0" u="none" strike="noStrike" cap="none" normalizeH="0" baseline="0" dirty="0">
                <a:ln>
                  <a:noFill/>
                </a:ln>
                <a:solidFill>
                  <a:srgbClr val="303233"/>
                </a:solidFill>
                <a:effectLst/>
                <a:latin typeface="Arial" panose="020B0604020202020204" pitchFamily="34" charset="0"/>
                <a:ea typeface="Lato"/>
              </a:rPr>
              <a:t>第一步：決定要從單元狀態中丟掉什麼訊息，所以稱為遺忘門，由激活函數</a:t>
            </a:r>
            <a:r>
              <a:rPr kumimoji="0" lang="zh-TW" altLang="zh-TW" sz="1200" b="0" i="0" u="none" strike="noStrike" cap="none" normalizeH="0" baseline="0" dirty="0">
                <a:ln>
                  <a:noFill/>
                </a:ln>
                <a:solidFill>
                  <a:srgbClr val="FF0000"/>
                </a:solidFill>
                <a:effectLst/>
                <a:latin typeface="Arial Unicode MS"/>
                <a:ea typeface="Menlo"/>
              </a:rPr>
              <a:t>sigmoid</a:t>
            </a:r>
            <a:r>
              <a:rPr kumimoji="0" lang="zh-TW" altLang="zh-TW" sz="1300" b="0" i="0" u="none" strike="noStrike" cap="none" normalizeH="0" baseline="0" dirty="0">
                <a:ln>
                  <a:noFill/>
                </a:ln>
                <a:solidFill>
                  <a:srgbClr val="303233"/>
                </a:solidFill>
                <a:effectLst/>
                <a:ea typeface="Lato"/>
              </a:rPr>
              <a:t>決定。</a:t>
            </a:r>
            <a:r>
              <a:rPr kumimoji="0" lang="zh-TW" altLang="zh-TW" sz="400" b="0" i="0" u="none" strike="noStrike" cap="none" normalizeH="0" baseline="0" dirty="0">
                <a:ln>
                  <a:noFill/>
                </a:ln>
                <a:solidFill>
                  <a:schemeClr val="tx1"/>
                </a:solidFill>
                <a:effectLst/>
                <a:latin typeface="Arial" panose="020B0604020202020204" pitchFamily="34" charset="0"/>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50B82031-6784-4FEC-BFD8-7F8458EE159F}"/>
              </a:ext>
            </a:extLst>
          </p:cNvPr>
          <p:cNvSpPr>
            <a:spLocks noChangeArrowheads="1"/>
          </p:cNvSpPr>
          <p:nvPr/>
        </p:nvSpPr>
        <p:spPr bwMode="auto">
          <a:xfrm>
            <a:off x="4755350" y="5765393"/>
            <a:ext cx="3272864" cy="1092607"/>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zh-TW" altLang="zh-TW" sz="1300" b="0" i="0" u="none" strike="noStrike" cap="none" normalizeH="0" baseline="0" dirty="0">
                <a:ln>
                  <a:noFill/>
                </a:ln>
                <a:solidFill>
                  <a:srgbClr val="303233"/>
                </a:solidFill>
                <a:effectLst/>
                <a:latin typeface="Arial" panose="020B0604020202020204" pitchFamily="34" charset="0"/>
                <a:ea typeface="Lato"/>
              </a:rPr>
              <a:t>第</a:t>
            </a:r>
            <a:r>
              <a:rPr kumimoji="0" lang="zh-TW" altLang="en-US" sz="1300" b="0" i="0" u="none" strike="noStrike" cap="none" normalizeH="0" baseline="0" dirty="0">
                <a:ln>
                  <a:noFill/>
                </a:ln>
                <a:solidFill>
                  <a:srgbClr val="303233"/>
                </a:solidFill>
                <a:effectLst/>
                <a:latin typeface="Arial" panose="020B0604020202020204" pitchFamily="34" charset="0"/>
                <a:ea typeface="Lato"/>
              </a:rPr>
              <a:t>二</a:t>
            </a:r>
            <a:r>
              <a:rPr kumimoji="0" lang="zh-TW" altLang="zh-TW" sz="1300" b="0" i="0" u="none" strike="noStrike" cap="none" normalizeH="0" baseline="0" dirty="0">
                <a:ln>
                  <a:noFill/>
                </a:ln>
                <a:solidFill>
                  <a:srgbClr val="303233"/>
                </a:solidFill>
                <a:effectLst/>
                <a:latin typeface="Arial" panose="020B0604020202020204" pitchFamily="34" charset="0"/>
                <a:ea typeface="Lato"/>
              </a:rPr>
              <a:t>步：</a:t>
            </a:r>
            <a:r>
              <a:rPr lang="zh-TW" altLang="en-US" sz="1300" dirty="0">
                <a:solidFill>
                  <a:srgbClr val="303233"/>
                </a:solidFill>
                <a:latin typeface="Lato"/>
              </a:rPr>
              <a:t>決定要在單元狀態中儲存哪些新的訊息，又分成兩部分：</a:t>
            </a:r>
            <a:endParaRPr lang="en-US" altLang="zh-TW" sz="1300" dirty="0">
              <a:solidFill>
                <a:srgbClr val="303233"/>
              </a:solidFill>
              <a:latin typeface="Lato"/>
            </a:endParaRPr>
          </a:p>
          <a:p>
            <a:pPr marL="285750" lvl="0" indent="-285750" defTabSz="914400">
              <a:buFont typeface="Arial" panose="020B0604020202020204" pitchFamily="34" charset="0"/>
              <a:buChar char="•"/>
            </a:pPr>
            <a:r>
              <a:rPr lang="zh-TW" altLang="en-US" sz="1300" dirty="0">
                <a:solidFill>
                  <a:srgbClr val="303233"/>
                </a:solidFill>
                <a:latin typeface="Lato"/>
              </a:rPr>
              <a:t>激活函數</a:t>
            </a:r>
            <a:r>
              <a:rPr lang="en-US" altLang="zh-TW" sz="1300" dirty="0">
                <a:solidFill>
                  <a:srgbClr val="FF0000"/>
                </a:solidFill>
                <a:latin typeface="Lato"/>
              </a:rPr>
              <a:t>sigmoid</a:t>
            </a:r>
            <a:r>
              <a:rPr lang="zh-TW" altLang="en-US" sz="1300" dirty="0">
                <a:solidFill>
                  <a:srgbClr val="303233"/>
                </a:solidFill>
                <a:latin typeface="Lato"/>
              </a:rPr>
              <a:t>決定更新哪些值。</a:t>
            </a:r>
          </a:p>
          <a:p>
            <a:pPr marL="285750" lvl="0" indent="-285750" defTabSz="914400">
              <a:buFont typeface="Arial" panose="020B0604020202020204" pitchFamily="34" charset="0"/>
              <a:buChar char="•"/>
            </a:pPr>
            <a:r>
              <a:rPr lang="zh-TW" altLang="en-US" sz="1300" dirty="0">
                <a:solidFill>
                  <a:srgbClr val="303233"/>
                </a:solidFill>
                <a:latin typeface="Lato"/>
              </a:rPr>
              <a:t>激活函數</a:t>
            </a:r>
            <a:r>
              <a:rPr lang="en-US" altLang="zh-TW" sz="1300" dirty="0">
                <a:solidFill>
                  <a:srgbClr val="FF0000"/>
                </a:solidFill>
                <a:latin typeface="Lato"/>
              </a:rPr>
              <a:t>tanh</a:t>
            </a:r>
            <a:r>
              <a:rPr lang="zh-TW" altLang="en-US" sz="1300" dirty="0">
                <a:solidFill>
                  <a:srgbClr val="303233"/>
                </a:solidFill>
                <a:latin typeface="Lato"/>
              </a:rPr>
              <a:t>創建新的向量可添至單元狀態。</a:t>
            </a:r>
            <a:endParaRPr kumimoji="0" lang="zh-TW" altLang="zh-TW" sz="1300" b="0" i="0" u="none" strike="noStrike" cap="none" normalizeH="0" baseline="0" dirty="0">
              <a:ln>
                <a:noFill/>
              </a:ln>
              <a:solidFill>
                <a:schemeClr val="tx1"/>
              </a:solidFill>
              <a:effectLst/>
              <a:latin typeface="Arial" panose="020B0604020202020204" pitchFamily="34" charset="0"/>
            </a:endParaRPr>
          </a:p>
        </p:txBody>
      </p:sp>
      <p:pic>
        <p:nvPicPr>
          <p:cNvPr id="3" name="圖片 2">
            <a:extLst>
              <a:ext uri="{FF2B5EF4-FFF2-40B4-BE49-F238E27FC236}">
                <a16:creationId xmlns:a16="http://schemas.microsoft.com/office/drawing/2014/main" id="{E4D64255-15BD-4A95-ADA8-3B4A7546FDE3}"/>
              </a:ext>
            </a:extLst>
          </p:cNvPr>
          <p:cNvPicPr>
            <a:picLocks noChangeAspect="1"/>
          </p:cNvPicPr>
          <p:nvPr/>
        </p:nvPicPr>
        <p:blipFill>
          <a:blip r:embed="rId4"/>
          <a:stretch>
            <a:fillRect/>
          </a:stretch>
        </p:blipFill>
        <p:spPr>
          <a:xfrm>
            <a:off x="1477005" y="3823497"/>
            <a:ext cx="2519060" cy="13369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322275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53E4D-CA02-48E7-8C27-5F69C5CFBA83}"/>
              </a:ext>
            </a:extLst>
          </p:cNvPr>
          <p:cNvSpPr>
            <a:spLocks noGrp="1"/>
          </p:cNvSpPr>
          <p:nvPr>
            <p:ph type="title"/>
          </p:nvPr>
        </p:nvSpPr>
        <p:spPr/>
        <p:txBody>
          <a:bodyPr/>
          <a:lstStyle/>
          <a:p>
            <a:r>
              <a:rPr lang="en-US" altLang="zh-TW" sz="4400" dirty="0"/>
              <a:t>LSTM</a:t>
            </a:r>
            <a:r>
              <a:rPr lang="zh-TW" altLang="en-US" sz="4400" dirty="0"/>
              <a:t>如何改善</a:t>
            </a:r>
            <a:r>
              <a:rPr lang="en-US" altLang="zh-TW" sz="4400" dirty="0"/>
              <a:t>RNN</a:t>
            </a:r>
            <a:r>
              <a:rPr lang="zh-TW" altLang="en-US" sz="4400" dirty="0"/>
              <a:t>的問題</a:t>
            </a:r>
            <a:endParaRPr lang="zh-TW" altLang="en-US" dirty="0"/>
          </a:p>
        </p:txBody>
      </p:sp>
      <p:sp>
        <p:nvSpPr>
          <p:cNvPr id="4" name="投影片編號版面配置區 3">
            <a:extLst>
              <a:ext uri="{FF2B5EF4-FFF2-40B4-BE49-F238E27FC236}">
                <a16:creationId xmlns:a16="http://schemas.microsoft.com/office/drawing/2014/main" id="{F3DBA687-FBD8-4D69-8035-01CD9E4F7656}"/>
              </a:ext>
            </a:extLst>
          </p:cNvPr>
          <p:cNvSpPr>
            <a:spLocks noGrp="1"/>
          </p:cNvSpPr>
          <p:nvPr>
            <p:ph type="sldNum" sz="quarter" idx="12"/>
          </p:nvPr>
        </p:nvSpPr>
        <p:spPr/>
        <p:txBody>
          <a:bodyPr/>
          <a:lstStyle/>
          <a:p>
            <a:fld id="{EE24E02C-FA55-4E48-AE6E-5EC7FF184350}" type="slidenum">
              <a:rPr lang="zh-TW" altLang="en-US" smtClean="0"/>
              <a:t>52</a:t>
            </a:fld>
            <a:endParaRPr lang="zh-TW" altLang="en-US"/>
          </a:p>
        </p:txBody>
      </p:sp>
      <p:pic>
        <p:nvPicPr>
          <p:cNvPr id="10" name="Picture 2" descr="https://i2.wp.com/colah.github.io/posts/2015-08-Understanding-LSTMs/img/LSTM3-focus-C.png?w=1200&amp;ssl=1">
            <a:extLst>
              <a:ext uri="{FF2B5EF4-FFF2-40B4-BE49-F238E27FC236}">
                <a16:creationId xmlns:a16="http://schemas.microsoft.com/office/drawing/2014/main" id="{D22DE589-BF8D-4AC8-982F-3C46F95912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3049" y="1776728"/>
            <a:ext cx="7957902" cy="245368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i1.wp.com/colah.github.io/posts/2015-08-Understanding-LSTMs/img/LSTM3-focus-o.png?w=1200&amp;ssl=1">
            <a:extLst>
              <a:ext uri="{FF2B5EF4-FFF2-40B4-BE49-F238E27FC236}">
                <a16:creationId xmlns:a16="http://schemas.microsoft.com/office/drawing/2014/main" id="{7A4105AB-BC2E-427E-A3BD-00FA77565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49" y="4006944"/>
            <a:ext cx="8073443" cy="248931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a:extLst>
              <a:ext uri="{FF2B5EF4-FFF2-40B4-BE49-F238E27FC236}">
                <a16:creationId xmlns:a16="http://schemas.microsoft.com/office/drawing/2014/main" id="{0DFE56D6-2255-44C6-9453-E33D55FC744B}"/>
              </a:ext>
            </a:extLst>
          </p:cNvPr>
          <p:cNvSpPr>
            <a:spLocks noChangeArrowheads="1"/>
          </p:cNvSpPr>
          <p:nvPr/>
        </p:nvSpPr>
        <p:spPr bwMode="auto">
          <a:xfrm>
            <a:off x="4755350" y="3460349"/>
            <a:ext cx="3272864" cy="29238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zh-TW" altLang="en-US" sz="1300" dirty="0">
                <a:solidFill>
                  <a:srgbClr val="303233"/>
                </a:solidFill>
                <a:ea typeface="Lato"/>
              </a:rPr>
              <a:t>接下來結合這兩部分來進行狀態更新。</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14" name="矩形 13">
            <a:extLst>
              <a:ext uri="{FF2B5EF4-FFF2-40B4-BE49-F238E27FC236}">
                <a16:creationId xmlns:a16="http://schemas.microsoft.com/office/drawing/2014/main" id="{474F3389-1615-43E7-96D8-6466D6355B6D}"/>
              </a:ext>
            </a:extLst>
          </p:cNvPr>
          <p:cNvSpPr/>
          <p:nvPr/>
        </p:nvSpPr>
        <p:spPr>
          <a:xfrm>
            <a:off x="4755350" y="4299955"/>
            <a:ext cx="2095510" cy="369332"/>
          </a:xfrm>
          <a:prstGeom prst="rect">
            <a:avLst/>
          </a:prstGeom>
          <a:solidFill>
            <a:srgbClr val="FFFF00"/>
          </a:solidFill>
        </p:spPr>
        <p:txBody>
          <a:bodyPr wrap="none">
            <a:spAutoFit/>
          </a:bodyPr>
          <a:lstStyle/>
          <a:p>
            <a:r>
              <a:rPr lang="en-US" altLang="zh-TW" b="1" dirty="0">
                <a:solidFill>
                  <a:srgbClr val="303233"/>
                </a:solidFill>
                <a:latin typeface="Lato"/>
              </a:rPr>
              <a:t>Output gate layer</a:t>
            </a:r>
            <a:endParaRPr lang="zh-TW" altLang="en-US" b="1" dirty="0"/>
          </a:p>
        </p:txBody>
      </p:sp>
      <p:sp>
        <p:nvSpPr>
          <p:cNvPr id="9" name="Rectangle 7">
            <a:extLst>
              <a:ext uri="{FF2B5EF4-FFF2-40B4-BE49-F238E27FC236}">
                <a16:creationId xmlns:a16="http://schemas.microsoft.com/office/drawing/2014/main" id="{2D002A67-027A-4668-B6CC-DADB020E6A6A}"/>
              </a:ext>
            </a:extLst>
          </p:cNvPr>
          <p:cNvSpPr>
            <a:spLocks noChangeArrowheads="1"/>
          </p:cNvSpPr>
          <p:nvPr/>
        </p:nvSpPr>
        <p:spPr bwMode="auto">
          <a:xfrm>
            <a:off x="4755350" y="5857911"/>
            <a:ext cx="4230914" cy="89255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en-US" sz="1300" b="0" i="0" u="none" strike="noStrike" cap="none" normalizeH="0" baseline="0" dirty="0">
                <a:ln>
                  <a:noFill/>
                </a:ln>
                <a:solidFill>
                  <a:srgbClr val="303233"/>
                </a:solidFill>
                <a:effectLst/>
                <a:latin typeface="Arial" panose="020B0604020202020204" pitchFamily="34" charset="0"/>
                <a:ea typeface="Lato"/>
              </a:rPr>
              <a:t>最後一步：</a:t>
            </a:r>
            <a:r>
              <a:rPr kumimoji="0" lang="zh-TW" altLang="zh-TW" sz="1300" b="0" i="0" u="none" strike="noStrike" cap="none" normalizeH="0" baseline="0" dirty="0">
                <a:ln>
                  <a:noFill/>
                </a:ln>
                <a:solidFill>
                  <a:srgbClr val="303233"/>
                </a:solidFill>
                <a:effectLst/>
                <a:latin typeface="Arial" panose="020B0604020202020204" pitchFamily="34" charset="0"/>
                <a:ea typeface="Lato"/>
              </a:rPr>
              <a:t>決定輸出的内容。首先透過</a:t>
            </a:r>
            <a:r>
              <a:rPr kumimoji="0" lang="zh-TW" altLang="zh-TW" sz="1200" b="0" i="0" u="none" strike="noStrike" cap="none" normalizeH="0" baseline="0" dirty="0">
                <a:ln>
                  <a:noFill/>
                </a:ln>
                <a:solidFill>
                  <a:srgbClr val="C7254E"/>
                </a:solidFill>
                <a:effectLst/>
                <a:latin typeface="Arial Unicode MS"/>
                <a:ea typeface="Menlo"/>
              </a:rPr>
              <a:t>sigmoid</a:t>
            </a:r>
            <a:r>
              <a:rPr kumimoji="0" lang="zh-TW" altLang="zh-TW" sz="1300" b="0" i="0" u="none" strike="noStrike" cap="none" normalizeH="0" baseline="0" dirty="0">
                <a:ln>
                  <a:noFill/>
                </a:ln>
                <a:solidFill>
                  <a:srgbClr val="303233"/>
                </a:solidFill>
                <a:effectLst/>
                <a:ea typeface="Lato"/>
              </a:rPr>
              <a:t>層決定要輸出單元狀態的哪些部分，然後透過</a:t>
            </a:r>
            <a:r>
              <a:rPr kumimoji="0" lang="zh-TW" altLang="zh-TW" sz="1200" b="0" i="0" u="none" strike="noStrike" cap="none" normalizeH="0" baseline="0" dirty="0">
                <a:ln>
                  <a:noFill/>
                </a:ln>
                <a:solidFill>
                  <a:srgbClr val="C7254E"/>
                </a:solidFill>
                <a:effectLst/>
                <a:latin typeface="Arial Unicode MS"/>
                <a:ea typeface="Menlo"/>
              </a:rPr>
              <a:t>tanh</a:t>
            </a:r>
            <a:r>
              <a:rPr kumimoji="0" lang="zh-TW" altLang="zh-TW" sz="1300" b="0" i="0" u="none" strike="noStrike" cap="none" normalizeH="0" baseline="0" dirty="0">
                <a:ln>
                  <a:noFill/>
                </a:ln>
                <a:solidFill>
                  <a:srgbClr val="303233"/>
                </a:solidFill>
                <a:effectLst/>
                <a:ea typeface="Lato"/>
              </a:rPr>
              <a:t>函數（把值轉換為</a:t>
            </a:r>
            <a:r>
              <a:rPr kumimoji="0" lang="zh-TW" altLang="zh-TW" sz="1300" b="0" i="0" u="none" strike="noStrike" cap="none" normalizeH="0" baseline="0" dirty="0">
                <a:ln>
                  <a:noFill/>
                </a:ln>
                <a:solidFill>
                  <a:srgbClr val="303233"/>
                </a:solidFill>
                <a:effectLst/>
                <a:latin typeface="Arial" panose="020B0604020202020204" pitchFamily="34" charset="0"/>
                <a:ea typeface="Lato"/>
              </a:rPr>
              <a:t> </a:t>
            </a:r>
            <a:r>
              <a:rPr kumimoji="0" lang="zh-TW" altLang="zh-TW" sz="1300" b="0" i="1" u="none" strike="noStrike" cap="none" normalizeH="0" baseline="0" dirty="0">
                <a:ln>
                  <a:noFill/>
                </a:ln>
                <a:solidFill>
                  <a:srgbClr val="303233"/>
                </a:solidFill>
                <a:effectLst/>
                <a:latin typeface="Arial" panose="020B0604020202020204" pitchFamily="34" charset="0"/>
                <a:ea typeface="Lato"/>
              </a:rPr>
              <a:t>[-1,1]</a:t>
            </a:r>
            <a:r>
              <a:rPr kumimoji="0" lang="zh-TW" altLang="zh-TW" sz="1300" b="0" i="0" u="none" strike="noStrike" cap="none" normalizeH="0" baseline="0" dirty="0">
                <a:ln>
                  <a:noFill/>
                </a:ln>
                <a:solidFill>
                  <a:srgbClr val="303233"/>
                </a:solidFill>
                <a:effectLst/>
                <a:latin typeface="Arial" panose="020B0604020202020204" pitchFamily="34" charset="0"/>
                <a:ea typeface="Lato"/>
              </a:rPr>
              <a:t> 區間），把它的單元狀態與</a:t>
            </a:r>
            <a:r>
              <a:rPr kumimoji="0" lang="zh-TW" altLang="zh-TW" sz="1200" b="0" i="0" u="none" strike="noStrike" cap="none" normalizeH="0" baseline="0" dirty="0">
                <a:ln>
                  <a:noFill/>
                </a:ln>
                <a:solidFill>
                  <a:srgbClr val="C7254E"/>
                </a:solidFill>
                <a:effectLst/>
                <a:latin typeface="Arial Unicode MS"/>
                <a:ea typeface="Menlo"/>
              </a:rPr>
              <a:t>sigmoid</a:t>
            </a:r>
            <a:r>
              <a:rPr kumimoji="0" lang="zh-TW" altLang="zh-TW" sz="1300" b="0" i="0" u="none" strike="noStrike" cap="none" normalizeH="0" baseline="0" dirty="0">
                <a:ln>
                  <a:noFill/>
                </a:ln>
                <a:solidFill>
                  <a:srgbClr val="303233"/>
                </a:solidFill>
                <a:effectLst/>
                <a:ea typeface="Lato"/>
              </a:rPr>
              <a:t>的輸出相乘，因此決定最後輸出的部分。</a:t>
            </a:r>
            <a:r>
              <a:rPr kumimoji="0" lang="zh-TW" altLang="zh-TW" sz="400" b="0" i="0" u="none" strike="noStrike" cap="none" normalizeH="0" baseline="0" dirty="0">
                <a:ln>
                  <a:noFill/>
                </a:ln>
                <a:solidFill>
                  <a:schemeClr val="tx1"/>
                </a:solidFill>
                <a:effectLst/>
                <a:latin typeface="Arial" panose="020B0604020202020204" pitchFamily="34" charset="0"/>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6111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D5EFB-6141-44A8-A9E2-757022C2C0CA}"/>
              </a:ext>
            </a:extLst>
          </p:cNvPr>
          <p:cNvSpPr>
            <a:spLocks noGrp="1"/>
          </p:cNvSpPr>
          <p:nvPr>
            <p:ph type="title"/>
          </p:nvPr>
        </p:nvSpPr>
        <p:spPr/>
        <p:txBody>
          <a:bodyPr/>
          <a:lstStyle/>
          <a:p>
            <a:r>
              <a:rPr lang="en-US" altLang="zh-TW" sz="4000" dirty="0"/>
              <a:t>LSTM</a:t>
            </a:r>
            <a:r>
              <a:rPr lang="zh-TW" altLang="en-US" sz="4000" dirty="0"/>
              <a:t>如何改善</a:t>
            </a:r>
            <a:r>
              <a:rPr lang="en-US" altLang="zh-TW" sz="4000" dirty="0"/>
              <a:t>RNN</a:t>
            </a:r>
            <a:r>
              <a:rPr lang="zh-TW" altLang="en-US" sz="4000" dirty="0"/>
              <a:t>的問題</a:t>
            </a:r>
            <a:endParaRPr lang="zh-TW" altLang="en-US" dirty="0"/>
          </a:p>
        </p:txBody>
      </p:sp>
      <p:sp>
        <p:nvSpPr>
          <p:cNvPr id="3" name="內容版面配置區 2">
            <a:extLst>
              <a:ext uri="{FF2B5EF4-FFF2-40B4-BE49-F238E27FC236}">
                <a16:creationId xmlns:a16="http://schemas.microsoft.com/office/drawing/2014/main" id="{269B8C1F-53DA-4D87-A68F-67792C6F6963}"/>
              </a:ext>
            </a:extLst>
          </p:cNvPr>
          <p:cNvSpPr>
            <a:spLocks noGrp="1"/>
          </p:cNvSpPr>
          <p:nvPr>
            <p:ph idx="1"/>
          </p:nvPr>
        </p:nvSpPr>
        <p:spPr/>
        <p:txBody>
          <a:bodyPr/>
          <a:lstStyle/>
          <a:p>
            <a:r>
              <a:rPr lang="en-US" altLang="zh-TW" dirty="0"/>
              <a:t>Gated Recurrent Unit</a:t>
            </a:r>
            <a:r>
              <a:rPr lang="zh-TW" altLang="en-US" dirty="0"/>
              <a:t>（</a:t>
            </a:r>
            <a:r>
              <a:rPr lang="en-US" altLang="zh-TW" dirty="0"/>
              <a:t>GRU</a:t>
            </a:r>
            <a:r>
              <a:rPr lang="zh-TW" altLang="en-US" dirty="0"/>
              <a:t>）</a:t>
            </a:r>
            <a:endParaRPr lang="en-US" altLang="zh-TW" dirty="0"/>
          </a:p>
          <a:p>
            <a:pPr lvl="1" algn="just">
              <a:lnSpc>
                <a:spcPct val="150000"/>
              </a:lnSpc>
            </a:pPr>
            <a:r>
              <a:rPr lang="zh-TW" altLang="en-US" dirty="0"/>
              <a:t>上面介紹標準的 </a:t>
            </a:r>
            <a:r>
              <a:rPr lang="en-US" altLang="zh-TW" dirty="0"/>
              <a:t>LSTM</a:t>
            </a:r>
            <a:r>
              <a:rPr lang="zh-TW" altLang="en-US" dirty="0"/>
              <a:t>，不過不是所有的 </a:t>
            </a:r>
            <a:r>
              <a:rPr lang="en-US" altLang="zh-TW" dirty="0"/>
              <a:t>LSTM </a:t>
            </a:r>
            <a:r>
              <a:rPr lang="zh-TW" altLang="en-US" dirty="0"/>
              <a:t>結構相同。實際上與 </a:t>
            </a:r>
            <a:r>
              <a:rPr lang="en-US" altLang="zh-TW" dirty="0"/>
              <a:t>LSTM </a:t>
            </a:r>
            <a:r>
              <a:rPr lang="zh-TW" altLang="en-US" dirty="0"/>
              <a:t>相關的論文都有採用微小的變形，如目前比較流行的 </a:t>
            </a:r>
            <a:r>
              <a:rPr lang="en-US" altLang="zh-TW" dirty="0"/>
              <a:t>GRU</a:t>
            </a:r>
            <a:r>
              <a:rPr lang="zh-TW" altLang="en-US" dirty="0"/>
              <a:t>：</a:t>
            </a:r>
          </a:p>
        </p:txBody>
      </p:sp>
      <p:sp>
        <p:nvSpPr>
          <p:cNvPr id="4" name="投影片編號版面配置區 3">
            <a:extLst>
              <a:ext uri="{FF2B5EF4-FFF2-40B4-BE49-F238E27FC236}">
                <a16:creationId xmlns:a16="http://schemas.microsoft.com/office/drawing/2014/main" id="{E5A7F8AB-36D6-4035-A6CB-618E571C92E1}"/>
              </a:ext>
            </a:extLst>
          </p:cNvPr>
          <p:cNvSpPr>
            <a:spLocks noGrp="1"/>
          </p:cNvSpPr>
          <p:nvPr>
            <p:ph type="sldNum" sz="quarter" idx="12"/>
          </p:nvPr>
        </p:nvSpPr>
        <p:spPr/>
        <p:txBody>
          <a:bodyPr/>
          <a:lstStyle/>
          <a:p>
            <a:fld id="{EE24E02C-FA55-4E48-AE6E-5EC7FF184350}" type="slidenum">
              <a:rPr lang="zh-TW" altLang="en-US" smtClean="0"/>
              <a:t>53</a:t>
            </a:fld>
            <a:endParaRPr lang="zh-TW" altLang="en-US"/>
          </a:p>
        </p:txBody>
      </p:sp>
      <p:pic>
        <p:nvPicPr>
          <p:cNvPr id="7170" name="Picture 2" descr="https://ithelp.ithome.com.tw/upload/images/20181028/20112540mf0x7WHzKi.png">
            <a:extLst>
              <a:ext uri="{FF2B5EF4-FFF2-40B4-BE49-F238E27FC236}">
                <a16:creationId xmlns:a16="http://schemas.microsoft.com/office/drawing/2014/main" id="{3139B1B3-2BD8-44DC-8C2B-C29942D85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716" y="3626068"/>
            <a:ext cx="7878660" cy="243198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41B52DCE-D2F9-4D52-8246-3D9158701098}"/>
              </a:ext>
            </a:extLst>
          </p:cNvPr>
          <p:cNvSpPr/>
          <p:nvPr/>
        </p:nvSpPr>
        <p:spPr>
          <a:xfrm>
            <a:off x="1008993" y="6312648"/>
            <a:ext cx="7126014" cy="492443"/>
          </a:xfrm>
          <a:prstGeom prst="rect">
            <a:avLst/>
          </a:prstGeom>
          <a:solidFill>
            <a:schemeClr val="bg2"/>
          </a:solidFill>
        </p:spPr>
        <p:txBody>
          <a:bodyPr wrap="square">
            <a:spAutoFit/>
          </a:bodyPr>
          <a:lstStyle/>
          <a:p>
            <a:pPr algn="just"/>
            <a:r>
              <a:rPr lang="en-US" altLang="zh-TW" sz="1300" dirty="0"/>
              <a:t>GRU </a:t>
            </a:r>
            <a:r>
              <a:rPr lang="zh-TW" altLang="en-US" sz="1300" dirty="0"/>
              <a:t>為 </a:t>
            </a:r>
            <a:r>
              <a:rPr lang="en-US" altLang="zh-TW" sz="1300" dirty="0"/>
              <a:t>LSTM </a:t>
            </a:r>
            <a:r>
              <a:rPr lang="zh-TW" altLang="en-US" sz="1300" dirty="0"/>
              <a:t>的變形，它將遺忘和輸入門組合成一個 </a:t>
            </a:r>
            <a:r>
              <a:rPr lang="en-US" altLang="zh-TW" sz="1300" dirty="0"/>
              <a:t>Update gate</a:t>
            </a:r>
            <a:r>
              <a:rPr lang="zh-TW" altLang="en-US" sz="1300" dirty="0"/>
              <a:t>。它還合併了單元狀態和隱藏狀態，並進行了一些其他更改。由此產生的模型比標準 </a:t>
            </a:r>
            <a:r>
              <a:rPr lang="en-US" altLang="zh-TW" sz="1300" dirty="0"/>
              <a:t>LSTM </a:t>
            </a:r>
            <a:r>
              <a:rPr lang="zh-TW" altLang="en-US" sz="1300" dirty="0"/>
              <a:t>模型簡單，並且越來越受歡迎。</a:t>
            </a:r>
          </a:p>
        </p:txBody>
      </p:sp>
    </p:spTree>
    <p:extLst>
      <p:ext uri="{BB962C8B-B14F-4D97-AF65-F5344CB8AC3E}">
        <p14:creationId xmlns:p14="http://schemas.microsoft.com/office/powerpoint/2010/main" val="7539198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BC87B3-F33C-4214-BE59-7F2EC5D7C171}"/>
              </a:ext>
            </a:extLst>
          </p:cNvPr>
          <p:cNvSpPr>
            <a:spLocks noGrp="1"/>
          </p:cNvSpPr>
          <p:nvPr>
            <p:ph type="title"/>
          </p:nvPr>
        </p:nvSpPr>
        <p:spPr/>
        <p:txBody>
          <a:bodyPr/>
          <a:lstStyle/>
          <a:p>
            <a:r>
              <a:rPr lang="zh-TW" altLang="en-US" dirty="0"/>
              <a:t>教學大綱</a:t>
            </a:r>
          </a:p>
        </p:txBody>
      </p:sp>
      <p:sp>
        <p:nvSpPr>
          <p:cNvPr id="3" name="內容版面配置區 2">
            <a:extLst>
              <a:ext uri="{FF2B5EF4-FFF2-40B4-BE49-F238E27FC236}">
                <a16:creationId xmlns:a16="http://schemas.microsoft.com/office/drawing/2014/main" id="{96279F5B-B043-4558-B0F6-7245C156A8E9}"/>
              </a:ext>
            </a:extLst>
          </p:cNvPr>
          <p:cNvSpPr>
            <a:spLocks noGrp="1"/>
          </p:cNvSpPr>
          <p:nvPr>
            <p:ph idx="1"/>
          </p:nvPr>
        </p:nvSpPr>
        <p:spPr/>
        <p:txBody>
          <a:bodyPr>
            <a:normAutofit/>
          </a:bodyPr>
          <a:lstStyle/>
          <a:p>
            <a:pPr>
              <a:lnSpc>
                <a:spcPct val="150000"/>
              </a:lnSpc>
            </a:pPr>
            <a:r>
              <a:rPr lang="zh-TW" altLang="en-US" sz="2700" b="1" dirty="0"/>
              <a:t>理論篇</a:t>
            </a:r>
            <a:endParaRPr lang="en-US" altLang="zh-TW" sz="2700" b="1" dirty="0"/>
          </a:p>
          <a:p>
            <a:pPr lvl="1">
              <a:lnSpc>
                <a:spcPct val="150000"/>
              </a:lnSpc>
            </a:pPr>
            <a:r>
              <a:rPr lang="en-US" altLang="zh-TW" sz="2550" b="1" dirty="0">
                <a:solidFill>
                  <a:schemeClr val="bg1">
                    <a:lumMod val="85000"/>
                  </a:schemeClr>
                </a:solidFill>
              </a:rPr>
              <a:t>LSTM</a:t>
            </a:r>
            <a:r>
              <a:rPr lang="zh-TW" altLang="en-US" sz="2550" b="1" dirty="0">
                <a:solidFill>
                  <a:schemeClr val="bg1">
                    <a:lumMod val="85000"/>
                  </a:schemeClr>
                </a:solidFill>
              </a:rPr>
              <a:t>如何改善</a:t>
            </a:r>
            <a:r>
              <a:rPr lang="en-US" altLang="zh-TW" sz="2550" b="1" dirty="0">
                <a:solidFill>
                  <a:schemeClr val="bg1">
                    <a:lumMod val="85000"/>
                  </a:schemeClr>
                </a:solidFill>
              </a:rPr>
              <a:t>RNN</a:t>
            </a:r>
            <a:r>
              <a:rPr lang="zh-TW" altLang="en-US" sz="2550" b="1" dirty="0">
                <a:solidFill>
                  <a:schemeClr val="bg1">
                    <a:lumMod val="85000"/>
                  </a:schemeClr>
                </a:solidFill>
              </a:rPr>
              <a:t>的問題</a:t>
            </a:r>
            <a:endParaRPr lang="en-US" altLang="zh-TW" sz="2550" b="1" dirty="0">
              <a:solidFill>
                <a:schemeClr val="bg1">
                  <a:lumMod val="85000"/>
                </a:schemeClr>
              </a:solidFill>
            </a:endParaRPr>
          </a:p>
          <a:p>
            <a:pPr lvl="1">
              <a:lnSpc>
                <a:spcPct val="150000"/>
              </a:lnSpc>
            </a:pPr>
            <a:r>
              <a:rPr lang="zh-TW" altLang="en-US" sz="2550" b="1" dirty="0"/>
              <a:t>使用</a:t>
            </a:r>
            <a:r>
              <a:rPr lang="en-US" altLang="zh-TW" sz="2550" b="1" dirty="0" err="1"/>
              <a:t>Tensorflow</a:t>
            </a:r>
            <a:r>
              <a:rPr lang="zh-TW" altLang="en-US" sz="2550" b="1" dirty="0"/>
              <a:t>實作</a:t>
            </a:r>
            <a:r>
              <a:rPr lang="en-US" altLang="zh-TW" sz="2550" b="1" dirty="0"/>
              <a:t>LSTM</a:t>
            </a:r>
            <a:r>
              <a:rPr lang="zh-TW" altLang="en-US" sz="2550" b="1" dirty="0"/>
              <a:t>應用於情感語句分析</a:t>
            </a:r>
            <a:endParaRPr lang="en-US" altLang="zh-TW" sz="2550" b="1" dirty="0"/>
          </a:p>
        </p:txBody>
      </p:sp>
      <p:sp>
        <p:nvSpPr>
          <p:cNvPr id="5" name="投影片編號版面配置區 4">
            <a:extLst>
              <a:ext uri="{FF2B5EF4-FFF2-40B4-BE49-F238E27FC236}">
                <a16:creationId xmlns:a16="http://schemas.microsoft.com/office/drawing/2014/main" id="{BAE08D3F-63BE-4270-9A14-AC06AEC84CFF}"/>
              </a:ext>
            </a:extLst>
          </p:cNvPr>
          <p:cNvSpPr>
            <a:spLocks noGrp="1"/>
          </p:cNvSpPr>
          <p:nvPr>
            <p:ph type="sldNum" sz="quarter" idx="12"/>
          </p:nvPr>
        </p:nvSpPr>
        <p:spPr/>
        <p:txBody>
          <a:bodyPr/>
          <a:lstStyle/>
          <a:p>
            <a:fld id="{EE24E02C-FA55-4E48-AE6E-5EC7FF184350}" type="slidenum">
              <a:rPr lang="zh-TW" altLang="en-US" smtClean="0"/>
              <a:t>54</a:t>
            </a:fld>
            <a:endParaRPr lang="zh-TW" altLang="en-US"/>
          </a:p>
        </p:txBody>
      </p:sp>
    </p:spTree>
    <p:extLst>
      <p:ext uri="{BB962C8B-B14F-4D97-AF65-F5344CB8AC3E}">
        <p14:creationId xmlns:p14="http://schemas.microsoft.com/office/powerpoint/2010/main" val="6149373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26EA02-BCB8-4379-917A-D459107CB9C3}"/>
              </a:ext>
            </a:extLst>
          </p:cNvPr>
          <p:cNvSpPr>
            <a:spLocks noGrp="1"/>
          </p:cNvSpPr>
          <p:nvPr>
            <p:ph type="title"/>
          </p:nvPr>
        </p:nvSpPr>
        <p:spPr/>
        <p:txBody>
          <a:bodyPr>
            <a:normAutofit/>
          </a:bodyPr>
          <a:lstStyle/>
          <a:p>
            <a:pPr algn="just"/>
            <a:r>
              <a:rPr lang="zh-TW" altLang="en-US" sz="4400" dirty="0"/>
              <a:t>使用</a:t>
            </a:r>
            <a:r>
              <a:rPr lang="en-US" altLang="zh-TW" sz="4400" dirty="0" err="1"/>
              <a:t>Tensorflow</a:t>
            </a:r>
            <a:r>
              <a:rPr lang="zh-TW" altLang="en-US" sz="4400" dirty="0"/>
              <a:t>實作</a:t>
            </a:r>
            <a:r>
              <a:rPr lang="en-US" altLang="zh-TW" sz="4400" dirty="0"/>
              <a:t>LSTM</a:t>
            </a:r>
            <a:r>
              <a:rPr lang="zh-TW" altLang="en-US" sz="4400" dirty="0"/>
              <a:t>應用於情感語句分析</a:t>
            </a:r>
          </a:p>
        </p:txBody>
      </p:sp>
      <p:sp>
        <p:nvSpPr>
          <p:cNvPr id="3" name="內容版面配置區 2">
            <a:extLst>
              <a:ext uri="{FF2B5EF4-FFF2-40B4-BE49-F238E27FC236}">
                <a16:creationId xmlns:a16="http://schemas.microsoft.com/office/drawing/2014/main" id="{135C1E81-4C8C-41CC-BD50-A3CAE9E1F3AF}"/>
              </a:ext>
            </a:extLst>
          </p:cNvPr>
          <p:cNvSpPr>
            <a:spLocks noGrp="1"/>
          </p:cNvSpPr>
          <p:nvPr>
            <p:ph idx="1"/>
          </p:nvPr>
        </p:nvSpPr>
        <p:spPr>
          <a:xfrm>
            <a:off x="685800" y="2121408"/>
            <a:ext cx="7772400" cy="4599958"/>
          </a:xfrm>
        </p:spPr>
        <p:txBody>
          <a:bodyPr>
            <a:normAutofit/>
          </a:bodyPr>
          <a:lstStyle/>
          <a:p>
            <a:r>
              <a:rPr lang="zh-TW" altLang="en-US" dirty="0"/>
              <a:t>實作架構圖（一）：</a:t>
            </a:r>
          </a:p>
          <a:p>
            <a:pPr lvl="1">
              <a:lnSpc>
                <a:spcPct val="150000"/>
              </a:lnSpc>
            </a:pP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9B9EDA1B-4931-46E8-959F-F9C03555FC0D}"/>
              </a:ext>
            </a:extLst>
          </p:cNvPr>
          <p:cNvSpPr>
            <a:spLocks noGrp="1"/>
          </p:cNvSpPr>
          <p:nvPr>
            <p:ph type="sldNum" sz="quarter" idx="12"/>
          </p:nvPr>
        </p:nvSpPr>
        <p:spPr/>
        <p:txBody>
          <a:bodyPr/>
          <a:lstStyle/>
          <a:p>
            <a:fld id="{EE24E02C-FA55-4E48-AE6E-5EC7FF184350}" type="slidenum">
              <a:rPr lang="zh-TW" altLang="en-US" smtClean="0"/>
              <a:t>55</a:t>
            </a:fld>
            <a:endParaRPr lang="zh-TW" altLang="en-US"/>
          </a:p>
        </p:txBody>
      </p:sp>
      <p:pic>
        <p:nvPicPr>
          <p:cNvPr id="1026" name="Picture 2" descr="A drawing of the information flow in th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38966"/>
            <a:ext cx="3517900" cy="371638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3686556" y="1756603"/>
            <a:ext cx="5276850" cy="51013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TW" sz="1100" b="1" i="0" u="none" strike="noStrike" cap="none" normalizeH="0" baseline="0" dirty="0">
                <a:ln>
                  <a:noFill/>
                </a:ln>
                <a:solidFill>
                  <a:srgbClr val="000000"/>
                </a:solidFill>
                <a:effectLst/>
                <a:latin typeface="Arial" panose="020B0604020202020204" pitchFamily="34" charset="0"/>
                <a:ea typeface="Helvetica Neue"/>
              </a:rPr>
              <a:t>Left picture</a:t>
            </a:r>
            <a:r>
              <a:rPr kumimoji="0" lang="zh-TW" altLang="zh-TW" sz="1100" b="1" i="0" u="none" strike="noStrike" cap="none" normalizeH="0" baseline="0" dirty="0">
                <a:ln>
                  <a:noFill/>
                </a:ln>
                <a:solidFill>
                  <a:srgbClr val="000000"/>
                </a:solidFill>
                <a:effectLst/>
                <a:latin typeface="Arial" panose="020B0604020202020204" pitchFamily="34" charset="0"/>
                <a:ea typeface="Helvetica Neue"/>
              </a:rPr>
              <a:t> is a diagram of the model</a:t>
            </a:r>
            <a:r>
              <a:rPr kumimoji="0" lang="en-US" altLang="zh-TW" sz="1100" b="1" i="0" u="none" strike="noStrike" cap="none" normalizeH="0" baseline="0" dirty="0">
                <a:ln>
                  <a:noFill/>
                </a:ln>
                <a:solidFill>
                  <a:srgbClr val="000000"/>
                </a:solidFill>
                <a:effectLst/>
                <a:latin typeface="Arial" panose="020B0604020202020204" pitchFamily="34" charset="0"/>
                <a:ea typeface="Helvetica Neue"/>
              </a:rPr>
              <a:t>:</a:t>
            </a:r>
            <a:endParaRPr lang="en-US" altLang="zh-TW" sz="800" b="1" dirty="0">
              <a:latin typeface="Arial" panose="020B0604020202020204" pitchFamily="34" charset="0"/>
            </a:endParaRP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This model can be build as a </a:t>
            </a:r>
            <a:r>
              <a:rPr kumimoji="0" lang="zh-TW" altLang="zh-TW"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tf.keras.Sequential</a:t>
            </a:r>
            <a:r>
              <a:rPr kumimoji="0" lang="zh-TW" altLang="zh-TW" sz="1000" b="0" i="0" u="none" strike="noStrike" cap="none" normalizeH="0" baseline="0" dirty="0">
                <a:ln>
                  <a:noFill/>
                </a:ln>
                <a:solidFill>
                  <a:srgbClr val="000000"/>
                </a:solidFill>
                <a:effectLst/>
                <a:ea typeface="Helvetica Neue"/>
              </a:rPr>
              <a:t>.</a:t>
            </a:r>
            <a:endParaRPr lang="en-US" altLang="zh-TW" sz="1000" dirty="0">
              <a:solidFill>
                <a:srgbClr val="000000"/>
              </a:solidFill>
              <a:latin typeface="Arial" panose="020B0604020202020204" pitchFamily="34" charset="0"/>
              <a:ea typeface="Helvetica Neue"/>
            </a:endParaRP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The first layer is the </a:t>
            </a:r>
            <a:r>
              <a:rPr kumimoji="0" lang="zh-TW" altLang="zh-TW"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encoder</a:t>
            </a:r>
            <a:r>
              <a:rPr kumimoji="0" lang="zh-TW" altLang="zh-TW" sz="1000" b="0" i="0" u="none" strike="noStrike" cap="none" normalizeH="0" baseline="0" dirty="0">
                <a:ln>
                  <a:noFill/>
                </a:ln>
                <a:solidFill>
                  <a:srgbClr val="000000"/>
                </a:solidFill>
                <a:effectLst/>
                <a:ea typeface="Helvetica Neue"/>
              </a:rPr>
              <a:t>, which converts the text to a sequence of token indices.</a:t>
            </a:r>
            <a:endParaRPr lang="en-US" altLang="zh-TW" sz="1000" dirty="0">
              <a:solidFill>
                <a:srgbClr val="000000"/>
              </a:solidFill>
              <a:latin typeface="Arial" panose="020B0604020202020204" pitchFamily="34" charset="0"/>
              <a:ea typeface="Helvetica Neue"/>
            </a:endParaRP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After the encoder is an embedding layer. An embedding layer stores one vector per word. When called, it converts the sequences of word indices to sequences of vectors. These vectors are trainable. After training (on enough data), words with similar meanings often have similar vectors.</a:t>
            </a: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This index-lookup is much more efficient than the equivalent operation of passing a one-hot encoded vector through a </a:t>
            </a:r>
            <a:r>
              <a:rPr kumimoji="0" lang="zh-TW" altLang="zh-TW"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tf.keras.layers.Dense</a:t>
            </a:r>
            <a:r>
              <a:rPr kumimoji="0" lang="zh-TW" altLang="zh-TW" sz="1000" b="0" i="0" u="none" strike="noStrike" cap="none" normalizeH="0" baseline="0" dirty="0">
                <a:ln>
                  <a:noFill/>
                </a:ln>
                <a:solidFill>
                  <a:srgbClr val="000000"/>
                </a:solidFill>
                <a:effectLst/>
                <a:ea typeface="Helvetica Neue"/>
              </a:rPr>
              <a:t> </a:t>
            </a: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layer.</a:t>
            </a:r>
            <a:r>
              <a:rPr kumimoji="0" lang="en-US" altLang="zh-TW" sz="1000" b="0" i="0" u="none" strike="noStrike" cap="none" normalizeH="0" baseline="0" dirty="0">
                <a:ln>
                  <a:noFill/>
                </a:ln>
                <a:solidFill>
                  <a:srgbClr val="000000"/>
                </a:solidFill>
                <a:effectLst/>
                <a:latin typeface="Arial" panose="020B0604020202020204" pitchFamily="34" charset="0"/>
                <a:ea typeface="Helvetica Neue"/>
              </a:rPr>
              <a:t> </a:t>
            </a: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A recurrent neural network (RNN) processes sequence input by iterating through the elements. RNNs pass the outputs from one timestep to their input on the next timestep.</a:t>
            </a:r>
            <a:endParaRPr lang="en-US" altLang="zh-TW" sz="1000" dirty="0">
              <a:solidFill>
                <a:srgbClr val="000000"/>
              </a:solidFill>
              <a:latin typeface="Arial" panose="020B0604020202020204" pitchFamily="34" charset="0"/>
              <a:ea typeface="Helvetica Neue"/>
            </a:endParaRPr>
          </a:p>
          <a:p>
            <a:pPr marL="228600" marR="0" lvl="0" indent="-228600" algn="l" defTabSz="914400" rtl="0" eaLnBrk="0" fontAlgn="base" latinLnBrk="0" hangingPunct="0">
              <a:lnSpc>
                <a:spcPct val="150000"/>
              </a:lnSpc>
              <a:spcBef>
                <a:spcPct val="0"/>
              </a:spcBef>
              <a:spcAft>
                <a:spcPct val="0"/>
              </a:spcAft>
              <a:buClrTx/>
              <a:buSzTx/>
              <a:buFont typeface="+mj-lt"/>
              <a:buAutoNum type="arabicPeriod"/>
              <a:tabLst/>
            </a:pP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The </a:t>
            </a:r>
            <a:r>
              <a:rPr kumimoji="0" lang="zh-TW" altLang="zh-TW"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tf.keras.layers.Bidirectional</a:t>
            </a:r>
            <a:r>
              <a:rPr kumimoji="0" lang="zh-TW" altLang="zh-TW" sz="1000" b="0" i="0" u="none" strike="noStrike" cap="none" normalizeH="0" baseline="0" dirty="0">
                <a:ln>
                  <a:noFill/>
                </a:ln>
                <a:solidFill>
                  <a:srgbClr val="000000"/>
                </a:solidFill>
                <a:effectLst/>
                <a:ea typeface="Helvetica Neue"/>
              </a:rPr>
              <a:t> </a:t>
            </a: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wrapper can also be used with an RNN layer. This propagates the input forward and backwards through the RNN layer and then concatenates the final output.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The main advantage of a bidirectional RNN is that the signal from the beginning of the input doesn't need to be processed all the way through every timestep to affect the output.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The main disadvantage of a bidirectional RNN is that you can't efficiently stream predictions as words are being added to the end.</a:t>
            </a:r>
            <a:endParaRPr lang="en-US" altLang="zh-TW" sz="1000" dirty="0">
              <a:solidFill>
                <a:srgbClr val="000000"/>
              </a:solidFill>
              <a:latin typeface="Arial" panose="020B0604020202020204" pitchFamily="34" charset="0"/>
              <a:ea typeface="Helvetica Neue"/>
            </a:endParaRPr>
          </a:p>
          <a:p>
            <a:pPr marL="228600" indent="-228600" defTabSz="914400" eaLnBrk="0" fontAlgn="base" hangingPunct="0">
              <a:lnSpc>
                <a:spcPct val="150000"/>
              </a:lnSpc>
              <a:spcBef>
                <a:spcPct val="0"/>
              </a:spcBef>
              <a:spcAft>
                <a:spcPct val="0"/>
              </a:spcAft>
              <a:buFont typeface="+mj-lt"/>
              <a:buAutoNum type="arabicPeriod"/>
            </a:pP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After the RNN has converted the sequence to a single vector the two </a:t>
            </a:r>
            <a:r>
              <a:rPr kumimoji="0" lang="zh-TW" altLang="zh-TW"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layers.Dense</a:t>
            </a:r>
            <a:r>
              <a:rPr kumimoji="0" lang="zh-TW" altLang="zh-TW" sz="1000" b="0" i="0" u="none" strike="noStrike" cap="none" normalizeH="0" baseline="0" dirty="0">
                <a:ln>
                  <a:noFill/>
                </a:ln>
                <a:solidFill>
                  <a:srgbClr val="000000"/>
                </a:solidFill>
                <a:effectLst/>
                <a:ea typeface="Helvetica Neue"/>
              </a:rPr>
              <a:t> </a:t>
            </a: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do some final processing, and convert from this vector representation to a single logit as the classification output.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2294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000" dirty="0"/>
              <a:t>使用</a:t>
            </a:r>
            <a:r>
              <a:rPr lang="en-US" altLang="zh-TW" sz="4000" dirty="0" err="1"/>
              <a:t>Tensorflow</a:t>
            </a:r>
            <a:r>
              <a:rPr lang="zh-TW" altLang="en-US" sz="4000" dirty="0"/>
              <a:t>實作</a:t>
            </a:r>
            <a:r>
              <a:rPr lang="en-US" altLang="zh-TW" sz="4000" dirty="0"/>
              <a:t>LSTM</a:t>
            </a:r>
            <a:r>
              <a:rPr lang="zh-TW" altLang="en-US" sz="4000" dirty="0"/>
              <a:t>應用於情感語句分析</a:t>
            </a:r>
            <a:endParaRPr lang="zh-TW" altLang="en-US" dirty="0"/>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56</a:t>
            </a:fld>
            <a:endParaRPr lang="zh-TW" altLang="en-US"/>
          </a:p>
        </p:txBody>
      </p:sp>
      <p:pic>
        <p:nvPicPr>
          <p:cNvPr id="2050" name="Picture 2" descr="layered_bidirectiona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0262" y="3634427"/>
            <a:ext cx="5457825" cy="30956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4267200" y="2025083"/>
            <a:ext cx="469620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Keras recurrent layers have two available modes that are controlled by the </a:t>
            </a:r>
            <a:r>
              <a:rPr kumimoji="0" lang="zh-TW" altLang="zh-TW"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return_sequences</a:t>
            </a:r>
            <a:r>
              <a:rPr kumimoji="0" lang="zh-TW" altLang="zh-TW" sz="1000" b="0" i="0" u="none" strike="noStrike" cap="none" normalizeH="0" baseline="0" dirty="0">
                <a:ln>
                  <a:noFill/>
                </a:ln>
                <a:solidFill>
                  <a:srgbClr val="000000"/>
                </a:solidFill>
                <a:effectLst/>
                <a:ea typeface="Helvetica Neue"/>
              </a:rPr>
              <a:t> </a:t>
            </a: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constructor argument:</a:t>
            </a:r>
            <a:endParaRPr kumimoji="0" lang="zh-TW" altLang="zh-TW" sz="600" b="0" i="0" u="none" strike="noStrike" cap="none" normalizeH="0" baseline="0" dirty="0">
              <a:ln>
                <a:noFill/>
              </a:ln>
              <a:solidFill>
                <a:schemeClr val="tx1"/>
              </a:solidFill>
              <a:effectLst/>
              <a:latin typeface="Arial" panose="020B0604020202020204" pitchFamily="34" charset="0"/>
            </a:endParaRPr>
          </a:p>
          <a:p>
            <a:pPr marL="628650" lvl="1" indent="-171450" algn="just" defTabSz="914400">
              <a:buFont typeface="Arial" panose="020B0604020202020204" pitchFamily="34" charset="0"/>
              <a:buChar char="•"/>
            </a:pP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If </a:t>
            </a:r>
            <a:r>
              <a:rPr kumimoji="0" lang="zh-TW" altLang="zh-TW"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False</a:t>
            </a:r>
            <a:r>
              <a:rPr kumimoji="0" lang="zh-TW" altLang="zh-TW" sz="1000" b="0" i="0" u="none" strike="noStrike" cap="none" normalizeH="0" baseline="0" dirty="0">
                <a:ln>
                  <a:noFill/>
                </a:ln>
                <a:solidFill>
                  <a:srgbClr val="000000"/>
                </a:solidFill>
                <a:effectLst/>
                <a:ea typeface="Helvetica Neue"/>
              </a:rPr>
              <a:t> </a:t>
            </a: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it returns only the last output for each input sequence (a 2D tensor of shape (batch_size, output_features)). This is the default, used in the previous model.</a:t>
            </a:r>
          </a:p>
          <a:p>
            <a:pPr marL="628650" lvl="1" indent="-171450" algn="just" defTabSz="914400">
              <a:buFont typeface="Arial" panose="020B0604020202020204" pitchFamily="34" charset="0"/>
              <a:buChar char="•"/>
            </a:pP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If </a:t>
            </a:r>
            <a:r>
              <a:rPr kumimoji="0" lang="zh-TW" altLang="zh-TW"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True</a:t>
            </a:r>
            <a:r>
              <a:rPr kumimoji="0" lang="zh-TW" altLang="zh-TW" sz="1000" b="0" i="0" u="none" strike="noStrike" cap="none" normalizeH="0" baseline="0" dirty="0">
                <a:ln>
                  <a:noFill/>
                </a:ln>
                <a:solidFill>
                  <a:srgbClr val="000000"/>
                </a:solidFill>
                <a:effectLst/>
                <a:ea typeface="Helvetica Neue"/>
              </a:rPr>
              <a:t> </a:t>
            </a: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the full sequences of successive outputs for each timestep is returned (a 3D tensor of shape </a:t>
            </a:r>
            <a:r>
              <a:rPr kumimoji="0" lang="zh-TW" altLang="zh-TW"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(batch_size, timesteps, output_features)</a:t>
            </a:r>
            <a:r>
              <a:rPr kumimoji="0" lang="zh-TW" altLang="zh-TW" sz="1000" b="0" i="0" u="none" strike="noStrike" cap="none" normalizeH="0" baseline="0" dirty="0">
                <a:ln>
                  <a:noFill/>
                </a:ln>
                <a:solidFill>
                  <a:srgbClr val="000000"/>
                </a:solidFill>
                <a:effectLst/>
                <a:ea typeface="Helvetica Neue"/>
              </a:rPr>
              <a:t>).</a:t>
            </a:r>
            <a:endParaRPr kumimoji="0" lang="zh-TW" altLang="zh-TW" sz="1000" b="0" i="0" u="none" strike="noStrike" cap="none" normalizeH="0" baseline="0" dirty="0">
              <a:ln>
                <a:noFill/>
              </a:ln>
              <a:solidFill>
                <a:srgbClr val="000000"/>
              </a:solidFill>
              <a:effectLst/>
              <a:latin typeface="Arial" panose="020B0604020202020204" pitchFamily="34" charset="0"/>
              <a:ea typeface="Helvetica Neu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dirty="0">
                <a:ln>
                  <a:noFill/>
                </a:ln>
                <a:solidFill>
                  <a:srgbClr val="000000"/>
                </a:solidFill>
                <a:effectLst/>
                <a:latin typeface="Arial" panose="020B0604020202020204" pitchFamily="34" charset="0"/>
                <a:ea typeface="Helvetica Neue"/>
              </a:rPr>
              <a:t>Here is what the flow of information looks like with </a:t>
            </a:r>
            <a:r>
              <a:rPr kumimoji="0" lang="zh-TW" altLang="zh-TW"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return_sequences=True</a:t>
            </a:r>
            <a:r>
              <a:rPr kumimoji="0" lang="zh-TW" altLang="zh-TW" sz="1000" b="0" i="0" u="none" strike="noStrike" cap="none" normalizeH="0" baseline="0" dirty="0">
                <a:ln>
                  <a:noFill/>
                </a:ln>
                <a:solidFill>
                  <a:srgbClr val="000000"/>
                </a:solidFill>
                <a:effectLst/>
                <a:ea typeface="Helvetica Neue"/>
              </a:rPr>
              <a: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10" name="內容版面配置區 2">
            <a:extLst>
              <a:ext uri="{FF2B5EF4-FFF2-40B4-BE49-F238E27FC236}">
                <a16:creationId xmlns:a16="http://schemas.microsoft.com/office/drawing/2014/main" id="{135C1E81-4C8C-41CC-BD50-A3CAE9E1F3AF}"/>
              </a:ext>
            </a:extLst>
          </p:cNvPr>
          <p:cNvSpPr txBox="1">
            <a:spLocks/>
          </p:cNvSpPr>
          <p:nvPr/>
        </p:nvSpPr>
        <p:spPr>
          <a:xfrm>
            <a:off x="685800" y="2121408"/>
            <a:ext cx="7772400" cy="459995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r>
              <a:rPr lang="zh-TW" altLang="en-US" dirty="0"/>
              <a:t>實作架構圖（二）：</a:t>
            </a:r>
          </a:p>
          <a:p>
            <a:pPr lvl="1">
              <a:lnSpc>
                <a:spcPct val="150000"/>
              </a:lnSpc>
            </a:pPr>
            <a:r>
              <a:rPr lang="en-US" altLang="zh-TW" b="1" dirty="0"/>
              <a:t>Stack two or more LSTM layers</a:t>
            </a:r>
          </a:p>
          <a:p>
            <a:pPr lvl="1">
              <a:lnSpc>
                <a:spcPct val="150000"/>
              </a:lnSpc>
            </a:pPr>
            <a:endParaRPr lang="en-US" altLang="zh-TW" dirty="0"/>
          </a:p>
          <a:p>
            <a:endParaRPr lang="zh-TW" altLang="en-US" dirty="0"/>
          </a:p>
        </p:txBody>
      </p:sp>
    </p:spTree>
    <p:extLst>
      <p:ext uri="{BB962C8B-B14F-4D97-AF65-F5344CB8AC3E}">
        <p14:creationId xmlns:p14="http://schemas.microsoft.com/office/powerpoint/2010/main" val="25436485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23961E-F649-456E-99F4-3EE87E7CCBED}"/>
              </a:ext>
            </a:extLst>
          </p:cNvPr>
          <p:cNvSpPr>
            <a:spLocks noGrp="1"/>
          </p:cNvSpPr>
          <p:nvPr>
            <p:ph type="title"/>
          </p:nvPr>
        </p:nvSpPr>
        <p:spPr/>
        <p:txBody>
          <a:bodyPr/>
          <a:lstStyle/>
          <a:p>
            <a:r>
              <a:rPr lang="zh-TW" altLang="en-US" dirty="0"/>
              <a:t>參考文獻</a:t>
            </a:r>
          </a:p>
        </p:txBody>
      </p:sp>
      <p:sp>
        <p:nvSpPr>
          <p:cNvPr id="3" name="內容版面配置區 2">
            <a:extLst>
              <a:ext uri="{FF2B5EF4-FFF2-40B4-BE49-F238E27FC236}">
                <a16:creationId xmlns:a16="http://schemas.microsoft.com/office/drawing/2014/main" id="{8D83C810-FB97-41BD-BA6E-B39E21435612}"/>
              </a:ext>
            </a:extLst>
          </p:cNvPr>
          <p:cNvSpPr>
            <a:spLocks noGrp="1"/>
          </p:cNvSpPr>
          <p:nvPr>
            <p:ph idx="1"/>
          </p:nvPr>
        </p:nvSpPr>
        <p:spPr/>
        <p:txBody>
          <a:bodyPr>
            <a:normAutofit/>
          </a:bodyPr>
          <a:lstStyle/>
          <a:p>
            <a:pPr>
              <a:lnSpc>
                <a:spcPct val="150000"/>
              </a:lnSpc>
            </a:pPr>
            <a:r>
              <a:rPr lang="zh-TW" altLang="en-US" dirty="0"/>
              <a:t>蔡炎龍 教授「與高中生談人工智慧與深度學習」</a:t>
            </a:r>
            <a:endParaRPr lang="en-US" altLang="zh-TW" dirty="0"/>
          </a:p>
          <a:p>
            <a:pPr algn="just">
              <a:lnSpc>
                <a:spcPct val="150000"/>
              </a:lnSpc>
            </a:pPr>
            <a:r>
              <a:rPr lang="zh-TW" altLang="en-US" dirty="0"/>
              <a:t>選擇的能力 </a:t>
            </a:r>
            <a:r>
              <a:rPr lang="en-US" altLang="zh-TW" dirty="0"/>
              <a:t>– </a:t>
            </a:r>
            <a:r>
              <a:rPr lang="zh-TW" altLang="en-US" dirty="0"/>
              <a:t>探索人工智慧的核心 陳永維 李厚均 著 </a:t>
            </a:r>
            <a:r>
              <a:rPr lang="en-US" altLang="zh-TW" dirty="0"/>
              <a:t> TKB</a:t>
            </a:r>
          </a:p>
          <a:p>
            <a:pPr algn="just">
              <a:lnSpc>
                <a:spcPct val="150000"/>
              </a:lnSpc>
            </a:pPr>
            <a:r>
              <a:rPr lang="zh-TW" altLang="en-US" dirty="0"/>
              <a:t>台大李宏毅教授 </a:t>
            </a:r>
            <a:r>
              <a:rPr lang="en-US" altLang="zh-TW" dirty="0"/>
              <a:t>– </a:t>
            </a:r>
            <a:r>
              <a:rPr lang="zh-TW" altLang="en-US" dirty="0"/>
              <a:t>機器學習課程</a:t>
            </a:r>
            <a:endParaRPr lang="en-US" altLang="zh-TW" dirty="0"/>
          </a:p>
          <a:p>
            <a:pPr algn="just">
              <a:lnSpc>
                <a:spcPct val="150000"/>
              </a:lnSpc>
            </a:pPr>
            <a:endParaRPr lang="zh-TW" altLang="en-US" dirty="0"/>
          </a:p>
        </p:txBody>
      </p:sp>
      <p:sp>
        <p:nvSpPr>
          <p:cNvPr id="4" name="投影片編號版面配置區 3">
            <a:extLst>
              <a:ext uri="{FF2B5EF4-FFF2-40B4-BE49-F238E27FC236}">
                <a16:creationId xmlns:a16="http://schemas.microsoft.com/office/drawing/2014/main" id="{612AE31A-8CCC-422F-AE9A-F54D70918251}"/>
              </a:ext>
            </a:extLst>
          </p:cNvPr>
          <p:cNvSpPr>
            <a:spLocks noGrp="1"/>
          </p:cNvSpPr>
          <p:nvPr>
            <p:ph type="sldNum" sz="quarter" idx="12"/>
          </p:nvPr>
        </p:nvSpPr>
        <p:spPr/>
        <p:txBody>
          <a:bodyPr/>
          <a:lstStyle/>
          <a:p>
            <a:fld id="{EE24E02C-FA55-4E48-AE6E-5EC7FF184350}" type="slidenum">
              <a:rPr lang="zh-TW" altLang="en-US" smtClean="0"/>
              <a:t>57</a:t>
            </a:fld>
            <a:endParaRPr lang="zh-TW" altLang="en-US"/>
          </a:p>
        </p:txBody>
      </p:sp>
    </p:spTree>
    <p:extLst>
      <p:ext uri="{BB962C8B-B14F-4D97-AF65-F5344CB8AC3E}">
        <p14:creationId xmlns:p14="http://schemas.microsoft.com/office/powerpoint/2010/main" val="407927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神經網路典型有如下幾種：</a:t>
            </a:r>
          </a:p>
        </p:txBody>
      </p:sp>
      <p:sp>
        <p:nvSpPr>
          <p:cNvPr id="3" name="內容版面配置區 2"/>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en-US" altLang="zh-TW" dirty="0"/>
              <a:t>DNN</a:t>
            </a:r>
            <a:r>
              <a:rPr lang="zh-TW" altLang="en-US" dirty="0"/>
              <a:t>（</a:t>
            </a:r>
            <a:r>
              <a:rPr lang="en-US" altLang="zh-TW" dirty="0"/>
              <a:t>Deep Neural Network</a:t>
            </a:r>
            <a:r>
              <a:rPr lang="zh-TW" altLang="en-US" dirty="0"/>
              <a:t>）→ 深度神經網路</a:t>
            </a:r>
            <a:endParaRPr lang="en-US" altLang="zh-TW" dirty="0"/>
          </a:p>
          <a:p>
            <a:pPr lvl="1">
              <a:lnSpc>
                <a:spcPct val="150000"/>
              </a:lnSpc>
            </a:pPr>
            <a:r>
              <a:rPr lang="zh-TW" altLang="en-US" b="1" dirty="0"/>
              <a:t>圖像辨識</a:t>
            </a:r>
            <a:r>
              <a:rPr lang="zh-TW" altLang="en-US" dirty="0"/>
              <a:t>（圖像全像）</a:t>
            </a:r>
            <a:endParaRPr lang="en-US" altLang="zh-TW" dirty="0"/>
          </a:p>
          <a:p>
            <a:pPr marL="457200" indent="-457200">
              <a:lnSpc>
                <a:spcPct val="150000"/>
              </a:lnSpc>
              <a:buFont typeface="+mj-lt"/>
              <a:buAutoNum type="arabicPeriod"/>
            </a:pPr>
            <a:r>
              <a:rPr lang="en-US" altLang="zh-TW" dirty="0"/>
              <a:t>CNN</a:t>
            </a:r>
            <a:r>
              <a:rPr lang="zh-TW" altLang="en-US" dirty="0"/>
              <a:t>（</a:t>
            </a:r>
            <a:r>
              <a:rPr lang="en-US" altLang="zh-TW" dirty="0"/>
              <a:t>Convolutional Neural Network</a:t>
            </a:r>
            <a:r>
              <a:rPr lang="zh-TW" altLang="en-US" dirty="0"/>
              <a:t>）</a:t>
            </a:r>
            <a:r>
              <a:rPr lang="en-US" altLang="zh-TW" dirty="0"/>
              <a:t> </a:t>
            </a:r>
            <a:r>
              <a:rPr lang="zh-TW" altLang="en-US" dirty="0"/>
              <a:t>→ 卷積神經網路</a:t>
            </a:r>
            <a:endParaRPr lang="en-US" altLang="zh-TW" dirty="0"/>
          </a:p>
          <a:p>
            <a:pPr lvl="1">
              <a:lnSpc>
                <a:spcPct val="150000"/>
              </a:lnSpc>
            </a:pPr>
            <a:r>
              <a:rPr lang="zh-TW" altLang="en-US" b="1" dirty="0"/>
              <a:t>圖像辨識</a:t>
            </a:r>
            <a:r>
              <a:rPr lang="zh-TW" altLang="en-US" dirty="0"/>
              <a:t>（圖像特徵）</a:t>
            </a:r>
            <a:endParaRPr lang="en-US" altLang="zh-TW" dirty="0"/>
          </a:p>
          <a:p>
            <a:pPr marL="457200" indent="-457200">
              <a:lnSpc>
                <a:spcPct val="150000"/>
              </a:lnSpc>
              <a:buFont typeface="+mj-lt"/>
              <a:buAutoNum type="arabicPeriod"/>
            </a:pPr>
            <a:r>
              <a:rPr lang="en-US" altLang="zh-TW" b="1" u="sng" dirty="0">
                <a:solidFill>
                  <a:srgbClr val="0000FF"/>
                </a:solidFill>
              </a:rPr>
              <a:t>RNN</a:t>
            </a:r>
            <a:r>
              <a:rPr lang="zh-TW" altLang="en-US" b="1" u="sng" dirty="0">
                <a:solidFill>
                  <a:srgbClr val="0000FF"/>
                </a:solidFill>
              </a:rPr>
              <a:t>（</a:t>
            </a:r>
            <a:r>
              <a:rPr lang="en-US" altLang="zh-TW" b="1" u="sng" dirty="0">
                <a:solidFill>
                  <a:srgbClr val="0000FF"/>
                </a:solidFill>
              </a:rPr>
              <a:t>Recurrent Neural Network</a:t>
            </a:r>
            <a:r>
              <a:rPr lang="zh-TW" altLang="en-US" b="1" u="sng" dirty="0">
                <a:solidFill>
                  <a:srgbClr val="0000FF"/>
                </a:solidFill>
              </a:rPr>
              <a:t>）</a:t>
            </a:r>
            <a:r>
              <a:rPr lang="en-US" altLang="zh-TW" b="1" u="sng" dirty="0">
                <a:solidFill>
                  <a:srgbClr val="0000FF"/>
                </a:solidFill>
              </a:rPr>
              <a:t> </a:t>
            </a:r>
            <a:r>
              <a:rPr lang="zh-TW" altLang="en-US" b="1" u="sng" dirty="0">
                <a:solidFill>
                  <a:srgbClr val="0000FF"/>
                </a:solidFill>
              </a:rPr>
              <a:t>→ 遞迴神經網路 </a:t>
            </a:r>
            <a:endParaRPr lang="en-US" altLang="zh-TW" b="1" u="sng" dirty="0">
              <a:solidFill>
                <a:srgbClr val="0000FF"/>
              </a:solidFill>
            </a:endParaRPr>
          </a:p>
          <a:p>
            <a:pPr lvl="1">
              <a:lnSpc>
                <a:spcPct val="150000"/>
              </a:lnSpc>
            </a:pPr>
            <a:r>
              <a:rPr lang="zh-TW" altLang="en-US" b="1" u="sng" dirty="0">
                <a:solidFill>
                  <a:srgbClr val="FF0000"/>
                </a:solidFill>
              </a:rPr>
              <a:t>語音辨識（主要）</a:t>
            </a:r>
            <a:r>
              <a:rPr lang="zh-TW" altLang="en-US" b="1" u="sng" dirty="0">
                <a:solidFill>
                  <a:srgbClr val="0000FF"/>
                </a:solidFill>
              </a:rPr>
              <a:t>、圖像辨識</a:t>
            </a:r>
            <a:endParaRPr lang="en-US" altLang="zh-TW" b="1" u="sng" dirty="0">
              <a:solidFill>
                <a:srgbClr val="0000FF"/>
              </a:solidFill>
            </a:endParaRPr>
          </a:p>
          <a:p>
            <a:pPr marL="457200" indent="-457200">
              <a:lnSpc>
                <a:spcPct val="150000"/>
              </a:lnSpc>
              <a:buFont typeface="+mj-lt"/>
              <a:buAutoNum type="arabicPeriod"/>
            </a:pPr>
            <a:r>
              <a:rPr lang="en-US" altLang="zh-TW" dirty="0"/>
              <a:t>GAN</a:t>
            </a:r>
            <a:r>
              <a:rPr lang="zh-TW" altLang="en-US" dirty="0"/>
              <a:t> （</a:t>
            </a:r>
            <a:r>
              <a:rPr lang="en-US" altLang="zh-TW" dirty="0"/>
              <a:t>Generative Adversarial Network</a:t>
            </a:r>
            <a:r>
              <a:rPr lang="zh-TW" altLang="en-US" dirty="0"/>
              <a:t>）→ 生成對抗網路</a:t>
            </a:r>
            <a:endParaRPr lang="en-US" altLang="zh-TW" dirty="0"/>
          </a:p>
          <a:p>
            <a:pPr lvl="1">
              <a:lnSpc>
                <a:spcPct val="150000"/>
              </a:lnSpc>
            </a:pPr>
            <a:r>
              <a:rPr lang="zh-TW" altLang="en-US" b="1" dirty="0"/>
              <a:t>圖像生成</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5</a:t>
            </a:fld>
            <a:endParaRPr lang="zh-TW" altLang="en-US"/>
          </a:p>
        </p:txBody>
      </p:sp>
    </p:spTree>
    <p:extLst>
      <p:ext uri="{BB962C8B-B14F-4D97-AF65-F5344CB8AC3E}">
        <p14:creationId xmlns:p14="http://schemas.microsoft.com/office/powerpoint/2010/main" val="238986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a:t>
            </a:r>
            <a:r>
              <a:rPr lang="zh-TW" altLang="en-US" dirty="0"/>
              <a:t>不強嘛？為什麼還要</a:t>
            </a:r>
            <a:r>
              <a:rPr lang="en-US" altLang="zh-TW" dirty="0"/>
              <a:t>RNN</a:t>
            </a:r>
            <a:r>
              <a:rPr lang="zh-TW" altLang="en-US" dirty="0"/>
              <a:t>？</a:t>
            </a:r>
            <a:endParaRPr lang="zh-TW" altLang="en-US" dirty="0">
              <a:solidFill>
                <a:srgbClr val="FF0000"/>
              </a:solidFill>
            </a:endParaRPr>
          </a:p>
        </p:txBody>
      </p:sp>
      <p:sp>
        <p:nvSpPr>
          <p:cNvPr id="3" name="內容版面配置區 2"/>
          <p:cNvSpPr>
            <a:spLocks noGrp="1"/>
          </p:cNvSpPr>
          <p:nvPr>
            <p:ph idx="1"/>
          </p:nvPr>
        </p:nvSpPr>
        <p:spPr/>
        <p:txBody>
          <a:bodyPr/>
          <a:lstStyle/>
          <a:p>
            <a:pPr algn="just">
              <a:lnSpc>
                <a:spcPct val="150000"/>
              </a:lnSpc>
            </a:pPr>
            <a:r>
              <a:rPr lang="zh-TW" altLang="en-US" dirty="0"/>
              <a:t>在類神經網路，循環神經網路（</a:t>
            </a:r>
            <a:r>
              <a:rPr lang="en-US" altLang="zh-TW" dirty="0"/>
              <a:t>Recurrent Neural Network, RNN</a:t>
            </a:r>
            <a:r>
              <a:rPr lang="zh-TW" altLang="en-US" dirty="0"/>
              <a:t>）主要用途是為了</a:t>
            </a:r>
            <a:r>
              <a:rPr lang="zh-TW" altLang="en-US" b="1" dirty="0">
                <a:solidFill>
                  <a:srgbClr val="FF0000"/>
                </a:solidFill>
                <a:highlight>
                  <a:srgbClr val="FFFF00"/>
                </a:highlight>
              </a:rPr>
              <a:t>處理及預測序列化數據</a:t>
            </a:r>
            <a:r>
              <a:rPr lang="zh-TW" altLang="en-US" dirty="0"/>
              <a:t>，因為</a:t>
            </a:r>
            <a:r>
              <a:rPr lang="en-US" altLang="zh-TW" dirty="0"/>
              <a:t>DNN</a:t>
            </a:r>
            <a:r>
              <a:rPr lang="zh-TW" altLang="en-US" dirty="0"/>
              <a:t>及</a:t>
            </a:r>
            <a:r>
              <a:rPr lang="en-US" altLang="zh-TW" dirty="0"/>
              <a:t>CNN</a:t>
            </a:r>
            <a:r>
              <a:rPr lang="zh-TW" altLang="en-US" dirty="0"/>
              <a:t>在隱藏層內的類神經元</a:t>
            </a:r>
            <a:r>
              <a:rPr lang="zh-TW" altLang="en-US" b="1" dirty="0">
                <a:solidFill>
                  <a:srgbClr val="0000FF"/>
                </a:solidFill>
              </a:rPr>
              <a:t>並沒有記憶的功能</a:t>
            </a:r>
            <a:r>
              <a:rPr lang="zh-TW" altLang="en-US" dirty="0"/>
              <a:t>。</a:t>
            </a:r>
            <a:endParaRPr lang="en-US" altLang="zh-TW" dirty="0"/>
          </a:p>
          <a:p>
            <a:pPr algn="just">
              <a:lnSpc>
                <a:spcPct val="150000"/>
              </a:lnSpc>
            </a:pPr>
            <a:r>
              <a:rPr lang="zh-TW" altLang="en-US" dirty="0"/>
              <a:t>像語言這種需要</a:t>
            </a:r>
            <a:r>
              <a:rPr lang="zh-TW" altLang="en-US" b="1" u="sng" dirty="0">
                <a:solidFill>
                  <a:srgbClr val="FF0000"/>
                </a:solidFill>
              </a:rPr>
              <a:t>記憶前後文</a:t>
            </a:r>
            <a:r>
              <a:rPr lang="zh-TW" altLang="en-US" dirty="0"/>
              <a:t>的問題時，應納入過去的訊息來做預測。</a:t>
            </a:r>
            <a:endParaRPr lang="en-US" altLang="zh-TW" dirty="0"/>
          </a:p>
          <a:p>
            <a:pPr lvl="1" algn="just">
              <a:lnSpc>
                <a:spcPct val="150000"/>
              </a:lnSpc>
            </a:pPr>
            <a:r>
              <a:rPr lang="zh-TW" altLang="en-US" i="1" u="sng" dirty="0">
                <a:solidFill>
                  <a:srgbClr val="0000FF"/>
                </a:solidFill>
              </a:rPr>
              <a:t>例如：類神經網路目前看到了一個字「很」，而前一時間點看到的字是「</a:t>
            </a:r>
            <a:r>
              <a:rPr lang="zh-TW" altLang="en-US" b="1" i="1" u="sng" dirty="0">
                <a:solidFill>
                  <a:srgbClr val="FF0000"/>
                </a:solidFill>
              </a:rPr>
              <a:t>星星</a:t>
            </a:r>
            <a:r>
              <a:rPr lang="zh-TW" altLang="en-US" i="1" u="sng" dirty="0">
                <a:solidFill>
                  <a:srgbClr val="0000FF"/>
                </a:solidFill>
              </a:rPr>
              <a:t>」，在眾多不同的文字當中，下一個字很大的機率為「</a:t>
            </a:r>
            <a:r>
              <a:rPr lang="zh-TW" altLang="en-US" b="1" i="1" u="sng" dirty="0">
                <a:solidFill>
                  <a:srgbClr val="FF0000"/>
                </a:solidFill>
              </a:rPr>
              <a:t>亮</a:t>
            </a:r>
            <a:r>
              <a:rPr lang="zh-TW" altLang="en-US" i="1" u="sng" dirty="0">
                <a:solidFill>
                  <a:srgbClr val="0000FF"/>
                </a:solidFill>
              </a:rPr>
              <a:t>」。</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6</a:t>
            </a:fld>
            <a:endParaRPr lang="zh-TW" altLang="en-US"/>
          </a:p>
        </p:txBody>
      </p:sp>
    </p:spTree>
    <p:extLst>
      <p:ext uri="{BB962C8B-B14F-4D97-AF65-F5344CB8AC3E}">
        <p14:creationId xmlns:p14="http://schemas.microsoft.com/office/powerpoint/2010/main" val="2478147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為了解決前後文的問題</a:t>
            </a:r>
            <a:r>
              <a:rPr lang="en-US" altLang="zh-TW" dirty="0"/>
              <a:t>…</a:t>
            </a:r>
            <a:endParaRPr lang="zh-TW" altLang="en-US" dirty="0"/>
          </a:p>
        </p:txBody>
      </p:sp>
      <p:sp>
        <p:nvSpPr>
          <p:cNvPr id="3" name="內容版面配置區 2"/>
          <p:cNvSpPr>
            <a:spLocks noGrp="1"/>
          </p:cNvSpPr>
          <p:nvPr>
            <p:ph idx="1"/>
          </p:nvPr>
        </p:nvSpPr>
        <p:spPr/>
        <p:txBody>
          <a:bodyPr/>
          <a:lstStyle/>
          <a:p>
            <a:pPr algn="just">
              <a:lnSpc>
                <a:spcPct val="150000"/>
              </a:lnSpc>
            </a:pPr>
            <a:r>
              <a:rPr lang="en-US" altLang="zh-TW" dirty="0"/>
              <a:t>RNN</a:t>
            </a:r>
            <a:r>
              <a:rPr lang="zh-TW" altLang="en-US" dirty="0"/>
              <a:t>企圖在時間座標軸上建構一個類神經網路，</a:t>
            </a:r>
            <a:r>
              <a:rPr lang="zh-TW" altLang="en-US" b="1" dirty="0">
                <a:solidFill>
                  <a:srgbClr val="FF0000"/>
                </a:solidFill>
              </a:rPr>
              <a:t>並隨時紀錄不同時間點所發生的事情</a:t>
            </a:r>
            <a:r>
              <a:rPr lang="zh-TW" altLang="en-US" dirty="0"/>
              <a:t>，這種神經網路便在隱藏層之間的類神經進行之間連結進行改良。</a:t>
            </a:r>
          </a:p>
        </p:txBody>
      </p:sp>
      <p:sp>
        <p:nvSpPr>
          <p:cNvPr id="4" name="投影片編號版面配置區 3"/>
          <p:cNvSpPr>
            <a:spLocks noGrp="1"/>
          </p:cNvSpPr>
          <p:nvPr>
            <p:ph type="sldNum" sz="quarter" idx="12"/>
          </p:nvPr>
        </p:nvSpPr>
        <p:spPr/>
        <p:txBody>
          <a:bodyPr/>
          <a:lstStyle/>
          <a:p>
            <a:fld id="{EE24E02C-FA55-4E48-AE6E-5EC7FF184350}" type="slidenum">
              <a:rPr lang="zh-TW" altLang="en-US" smtClean="0"/>
              <a:t>7</a:t>
            </a:fld>
            <a:endParaRPr lang="zh-TW" altLang="en-US"/>
          </a:p>
        </p:txBody>
      </p:sp>
      <p:pic>
        <p:nvPicPr>
          <p:cNvPr id="5" name="圖片 4"/>
          <p:cNvPicPr>
            <a:picLocks noChangeAspect="1"/>
          </p:cNvPicPr>
          <p:nvPr/>
        </p:nvPicPr>
        <p:blipFill>
          <a:blip r:embed="rId2"/>
          <a:stretch>
            <a:fillRect/>
          </a:stretch>
        </p:blipFill>
        <p:spPr>
          <a:xfrm>
            <a:off x="1545758" y="3665011"/>
            <a:ext cx="1985052" cy="3048865"/>
          </a:xfrm>
          <a:prstGeom prst="rect">
            <a:avLst/>
          </a:prstGeom>
        </p:spPr>
      </p:pic>
      <p:pic>
        <p:nvPicPr>
          <p:cNvPr id="6" name="圖片 5"/>
          <p:cNvPicPr>
            <a:picLocks noChangeAspect="1"/>
          </p:cNvPicPr>
          <p:nvPr/>
        </p:nvPicPr>
        <p:blipFill>
          <a:blip r:embed="rId3"/>
          <a:stretch>
            <a:fillRect/>
          </a:stretch>
        </p:blipFill>
        <p:spPr>
          <a:xfrm>
            <a:off x="4390768" y="3284397"/>
            <a:ext cx="4572638" cy="342947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5263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BC87B3-F33C-4214-BE59-7F2EC5D7C171}"/>
              </a:ext>
            </a:extLst>
          </p:cNvPr>
          <p:cNvSpPr>
            <a:spLocks noGrp="1"/>
          </p:cNvSpPr>
          <p:nvPr>
            <p:ph type="title"/>
          </p:nvPr>
        </p:nvSpPr>
        <p:spPr/>
        <p:txBody>
          <a:bodyPr/>
          <a:lstStyle/>
          <a:p>
            <a:r>
              <a:rPr lang="zh-TW" altLang="en-US" dirty="0"/>
              <a:t>教學大綱</a:t>
            </a:r>
          </a:p>
        </p:txBody>
      </p:sp>
      <p:sp>
        <p:nvSpPr>
          <p:cNvPr id="3" name="內容版面配置區 2">
            <a:extLst>
              <a:ext uri="{FF2B5EF4-FFF2-40B4-BE49-F238E27FC236}">
                <a16:creationId xmlns:a16="http://schemas.microsoft.com/office/drawing/2014/main" id="{96279F5B-B043-4558-B0F6-7245C156A8E9}"/>
              </a:ext>
            </a:extLst>
          </p:cNvPr>
          <p:cNvSpPr>
            <a:spLocks noGrp="1"/>
          </p:cNvSpPr>
          <p:nvPr>
            <p:ph idx="1"/>
          </p:nvPr>
        </p:nvSpPr>
        <p:spPr/>
        <p:txBody>
          <a:bodyPr>
            <a:normAutofit/>
          </a:bodyPr>
          <a:lstStyle/>
          <a:p>
            <a:pPr>
              <a:lnSpc>
                <a:spcPct val="150000"/>
              </a:lnSpc>
            </a:pPr>
            <a:r>
              <a:rPr lang="zh-TW" altLang="en-US" sz="2700" b="1" dirty="0"/>
              <a:t>理論篇</a:t>
            </a:r>
            <a:endParaRPr lang="en-US" altLang="zh-TW" sz="2700" b="1" dirty="0"/>
          </a:p>
          <a:p>
            <a:pPr lvl="1">
              <a:lnSpc>
                <a:spcPct val="150000"/>
              </a:lnSpc>
            </a:pPr>
            <a:r>
              <a:rPr lang="en-US" altLang="zh-TW" sz="2550" b="1" dirty="0"/>
              <a:t>RNN</a:t>
            </a:r>
            <a:r>
              <a:rPr lang="zh-TW" altLang="en-US" sz="2550" b="1" dirty="0"/>
              <a:t>架構介紹</a:t>
            </a:r>
            <a:endParaRPr lang="en-US" altLang="zh-TW" sz="2550" b="1" dirty="0"/>
          </a:p>
          <a:p>
            <a:pPr lvl="1">
              <a:lnSpc>
                <a:spcPct val="150000"/>
              </a:lnSpc>
            </a:pPr>
            <a:r>
              <a:rPr lang="en-US" altLang="zh-TW" sz="2550" b="1" dirty="0">
                <a:solidFill>
                  <a:schemeClr val="bg1">
                    <a:lumMod val="85000"/>
                  </a:schemeClr>
                </a:solidFill>
              </a:rPr>
              <a:t>RNN</a:t>
            </a:r>
            <a:r>
              <a:rPr lang="zh-TW" altLang="en-US" sz="2550" b="1" dirty="0">
                <a:solidFill>
                  <a:schemeClr val="bg1">
                    <a:lumMod val="85000"/>
                  </a:schemeClr>
                </a:solidFill>
              </a:rPr>
              <a:t>運作原理</a:t>
            </a:r>
            <a:endParaRPr lang="en-US" altLang="zh-TW" sz="2550" b="1" dirty="0">
              <a:solidFill>
                <a:schemeClr val="bg1">
                  <a:lumMod val="85000"/>
                </a:schemeClr>
              </a:solidFill>
            </a:endParaRPr>
          </a:p>
        </p:txBody>
      </p:sp>
      <p:sp>
        <p:nvSpPr>
          <p:cNvPr id="5" name="投影片編號版面配置區 4">
            <a:extLst>
              <a:ext uri="{FF2B5EF4-FFF2-40B4-BE49-F238E27FC236}">
                <a16:creationId xmlns:a16="http://schemas.microsoft.com/office/drawing/2014/main" id="{BAE08D3F-63BE-4270-9A14-AC06AEC84CFF}"/>
              </a:ext>
            </a:extLst>
          </p:cNvPr>
          <p:cNvSpPr>
            <a:spLocks noGrp="1"/>
          </p:cNvSpPr>
          <p:nvPr>
            <p:ph type="sldNum" sz="quarter" idx="12"/>
          </p:nvPr>
        </p:nvSpPr>
        <p:spPr/>
        <p:txBody>
          <a:bodyPr/>
          <a:lstStyle/>
          <a:p>
            <a:fld id="{EE24E02C-FA55-4E48-AE6E-5EC7FF184350}" type="slidenum">
              <a:rPr lang="zh-TW" altLang="en-US" smtClean="0"/>
              <a:t>8</a:t>
            </a:fld>
            <a:endParaRPr lang="zh-TW" altLang="en-US"/>
          </a:p>
        </p:txBody>
      </p:sp>
    </p:spTree>
    <p:extLst>
      <p:ext uri="{BB962C8B-B14F-4D97-AF65-F5344CB8AC3E}">
        <p14:creationId xmlns:p14="http://schemas.microsoft.com/office/powerpoint/2010/main" val="3826691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木刻字型">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TM03090434[[fn=木刻字型]]</Template>
  <TotalTime>74561</TotalTime>
  <Words>3102</Words>
  <Application>Microsoft Office PowerPoint</Application>
  <PresentationFormat>如螢幕大小 (4:3)</PresentationFormat>
  <Paragraphs>554</Paragraphs>
  <Slides>58</Slides>
  <Notes>0</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58</vt:i4>
      </vt:variant>
    </vt:vector>
  </HeadingPairs>
  <TitlesOfParts>
    <vt:vector size="73" baseType="lpstr">
      <vt:lpstr>Arial Unicode MS</vt:lpstr>
      <vt:lpstr>Helvetica Neue</vt:lpstr>
      <vt:lpstr>Lato</vt:lpstr>
      <vt:lpstr>Menlo</vt:lpstr>
      <vt:lpstr>微軟正黑體</vt:lpstr>
      <vt:lpstr>新細明體</vt:lpstr>
      <vt:lpstr>Arial</vt:lpstr>
      <vt:lpstr>Calibri</vt:lpstr>
      <vt:lpstr>Cambria Math</vt:lpstr>
      <vt:lpstr>Courier New</vt:lpstr>
      <vt:lpstr>Georgia</vt:lpstr>
      <vt:lpstr>Times New Roman</vt:lpstr>
      <vt:lpstr>Trebuchet MS</vt:lpstr>
      <vt:lpstr>Wingdings</vt:lpstr>
      <vt:lpstr>木刻字型</vt:lpstr>
      <vt:lpstr>遞迴式類神經網路    之介紹與其應用      Recurrent Neural Networks(RNN) </vt:lpstr>
      <vt:lpstr>講義連結</vt:lpstr>
      <vt:lpstr>關於我</vt:lpstr>
      <vt:lpstr>教學目標</vt:lpstr>
      <vt:lpstr>教學大綱</vt:lpstr>
      <vt:lpstr>神經網路典型有如下幾種：</vt:lpstr>
      <vt:lpstr>CNN不強嘛？為什麼還要RNN？</vt:lpstr>
      <vt:lpstr>為了解決前後文的問題…</vt:lpstr>
      <vt:lpstr>教學大綱</vt:lpstr>
      <vt:lpstr>RNN 架構介紹</vt:lpstr>
      <vt:lpstr>RNN 架構介紹</vt:lpstr>
      <vt:lpstr>RNN 架構介紹</vt:lpstr>
      <vt:lpstr>RNN 架構介紹</vt:lpstr>
      <vt:lpstr>RNN 架構介紹</vt:lpstr>
      <vt:lpstr>RNN 架構介紹</vt:lpstr>
      <vt:lpstr>RNN 架構介紹</vt:lpstr>
      <vt:lpstr>RNN 架構介紹</vt:lpstr>
      <vt:lpstr>RNN 架構介紹</vt:lpstr>
      <vt:lpstr>RNN 架構介紹</vt:lpstr>
      <vt:lpstr>RNN 架構介紹</vt:lpstr>
      <vt:lpstr>RNN 架構介紹</vt:lpstr>
      <vt:lpstr>RNN 架構介紹</vt:lpstr>
      <vt:lpstr>RNN 架構介紹</vt:lpstr>
      <vt:lpstr>RNN 架構介紹</vt:lpstr>
      <vt:lpstr>RNN 架構介紹</vt:lpstr>
      <vt:lpstr>教學大綱</vt:lpstr>
      <vt:lpstr>RNN運作原理</vt:lpstr>
      <vt:lpstr>RNN運作原理</vt:lpstr>
      <vt:lpstr>RNN運作原理</vt:lpstr>
      <vt:lpstr>RNN運作原理</vt:lpstr>
      <vt:lpstr>RNN運作原理</vt:lpstr>
      <vt:lpstr>RNN運作原理</vt:lpstr>
      <vt:lpstr>RNN運作原理</vt:lpstr>
      <vt:lpstr>RNN運作原理</vt:lpstr>
      <vt:lpstr>RNN運作原理</vt:lpstr>
      <vt:lpstr>RNN運作原理</vt:lpstr>
      <vt:lpstr>RNN運作原理</vt:lpstr>
      <vt:lpstr>RNN運作原理</vt:lpstr>
      <vt:lpstr>RNN運作原理</vt:lpstr>
      <vt:lpstr>結論</vt:lpstr>
      <vt:lpstr>長短期記憶       LSTM (Long Short-Term Memory)</vt:lpstr>
      <vt:lpstr>教學大綱</vt:lpstr>
      <vt:lpstr>教學大綱</vt:lpstr>
      <vt:lpstr>LSTM如何改善RNN的問題</vt:lpstr>
      <vt:lpstr>LSTM如何改善RNN的問題</vt:lpstr>
      <vt:lpstr>LSTM如何改善RNN的問題</vt:lpstr>
      <vt:lpstr>LSTM如何改善RNN的問題</vt:lpstr>
      <vt:lpstr>LSTM如何改善RNN的問題</vt:lpstr>
      <vt:lpstr>LSTM如何改善RNN的問題</vt:lpstr>
      <vt:lpstr>LSTM如何改善RNN的問題</vt:lpstr>
      <vt:lpstr>LSTM如何改善RNN的問題</vt:lpstr>
      <vt:lpstr>LSTM如何改善RNN的問題</vt:lpstr>
      <vt:lpstr>LSTM如何改善RNN的問題</vt:lpstr>
      <vt:lpstr>LSTM如何改善RNN的問題</vt:lpstr>
      <vt:lpstr>教學大綱</vt:lpstr>
      <vt:lpstr>使用Tensorflow實作LSTM應用於情感語句分析</vt:lpstr>
      <vt:lpstr>使用Tensorflow實作LSTM應用於情感語句分析</vt:lpstr>
      <vt:lpstr>參考文獻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Qi-Xian Huang</dc:creator>
  <cp:lastModifiedBy>user</cp:lastModifiedBy>
  <cp:revision>2779</cp:revision>
  <dcterms:created xsi:type="dcterms:W3CDTF">2019-11-23T21:17:53Z</dcterms:created>
  <dcterms:modified xsi:type="dcterms:W3CDTF">2021-05-25T08:46:20Z</dcterms:modified>
</cp:coreProperties>
</file>