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/>
          <p:nvPr>
            <p:ph type="subTitle" idx="1"/>
          </p:nvPr>
        </p:nvSpPr>
        <p:spPr>
          <a:xfrm>
            <a:off x="690880" y="1055370"/>
            <a:ext cx="10810240" cy="4746625"/>
          </a:xfrm>
        </p:spPr>
        <p:txBody>
          <a:bodyPr>
            <a:normAutofit lnSpcReduction="20000"/>
          </a:bodyPr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假设今年学校毕业设计要求提升，要求做真正可运行的学生管理系统，学院对毕设的具体要求如下：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① 要求可以通过公网域名访问；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② 要求至少 3 人合作完成；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③ 能够支撑管理 1000 个学生；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④ 答辩的时候会根据架构方案来进行打分，不推荐太简单和太复杂的方案。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你找了 2 个好朋友一起来做这个项目，你们的基本情况如下：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① 大家都会 Java，但是有一个是 PHP 高手；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② 大家经济条件一般。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作业要求：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① 对照面向复杂度架构设计方法论，构思 2 个以上的备选架构方案。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② 使用 PPT 来画出你的备选架构方案，并说明方案的优缺点。 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③ 给出你选择的最终方案以及选择理由。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副标题 1"/>
          <p:cNvSpPr/>
          <p:nvPr/>
        </p:nvSpPr>
        <p:spPr>
          <a:xfrm>
            <a:off x="690880" y="254635"/>
            <a:ext cx="1081024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需求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/>
          <p:nvPr>
            <p:ph type="subTitle" idx="1"/>
          </p:nvPr>
        </p:nvSpPr>
        <p:spPr>
          <a:xfrm>
            <a:off x="546100" y="1143000"/>
            <a:ext cx="11099800" cy="4571365"/>
          </a:xfrm>
        </p:spPr>
        <p:txBody>
          <a:bodyPr>
            <a:noAutofit/>
          </a:bodyPr>
          <a:p>
            <a:pPr algn="l"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 ① 由于需要公网域名访问，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需要有公网域名，需要在运营商侧购买域名，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DNS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解析到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nginx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服务器或带公网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IP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的业务服务器。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② 由于 3 人合作完成，模块需要做一定的拆分，可拆分为学生子系统，课程子系统，权限子系统。大家都会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，所以用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来实现。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③ 管理 1000 个学生，规模不大，一般单机可以承受。性能要求不高。服务的高可用要求不高，但也不能经常中断。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④ 这里隐含数据高可用的需求，因为数据大量丢失后重新补录成本高。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⑤ 成本不能太高，意味着使用尽量少的服务器。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⑥ 关于可扩展性，由于子系统功能项较多，且后续可能有新的功能需求，所以需要考虑可扩展性。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⑦ 关于架构演进的考虑，由于学生人数相对稳定，因此满足当前情况即可。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副标题 1"/>
          <p:cNvSpPr/>
          <p:nvPr/>
        </p:nvSpPr>
        <p:spPr>
          <a:xfrm>
            <a:off x="586740" y="256540"/>
            <a:ext cx="1081024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业务复杂度分析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1"/>
          <p:cNvSpPr/>
          <p:nvPr/>
        </p:nvSpPr>
        <p:spPr>
          <a:xfrm>
            <a:off x="690880" y="254635"/>
            <a:ext cx="1081024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备选架构一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代理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480" y="2063115"/>
            <a:ext cx="521680" cy="777240"/>
          </a:xfrm>
          <a:prstGeom prst="rect">
            <a:avLst/>
          </a:prstGeom>
        </p:spPr>
      </p:pic>
      <p:pic>
        <p:nvPicPr>
          <p:cNvPr id="6" name="图片 5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3255010"/>
            <a:ext cx="521360" cy="723900"/>
          </a:xfrm>
          <a:prstGeom prst="rect">
            <a:avLst/>
          </a:prstGeom>
        </p:spPr>
      </p:pic>
      <p:pic>
        <p:nvPicPr>
          <p:cNvPr id="7" name="图片 6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80" y="3255010"/>
            <a:ext cx="521459" cy="723900"/>
          </a:xfrm>
          <a:prstGeom prst="rect">
            <a:avLst/>
          </a:prstGeom>
        </p:spPr>
      </p:pic>
      <p:pic>
        <p:nvPicPr>
          <p:cNvPr id="8" name="图片 7" descr="database-配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70" y="4768215"/>
            <a:ext cx="722438" cy="722438"/>
          </a:xfrm>
          <a:prstGeom prst="rect">
            <a:avLst/>
          </a:prstGeom>
        </p:spPr>
      </p:pic>
      <p:pic>
        <p:nvPicPr>
          <p:cNvPr id="9" name="图片 8" descr="database-配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30" y="4768215"/>
            <a:ext cx="722438" cy="722438"/>
          </a:xfrm>
          <a:prstGeom prst="rect">
            <a:avLst/>
          </a:prstGeom>
        </p:spPr>
      </p:pic>
      <p:pic>
        <p:nvPicPr>
          <p:cNvPr id="10" name="图片 9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10" y="3255010"/>
            <a:ext cx="521221" cy="723900"/>
          </a:xfrm>
          <a:prstGeom prst="rect">
            <a:avLst/>
          </a:prstGeom>
        </p:spPr>
      </p:pic>
      <p:pic>
        <p:nvPicPr>
          <p:cNvPr id="11" name="图片 10" descr="代理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480" y="789305"/>
            <a:ext cx="521680" cy="7772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79470" y="947420"/>
            <a:ext cx="66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DNS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79470" y="2267585"/>
            <a:ext cx="1598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Nginx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负载均衡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2875" y="2391410"/>
            <a:ext cx="870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公网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IP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035" y="3573780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业务服务器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4995" y="3587750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业务服务器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55895" y="3573780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业务服务器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8" name="直接箭头连接符 17"/>
          <p:cNvCxnSpPr>
            <a:stCxn id="11" idx="2"/>
            <a:endCxn id="5" idx="0"/>
          </p:cNvCxnSpPr>
          <p:nvPr/>
        </p:nvCxnSpPr>
        <p:spPr>
          <a:xfrm>
            <a:off x="2831465" y="1566545"/>
            <a:ext cx="0" cy="49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330960" y="2769235"/>
            <a:ext cx="1134745" cy="51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0"/>
          </p:cNvCxnSpPr>
          <p:nvPr/>
        </p:nvCxnSpPr>
        <p:spPr>
          <a:xfrm>
            <a:off x="2831465" y="2849245"/>
            <a:ext cx="0" cy="40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134995" y="2791460"/>
            <a:ext cx="149352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86915" y="5444490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mysql(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主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07180" y="5493385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mysql(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从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948690" y="3978910"/>
            <a:ext cx="1042035" cy="74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</p:cNvCxnSpPr>
          <p:nvPr/>
        </p:nvCxnSpPr>
        <p:spPr>
          <a:xfrm flipH="1">
            <a:off x="2210435" y="3978910"/>
            <a:ext cx="621030" cy="66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419350" y="3880485"/>
            <a:ext cx="2194560" cy="915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</p:cNvCxnSpPr>
          <p:nvPr/>
        </p:nvCxnSpPr>
        <p:spPr>
          <a:xfrm>
            <a:off x="2527300" y="5129530"/>
            <a:ext cx="817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11925" y="1375410"/>
            <a:ext cx="5303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优点：满足业数据高可用，数据高可用。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缺点：成本较高。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4680" y="5925820"/>
            <a:ext cx="899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Nginx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服务器暴露公网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，同时做负载均衡；业务多节点部署，每个节点都部署所有子系统，保证一定的可用性；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主从单独部署，保证数据高可用。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1"/>
          <p:cNvSpPr/>
          <p:nvPr/>
        </p:nvSpPr>
        <p:spPr>
          <a:xfrm>
            <a:off x="690880" y="254635"/>
            <a:ext cx="1081024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备选架构二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pic>
        <p:nvPicPr>
          <p:cNvPr id="6" name="图片 5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3093720"/>
            <a:ext cx="845185" cy="1173480"/>
          </a:xfrm>
          <a:prstGeom prst="rect">
            <a:avLst/>
          </a:prstGeom>
        </p:spPr>
      </p:pic>
      <p:pic>
        <p:nvPicPr>
          <p:cNvPr id="7" name="图片 6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6260" y="3051175"/>
            <a:ext cx="844550" cy="1172845"/>
          </a:xfrm>
          <a:prstGeom prst="rect">
            <a:avLst/>
          </a:prstGeom>
        </p:spPr>
      </p:pic>
      <p:pic>
        <p:nvPicPr>
          <p:cNvPr id="8" name="图片 7" descr="database-配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5" y="3729990"/>
            <a:ext cx="722438" cy="722438"/>
          </a:xfrm>
          <a:prstGeom prst="rect">
            <a:avLst/>
          </a:prstGeom>
        </p:spPr>
      </p:pic>
      <p:pic>
        <p:nvPicPr>
          <p:cNvPr id="9" name="图片 8" descr="database-配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65" y="3754120"/>
            <a:ext cx="722438" cy="722438"/>
          </a:xfrm>
          <a:prstGeom prst="rect">
            <a:avLst/>
          </a:prstGeom>
        </p:spPr>
      </p:pic>
      <p:pic>
        <p:nvPicPr>
          <p:cNvPr id="11" name="图片 10" descr="代理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665" y="1474470"/>
            <a:ext cx="840105" cy="12522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15485" y="1958975"/>
            <a:ext cx="660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DNS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2382520" y="3107055"/>
            <a:ext cx="870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公网</a:t>
            </a:r>
            <a:r>
              <a:rPr lang="en-US" altLang="zh-CN" sz="1400"/>
              <a:t>IP1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2389505" y="3380740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业务服务器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5175885" y="3423285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业务服务器</a:t>
            </a:r>
            <a:r>
              <a:rPr lang="en-US" altLang="zh-CN" sz="1400"/>
              <a:t>2</a:t>
            </a:r>
            <a:endParaRPr lang="en-US" altLang="zh-CN" sz="14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501265" y="2588260"/>
            <a:ext cx="1134745" cy="51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0"/>
          </p:cNvCxnSpPr>
          <p:nvPr/>
        </p:nvCxnSpPr>
        <p:spPr>
          <a:xfrm>
            <a:off x="4093210" y="2644140"/>
            <a:ext cx="695325" cy="40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62785" y="4663440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mysql(</a:t>
            </a:r>
            <a:r>
              <a:rPr lang="zh-CN" altLang="en-US" sz="1400"/>
              <a:t>主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4366260" y="4663440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mysql(</a:t>
            </a:r>
            <a:r>
              <a:rPr lang="zh-CN" altLang="en-US" sz="1400"/>
              <a:t>从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5080000" y="3116580"/>
            <a:ext cx="870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公网</a:t>
            </a:r>
            <a:r>
              <a:rPr lang="en-US" altLang="zh-CN" sz="1400"/>
              <a:t>IP2</a:t>
            </a:r>
            <a:endParaRPr lang="en-US" altLang="zh-CN" sz="1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079115" y="4387215"/>
            <a:ext cx="1470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56945" y="5555615"/>
            <a:ext cx="899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DNS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做负载均衡；业务两节点部署，每个节点都部署所有子系统，保证一定的可用性；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部署与业务共享服务器，主从分开部署。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6865" y="1445260"/>
            <a:ext cx="5303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优点：服务和数据都具有一定的高可用性，结构简单，成本低。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缺点：高可用性不如方案一。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1"/>
          <p:cNvSpPr/>
          <p:nvPr/>
        </p:nvSpPr>
        <p:spPr>
          <a:xfrm>
            <a:off x="690880" y="254635"/>
            <a:ext cx="1081024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备选架构三  </a:t>
            </a:r>
            <a:r>
              <a:rPr lang="en-US" altLang="zh-CN" sz="3200">
                <a:latin typeface="微软雅黑" charset="0"/>
                <a:ea typeface="微软雅黑" charset="0"/>
              </a:rPr>
              <a:t>-- </a:t>
            </a:r>
            <a:r>
              <a:rPr lang="zh-CN" altLang="en-US" sz="3200">
                <a:solidFill>
                  <a:srgbClr val="FF0000"/>
                </a:solidFill>
                <a:latin typeface="微软雅黑" charset="0"/>
                <a:ea typeface="微软雅黑" charset="0"/>
              </a:rPr>
              <a:t>选择此方案</a:t>
            </a:r>
            <a:endParaRPr lang="zh-CN" altLang="en-US" sz="320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341" name="组合 340"/>
          <p:cNvGrpSpPr/>
          <p:nvPr/>
        </p:nvGrpSpPr>
        <p:grpSpPr>
          <a:xfrm>
            <a:off x="2860772" y="1988531"/>
            <a:ext cx="716522" cy="716522"/>
            <a:chOff x="2990368" y="3471739"/>
            <a:chExt cx="360000" cy="360000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2990368" y="3471739"/>
              <a:ext cx="360000" cy="360000"/>
            </a:xfrm>
            <a:prstGeom prst="ellipse">
              <a:avLst/>
            </a:prstGeom>
            <a:solidFill>
              <a:srgbClr val="317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pic>
          <p:nvPicPr>
            <p:cNvPr id="337" name="图片 336"/>
            <p:cNvPicPr>
              <a:picLocks noChangeAspect="1"/>
            </p:cNvPicPr>
            <p:nvPr/>
          </p:nvPicPr>
          <p:blipFill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420" y="3548445"/>
              <a:ext cx="315106" cy="223200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860772" y="940781"/>
            <a:ext cx="716522" cy="716522"/>
            <a:chOff x="2990368" y="3471739"/>
            <a:chExt cx="360000" cy="360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2990368" y="3471739"/>
              <a:ext cx="360000" cy="360000"/>
            </a:xfrm>
            <a:prstGeom prst="ellipse">
              <a:avLst/>
            </a:prstGeom>
            <a:solidFill>
              <a:srgbClr val="317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420" y="3548445"/>
              <a:ext cx="315106" cy="223200"/>
            </a:xfrm>
            <a:prstGeom prst="rect">
              <a:avLst/>
            </a:prstGeom>
          </p:spPr>
        </p:pic>
      </p:grpSp>
      <p:grpSp>
        <p:nvGrpSpPr>
          <p:cNvPr id="100" name="组合 99"/>
          <p:cNvGrpSpPr>
            <a:grpSpLocks noChangeAspect="1"/>
          </p:cNvGrpSpPr>
          <p:nvPr/>
        </p:nvGrpSpPr>
        <p:grpSpPr>
          <a:xfrm>
            <a:off x="1508837" y="3253396"/>
            <a:ext cx="730464" cy="730464"/>
            <a:chOff x="5451915" y="2933185"/>
            <a:chExt cx="298551" cy="298551"/>
          </a:xfrm>
        </p:grpSpPr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5451915" y="2933185"/>
              <a:ext cx="298551" cy="298551"/>
            </a:xfrm>
            <a:prstGeom prst="ellipse">
              <a:avLst/>
            </a:prstGeom>
            <a:solidFill>
              <a:srgbClr val="317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508" y="2982571"/>
              <a:ext cx="185367" cy="193793"/>
            </a:xfrm>
            <a:prstGeom prst="rect">
              <a:avLst/>
            </a:prstGeom>
          </p:spPr>
        </p:pic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858847" y="3253396"/>
            <a:ext cx="730464" cy="730464"/>
            <a:chOff x="5451915" y="2933185"/>
            <a:chExt cx="298551" cy="298551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5451915" y="2933185"/>
              <a:ext cx="298551" cy="298551"/>
            </a:xfrm>
            <a:prstGeom prst="ellipse">
              <a:avLst/>
            </a:prstGeom>
            <a:solidFill>
              <a:srgbClr val="317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508" y="2982571"/>
              <a:ext cx="185367" cy="193793"/>
            </a:xfrm>
            <a:prstGeom prst="rect">
              <a:avLst/>
            </a:prstGeom>
          </p:spPr>
        </p:pic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4634307" y="3276891"/>
            <a:ext cx="730464" cy="730464"/>
            <a:chOff x="5451915" y="2933185"/>
            <a:chExt cx="298551" cy="298551"/>
          </a:xfrm>
        </p:grpSpPr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5451915" y="2933185"/>
              <a:ext cx="298551" cy="298551"/>
            </a:xfrm>
            <a:prstGeom prst="ellipse">
              <a:avLst/>
            </a:prstGeom>
            <a:solidFill>
              <a:srgbClr val="317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508" y="2982571"/>
              <a:ext cx="185367" cy="193793"/>
            </a:xfrm>
            <a:prstGeom prst="rect">
              <a:avLst/>
            </a:prstGeom>
          </p:spPr>
        </p:pic>
      </p:grp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2100657" y="4635156"/>
            <a:ext cx="730464" cy="730464"/>
            <a:chOff x="5451915" y="2933185"/>
            <a:chExt cx="298551" cy="298551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451915" y="2933185"/>
              <a:ext cx="298551" cy="298551"/>
            </a:xfrm>
            <a:prstGeom prst="ellipse">
              <a:avLst/>
            </a:prstGeom>
            <a:solidFill>
              <a:srgbClr val="317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508" y="2982571"/>
              <a:ext cx="185367" cy="193793"/>
            </a:xfrm>
            <a:prstGeom prst="rect">
              <a:avLst/>
            </a:prstGeom>
          </p:spPr>
        </p:pic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3589097" y="4651666"/>
            <a:ext cx="730464" cy="730464"/>
            <a:chOff x="5451915" y="2933185"/>
            <a:chExt cx="298551" cy="298551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451915" y="2933185"/>
              <a:ext cx="298551" cy="298551"/>
            </a:xfrm>
            <a:prstGeom prst="ellipse">
              <a:avLst/>
            </a:prstGeom>
            <a:solidFill>
              <a:srgbClr val="317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508" y="2982571"/>
              <a:ext cx="185367" cy="193793"/>
            </a:xfrm>
            <a:prstGeom prst="rect">
              <a:avLst/>
            </a:prstGeom>
          </p:spPr>
        </p:pic>
      </p:grpSp>
      <p:sp>
        <p:nvSpPr>
          <p:cNvPr id="32" name="文本框 31"/>
          <p:cNvSpPr txBox="1"/>
          <p:nvPr/>
        </p:nvSpPr>
        <p:spPr>
          <a:xfrm>
            <a:off x="4169410" y="1093470"/>
            <a:ext cx="1007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</a:t>
            </a:r>
            <a:r>
              <a:rPr lang="en-US" altLang="zh-CN" sz="1400"/>
              <a:t>DNS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4169410" y="2172970"/>
            <a:ext cx="11918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云负载均衡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1647190" y="4088130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云业务服务器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3140710" y="4075430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云业务服务器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36" name="文本框 35"/>
          <p:cNvSpPr txBox="1"/>
          <p:nvPr/>
        </p:nvSpPr>
        <p:spPr>
          <a:xfrm>
            <a:off x="4772660" y="4007485"/>
            <a:ext cx="1358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云业务服务器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1979295" y="5382260"/>
            <a:ext cx="1026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云数据库</a:t>
            </a:r>
            <a:r>
              <a:rPr lang="en-US" altLang="zh-CN" sz="1400"/>
              <a:t>mysql(</a:t>
            </a:r>
            <a:r>
              <a:rPr lang="zh-CN" altLang="en-US" sz="1400"/>
              <a:t>主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8" name="文本框 37"/>
          <p:cNvSpPr txBox="1"/>
          <p:nvPr/>
        </p:nvSpPr>
        <p:spPr>
          <a:xfrm>
            <a:off x="3936365" y="5405120"/>
            <a:ext cx="1026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云数据库</a:t>
            </a:r>
            <a:r>
              <a:rPr lang="en-US" altLang="zh-CN" sz="1400"/>
              <a:t>mysql(</a:t>
            </a:r>
            <a:r>
              <a:rPr lang="zh-CN" altLang="en-US" sz="1400"/>
              <a:t>从</a:t>
            </a:r>
            <a:r>
              <a:rPr lang="en-US" altLang="zh-CN" sz="1400"/>
              <a:t>)</a:t>
            </a:r>
            <a:endParaRPr lang="en-US" altLang="zh-CN" sz="140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218815" y="163322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120265" y="2585720"/>
            <a:ext cx="74041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23895" y="2755265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542030" y="2609850"/>
            <a:ext cx="1160145" cy="64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979295" y="3986530"/>
            <a:ext cx="48641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7" idx="0"/>
          </p:cNvCxnSpPr>
          <p:nvPr/>
        </p:nvCxnSpPr>
        <p:spPr>
          <a:xfrm flipH="1">
            <a:off x="2465705" y="3642995"/>
            <a:ext cx="742315" cy="99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7" idx="0"/>
          </p:cNvCxnSpPr>
          <p:nvPr/>
        </p:nvCxnSpPr>
        <p:spPr>
          <a:xfrm flipH="1">
            <a:off x="2465705" y="3654425"/>
            <a:ext cx="2273935" cy="98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870835" y="5039995"/>
            <a:ext cx="65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100455" y="6085840"/>
            <a:ext cx="899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基本架构方案同方案一，但是全部系统部署在云上。由于场景是毕设，短时间租用资源，用完即释放，可大大节省成本。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500495" y="1556385"/>
            <a:ext cx="5303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满足业数据高可用，数据高可用。且在毕设场景下可节省成本。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缺点：需要学习云产品特性和使用方法。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表格</Application>
  <PresentationFormat>宽屏</PresentationFormat>
  <Paragraphs>95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宋体</vt:lpstr>
      <vt:lpstr>汉仪书宋二KW</vt:lpstr>
      <vt:lpstr>微软雅黑</vt:lpstr>
      <vt:lpstr>Arial Unicode MS</vt:lpstr>
      <vt:lpstr>Calibri Light</vt:lpstr>
      <vt:lpstr>Microsoft YaHei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liwei88</dc:creator>
  <cp:lastModifiedBy>liwei88</cp:lastModifiedBy>
  <cp:revision>4</cp:revision>
  <dcterms:created xsi:type="dcterms:W3CDTF">2022-09-28T16:45:33Z</dcterms:created>
  <dcterms:modified xsi:type="dcterms:W3CDTF">2022-09-28T16:45:33Z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