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1"/>
          </p:nvPr>
        </p:nvSpPr>
        <p:spPr>
          <a:xfrm>
            <a:off x="702310" y="685800"/>
            <a:ext cx="10810240" cy="5290185"/>
          </a:xfrm>
        </p:spPr>
        <p:txBody>
          <a:bodyPr>
            <a:normAutofit lnSpcReduction="20000"/>
          </a:bodyPr>
          <a:p>
            <a:pPr algn="l"/>
            <a:r>
              <a:rPr lang="en-US" altLang="zh-CN" sz="1800"/>
              <a:t>                                   </a:t>
            </a:r>
            <a:r>
              <a:rPr lang="zh-CN" altLang="en-US" sz="1800"/>
              <a:t>“学生管理系统”毕设架构设计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zh-CN" altLang="en-US" sz="1800"/>
              <a:t>假设今年学校毕业设计要求提升，要求做真正可运行的学生管理系统，学院对毕设的具体要求如下： </a:t>
            </a:r>
            <a:endParaRPr lang="zh-CN" altLang="en-US" sz="1800"/>
          </a:p>
          <a:p>
            <a:pPr algn="l"/>
            <a:r>
              <a:rPr lang="zh-CN" altLang="en-US" sz="1800"/>
              <a:t>① 要求可以通过公网域名访问； </a:t>
            </a:r>
            <a:endParaRPr lang="zh-CN" altLang="en-US" sz="1800"/>
          </a:p>
          <a:p>
            <a:pPr algn="l"/>
            <a:r>
              <a:rPr lang="zh-CN" altLang="en-US" sz="1800"/>
              <a:t>② 要求至少 3 人合作完成； </a:t>
            </a:r>
            <a:endParaRPr lang="zh-CN" altLang="en-US" sz="1800"/>
          </a:p>
          <a:p>
            <a:pPr algn="l"/>
            <a:r>
              <a:rPr lang="zh-CN" altLang="en-US" sz="1800"/>
              <a:t>③ 能够支撑管理 1000 个学生； </a:t>
            </a:r>
            <a:endParaRPr lang="zh-CN" altLang="en-US" sz="1800"/>
          </a:p>
          <a:p>
            <a:pPr algn="l"/>
            <a:r>
              <a:rPr lang="zh-CN" altLang="en-US" sz="1800"/>
              <a:t>④ 答辩的时候会根据架构方案来进行打分，不推荐太简单和太复杂的方案。</a:t>
            </a:r>
            <a:endParaRPr lang="zh-CN" altLang="en-US" sz="1800"/>
          </a:p>
          <a:p>
            <a:pPr algn="l"/>
            <a:r>
              <a:rPr lang="zh-CN" altLang="en-US" sz="1800"/>
              <a:t> </a:t>
            </a:r>
            <a:endParaRPr lang="zh-CN" altLang="en-US" sz="1800"/>
          </a:p>
          <a:p>
            <a:pPr algn="l"/>
            <a:r>
              <a:rPr lang="zh-CN" altLang="en-US" sz="1800"/>
              <a:t>你找了 2 个好朋友一起来做这个项目，你们的基本情况如下： </a:t>
            </a:r>
            <a:endParaRPr lang="zh-CN" altLang="en-US" sz="1800"/>
          </a:p>
          <a:p>
            <a:pPr algn="l"/>
            <a:r>
              <a:rPr lang="zh-CN" altLang="en-US" sz="1800"/>
              <a:t>① 大家都会 Java，但是有一个是 PHP 高手； </a:t>
            </a:r>
            <a:endParaRPr lang="zh-CN" altLang="en-US" sz="1800"/>
          </a:p>
          <a:p>
            <a:pPr algn="l"/>
            <a:r>
              <a:rPr lang="zh-CN" altLang="en-US" sz="1800"/>
              <a:t>② 大家经济条件一般。</a:t>
            </a:r>
            <a:endParaRPr lang="zh-CN" altLang="en-US" sz="1800"/>
          </a:p>
          <a:p>
            <a:pPr algn="l"/>
            <a:r>
              <a:rPr lang="zh-CN" altLang="en-US" sz="1800"/>
              <a:t> </a:t>
            </a:r>
            <a:endParaRPr lang="zh-CN" altLang="en-US" sz="1800"/>
          </a:p>
          <a:p>
            <a:pPr algn="l"/>
            <a:r>
              <a:rPr lang="zh-CN" altLang="en-US" sz="1800"/>
              <a:t>作业要求： </a:t>
            </a:r>
            <a:endParaRPr lang="zh-CN" altLang="en-US" sz="1800"/>
          </a:p>
          <a:p>
            <a:pPr algn="l"/>
            <a:r>
              <a:rPr lang="zh-CN" altLang="en-US" sz="1800"/>
              <a:t>① 对照面向复杂度架构设计方法论，构思 2 个以上的备选架构方案。 </a:t>
            </a:r>
            <a:endParaRPr lang="zh-CN" altLang="en-US" sz="1800"/>
          </a:p>
          <a:p>
            <a:pPr algn="l"/>
            <a:r>
              <a:rPr lang="zh-CN" altLang="en-US" sz="1800"/>
              <a:t>② 使用 PPT 来画出你的备选架构方案，并说明方案的优缺点。 </a:t>
            </a:r>
            <a:endParaRPr lang="zh-CN" altLang="en-US" sz="1800"/>
          </a:p>
          <a:p>
            <a:pPr algn="l"/>
            <a:r>
              <a:rPr lang="zh-CN" altLang="en-US" sz="1800"/>
              <a:t>③ 给出你选择的最终方案以及选择理由。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1"/>
          </p:nvPr>
        </p:nvSpPr>
        <p:spPr>
          <a:xfrm>
            <a:off x="690880" y="1068070"/>
            <a:ext cx="10810240" cy="5290185"/>
          </a:xfrm>
        </p:spPr>
        <p:txBody>
          <a:bodyPr>
            <a:normAutofit lnSpcReduction="20000"/>
          </a:bodyPr>
          <a:p>
            <a:pPr algn="l"/>
            <a:r>
              <a:rPr lang="en-US" altLang="zh-CN" sz="1800"/>
              <a:t>                                   </a:t>
            </a:r>
            <a:r>
              <a:rPr lang="zh-CN" altLang="en-US" sz="1800"/>
              <a:t>“学生管理系统”毕设架构设计</a:t>
            </a:r>
            <a:endParaRPr lang="zh-CN" altLang="en-US" sz="1800"/>
          </a:p>
          <a:p>
            <a:pPr algn="l"/>
            <a:endParaRPr lang="zh-CN" altLang="en-US" sz="1800"/>
          </a:p>
          <a:p>
            <a:pPr algn="l"/>
            <a:r>
              <a:rPr lang="zh-CN" altLang="en-US" sz="1800"/>
              <a:t>假设今年学校毕业设计要求提升，要求做真正可运行的学生管理系统，学院对毕设的具体要求如下： </a:t>
            </a:r>
            <a:endParaRPr lang="zh-CN" altLang="en-US" sz="1800"/>
          </a:p>
          <a:p>
            <a:pPr algn="l"/>
            <a:r>
              <a:rPr lang="zh-CN" altLang="en-US" sz="1800"/>
              <a:t>① 要求可以通过公网域名访问； </a:t>
            </a:r>
            <a:endParaRPr lang="zh-CN" altLang="en-US" sz="1800"/>
          </a:p>
          <a:p>
            <a:pPr algn="l"/>
            <a:r>
              <a:rPr lang="zh-CN" altLang="en-US" sz="1800"/>
              <a:t>② 要求至少 3 人合作完成； </a:t>
            </a:r>
            <a:endParaRPr lang="zh-CN" altLang="en-US" sz="1800"/>
          </a:p>
          <a:p>
            <a:pPr algn="l"/>
            <a:r>
              <a:rPr lang="zh-CN" altLang="en-US" sz="1800"/>
              <a:t>③ 能够支撑管理 1000 个学生； </a:t>
            </a:r>
            <a:endParaRPr lang="zh-CN" altLang="en-US" sz="1800"/>
          </a:p>
          <a:p>
            <a:pPr algn="l"/>
            <a:r>
              <a:rPr lang="zh-CN" altLang="en-US" sz="1800"/>
              <a:t>④ 答辩的时候会根据架构方案来进行打分，不推荐太简单和太复杂的方案。</a:t>
            </a:r>
            <a:endParaRPr lang="zh-CN" altLang="en-US" sz="1800"/>
          </a:p>
          <a:p>
            <a:pPr algn="l"/>
            <a:r>
              <a:rPr lang="zh-CN" altLang="en-US" sz="1800"/>
              <a:t> </a:t>
            </a:r>
            <a:endParaRPr lang="zh-CN" altLang="en-US" sz="1800"/>
          </a:p>
          <a:p>
            <a:pPr algn="l"/>
            <a:r>
              <a:rPr lang="zh-CN" altLang="en-US" sz="1800"/>
              <a:t>你找了 2 个好朋友一起来做这个项目，你们的基本情况如下： </a:t>
            </a:r>
            <a:endParaRPr lang="zh-CN" altLang="en-US" sz="1800"/>
          </a:p>
          <a:p>
            <a:pPr algn="l"/>
            <a:r>
              <a:rPr lang="zh-CN" altLang="en-US" sz="1800"/>
              <a:t>① 大家都会 Java，但是有一个是 PHP 高手； </a:t>
            </a:r>
            <a:endParaRPr lang="zh-CN" altLang="en-US" sz="1800"/>
          </a:p>
          <a:p>
            <a:pPr algn="l"/>
            <a:r>
              <a:rPr lang="zh-CN" altLang="en-US" sz="1800"/>
              <a:t>② 大家经济条件一般。</a:t>
            </a:r>
            <a:endParaRPr lang="zh-CN" altLang="en-US" sz="1800"/>
          </a:p>
          <a:p>
            <a:pPr algn="l"/>
            <a:r>
              <a:rPr lang="zh-CN" altLang="en-US" sz="1800"/>
              <a:t> </a:t>
            </a:r>
            <a:endParaRPr lang="zh-CN" altLang="en-US" sz="1800"/>
          </a:p>
          <a:p>
            <a:pPr algn="l"/>
            <a:r>
              <a:rPr lang="zh-CN" altLang="en-US" sz="1800"/>
              <a:t>作业要求： </a:t>
            </a:r>
            <a:endParaRPr lang="zh-CN" altLang="en-US" sz="1800"/>
          </a:p>
          <a:p>
            <a:pPr algn="l"/>
            <a:r>
              <a:rPr lang="zh-CN" altLang="en-US" sz="1800"/>
              <a:t>① 对照面向复杂度架构设计方法论，构思 2 个以上的备选架构方案。 </a:t>
            </a:r>
            <a:endParaRPr lang="zh-CN" altLang="en-US" sz="1800"/>
          </a:p>
          <a:p>
            <a:pPr algn="l"/>
            <a:r>
              <a:rPr lang="zh-CN" altLang="en-US" sz="1800"/>
              <a:t>② 使用 PPT 来画出你的备选架构方案，并说明方案的优缺点。 </a:t>
            </a:r>
            <a:endParaRPr lang="zh-CN" altLang="en-US" sz="1800"/>
          </a:p>
          <a:p>
            <a:pPr algn="l"/>
            <a:r>
              <a:rPr lang="zh-CN" altLang="en-US" sz="1800"/>
              <a:t>③ 给出你选择的最终方案以及选择理由。</a:t>
            </a:r>
            <a:endParaRPr lang="zh-CN" altLang="en-US" sz="1800"/>
          </a:p>
        </p:txBody>
      </p:sp>
      <p:sp>
        <p:nvSpPr>
          <p:cNvPr id="3" name="副标题 1"/>
          <p:cNvSpPr/>
          <p:nvPr/>
        </p:nvSpPr>
        <p:spPr>
          <a:xfrm>
            <a:off x="690880" y="254635"/>
            <a:ext cx="1081024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>
                <a:latin typeface="微软雅黑" charset="0"/>
                <a:ea typeface="微软雅黑" charset="0"/>
              </a:rPr>
              <a:t>需求理解</a:t>
            </a:r>
            <a:endParaRPr lang="zh-CN" altLang="en-US" sz="32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WPS 表格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方正书宋_GBK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liwei88</dc:creator>
  <cp:lastModifiedBy>liwei88</cp:lastModifiedBy>
  <cp:revision>3</cp:revision>
  <dcterms:created xsi:type="dcterms:W3CDTF">2022-09-28T13:46:02Z</dcterms:created>
  <dcterms:modified xsi:type="dcterms:W3CDTF">2022-09-28T13:46:02Z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