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6" r:id="rId6"/>
    <p:sldId id="259" r:id="rId7"/>
    <p:sldId id="262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F7F6"/>
    <a:srgbClr val="00FDD2"/>
    <a:srgbClr val="5CF9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/>
          <p:nvPr>
            <p:ph type="subTitle" idx="1"/>
          </p:nvPr>
        </p:nvSpPr>
        <p:spPr>
          <a:xfrm>
            <a:off x="897255" y="338455"/>
            <a:ext cx="9144000" cy="487680"/>
          </a:xfrm>
        </p:spPr>
        <p:txBody>
          <a:bodyPr>
            <a:noAutofit/>
          </a:bodyPr>
          <a:p>
            <a:pPr algn="l"/>
            <a:r>
              <a:rPr lang="zh-CN" altLang="en-US" sz="3200">
                <a:latin typeface="微软雅黑" charset="0"/>
                <a:ea typeface="微软雅黑" charset="0"/>
              </a:rPr>
              <a:t>要求</a:t>
            </a:r>
            <a:endParaRPr lang="zh-CN" altLang="en-US" sz="3200">
              <a:latin typeface="微软雅黑" charset="0"/>
              <a:ea typeface="微软雅黑" charset="0"/>
            </a:endParaRPr>
          </a:p>
        </p:txBody>
      </p:sp>
      <p:sp>
        <p:nvSpPr>
          <p:cNvPr id="3" name="Subtitle 1"/>
          <p:cNvSpPr/>
          <p:nvPr/>
        </p:nvSpPr>
        <p:spPr>
          <a:xfrm>
            <a:off x="897255" y="1184275"/>
            <a:ext cx="9144000" cy="4099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分析一下微信朋友圈的高性能复杂度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 sz="2000">
                <a:latin typeface="微软雅黑" charset="0"/>
                <a:ea typeface="微软雅黑" charset="0"/>
                <a:cs typeface="微软雅黑" charset="0"/>
              </a:rPr>
              <a:t>【作业要求】</a:t>
            </a:r>
            <a:endParaRPr lang="zh-CN" altLang="en-US" sz="2000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1. 对照模块2讲述的复杂度分析方法，分析微信朋友圈的复杂度。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2. 针对各个复杂度，画出你的架构设计方案（无需做备选方案，只需要最终的方案即可）。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3. 给出你的架构方案中关键的设计理由。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4. 3~5页 PPT 即可，涵盖复杂度分析、架构设计、设计理由。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 sz="2000">
                <a:latin typeface="微软雅黑" charset="0"/>
                <a:ea typeface="微软雅黑" charset="0"/>
                <a:cs typeface="微软雅黑" charset="0"/>
              </a:rPr>
              <a:t>【提示】</a:t>
            </a:r>
            <a:endParaRPr lang="zh-CN" altLang="en-US" sz="2000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1. 分析过程可以参考模块2第5课的实战案例，但是不需要将分析过程一一列举出来。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2. 如果某个地方被卡主了，请及时联系助教或者老师讨论。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ubtitle 1"/>
          <p:cNvSpPr/>
          <p:nvPr>
            <p:ph type="subTitle" idx="1"/>
          </p:nvPr>
        </p:nvSpPr>
        <p:spPr>
          <a:xfrm>
            <a:off x="808990" y="339090"/>
            <a:ext cx="9144000" cy="511810"/>
          </a:xfrm>
        </p:spPr>
        <p:txBody>
          <a:bodyPr>
            <a:noAutofit/>
          </a:bodyPr>
          <a:p>
            <a:pPr algn="l"/>
            <a:r>
              <a:rPr lang="zh-CN" altLang="en-US" sz="3200">
                <a:latin typeface="微软雅黑" charset="0"/>
                <a:ea typeface="微软雅黑" charset="0"/>
              </a:rPr>
              <a:t>总体分析</a:t>
            </a:r>
            <a:endParaRPr lang="zh-CN" altLang="en-US" sz="3200">
              <a:latin typeface="微软雅黑" charset="0"/>
              <a:ea typeface="微软雅黑" charset="0"/>
            </a:endParaRPr>
          </a:p>
        </p:txBody>
      </p:sp>
      <p:sp>
        <p:nvSpPr>
          <p:cNvPr id="3" name="Subtitle 1"/>
          <p:cNvSpPr/>
          <p:nvPr/>
        </p:nvSpPr>
        <p:spPr>
          <a:xfrm>
            <a:off x="957580" y="1558290"/>
            <a:ext cx="3926205" cy="4295775"/>
          </a:xfrm>
          <a:prstGeom prst="rect">
            <a:avLst/>
          </a:prstGeom>
          <a:ln w="28575" cmpd="sng">
            <a:solidFill>
              <a:srgbClr val="C00000"/>
            </a:solidFill>
            <a:prstDash val="dashDot"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>
                <a:latin typeface="微软雅黑" charset="0"/>
                <a:ea typeface="微软雅黑" charset="0"/>
                <a:cs typeface="微软雅黑" charset="0"/>
              </a:rPr>
              <a:t>朋友圈业务指标</a:t>
            </a:r>
            <a:endParaRPr lang="zh-CN" altLang="en-US" sz="2000" b="1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每天有10.9亿用户打开微信，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有3.3亿用户进行了视频通话，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有3.6亿用户读公众号文章，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有4亿用户使用小程序；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每天有7.8亿用户进入朋友圈，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有1.2亿用户发表朋友圈，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其中照片6.7亿张，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短视频1亿条；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语音识别每天在微信翻译的语音条数都有5亿条以上。</a:t>
            </a:r>
            <a:endParaRPr lang="en-US" altLang="zh-CN" sz="140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algn="l"/>
            <a:r>
              <a:rPr lang="zh-CN" altLang="en-US" sz="140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数据来源于</a:t>
            </a:r>
            <a:r>
              <a:rPr lang="en-US" altLang="zh-CN" sz="140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2021</a:t>
            </a:r>
            <a:r>
              <a:rPr lang="zh-CN" altLang="en-US" sz="140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年微信公开课</a:t>
            </a:r>
            <a:endParaRPr lang="zh-CN" altLang="en-US" sz="1400">
              <a:solidFill>
                <a:srgbClr val="00B0F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4" name="Subtitle 1"/>
          <p:cNvSpPr/>
          <p:nvPr/>
        </p:nvSpPr>
        <p:spPr>
          <a:xfrm>
            <a:off x="5438775" y="1558290"/>
            <a:ext cx="6102350" cy="4295775"/>
          </a:xfrm>
          <a:prstGeom prst="rect">
            <a:avLst/>
          </a:prstGeom>
          <a:ln w="28575" cmpd="sng">
            <a:solidFill>
              <a:srgbClr val="C00000"/>
            </a:solidFill>
            <a:prstDash val="dashDot"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>
                <a:latin typeface="微软雅黑" charset="0"/>
                <a:ea typeface="微软雅黑" charset="0"/>
              </a:rPr>
              <a:t>朋友圈功能及性能估算</a:t>
            </a:r>
            <a:endParaRPr lang="zh-CN" altLang="en-US" b="1">
              <a:latin typeface="微软雅黑" charset="0"/>
              <a:ea typeface="微软雅黑" charset="0"/>
            </a:endParaRPr>
          </a:p>
          <a:p>
            <a:pPr algn="l"/>
            <a:r>
              <a:rPr lang="zh-CN" altLang="en-US" sz="1600">
                <a:latin typeface="微软雅黑" charset="0"/>
                <a:ea typeface="微软雅黑" charset="0"/>
              </a:rPr>
              <a:t>假设</a:t>
            </a:r>
            <a:r>
              <a:rPr lang="en-US" altLang="zh-CN" sz="1600">
                <a:latin typeface="微软雅黑" charset="0"/>
                <a:ea typeface="微软雅黑" charset="0"/>
              </a:rPr>
              <a:t>95%</a:t>
            </a:r>
            <a:r>
              <a:rPr lang="zh-CN" altLang="en-US" sz="1600">
                <a:latin typeface="微软雅黑" charset="0"/>
                <a:ea typeface="微软雅黑" charset="0"/>
              </a:rPr>
              <a:t>的人朋友圈操作的时间是</a:t>
            </a:r>
            <a:r>
              <a:rPr lang="en-US" altLang="zh-CN" sz="1600">
                <a:latin typeface="微软雅黑" charset="0"/>
                <a:ea typeface="微软雅黑" charset="0"/>
              </a:rPr>
              <a:t>8:00-24:00</a:t>
            </a:r>
            <a:endParaRPr lang="zh-CN" altLang="en-US" sz="1600" b="1">
              <a:latin typeface="微软雅黑" charset="0"/>
              <a:ea typeface="微软雅黑" charset="0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sz="1600" b="1">
                <a:latin typeface="微软雅黑" charset="0"/>
                <a:ea typeface="微软雅黑" charset="0"/>
                <a:sym typeface="+mn-ea"/>
              </a:rPr>
              <a:t>发朋友圈</a:t>
            </a:r>
            <a:endParaRPr lang="zh-CN" altLang="en-US" sz="1600">
              <a:latin typeface="微软雅黑" charset="0"/>
              <a:ea typeface="微软雅黑" charset="0"/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    假设每人发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1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条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: 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1.2 亿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*0.95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/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648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00</a:t>
            </a:r>
            <a:r>
              <a:rPr lang="zh-CN" altLang="en-US" sz="1600">
                <a:latin typeface="Arial" panose="020B0604020202090204" pitchFamily="34" charset="0"/>
                <a:ea typeface="微软雅黑" charset="0"/>
                <a:cs typeface="Arial" panose="020B0604020202090204" pitchFamily="34" charset="0"/>
                <a:sym typeface="+mn-ea"/>
              </a:rPr>
              <a:t>≈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1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.8KTPS</a:t>
            </a:r>
            <a:endParaRPr lang="zh-CN" altLang="en-US" sz="1600">
              <a:latin typeface="微软雅黑" charset="0"/>
              <a:ea typeface="微软雅黑" charset="0"/>
              <a:sym typeface="+mn-ea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sz="1600" b="1">
                <a:latin typeface="微软雅黑" charset="0"/>
                <a:ea typeface="微软雅黑" charset="0"/>
              </a:rPr>
              <a:t>评论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 algn="l">
              <a:buFont typeface="Arial" panose="020B0604020202090204" pitchFamily="34" charset="0"/>
            </a:pPr>
            <a:r>
              <a:rPr lang="zh-CN" altLang="en-US" sz="1600">
                <a:latin typeface="微软雅黑" charset="0"/>
                <a:ea typeface="微软雅黑" charset="0"/>
              </a:rPr>
              <a:t>    假设每个朋友圈有</a:t>
            </a:r>
            <a:r>
              <a:rPr lang="en-US" altLang="zh-CN" sz="1600">
                <a:latin typeface="微软雅黑" charset="0"/>
                <a:ea typeface="微软雅黑" charset="0"/>
              </a:rPr>
              <a:t>5</a:t>
            </a:r>
            <a:r>
              <a:rPr lang="zh-CN" altLang="en-US" sz="1600">
                <a:latin typeface="微软雅黑" charset="0"/>
                <a:ea typeface="微软雅黑" charset="0"/>
              </a:rPr>
              <a:t>条评论</a:t>
            </a:r>
            <a:r>
              <a:rPr lang="en-US" altLang="zh-CN" sz="1600">
                <a:latin typeface="微软雅黑" charset="0"/>
                <a:ea typeface="微软雅黑" charset="0"/>
              </a:rPr>
              <a:t>: 1.2</a:t>
            </a:r>
            <a:r>
              <a:rPr lang="zh-CN" altLang="en-US" sz="1600">
                <a:latin typeface="微软雅黑" charset="0"/>
                <a:ea typeface="微软雅黑" charset="0"/>
              </a:rPr>
              <a:t>亿</a:t>
            </a:r>
            <a:r>
              <a:rPr lang="en-US" altLang="zh-CN" sz="1600">
                <a:latin typeface="微软雅黑" charset="0"/>
                <a:ea typeface="微软雅黑" charset="0"/>
              </a:rPr>
              <a:t>*0.95*5/64800</a:t>
            </a:r>
            <a:r>
              <a:rPr lang="zh-CN" altLang="en-US" sz="1600">
                <a:latin typeface="Arial" panose="020B0604020202090204" pitchFamily="34" charset="0"/>
                <a:ea typeface="微软雅黑" charset="0"/>
                <a:cs typeface="Arial" panose="020B0604020202090204" pitchFamily="34" charset="0"/>
                <a:sym typeface="+mn-ea"/>
              </a:rPr>
              <a:t>≈</a:t>
            </a:r>
            <a:r>
              <a:rPr lang="en-US" altLang="zh-CN" sz="1600">
                <a:latin typeface="Arial" panose="020B0604020202090204" pitchFamily="34" charset="0"/>
                <a:ea typeface="微软雅黑" charset="0"/>
                <a:cs typeface="Arial" panose="020B0604020202090204" pitchFamily="34" charset="0"/>
                <a:sym typeface="+mn-ea"/>
              </a:rPr>
              <a:t>8.9K TPS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sz="1600" b="1">
                <a:latin typeface="微软雅黑" charset="0"/>
                <a:ea typeface="微软雅黑" charset="0"/>
              </a:rPr>
              <a:t>点赞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 algn="l">
              <a:buFont typeface="Arial" panose="020B0604020202090204" pitchFamily="34" charset="0"/>
            </a:pP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    假设每个朋友圈有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5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条点赞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: 1.2</a:t>
            </a: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亿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*0.95*5/64800</a:t>
            </a:r>
            <a:r>
              <a:rPr lang="zh-CN" altLang="en-US" sz="1600">
                <a:latin typeface="Arial" panose="020B0604020202090204" pitchFamily="34" charset="0"/>
                <a:ea typeface="微软雅黑" charset="0"/>
                <a:cs typeface="Arial" panose="020B0604020202090204" pitchFamily="34" charset="0"/>
                <a:sym typeface="+mn-ea"/>
              </a:rPr>
              <a:t>≈</a:t>
            </a:r>
            <a:r>
              <a:rPr lang="en-US" altLang="zh-CN" sz="1600">
                <a:latin typeface="Arial" panose="020B0604020202090204" pitchFamily="34" charset="0"/>
                <a:ea typeface="微软雅黑" charset="0"/>
                <a:cs typeface="Arial" panose="020B0604020202090204" pitchFamily="34" charset="0"/>
                <a:sym typeface="+mn-ea"/>
              </a:rPr>
              <a:t>8.9K TPS</a:t>
            </a:r>
            <a:endParaRPr lang="zh-CN" altLang="en-US" sz="1600">
              <a:latin typeface="微软雅黑" charset="0"/>
              <a:ea typeface="微软雅黑" charset="0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sz="1600" b="1">
                <a:latin typeface="微软雅黑" charset="0"/>
                <a:ea typeface="微软雅黑" charset="0"/>
              </a:rPr>
              <a:t>浏览</a:t>
            </a:r>
            <a:endParaRPr lang="zh-CN" altLang="en-US" sz="1600" b="1">
              <a:latin typeface="微软雅黑" charset="0"/>
              <a:ea typeface="微软雅黑" charset="0"/>
            </a:endParaRPr>
          </a:p>
          <a:p>
            <a:pPr algn="l">
              <a:buFont typeface="Arial" panose="020B0604020202090204" pitchFamily="34" charset="0"/>
            </a:pPr>
            <a:r>
              <a:rPr lang="zh-CN" altLang="en-US" sz="1600" b="1">
                <a:latin typeface="微软雅黑" charset="0"/>
                <a:ea typeface="微软雅黑" charset="0"/>
              </a:rPr>
              <a:t>    </a:t>
            </a:r>
            <a:r>
              <a:rPr lang="zh-CN" altLang="en-US" sz="1600">
                <a:latin typeface="微软雅黑" charset="0"/>
                <a:ea typeface="微软雅黑" charset="0"/>
              </a:rPr>
              <a:t>假设每人浏览</a:t>
            </a:r>
            <a:r>
              <a:rPr lang="en-US" altLang="zh-CN" sz="1600">
                <a:latin typeface="微软雅黑" charset="0"/>
                <a:ea typeface="微软雅黑" charset="0"/>
              </a:rPr>
              <a:t>5</a:t>
            </a:r>
            <a:r>
              <a:rPr lang="zh-CN" altLang="en-US" sz="1600">
                <a:latin typeface="微软雅黑" charset="0"/>
                <a:ea typeface="微软雅黑" charset="0"/>
              </a:rPr>
              <a:t>次：7.8 亿</a:t>
            </a:r>
            <a:r>
              <a:rPr lang="en-US" altLang="zh-CN" sz="1600">
                <a:latin typeface="微软雅黑" charset="0"/>
                <a:ea typeface="微软雅黑" charset="0"/>
              </a:rPr>
              <a:t>*0.95*5</a:t>
            </a:r>
            <a:r>
              <a:rPr lang="zh-CN" altLang="en-US" sz="1600">
                <a:latin typeface="微软雅黑" charset="0"/>
                <a:ea typeface="微软雅黑" charset="0"/>
              </a:rPr>
              <a:t>/</a:t>
            </a:r>
            <a:r>
              <a:rPr lang="en-US" altLang="zh-CN" sz="1600">
                <a:latin typeface="微软雅黑" charset="0"/>
                <a:ea typeface="微软雅黑" charset="0"/>
              </a:rPr>
              <a:t>648</a:t>
            </a:r>
            <a:r>
              <a:rPr lang="zh-CN" altLang="en-US" sz="1600">
                <a:latin typeface="微软雅黑" charset="0"/>
                <a:ea typeface="微软雅黑" charset="0"/>
              </a:rPr>
              <a:t>00 </a:t>
            </a:r>
            <a:r>
              <a:rPr lang="zh-CN" altLang="en-US" sz="1600">
                <a:latin typeface="Arial" panose="020B0604020202090204" pitchFamily="34" charset="0"/>
                <a:ea typeface="微软雅黑" charset="0"/>
                <a:cs typeface="Arial" panose="020B0604020202090204" pitchFamily="34" charset="0"/>
              </a:rPr>
              <a:t>≈</a:t>
            </a:r>
            <a:r>
              <a:rPr lang="zh-CN" altLang="en-US" sz="1600">
                <a:latin typeface="微软雅黑" charset="0"/>
                <a:ea typeface="微软雅黑" charset="0"/>
              </a:rPr>
              <a:t> </a:t>
            </a:r>
            <a:r>
              <a:rPr lang="en-US" altLang="zh-CN" sz="1600">
                <a:latin typeface="微软雅黑" charset="0"/>
                <a:ea typeface="微软雅黑" charset="0"/>
              </a:rPr>
              <a:t>57K</a:t>
            </a:r>
            <a:r>
              <a:rPr lang="zh-CN" altLang="en-US" sz="1600">
                <a:latin typeface="微软雅黑" charset="0"/>
                <a:ea typeface="微软雅黑" charset="0"/>
              </a:rPr>
              <a:t> </a:t>
            </a:r>
            <a:r>
              <a:rPr lang="en-US" altLang="zh-CN" sz="1600">
                <a:latin typeface="微软雅黑" charset="0"/>
                <a:ea typeface="微软雅黑" charset="0"/>
              </a:rPr>
              <a:t>QPS</a:t>
            </a:r>
            <a:endParaRPr lang="en-US" altLang="zh-CN" sz="16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/>
          <p:nvPr>
            <p:ph type="subTitle" idx="1"/>
          </p:nvPr>
        </p:nvSpPr>
        <p:spPr>
          <a:xfrm>
            <a:off x="796290" y="512445"/>
            <a:ext cx="9144000" cy="513080"/>
          </a:xfrm>
        </p:spPr>
        <p:txBody>
          <a:bodyPr>
            <a:noAutofit/>
          </a:bodyPr>
          <a:p>
            <a:pPr algn="l"/>
            <a:r>
              <a:rPr lang="zh-CN" altLang="en-US" sz="3200">
                <a:latin typeface="微软雅黑" charset="0"/>
                <a:ea typeface="微软雅黑" charset="0"/>
              </a:rPr>
              <a:t>总体分析</a:t>
            </a:r>
            <a:endParaRPr lang="zh-CN" altLang="en-US" sz="3200">
              <a:latin typeface="微软雅黑" charset="0"/>
              <a:ea typeface="微软雅黑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96290" y="2077085"/>
            <a:ext cx="1651000" cy="345503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867025" y="4653280"/>
            <a:ext cx="1421130" cy="6553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集群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848225" y="4211320"/>
            <a:ext cx="1421130" cy="6553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计算高性能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848225" y="5217795"/>
            <a:ext cx="1421130" cy="6553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存储高性能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867025" y="2375535"/>
            <a:ext cx="1421130" cy="6553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单机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911225" y="2387600"/>
            <a:ext cx="1421130" cy="513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发朋友圈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911225" y="3147695"/>
            <a:ext cx="1421130" cy="513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评论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11225" y="3929380"/>
            <a:ext cx="1421130" cy="513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点赞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911225" y="4747895"/>
            <a:ext cx="1421130" cy="513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浏览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848225" y="1632585"/>
            <a:ext cx="1421130" cy="6553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计算高性能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848225" y="3076575"/>
            <a:ext cx="1421130" cy="6553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存储高性能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162165" y="1025525"/>
            <a:ext cx="1421130" cy="5130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进程模型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172325" y="1701800"/>
            <a:ext cx="1421130" cy="5130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网络模型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162165" y="2442845"/>
            <a:ext cx="1421130" cy="5130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缓存模型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162165" y="3145155"/>
            <a:ext cx="1421130" cy="5130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存储模型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162165" y="4286885"/>
            <a:ext cx="1421130" cy="5130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任务分配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162165" y="5283835"/>
            <a:ext cx="1421130" cy="5130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任务分解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cxnSp>
        <p:nvCxnSpPr>
          <p:cNvPr id="26" name="肘形连接符 25"/>
          <p:cNvCxnSpPr>
            <a:stCxn id="3" idx="3"/>
            <a:endCxn id="11" idx="1"/>
          </p:cNvCxnSpPr>
          <p:nvPr/>
        </p:nvCxnSpPr>
        <p:spPr>
          <a:xfrm flipV="1">
            <a:off x="2447290" y="2703195"/>
            <a:ext cx="419735" cy="1101725"/>
          </a:xfrm>
          <a:prstGeom prst="bentConnector3">
            <a:avLst>
              <a:gd name="adj1" fmla="val 500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3" idx="3"/>
            <a:endCxn id="5" idx="1"/>
          </p:cNvCxnSpPr>
          <p:nvPr/>
        </p:nvCxnSpPr>
        <p:spPr>
          <a:xfrm>
            <a:off x="2447290" y="3804920"/>
            <a:ext cx="419735" cy="1176020"/>
          </a:xfrm>
          <a:prstGeom prst="bentConnector3">
            <a:avLst>
              <a:gd name="adj1" fmla="val 500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1" idx="3"/>
            <a:endCxn id="17" idx="1"/>
          </p:cNvCxnSpPr>
          <p:nvPr/>
        </p:nvCxnSpPr>
        <p:spPr>
          <a:xfrm flipV="1">
            <a:off x="4288155" y="1960245"/>
            <a:ext cx="560070" cy="74295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1" idx="3"/>
            <a:endCxn id="18" idx="1"/>
          </p:cNvCxnSpPr>
          <p:nvPr/>
        </p:nvCxnSpPr>
        <p:spPr>
          <a:xfrm>
            <a:off x="4288155" y="2703195"/>
            <a:ext cx="560070" cy="7010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5" idx="3"/>
            <a:endCxn id="9" idx="1"/>
          </p:cNvCxnSpPr>
          <p:nvPr/>
        </p:nvCxnSpPr>
        <p:spPr>
          <a:xfrm flipV="1">
            <a:off x="4288155" y="4538980"/>
            <a:ext cx="560070" cy="4419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5" idx="3"/>
            <a:endCxn id="10" idx="1"/>
          </p:cNvCxnSpPr>
          <p:nvPr/>
        </p:nvCxnSpPr>
        <p:spPr>
          <a:xfrm>
            <a:off x="4288155" y="4980940"/>
            <a:ext cx="560070" cy="5645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17" idx="3"/>
            <a:endCxn id="19" idx="1"/>
          </p:cNvCxnSpPr>
          <p:nvPr/>
        </p:nvCxnSpPr>
        <p:spPr>
          <a:xfrm flipV="1">
            <a:off x="6269355" y="1282065"/>
            <a:ext cx="892810" cy="6781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7" idx="3"/>
            <a:endCxn id="20" idx="1"/>
          </p:cNvCxnSpPr>
          <p:nvPr/>
        </p:nvCxnSpPr>
        <p:spPr>
          <a:xfrm flipV="1">
            <a:off x="6269355" y="1958340"/>
            <a:ext cx="902970" cy="190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17" idx="3"/>
            <a:endCxn id="21" idx="1"/>
          </p:cNvCxnSpPr>
          <p:nvPr/>
        </p:nvCxnSpPr>
        <p:spPr>
          <a:xfrm>
            <a:off x="6269355" y="1960245"/>
            <a:ext cx="892810" cy="7391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8" idx="3"/>
            <a:endCxn id="22" idx="1"/>
          </p:cNvCxnSpPr>
          <p:nvPr/>
        </p:nvCxnSpPr>
        <p:spPr>
          <a:xfrm flipV="1">
            <a:off x="6269355" y="3401695"/>
            <a:ext cx="892810" cy="25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9" idx="3"/>
            <a:endCxn id="23" idx="1"/>
          </p:cNvCxnSpPr>
          <p:nvPr/>
        </p:nvCxnSpPr>
        <p:spPr>
          <a:xfrm>
            <a:off x="6269355" y="4538980"/>
            <a:ext cx="892810" cy="44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10" idx="3"/>
            <a:endCxn id="24" idx="1"/>
          </p:cNvCxnSpPr>
          <p:nvPr/>
        </p:nvCxnSpPr>
        <p:spPr>
          <a:xfrm flipV="1">
            <a:off x="6269355" y="5540375"/>
            <a:ext cx="892810" cy="50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8838565" y="1097915"/>
            <a:ext cx="14204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无需考虑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838565" y="1770380"/>
            <a:ext cx="14204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无需考虑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838565" y="2491105"/>
            <a:ext cx="14204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无需考虑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838565" y="3211830"/>
            <a:ext cx="15843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优先从缓存读，再从数据库读取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938895" y="4386580"/>
            <a:ext cx="15843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负载均衡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cxnSp>
        <p:nvCxnSpPr>
          <p:cNvPr id="44" name="肘形连接符 43"/>
          <p:cNvCxnSpPr>
            <a:stCxn id="9" idx="3"/>
            <a:endCxn id="24" idx="1"/>
          </p:cNvCxnSpPr>
          <p:nvPr/>
        </p:nvCxnSpPr>
        <p:spPr>
          <a:xfrm>
            <a:off x="6269355" y="4538980"/>
            <a:ext cx="892810" cy="100139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8838565" y="5167630"/>
            <a:ext cx="199326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朋友圈，相册，评论采用分布式</a:t>
            </a:r>
            <a:r>
              <a:rPr lang="en-US" altLang="zh-CN" sz="1400">
                <a:latin typeface="微软雅黑" charset="0"/>
                <a:ea typeface="微软雅黑" charset="0"/>
              </a:rPr>
              <a:t>kv</a:t>
            </a:r>
            <a:r>
              <a:rPr lang="zh-CN" altLang="en-US" sz="1400">
                <a:latin typeface="微软雅黑" charset="0"/>
                <a:ea typeface="微软雅黑" charset="0"/>
              </a:rPr>
              <a:t>数据库</a:t>
            </a:r>
            <a:endParaRPr lang="zh-CN" altLang="en-US" sz="1400">
              <a:latin typeface="微软雅黑" charset="0"/>
              <a:ea typeface="微软雅黑" charset="0"/>
            </a:endParaRPr>
          </a:p>
          <a:p>
            <a:endParaRPr lang="zh-CN" altLang="en-US" sz="1400">
              <a:latin typeface="微软雅黑" charset="0"/>
              <a:ea typeface="微软雅黑" charset="0"/>
            </a:endParaRP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图片视频等采用</a:t>
            </a:r>
            <a:r>
              <a:rPr lang="en-US" altLang="zh-CN" sz="1400">
                <a:latin typeface="微软雅黑" charset="0"/>
                <a:ea typeface="微软雅黑" charset="0"/>
              </a:rPr>
              <a:t>CDN</a:t>
            </a:r>
            <a:r>
              <a:rPr lang="zh-CN" altLang="en-US" sz="1400">
                <a:latin typeface="微软雅黑" charset="0"/>
                <a:ea typeface="微软雅黑" charset="0"/>
              </a:rPr>
              <a:t>集群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ubtitle 1"/>
          <p:cNvSpPr/>
          <p:nvPr>
            <p:ph type="subTitle" idx="1"/>
          </p:nvPr>
        </p:nvSpPr>
        <p:spPr>
          <a:xfrm>
            <a:off x="808990" y="339090"/>
            <a:ext cx="9144000" cy="511810"/>
          </a:xfrm>
        </p:spPr>
        <p:txBody>
          <a:bodyPr>
            <a:noAutofit/>
          </a:bodyPr>
          <a:p>
            <a:pPr algn="l"/>
            <a:r>
              <a:rPr lang="zh-CN" altLang="en-US" sz="3200">
                <a:latin typeface="微软雅黑" charset="0"/>
                <a:ea typeface="微软雅黑" charset="0"/>
              </a:rPr>
              <a:t>架构设计</a:t>
            </a:r>
            <a:endParaRPr lang="zh-CN" altLang="en-US" sz="3200">
              <a:latin typeface="微软雅黑" charset="0"/>
              <a:ea typeface="微软雅黑" charset="0"/>
            </a:endParaRPr>
          </a:p>
        </p:txBody>
      </p:sp>
      <p:sp>
        <p:nvSpPr>
          <p:cNvPr id="3" name="Subtitle 1"/>
          <p:cNvSpPr/>
          <p:nvPr/>
        </p:nvSpPr>
        <p:spPr>
          <a:xfrm>
            <a:off x="957580" y="1558290"/>
            <a:ext cx="8394065" cy="4295775"/>
          </a:xfrm>
          <a:prstGeom prst="rect">
            <a:avLst/>
          </a:prstGeom>
          <a:ln w="28575" cmpd="sng">
            <a:solidFill>
              <a:srgbClr val="C00000"/>
            </a:solidFill>
            <a:prstDash val="dashDot"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>
                <a:latin typeface="微软雅黑" charset="0"/>
                <a:ea typeface="微软雅黑" charset="0"/>
                <a:cs typeface="微软雅黑" charset="0"/>
              </a:rPr>
              <a:t>朋友圈数据的有四个核心的表</a:t>
            </a:r>
            <a:endParaRPr lang="zh-CN" altLang="en-US" sz="2000" b="1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sz="1800" b="1">
                <a:latin typeface="微软雅黑" charset="0"/>
                <a:ea typeface="微软雅黑" charset="0"/>
                <a:cs typeface="微软雅黑" charset="0"/>
              </a:rPr>
              <a:t>一个是发布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      发布数据记录了来自所有用户所有的feed，比如一个用户发布了几张图片，每张图片的URL是什么，    在CDN里的URL是什么，它有哪些元属性，谁可以看，谁不可以看等等。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sz="1800" b="1">
                <a:latin typeface="微软雅黑" charset="0"/>
                <a:ea typeface="微软雅黑" charset="0"/>
                <a:cs typeface="微软雅黑" charset="0"/>
              </a:rPr>
              <a:t>一个是相册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buFont typeface="Arial" panose="020B0604020202090204" pitchFamily="34" charset="0"/>
            </a:pP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     相册是每个用户独立的，记录了该用户所发布的所有内容。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sz="1800" b="1">
                <a:latin typeface="微软雅黑" charset="0"/>
                <a:ea typeface="微软雅黑" charset="0"/>
                <a:cs typeface="微软雅黑" charset="0"/>
              </a:rPr>
              <a:t>一个是评论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buFont typeface="Arial" panose="020B0604020202090204" pitchFamily="34" charset="0"/>
            </a:pP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     评论就是针对某个具体发布的朋友评论和点赞操作。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sz="1800" b="1">
                <a:latin typeface="微软雅黑" charset="0"/>
                <a:ea typeface="微软雅黑" charset="0"/>
                <a:cs typeface="微软雅黑" charset="0"/>
              </a:rPr>
              <a:t>一个是时间线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buFont typeface="Arial" panose="020B0604020202090204" pitchFamily="34" charset="0"/>
            </a:pP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     所谓“刷朋友圈”，就是刷时间线，就是一个用户所有朋友的发布内容。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矩形 20"/>
          <p:cNvSpPr/>
          <p:nvPr/>
        </p:nvSpPr>
        <p:spPr>
          <a:xfrm>
            <a:off x="2930525" y="5052695"/>
            <a:ext cx="4642485" cy="799465"/>
          </a:xfrm>
          <a:prstGeom prst="rect">
            <a:avLst/>
          </a:prstGeom>
          <a:solidFill>
            <a:srgbClr val="78F7F6">
              <a:alpha val="27000"/>
            </a:srgbClr>
          </a:solidFill>
          <a:ln w="19050" cmpd="sng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31160" y="3806825"/>
            <a:ext cx="4642485" cy="1247140"/>
          </a:xfrm>
          <a:prstGeom prst="rect">
            <a:avLst/>
          </a:prstGeom>
          <a:solidFill>
            <a:srgbClr val="78F7F6"/>
          </a:solidFill>
          <a:ln w="19050" cmpd="sng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30525" y="3009265"/>
            <a:ext cx="4642485" cy="799465"/>
          </a:xfrm>
          <a:prstGeom prst="rect">
            <a:avLst/>
          </a:prstGeom>
          <a:solidFill>
            <a:srgbClr val="78F7F6">
              <a:alpha val="27000"/>
            </a:srgbClr>
          </a:solidFill>
          <a:ln w="19050" cmpd="sng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930525" y="2216150"/>
            <a:ext cx="4642485" cy="799465"/>
          </a:xfrm>
          <a:prstGeom prst="rect">
            <a:avLst/>
          </a:prstGeom>
          <a:solidFill>
            <a:srgbClr val="78F7F6"/>
          </a:solidFill>
          <a:ln w="19050" cmpd="sng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Subtitle 1"/>
          <p:cNvSpPr/>
          <p:nvPr>
            <p:ph type="subTitle" idx="1"/>
          </p:nvPr>
        </p:nvSpPr>
        <p:spPr>
          <a:xfrm>
            <a:off x="808990" y="339090"/>
            <a:ext cx="9144000" cy="511810"/>
          </a:xfrm>
        </p:spPr>
        <p:txBody>
          <a:bodyPr>
            <a:noAutofit/>
          </a:bodyPr>
          <a:p>
            <a:pPr algn="l"/>
            <a:r>
              <a:rPr lang="zh-CN" altLang="en-US" sz="3200">
                <a:latin typeface="微软雅黑" charset="0"/>
                <a:ea typeface="微软雅黑" charset="0"/>
              </a:rPr>
              <a:t>架构设计</a:t>
            </a:r>
            <a:endParaRPr lang="zh-CN" altLang="en-US" sz="3200">
              <a:latin typeface="微软雅黑" charset="0"/>
              <a:ea typeface="微软雅黑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19295" y="1464310"/>
            <a:ext cx="1465580" cy="40957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客户端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19295" y="2458720"/>
            <a:ext cx="1465580" cy="409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接入服务器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19295" y="3223895"/>
            <a:ext cx="1465580" cy="409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朋友圈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15055" y="3978910"/>
            <a:ext cx="1465580" cy="409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发表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99710" y="3989070"/>
            <a:ext cx="1465580" cy="409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评论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/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点赞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15055" y="4542155"/>
            <a:ext cx="1465580" cy="409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相册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99710" y="4533900"/>
            <a:ext cx="1465580" cy="409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时间线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19295" y="5264150"/>
            <a:ext cx="1465580" cy="409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键值对存储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905115" y="3224530"/>
            <a:ext cx="1465580" cy="409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CDN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ubtitle 1"/>
          <p:cNvSpPr/>
          <p:nvPr/>
        </p:nvSpPr>
        <p:spPr>
          <a:xfrm>
            <a:off x="808990" y="339090"/>
            <a:ext cx="9144000" cy="51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>
                <a:latin typeface="微软雅黑" charset="0"/>
                <a:ea typeface="微软雅黑" charset="0"/>
              </a:rPr>
              <a:t>架构设计</a:t>
            </a:r>
            <a:endParaRPr lang="zh-CN" altLang="en-US" sz="3200">
              <a:latin typeface="微软雅黑" charset="0"/>
              <a:ea typeface="微软雅黑" charset="0"/>
            </a:endParaRPr>
          </a:p>
        </p:txBody>
      </p:sp>
      <p:pic>
        <p:nvPicPr>
          <p:cNvPr id="5" name="图片 4" descr="通用服务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1180" y="824230"/>
            <a:ext cx="434901" cy="603250"/>
          </a:xfrm>
          <a:prstGeom prst="rect">
            <a:avLst/>
          </a:prstGeom>
        </p:spPr>
      </p:pic>
      <p:pic>
        <p:nvPicPr>
          <p:cNvPr id="6" name="图片 5" descr="通用服务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6440" y="3253740"/>
            <a:ext cx="434901" cy="603250"/>
          </a:xfrm>
          <a:prstGeom prst="rect">
            <a:avLst/>
          </a:prstGeom>
        </p:spPr>
      </p:pic>
      <p:pic>
        <p:nvPicPr>
          <p:cNvPr id="8" name="图片 7" descr="通用服务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2905" y="3253740"/>
            <a:ext cx="434901" cy="603250"/>
          </a:xfrm>
          <a:prstGeom prst="rect">
            <a:avLst/>
          </a:prstGeom>
        </p:spPr>
      </p:pic>
      <p:pic>
        <p:nvPicPr>
          <p:cNvPr id="9" name="图片 8" descr="通用服务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9370" y="3253740"/>
            <a:ext cx="434901" cy="603250"/>
          </a:xfrm>
          <a:prstGeom prst="rect">
            <a:avLst/>
          </a:prstGeom>
        </p:spPr>
      </p:pic>
      <p:pic>
        <p:nvPicPr>
          <p:cNvPr id="15" name="图片 14" descr="数据库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5" y="4646930"/>
            <a:ext cx="434975" cy="603250"/>
          </a:xfrm>
          <a:prstGeom prst="rect">
            <a:avLst/>
          </a:prstGeom>
        </p:spPr>
      </p:pic>
      <p:pic>
        <p:nvPicPr>
          <p:cNvPr id="16" name="图片 15" descr="数据库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310" y="4646930"/>
            <a:ext cx="434975" cy="603250"/>
          </a:xfrm>
          <a:prstGeom prst="rect">
            <a:avLst/>
          </a:prstGeom>
        </p:spPr>
      </p:pic>
      <p:pic>
        <p:nvPicPr>
          <p:cNvPr id="17" name="图片 16" descr="数据库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585" y="4646930"/>
            <a:ext cx="434975" cy="603250"/>
          </a:xfrm>
          <a:prstGeom prst="rect">
            <a:avLst/>
          </a:prstGeom>
        </p:spPr>
      </p:pic>
      <p:pic>
        <p:nvPicPr>
          <p:cNvPr id="18" name="图片 17" descr="数据库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850" y="4646930"/>
            <a:ext cx="434975" cy="603250"/>
          </a:xfrm>
          <a:prstGeom prst="rect">
            <a:avLst/>
          </a:prstGeom>
        </p:spPr>
      </p:pic>
      <p:pic>
        <p:nvPicPr>
          <p:cNvPr id="19" name="图片 18" descr="数据库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5" y="4646930"/>
            <a:ext cx="434975" cy="603250"/>
          </a:xfrm>
          <a:prstGeom prst="rect">
            <a:avLst/>
          </a:prstGeom>
        </p:spPr>
      </p:pic>
      <p:pic>
        <p:nvPicPr>
          <p:cNvPr id="20" name="图片 19" descr="数据库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400" y="4646930"/>
            <a:ext cx="434975" cy="603250"/>
          </a:xfrm>
          <a:prstGeom prst="rect">
            <a:avLst/>
          </a:prstGeom>
        </p:spPr>
      </p:pic>
      <p:pic>
        <p:nvPicPr>
          <p:cNvPr id="21" name="图片 20" descr="内容管理服务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770" y="2016125"/>
            <a:ext cx="434975" cy="603250"/>
          </a:xfrm>
          <a:prstGeom prst="rect">
            <a:avLst/>
          </a:prstGeom>
        </p:spPr>
      </p:pic>
      <p:pic>
        <p:nvPicPr>
          <p:cNvPr id="22" name="图片 21" descr="内容管理服务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3130" y="2016125"/>
            <a:ext cx="434975" cy="603250"/>
          </a:xfrm>
          <a:prstGeom prst="rect">
            <a:avLst/>
          </a:prstGeom>
        </p:spPr>
      </p:pic>
      <p:pic>
        <p:nvPicPr>
          <p:cNvPr id="23" name="图片 22" descr="内容管理服务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490" y="2016125"/>
            <a:ext cx="434975" cy="603250"/>
          </a:xfrm>
          <a:prstGeom prst="rect">
            <a:avLst/>
          </a:prstGeom>
        </p:spPr>
      </p:pic>
      <p:pic>
        <p:nvPicPr>
          <p:cNvPr id="24" name="图片 23" descr="通用服务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3170" y="1922780"/>
            <a:ext cx="434901" cy="603250"/>
          </a:xfrm>
          <a:prstGeom prst="rect">
            <a:avLst/>
          </a:prstGeom>
        </p:spPr>
      </p:pic>
      <p:pic>
        <p:nvPicPr>
          <p:cNvPr id="25" name="图片 24" descr="通用服务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8520" y="1922780"/>
            <a:ext cx="434901" cy="60325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3313430" y="1750060"/>
            <a:ext cx="2254250" cy="875665"/>
          </a:xfrm>
          <a:prstGeom prst="rect">
            <a:avLst/>
          </a:prstGeom>
          <a:noFill/>
          <a:ln w="19050" cmpd="sng">
            <a:solidFill>
              <a:schemeClr val="accent6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159125" y="3075305"/>
            <a:ext cx="2563495" cy="876300"/>
          </a:xfrm>
          <a:prstGeom prst="rect">
            <a:avLst/>
          </a:prstGeom>
          <a:noFill/>
          <a:ln w="19050" cmpd="sng">
            <a:solidFill>
              <a:schemeClr val="accent6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13055" y="4466590"/>
            <a:ext cx="2563495" cy="876935"/>
          </a:xfrm>
          <a:prstGeom prst="rect">
            <a:avLst/>
          </a:prstGeom>
          <a:noFill/>
          <a:ln w="19050" cmpd="sng">
            <a:solidFill>
              <a:schemeClr val="accent6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034665" y="4467225"/>
            <a:ext cx="2563495" cy="876300"/>
          </a:xfrm>
          <a:prstGeom prst="rect">
            <a:avLst/>
          </a:prstGeom>
          <a:noFill/>
          <a:ln w="19050" cmpd="sng">
            <a:solidFill>
              <a:schemeClr val="accent6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407910" y="1922780"/>
            <a:ext cx="2624455" cy="789940"/>
          </a:xfrm>
          <a:prstGeom prst="rect">
            <a:avLst/>
          </a:prstGeom>
          <a:noFill/>
          <a:ln w="19050" cmpd="sng">
            <a:solidFill>
              <a:schemeClr val="accent6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851400" y="850900"/>
            <a:ext cx="13550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charset="0"/>
                <a:ea typeface="微软雅黑" charset="0"/>
              </a:rPr>
              <a:t>微信客户端</a:t>
            </a:r>
            <a:endParaRPr lang="zh-CN" altLang="en-US" sz="1200">
              <a:latin typeface="微软雅黑" charset="0"/>
              <a:ea typeface="微软雅黑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313430" y="1758950"/>
            <a:ext cx="13550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charset="0"/>
                <a:ea typeface="微软雅黑" charset="0"/>
              </a:rPr>
              <a:t>负载均衡器</a:t>
            </a:r>
            <a:endParaRPr lang="zh-CN" altLang="en-US" sz="1200">
              <a:latin typeface="微软雅黑" charset="0"/>
              <a:ea typeface="微软雅黑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143250" y="3041015"/>
            <a:ext cx="13550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charset="0"/>
                <a:ea typeface="微软雅黑" charset="0"/>
              </a:rPr>
              <a:t>接入服务器</a:t>
            </a:r>
            <a:endParaRPr lang="zh-CN" altLang="en-US" sz="1200">
              <a:latin typeface="微软雅黑" charset="0"/>
              <a:ea typeface="微软雅黑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407910" y="1922780"/>
            <a:ext cx="13550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CDN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20040" y="4466590"/>
            <a:ext cx="13550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charset="0"/>
                <a:ea typeface="微软雅黑" charset="0"/>
              </a:rPr>
              <a:t>发表数据库</a:t>
            </a:r>
            <a:endParaRPr lang="zh-CN" altLang="en-US" sz="1200">
              <a:latin typeface="微软雅黑" charset="0"/>
              <a:ea typeface="微软雅黑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013075" y="4467225"/>
            <a:ext cx="13550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charset="0"/>
                <a:ea typeface="微软雅黑" charset="0"/>
              </a:rPr>
              <a:t>评论点赞数据库</a:t>
            </a:r>
            <a:endParaRPr lang="zh-CN" altLang="en-US" sz="1200">
              <a:latin typeface="微软雅黑" charset="0"/>
              <a:ea typeface="微软雅黑" charset="0"/>
            </a:endParaRPr>
          </a:p>
        </p:txBody>
      </p:sp>
      <p:pic>
        <p:nvPicPr>
          <p:cNvPr id="39" name="图片 38" descr="通用服务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08415" y="4646295"/>
            <a:ext cx="434901" cy="603250"/>
          </a:xfrm>
          <a:prstGeom prst="rect">
            <a:avLst/>
          </a:prstGeom>
        </p:spPr>
      </p:pic>
      <p:pic>
        <p:nvPicPr>
          <p:cNvPr id="40" name="图片 39" descr="通用服务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50730" y="4646295"/>
            <a:ext cx="434901" cy="603250"/>
          </a:xfrm>
          <a:prstGeom prst="rect">
            <a:avLst/>
          </a:prstGeom>
        </p:spPr>
      </p:pic>
      <p:pic>
        <p:nvPicPr>
          <p:cNvPr id="41" name="图片 40" descr="通用服务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3045" y="4646295"/>
            <a:ext cx="434901" cy="603250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8592820" y="4466590"/>
            <a:ext cx="2563495" cy="876300"/>
          </a:xfrm>
          <a:prstGeom prst="rect">
            <a:avLst/>
          </a:prstGeom>
          <a:noFill/>
          <a:ln w="19050" cmpd="sng">
            <a:solidFill>
              <a:schemeClr val="accent6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8592185" y="4466590"/>
            <a:ext cx="13550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charset="0"/>
                <a:ea typeface="微软雅黑" charset="0"/>
              </a:rPr>
              <a:t>缓存</a:t>
            </a:r>
            <a:endParaRPr lang="zh-CN" altLang="en-US" sz="1200">
              <a:latin typeface="微软雅黑" charset="0"/>
              <a:ea typeface="微软雅黑" charset="0"/>
            </a:endParaRPr>
          </a:p>
        </p:txBody>
      </p:sp>
      <p:pic>
        <p:nvPicPr>
          <p:cNvPr id="44" name="图片 43" descr="数据库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610" y="4646930"/>
            <a:ext cx="434975" cy="603250"/>
          </a:xfrm>
          <a:prstGeom prst="rect">
            <a:avLst/>
          </a:prstGeom>
        </p:spPr>
      </p:pic>
      <p:pic>
        <p:nvPicPr>
          <p:cNvPr id="45" name="图片 44" descr="数据库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885" y="4646930"/>
            <a:ext cx="434975" cy="603250"/>
          </a:xfrm>
          <a:prstGeom prst="rect">
            <a:avLst/>
          </a:prstGeom>
        </p:spPr>
      </p:pic>
      <p:pic>
        <p:nvPicPr>
          <p:cNvPr id="46" name="图片 45" descr="数据库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160" y="4646930"/>
            <a:ext cx="434975" cy="603250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5813425" y="4467225"/>
            <a:ext cx="2563495" cy="876300"/>
          </a:xfrm>
          <a:prstGeom prst="rect">
            <a:avLst/>
          </a:prstGeom>
          <a:noFill/>
          <a:ln w="19050" cmpd="sng">
            <a:solidFill>
              <a:schemeClr val="accent6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5791835" y="4467225"/>
            <a:ext cx="13550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charset="0"/>
                <a:ea typeface="微软雅黑" charset="0"/>
              </a:rPr>
              <a:t>相册数据库</a:t>
            </a:r>
            <a:endParaRPr lang="zh-CN" altLang="en-US" sz="1200">
              <a:latin typeface="微软雅黑" charset="0"/>
              <a:ea typeface="微软雅黑" charset="0"/>
            </a:endParaRPr>
          </a:p>
        </p:txBody>
      </p:sp>
      <p:cxnSp>
        <p:nvCxnSpPr>
          <p:cNvPr id="49" name="直接箭头连接符 48"/>
          <p:cNvCxnSpPr>
            <a:stCxn id="5" idx="2"/>
          </p:cNvCxnSpPr>
          <p:nvPr/>
        </p:nvCxnSpPr>
        <p:spPr>
          <a:xfrm>
            <a:off x="4578985" y="1427480"/>
            <a:ext cx="0" cy="299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6" idx="2"/>
            <a:endCxn id="27" idx="0"/>
          </p:cNvCxnSpPr>
          <p:nvPr/>
        </p:nvCxnSpPr>
        <p:spPr>
          <a:xfrm>
            <a:off x="4440555" y="2625725"/>
            <a:ext cx="635" cy="449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7" idx="2"/>
          </p:cNvCxnSpPr>
          <p:nvPr/>
        </p:nvCxnSpPr>
        <p:spPr>
          <a:xfrm>
            <a:off x="4441190" y="3951605"/>
            <a:ext cx="0" cy="501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5" idx="3"/>
            <a:endCxn id="35" idx="1"/>
          </p:cNvCxnSpPr>
          <p:nvPr/>
        </p:nvCxnSpPr>
        <p:spPr>
          <a:xfrm>
            <a:off x="4796155" y="1125855"/>
            <a:ext cx="2611755" cy="934720"/>
          </a:xfrm>
          <a:prstGeom prst="bentConnector3">
            <a:avLst>
              <a:gd name="adj1" fmla="val 500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27" idx="3"/>
            <a:endCxn id="31" idx="1"/>
          </p:cNvCxnSpPr>
          <p:nvPr/>
        </p:nvCxnSpPr>
        <p:spPr>
          <a:xfrm flipV="1">
            <a:off x="5722620" y="2317750"/>
            <a:ext cx="1685290" cy="119570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27" idx="2"/>
            <a:endCxn id="28" idx="0"/>
          </p:cNvCxnSpPr>
          <p:nvPr/>
        </p:nvCxnSpPr>
        <p:spPr>
          <a:xfrm rot="5400000">
            <a:off x="2760980" y="2785745"/>
            <a:ext cx="514985" cy="28460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27" idx="2"/>
            <a:endCxn id="48" idx="0"/>
          </p:cNvCxnSpPr>
          <p:nvPr/>
        </p:nvCxnSpPr>
        <p:spPr>
          <a:xfrm rot="5400000" flipV="1">
            <a:off x="5197475" y="3195320"/>
            <a:ext cx="515620" cy="20281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27" idx="2"/>
            <a:endCxn id="43" idx="0"/>
          </p:cNvCxnSpPr>
          <p:nvPr/>
        </p:nvCxnSpPr>
        <p:spPr>
          <a:xfrm rot="5400000" flipV="1">
            <a:off x="6598285" y="1794510"/>
            <a:ext cx="514985" cy="48285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ubtitle 1"/>
          <p:cNvSpPr/>
          <p:nvPr/>
        </p:nvSpPr>
        <p:spPr>
          <a:xfrm>
            <a:off x="320040" y="5528310"/>
            <a:ext cx="10835640" cy="1196340"/>
          </a:xfrm>
          <a:prstGeom prst="rect">
            <a:avLst/>
          </a:prstGeom>
          <a:ln w="12700" cmpd="sng">
            <a:solidFill>
              <a:srgbClr val="FF0000"/>
            </a:solidFill>
            <a:prstDash val="dashDot"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考虑到微信朋友圈的性能指标和海量数据，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因此采用多集群架构，接入服务器每个地域可以部署一个集群，任务分配使用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DNS+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负载均衡器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数据库使用分布式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KV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数据库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(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类似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TiDB)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，方便集群任务分配和数据库扩容。发表，评论点赞，相册数据分别存放于不同的数据库集群。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使用缓存服务器集群和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CDN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集群提高浏览朋友圈，图片查看，视频播放的性能。</a:t>
            </a:r>
            <a:endParaRPr lang="zh-CN" altLang="en-US" sz="14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1169</Words>
  <Application>WPS 文字</Application>
  <PresentationFormat>宽屏</PresentationFormat>
  <Paragraphs>144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方正书宋_GBK</vt:lpstr>
      <vt:lpstr>Wingdings</vt:lpstr>
      <vt:lpstr>微软雅黑</vt:lpstr>
      <vt:lpstr>汉仪旗黑</vt:lpstr>
      <vt:lpstr>微软雅黑</vt:lpstr>
      <vt:lpstr>宋体</vt:lpstr>
      <vt:lpstr>Arial Unicode MS</vt:lpstr>
      <vt:lpstr>汉仪书宋二KW</vt:lpstr>
      <vt:lpstr>Calibri</vt:lpstr>
      <vt:lpstr>Helvetica Neue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liwei88</dc:creator>
  <cp:lastModifiedBy>liwei88</cp:lastModifiedBy>
  <cp:revision>9</cp:revision>
  <dcterms:created xsi:type="dcterms:W3CDTF">2022-10-18T14:19:28Z</dcterms:created>
  <dcterms:modified xsi:type="dcterms:W3CDTF">2022-10-18T14:19:28Z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  <property fmtid="{D5CDD505-2E9C-101B-9397-08002B2CF9AE}" pid="3" name="ICV">
    <vt:lpwstr/>
  </property>
</Properties>
</file>