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71" r:id="rId5"/>
  </p:sldMasterIdLst>
  <p:notesMasterIdLst>
    <p:notesMasterId r:id="rId37"/>
  </p:notesMasterIdLst>
  <p:handoutMasterIdLst>
    <p:handoutMasterId r:id="rId38"/>
  </p:handoutMasterIdLst>
  <p:sldIdLst>
    <p:sldId id="291" r:id="rId6"/>
    <p:sldId id="256" r:id="rId7"/>
    <p:sldId id="269" r:id="rId8"/>
    <p:sldId id="259" r:id="rId9"/>
    <p:sldId id="260" r:id="rId10"/>
    <p:sldId id="261" r:id="rId11"/>
    <p:sldId id="262" r:id="rId12"/>
    <p:sldId id="263" r:id="rId13"/>
    <p:sldId id="264" r:id="rId14"/>
    <p:sldId id="265" r:id="rId15"/>
    <p:sldId id="266" r:id="rId16"/>
    <p:sldId id="267" r:id="rId17"/>
    <p:sldId id="270" r:id="rId18"/>
    <p:sldId id="272" r:id="rId19"/>
    <p:sldId id="273" r:id="rId20"/>
    <p:sldId id="292" r:id="rId21"/>
    <p:sldId id="293" r:id="rId22"/>
    <p:sldId id="274"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C00000"/>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5" autoAdjust="0"/>
    <p:restoredTop sz="95326" autoAdjust="0"/>
  </p:normalViewPr>
  <p:slideViewPr>
    <p:cSldViewPr showGuides="1">
      <p:cViewPr varScale="1">
        <p:scale>
          <a:sx n="87" d="100"/>
          <a:sy n="87" d="100"/>
        </p:scale>
        <p:origin x="509" y="82"/>
      </p:cViewPr>
      <p:guideLst/>
    </p:cSldViewPr>
  </p:slideViewPr>
  <p:notesTextViewPr>
    <p:cViewPr>
      <p:scale>
        <a:sx n="3" d="2"/>
        <a:sy n="3" d="2"/>
      </p:scale>
      <p:origin x="0" y="0"/>
    </p:cViewPr>
  </p:notesTextViewPr>
  <p:sorterViewPr>
    <p:cViewPr>
      <p:scale>
        <a:sx n="66" d="100"/>
        <a:sy n="66" d="100"/>
      </p:scale>
      <p:origin x="0" y="3576"/>
    </p:cViewPr>
  </p:sorterViewPr>
  <p:notesViewPr>
    <p:cSldViewPr showGuides="1">
      <p:cViewPr varScale="1">
        <p:scale>
          <a:sx n="74" d="100"/>
          <a:sy n="74" d="100"/>
        </p:scale>
        <p:origin x="2136" y="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945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Notes Placeholder 2"/>
          <p:cNvSpPr>
            <a:spLocks noGrp="1"/>
          </p:cNvSpPr>
          <p:nvPr>
            <p:ph type="body" idx="1"/>
          </p:nvPr>
        </p:nvSpPr>
        <p:spPr/>
        <p:txBody>
          <a:bodyPr/>
          <a:lstStyle/>
          <a:p>
            <a:r>
              <a:rPr lang="en-US" altLang="zh-CN" dirty="0"/>
              <a:t>Ethernet represents what is understood to be a multi-access network, in which two or more end stations share a common transmission medium for the forwarding of data. The shared network is however susceptible to transmission collisions where data is forwarded by end stations simultaneously over a common medium. A segment where such occurrences are possible is referred to as a shared collision domain.</a:t>
            </a:r>
          </a:p>
          <a:p>
            <a:r>
              <a:rPr lang="en-US" altLang="zh-CN" dirty="0"/>
              <a:t>End stations within such a collision domain rely on contention for the transmission of data to an intended destination. This contentious behavior requires each end station monitor for incoming data on the segment before making any attempt to transmit, in a process referred to as Carrier Sense Multiple-Access Collision Detection (CSMA/CD). However, even after taking such precautions the potential for the occurrence of collisions as a result of simultaneous transmission by two end stations remains highly probable.</a:t>
            </a:r>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205337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Notes Placeholder 2"/>
          <p:cNvSpPr>
            <a:spLocks noGrp="1"/>
          </p:cNvSpPr>
          <p:nvPr>
            <p:ph type="body" idx="1"/>
          </p:nvPr>
        </p:nvSpPr>
        <p:spPr/>
        <p:txBody>
          <a:bodyPr/>
          <a:lstStyle/>
          <a:p>
            <a:r>
              <a:rPr lang="en-US" altLang="zh-CN" dirty="0"/>
              <a:t>Half and full duplex communication</a:t>
            </a:r>
          </a:p>
          <a:p>
            <a:r>
              <a:rPr lang="en-US" altLang="zh-CN" dirty="0"/>
              <a:t>Transmission modes are defined in the form of half and full duplex, to determine the behavior involved with the transmission of data over the physical medium. </a:t>
            </a:r>
          </a:p>
          <a:p>
            <a:r>
              <a:rPr lang="en-US" altLang="zh-CN" dirty="0"/>
              <a:t>Half duplex refers to the communication of two or more devices over a shared physical medium in which a collision domain exists, and with it CSMA/CD is required to detect for such collisions. This begins with the station listening for reception of traffic on its own interface, and where it is quiet for a given period, will proceed to transmit its data. If a collision were to occur, transmission would cease, followed by initiation of a </a:t>
            </a:r>
            <a:r>
              <a:rPr lang="en-US" altLang="zh-CN" dirty="0" err="1"/>
              <a:t>backoff</a:t>
            </a:r>
            <a:r>
              <a:rPr lang="en-US" altLang="zh-CN" dirty="0"/>
              <a:t> algorithm to prevent further transmissions until a random value timer expires, following which retransmission can be reattempted.</a:t>
            </a:r>
          </a:p>
          <a:p>
            <a:r>
              <a:rPr lang="en-US" altLang="zh-CN" dirty="0"/>
              <a:t>Full duplex defines the simultaneous bidirectional communication over dedicated point-to-point wire pairs, ensuring that there is no potential for collisions to occur, and thus there is no requirement for CSMA/CD.</a:t>
            </a:r>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800480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p:txBody>
          <a:bodyPr/>
          <a:lstStyle/>
          <a:p>
            <a:r>
              <a:rPr lang="en-US" altLang="zh-CN" dirty="0"/>
              <a:t>Gigabit Ethernet transmission is supported by CAT 5e cabling and higher, and also any form of 1000Base Fiber Optic cabling or greater.</a:t>
            </a:r>
          </a:p>
          <a:p>
            <a:r>
              <a:rPr lang="en-US" altLang="zh-CN" dirty="0"/>
              <a:t>A collision domain is a network segment for which the same physical medium is used for bi-directional communication. Data simultaneously transmitted between hosts on the same shared network medium is susceptible to a collision of signals before those signals reach the intended destination. This generally results in malformed signals either larger or smaller than the acceptable size for transmission (64 bytes – 1500 bytes), also know as runts and giants, being received by the recipient.</a:t>
            </a:r>
          </a:p>
          <a:p>
            <a:r>
              <a:rPr lang="en-US" altLang="zh-CN" dirty="0"/>
              <a:t>CSMA/CD is a mechanism for detecting and minimizing the possibility of collision events that are likely to occur in a shared network. CSMA requires that the transmitting host first listen for signals on the shared medium prior to transmission. In the event that no transmissions are detected, transmission can proceed. In the unfortunate circumstance that signals are transmitted simultaneously and a collision occurs, collision detection processes are applied to cease transmission for a locally generated period of time, to allow collision events to clear and to avoid further collisions from occurring between transmitting hosts.</a:t>
            </a:r>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35131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584200" y="765175"/>
            <a:ext cx="5930900" cy="3336925"/>
          </a:xfrm>
          <a:ln/>
        </p:spPr>
      </p:sp>
      <p:sp>
        <p:nvSpPr>
          <p:cNvPr id="26627" name="备注占位符 2"/>
          <p:cNvSpPr>
            <a:spLocks noGrp="1"/>
          </p:cNvSpPr>
          <p:nvPr>
            <p:ph type="body" idx="1"/>
          </p:nvPr>
        </p:nvSpPr>
        <p:spPr>
          <a:noFill/>
          <a:ln/>
        </p:spPr>
        <p:txBody>
          <a:bodyPr/>
          <a:lstStyle/>
          <a:p>
            <a:endParaRPr lang="zh-CN" altLang="en-US" dirty="0"/>
          </a:p>
        </p:txBody>
      </p:sp>
    </p:spTree>
    <p:extLst>
      <p:ext uri="{BB962C8B-B14F-4D97-AF65-F5344CB8AC3E}">
        <p14:creationId xmlns:p14="http://schemas.microsoft.com/office/powerpoint/2010/main" val="3845579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584200" y="765175"/>
            <a:ext cx="5930900" cy="3336925"/>
          </a:xfrm>
          <a:ln/>
        </p:spPr>
      </p:sp>
      <p:sp>
        <p:nvSpPr>
          <p:cNvPr id="74755" name="备注占位符 2"/>
          <p:cNvSpPr>
            <a:spLocks noGrp="1"/>
          </p:cNvSpPr>
          <p:nvPr>
            <p:ph type="body" idx="1"/>
          </p:nvPr>
        </p:nvSpPr>
        <p:spPr>
          <a:noFill/>
          <a:ln/>
        </p:spPr>
        <p:txBody>
          <a:bodyPr/>
          <a:lstStyle/>
          <a:p>
            <a:pPr hangingPunct="1"/>
            <a:endParaRPr lang="zh-CN" altLang="en-US" dirty="0">
              <a:latin typeface="FrutigerNext LT Regular"/>
            </a:endParaRPr>
          </a:p>
        </p:txBody>
      </p:sp>
    </p:spTree>
    <p:extLst>
      <p:ext uri="{BB962C8B-B14F-4D97-AF65-F5344CB8AC3E}">
        <p14:creationId xmlns:p14="http://schemas.microsoft.com/office/powerpoint/2010/main" val="327781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584200" y="765175"/>
            <a:ext cx="5930900" cy="3336925"/>
          </a:xfrm>
          <a:ln/>
        </p:spPr>
      </p:sp>
      <p:sp>
        <p:nvSpPr>
          <p:cNvPr id="29699" name="备注占位符 2"/>
          <p:cNvSpPr>
            <a:spLocks noGrp="1"/>
          </p:cNvSpPr>
          <p:nvPr>
            <p:ph type="body" idx="1"/>
          </p:nvPr>
        </p:nvSpPr>
        <p:spPr>
          <a:noFill/>
          <a:ln/>
        </p:spPr>
        <p:txBody>
          <a:bodyPr/>
          <a:lstStyle/>
          <a:p>
            <a:pPr algn="just"/>
            <a:r>
              <a:rPr lang="en-US" altLang="zh-CN" dirty="0"/>
              <a:t>Communication over networks relies on the application of rules that govern how data is transmitted and processed in a manner that is understood by both the sending and receiving entities. As a result, multiple standards have been developed over the course of time with some standards becoming widely adopted. There exists however a clear distinction between the standards that manage physical data flow and the standards responsible for logical forwarding and delivery of traffic.</a:t>
            </a:r>
          </a:p>
          <a:p>
            <a:pPr algn="just"/>
            <a:r>
              <a:rPr lang="en-US" altLang="zh-CN" dirty="0"/>
              <a:t>The IEEE 802 standards represent a universal standard for managing the physical transmission of data across the physical network and comprises of standards including the Ethernet standard 802.3 for physical transmission over local area networks. </a:t>
            </a:r>
          </a:p>
          <a:p>
            <a:pPr algn="just"/>
            <a:r>
              <a:rPr lang="en-US" altLang="zh-CN" dirty="0"/>
              <a:t>Alternative standards exist for transmission over wide area networks operating over serial based media, including Ethernet, PPP and HDLC. TCP/IP has been widely adopted as the protocol suite defining the upper layer standards, regulating the rules (protocols) and behavior involved in managing the logical forwarding and delivery between end stations.</a:t>
            </a:r>
            <a:endParaRPr lang="zh-CN" altLang="en-US" dirty="0"/>
          </a:p>
        </p:txBody>
      </p:sp>
    </p:spTree>
    <p:extLst>
      <p:ext uri="{BB962C8B-B14F-4D97-AF65-F5344CB8AC3E}">
        <p14:creationId xmlns:p14="http://schemas.microsoft.com/office/powerpoint/2010/main" val="264980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584200" y="765175"/>
            <a:ext cx="5930900" cy="3336925"/>
          </a:xfrm>
          <a:ln/>
        </p:spPr>
      </p:sp>
      <p:sp>
        <p:nvSpPr>
          <p:cNvPr id="31747" name="备注占位符 2"/>
          <p:cNvSpPr>
            <a:spLocks noGrp="1"/>
          </p:cNvSpPr>
          <p:nvPr>
            <p:ph type="body" idx="1"/>
          </p:nvPr>
        </p:nvSpPr>
        <p:spPr>
          <a:noFill/>
          <a:ln/>
        </p:spPr>
        <p:txBody>
          <a:bodyPr/>
          <a:lstStyle/>
          <a:p>
            <a:pPr algn="just"/>
            <a:r>
              <a:rPr lang="en-US" altLang="zh-CN" dirty="0"/>
              <a:t>Although the TCP/IP reference model is primarily supported as the standard model based on TCP/IP protocol suite, the focus of the TCP/IP reference model does not clearly separate and distinguish the functionality when referring lower layer physical transmission.</a:t>
            </a:r>
          </a:p>
          <a:p>
            <a:pPr algn="just"/>
            <a:r>
              <a:rPr lang="en-US" altLang="zh-CN" dirty="0"/>
              <a:t>In light of this, the open systems interconnection, or OSI reference model is often recognized as the model for reference to IEEE 802 standards due to the clear distinction and representation of the behavior of lower layers which closely matches the LAN/MAN reference model standards that are defined as part of the documented IEEE 802-1990 standards for local and metropolitan area networks. In addition, the model</a:t>
            </a:r>
            <a:r>
              <a:rPr lang="en-US" altLang="zh-CN" baseline="0" dirty="0"/>
              <a:t> </a:t>
            </a:r>
            <a:r>
              <a:rPr lang="en-US" altLang="zh-CN" dirty="0"/>
              <a:t>that is generally in reference to the ISO protocol suite, provides an extended breakdown of upper layer processing.</a:t>
            </a:r>
          </a:p>
        </p:txBody>
      </p:sp>
    </p:spTree>
    <p:extLst>
      <p:ext uri="{BB962C8B-B14F-4D97-AF65-F5344CB8AC3E}">
        <p14:creationId xmlns:p14="http://schemas.microsoft.com/office/powerpoint/2010/main" val="3727585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584200" y="765175"/>
            <a:ext cx="5930900" cy="3336925"/>
          </a:xfrm>
          <a:ln/>
        </p:spPr>
      </p:sp>
      <p:sp>
        <p:nvSpPr>
          <p:cNvPr id="32771" name="备注占位符 2"/>
          <p:cNvSpPr>
            <a:spLocks noGrp="1"/>
          </p:cNvSpPr>
          <p:nvPr>
            <p:ph type="body" idx="1"/>
          </p:nvPr>
        </p:nvSpPr>
        <p:spPr>
          <a:noFill/>
          <a:ln/>
        </p:spPr>
        <p:txBody>
          <a:bodyPr/>
          <a:lstStyle/>
          <a:p>
            <a:pPr algn="just"/>
            <a:r>
              <a:rPr lang="en-US" altLang="zh-CN" dirty="0"/>
              <a:t>As upper layer application data is determined for transmission over a network from an end system, a series of processes and instructions must be applied to the data before transmission can be successfully achieved. This process of appending and pre-pending instructions to data is referred to as encapsulation and for which each layer of the reference model is designed to represent.</a:t>
            </a:r>
          </a:p>
          <a:p>
            <a:pPr algn="just"/>
            <a:r>
              <a:rPr lang="en-US" altLang="zh-CN" dirty="0"/>
              <a:t>As instructions are applied to the data, the general size of the data increases. The additional instructions represent overhead to the existing data and are recognized as instructions to the layer at which the instructions were applied. To other layers, the encapsulated instructions are not distinguished from the original data. The final appending of instructions is performed as part of the lower layer protocol standards (such as the IEEE 802.3 Ethernet standard) before being carried as an encoded signal over a physical medium.</a:t>
            </a:r>
            <a:endParaRPr lang="zh-CN" altLang="en-US" dirty="0"/>
          </a:p>
        </p:txBody>
      </p:sp>
    </p:spTree>
    <p:extLst>
      <p:ext uri="{BB962C8B-B14F-4D97-AF65-F5344CB8AC3E}">
        <p14:creationId xmlns:p14="http://schemas.microsoft.com/office/powerpoint/2010/main" val="2094518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584200" y="765175"/>
            <a:ext cx="5930900" cy="3336925"/>
          </a:xfrm>
          <a:ln/>
        </p:spPr>
      </p:sp>
      <p:sp>
        <p:nvSpPr>
          <p:cNvPr id="30723" name="备注占位符 2"/>
          <p:cNvSpPr>
            <a:spLocks noGrp="1"/>
          </p:cNvSpPr>
          <p:nvPr>
            <p:ph type="body" idx="1"/>
          </p:nvPr>
        </p:nvSpPr>
        <p:spPr>
          <a:noFill/>
          <a:ln/>
        </p:spPr>
        <p:txBody>
          <a:bodyPr/>
          <a:lstStyle/>
          <a:p>
            <a:pPr algn="just"/>
            <a:r>
              <a:rPr lang="en-US" altLang="zh-CN" dirty="0"/>
              <a:t>The TCP/IP reference model primarily concerns with the core principles of the protocol suite, which can be understood as the logical transmission and delivery of traffic between end stations. As such the TCP/IP protocol reference model provides a four layer representation of the network, summarizing physical forwarding behavior under the network interface layer, since lower layer operation is not the concern of the TCP/IP protocol suite.</a:t>
            </a:r>
          </a:p>
          <a:p>
            <a:pPr algn="just"/>
            <a:r>
              <a:rPr lang="en-US" altLang="zh-CN" dirty="0"/>
              <a:t>Primary focus remains on the network (or Internet) layer which deals with how traffic is logically forwarded between networks, and the transport (sometimes referred to as host-to-host) layer that manages the end-to-end delivery of traffic, ensuring reliability of transportation between the source and destination end stations. The application layer represents an interface through a variety of protocols that enable services to be applied to end user application processes.</a:t>
            </a:r>
          </a:p>
        </p:txBody>
      </p:sp>
    </p:spTree>
    <p:extLst>
      <p:ext uri="{BB962C8B-B14F-4D97-AF65-F5344CB8AC3E}">
        <p14:creationId xmlns:p14="http://schemas.microsoft.com/office/powerpoint/2010/main" val="2734643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584200" y="765175"/>
            <a:ext cx="5930900" cy="3336925"/>
          </a:xfrm>
          <a:ln/>
        </p:spPr>
      </p:sp>
      <p:sp>
        <p:nvSpPr>
          <p:cNvPr id="33795" name="备注占位符 2"/>
          <p:cNvSpPr>
            <a:spLocks noGrp="1"/>
          </p:cNvSpPr>
          <p:nvPr>
            <p:ph type="body" idx="1"/>
          </p:nvPr>
        </p:nvSpPr>
        <p:spPr>
          <a:noFill/>
          <a:ln/>
        </p:spPr>
        <p:txBody>
          <a:bodyPr/>
          <a:lstStyle/>
          <a:p>
            <a:pPr algn="just"/>
            <a:r>
              <a:rPr lang="en-US" altLang="zh-CN" dirty="0"/>
              <a:t>As part of the IEEE 802.3 Ethernet standard, data is encapsulated with instructions in the form of a header and a trailer before it can be propagated over physical media on which Ethernet is supported. Each stage of encapsulation is referred to by a protocol data unit or PDU, which at the data link layer is known as a frame.</a:t>
            </a:r>
          </a:p>
          <a:p>
            <a:pPr algn="just"/>
            <a:r>
              <a:rPr lang="en-US" altLang="zh-CN" dirty="0"/>
              <a:t>Ethernet frames contain instructions that govern how and whether data can be transmitted over the medium between two or more points. Ethernet frames come in two general formats, the selection of which is highly </a:t>
            </a:r>
            <a:r>
              <a:rPr lang="en-US" altLang="zh-CN" dirty="0" err="1"/>
              <a:t>dependant</a:t>
            </a:r>
            <a:r>
              <a:rPr lang="en-US" altLang="zh-CN" dirty="0"/>
              <a:t> on the protocols that have been defined prior to the framing encapsulation.</a:t>
            </a:r>
            <a:endParaRPr lang="zh-CN" altLang="en-US" dirty="0"/>
          </a:p>
        </p:txBody>
      </p:sp>
    </p:spTree>
    <p:extLst>
      <p:ext uri="{BB962C8B-B14F-4D97-AF65-F5344CB8AC3E}">
        <p14:creationId xmlns:p14="http://schemas.microsoft.com/office/powerpoint/2010/main" val="1980472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8115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584200" y="765175"/>
            <a:ext cx="5930900" cy="3336925"/>
          </a:xfrm>
          <a:ln/>
        </p:spPr>
      </p:sp>
      <p:sp>
        <p:nvSpPr>
          <p:cNvPr id="34819" name="备注占位符 2"/>
          <p:cNvSpPr>
            <a:spLocks noGrp="1"/>
          </p:cNvSpPr>
          <p:nvPr>
            <p:ph type="body" idx="1"/>
          </p:nvPr>
        </p:nvSpPr>
        <p:spPr>
          <a:noFill/>
          <a:ln/>
        </p:spPr>
        <p:txBody>
          <a:bodyPr/>
          <a:lstStyle/>
          <a:p>
            <a:pPr algn="just">
              <a:lnSpc>
                <a:spcPct val="100000"/>
              </a:lnSpc>
            </a:pPr>
            <a:r>
              <a:rPr lang="en-US" altLang="zh-CN" dirty="0"/>
              <a:t>Two frame formats are recognized as standard for Ethernet based networks. The DIX version 2 frame type standard was originally developed during the early 1980’s, where today it is recognized as the Ethernet II frame type. Ethernet II was eventually accepted and integrated into the IEEE 802 standards, highlighted as part of section 3.2.6 of the IEEE 802.3x-1997 standards documentation. The IEEE 802.3 Ethernet standard was originally developed in 1983, with key differences between the frame formats including a change to the type field that is designed to identify the protocol to which the data should be forwarded to once the frame instructions have been processed. In the IEEE 802.3 Ethernet format, this is represented as a length field which relies on an extended set of instructions referred to as 802.2 LLC to identify the forwarding protocol. </a:t>
            </a:r>
          </a:p>
          <a:p>
            <a:pPr algn="just">
              <a:lnSpc>
                <a:spcPct val="100000"/>
              </a:lnSpc>
            </a:pPr>
            <a:r>
              <a:rPr lang="en-US" altLang="zh-CN" dirty="0"/>
              <a:t>Ethernet II and IEEE 802.3 associate with upper layer protocols that are distinguished by a type value range, where protocols supporting a value less than or equal to 1500 (or 05DC in Hexadecimal) will employ the IEEE 802.3 Ethernet frame type at the data link layer. Protocols represented by a type value greater than or equal to 1536 (or 0600 in Hexadecimal) will employ the Ethernet II standard, and which represents the majority of all frames within Ethernet based networks.</a:t>
            </a:r>
          </a:p>
          <a:p>
            <a:pPr algn="just">
              <a:lnSpc>
                <a:spcPct val="100000"/>
              </a:lnSpc>
            </a:pPr>
            <a:r>
              <a:rPr lang="en-US" altLang="zh-CN" dirty="0"/>
              <a:t>Other fields found within the frame include the destination and source MAC address fields that identify the sender and the intended recipient(s), as well as the frame check sequence field that is used to confirm the integrity of the frame during transmission.</a:t>
            </a:r>
          </a:p>
        </p:txBody>
      </p:sp>
    </p:spTree>
    <p:extLst>
      <p:ext uri="{BB962C8B-B14F-4D97-AF65-F5344CB8AC3E}">
        <p14:creationId xmlns:p14="http://schemas.microsoft.com/office/powerpoint/2010/main" val="4191929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584200" y="765175"/>
            <a:ext cx="5930900" cy="3336925"/>
          </a:xfrm>
          <a:ln/>
        </p:spPr>
      </p:sp>
      <p:sp>
        <p:nvSpPr>
          <p:cNvPr id="35843" name="备注占位符 2"/>
          <p:cNvSpPr>
            <a:spLocks noGrp="1"/>
          </p:cNvSpPr>
          <p:nvPr>
            <p:ph type="body" idx="1"/>
          </p:nvPr>
        </p:nvSpPr>
        <p:spPr>
          <a:noFill/>
          <a:ln/>
        </p:spPr>
        <p:txBody>
          <a:bodyPr/>
          <a:lstStyle/>
          <a:p>
            <a:pPr algn="just"/>
            <a:r>
              <a:rPr lang="en-US" altLang="zh-CN" dirty="0"/>
              <a:t>The Ethernet II frame references a hexadecimal type value which identifies the upper layer protocol. One common example of this is the Internet Protocol (IP) which is represented by a hexadecimal value of 0x0800. Since this value for IP represents a value greater than 0x0600, it is determined that the Ethernet II frame type should be applied during encapsulation. Another common protocol that relies on the Ethernet II frame type at the data link layer is ARP, and is represented by the hexadecimal value of 0x0806.</a:t>
            </a:r>
            <a:endParaRPr lang="zh-CN" altLang="en-US" dirty="0"/>
          </a:p>
        </p:txBody>
      </p:sp>
    </p:spTree>
    <p:extLst>
      <p:ext uri="{BB962C8B-B14F-4D97-AF65-F5344CB8AC3E}">
        <p14:creationId xmlns:p14="http://schemas.microsoft.com/office/powerpoint/2010/main" val="965048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584200" y="765175"/>
            <a:ext cx="5930900" cy="3336925"/>
          </a:xfrm>
          <a:ln/>
        </p:spPr>
      </p:sp>
      <p:sp>
        <p:nvSpPr>
          <p:cNvPr id="36867" name="备注占位符 2"/>
          <p:cNvSpPr>
            <a:spLocks noGrp="1"/>
          </p:cNvSpPr>
          <p:nvPr>
            <p:ph type="body" idx="1"/>
          </p:nvPr>
        </p:nvSpPr>
        <p:spPr>
          <a:noFill/>
          <a:ln/>
        </p:spPr>
        <p:txBody>
          <a:bodyPr/>
          <a:lstStyle/>
          <a:p>
            <a:pPr algn="just"/>
            <a:r>
              <a:rPr lang="en-US" altLang="zh-CN" dirty="0"/>
              <a:t>For the IEEE 802.3 frame type, the type field is contained as part of the SNAP extension header and is not so commonly applied the protocols in today’s networks, partially due to the requirement for additional instructions which results in additional overhead per frame. Some older protocols that have existed for many years but that are still applied in support of Ethernet networks are likely to apply the IEEE 802.3 frame type. One clear example of this is found in the case of the Spanning Tree Protocol (STP) that is represented by a value of 0x03 within the type field of the SNAP header.</a:t>
            </a:r>
            <a:endParaRPr lang="zh-CN" altLang="en-US" dirty="0"/>
          </a:p>
        </p:txBody>
      </p:sp>
    </p:spTree>
    <p:extLst>
      <p:ext uri="{BB962C8B-B14F-4D97-AF65-F5344CB8AC3E}">
        <p14:creationId xmlns:p14="http://schemas.microsoft.com/office/powerpoint/2010/main" val="2587032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584200" y="765175"/>
            <a:ext cx="5930900" cy="3336925"/>
          </a:xfrm>
          <a:ln/>
        </p:spPr>
      </p:sp>
      <p:sp>
        <p:nvSpPr>
          <p:cNvPr id="37891" name="备注占位符 2"/>
          <p:cNvSpPr>
            <a:spLocks noGrp="1"/>
          </p:cNvSpPr>
          <p:nvPr>
            <p:ph type="body" idx="1"/>
          </p:nvPr>
        </p:nvSpPr>
        <p:spPr>
          <a:noFill/>
          <a:ln/>
        </p:spPr>
        <p:txBody>
          <a:bodyPr/>
          <a:lstStyle/>
          <a:p>
            <a:pPr algn="just"/>
            <a:r>
              <a:rPr lang="en-US" altLang="zh-CN" dirty="0"/>
              <a:t>Ethernet based networks achieve communication between two end stations on a local area network using Media Access Control (MAC) addressing that allows end systems within a multi access network to be distinguished. The MAC address is a physical address that is burned into the network interface card to which the physical medium is connected. This same MAC address is retrieved and used as the destination MAC address of the intended receiver by the sender, before the frame is transferred to the physical layer for forwarding over the connected medium.</a:t>
            </a:r>
            <a:endParaRPr lang="zh-CN" altLang="en-US" dirty="0"/>
          </a:p>
        </p:txBody>
      </p:sp>
    </p:spTree>
    <p:extLst>
      <p:ext uri="{BB962C8B-B14F-4D97-AF65-F5344CB8AC3E}">
        <p14:creationId xmlns:p14="http://schemas.microsoft.com/office/powerpoint/2010/main" val="1214963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584200" y="765175"/>
            <a:ext cx="5930900" cy="3336925"/>
          </a:xfrm>
          <a:ln/>
        </p:spPr>
      </p:sp>
      <p:sp>
        <p:nvSpPr>
          <p:cNvPr id="38915" name="备注占位符 2"/>
          <p:cNvSpPr>
            <a:spLocks noGrp="1"/>
          </p:cNvSpPr>
          <p:nvPr>
            <p:ph type="body" idx="1"/>
          </p:nvPr>
        </p:nvSpPr>
        <p:spPr>
          <a:noFill/>
          <a:ln/>
        </p:spPr>
        <p:txBody>
          <a:bodyPr/>
          <a:lstStyle/>
          <a:p>
            <a:pPr algn="just"/>
            <a:r>
              <a:rPr lang="en-US" altLang="zh-CN" dirty="0"/>
              <a:t>Each MAC address is a 48 bit value commonly represented in a hexadecimal (base 16) format and comprised of two parts that attempt to ensure that every MAC address is globally unique. This is achieved by the defining of an organizationally unique identifier that is vendor specific, based on which it is possible to trace the origin of a product back to its vendor based on the first 24 bits of the MAC address. The remaining 24 bits of the MAC address is a value that is incrementally and uniquely assigned to each product (e.g. a Network Interface Card or similar product supporting port interfaces for which a MAC is required).</a:t>
            </a:r>
            <a:endParaRPr lang="zh-CN" altLang="en-US" dirty="0"/>
          </a:p>
        </p:txBody>
      </p:sp>
    </p:spTree>
    <p:extLst>
      <p:ext uri="{BB962C8B-B14F-4D97-AF65-F5344CB8AC3E}">
        <p14:creationId xmlns:p14="http://schemas.microsoft.com/office/powerpoint/2010/main" val="843518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584200" y="765175"/>
            <a:ext cx="5930900" cy="3336925"/>
          </a:xfrm>
          <a:ln/>
        </p:spPr>
      </p:sp>
      <p:sp>
        <p:nvSpPr>
          <p:cNvPr id="39939" name="备注占位符 2"/>
          <p:cNvSpPr>
            <a:spLocks noGrp="1"/>
          </p:cNvSpPr>
          <p:nvPr>
            <p:ph type="body" idx="1"/>
          </p:nvPr>
        </p:nvSpPr>
        <p:spPr>
          <a:noFill/>
          <a:ln/>
        </p:spPr>
        <p:txBody>
          <a:bodyPr/>
          <a:lstStyle/>
          <a:p>
            <a:pPr algn="just"/>
            <a:r>
              <a:rPr lang="en-US" altLang="zh-CN" dirty="0"/>
              <a:t>The transmission of frames within a local network is achieved using one of three forwarding methods, the first of these is unicast and refers to the transmission from a single source location to a single destination. Each host interface is represented by a unique MAC address, containing an organizationally unique identifier, for which the 8</a:t>
            </a:r>
            <a:r>
              <a:rPr lang="en-US" altLang="zh-CN" baseline="30000" dirty="0"/>
              <a:t>th</a:t>
            </a:r>
            <a:r>
              <a:rPr lang="en-US" altLang="zh-CN" dirty="0"/>
              <a:t> bit of the most significant octet (or first byte) in the MAC address field identifies the type of address. This 8</a:t>
            </a:r>
            <a:r>
              <a:rPr lang="en-US" altLang="zh-CN" baseline="30000" dirty="0"/>
              <a:t>th</a:t>
            </a:r>
            <a:r>
              <a:rPr lang="en-US" altLang="zh-CN" dirty="0"/>
              <a:t> bit is always set to 0 where the MAC address is a host MAC address, and signifies that any frame containing this MAC address in the destination MAC address field is intended for a single destination only.</a:t>
            </a:r>
          </a:p>
          <a:p>
            <a:pPr algn="just"/>
            <a:r>
              <a:rPr lang="en-US" altLang="zh-CN" dirty="0"/>
              <a:t>Where hosts exist within a shared collision domain, all connected hosts will receive the unicast transmission but the frame will be generally ignored by all hosts where the MAC address in the destination MAC field of the frame does not match the MAC value of the receiving host on a given interface, leaving only the intended host to accept and process the received data. Unicast transmissions are only forwarded from a single physical interface to the intended destination, even in cases where multiple interfaces may exist.</a:t>
            </a:r>
            <a:endParaRPr lang="zh-CN" altLang="en-US" dirty="0"/>
          </a:p>
        </p:txBody>
      </p:sp>
    </p:spTree>
    <p:extLst>
      <p:ext uri="{BB962C8B-B14F-4D97-AF65-F5344CB8AC3E}">
        <p14:creationId xmlns:p14="http://schemas.microsoft.com/office/powerpoint/2010/main" val="4193906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584200" y="765175"/>
            <a:ext cx="5930900" cy="3336925"/>
          </a:xfrm>
          <a:ln/>
        </p:spPr>
      </p:sp>
      <p:sp>
        <p:nvSpPr>
          <p:cNvPr id="40963" name="备注占位符 2"/>
          <p:cNvSpPr>
            <a:spLocks noGrp="1"/>
          </p:cNvSpPr>
          <p:nvPr>
            <p:ph type="body" idx="1"/>
          </p:nvPr>
        </p:nvSpPr>
        <p:spPr>
          <a:noFill/>
          <a:ln/>
        </p:spPr>
        <p:txBody>
          <a:bodyPr/>
          <a:lstStyle/>
          <a:p>
            <a:pPr algn="just"/>
            <a:r>
              <a:rPr lang="en-US" altLang="zh-CN" dirty="0"/>
              <a:t>Broadcast transmission represents a forwarding method that allows frames to be flooded from a single source received by all destinations within a local area network. In order to allow traffic to be broadcasted to all hosts within a local area network, the destination MAC address field of the frame is populated with a value that is defined in hexadecimal as FF:FF:FF:FF:FF:FF, and which specifies that all recipients of a frame with this address defined should accept receipt of this frame and process the frame header and trailer.</a:t>
            </a:r>
          </a:p>
          <a:p>
            <a:pPr algn="just"/>
            <a:r>
              <a:rPr lang="en-US" altLang="zh-CN" dirty="0"/>
              <a:t>Broadcasts are used by protocols to facilitate a number of important network processes including discovery and maintenance of network operation, however also generate excessive traffic that often causes interrupts to end systems and utilization of bandwidth that tend to reduce the overall performance of the network.</a:t>
            </a:r>
            <a:endParaRPr lang="zh-CN" altLang="en-US" dirty="0"/>
          </a:p>
        </p:txBody>
      </p:sp>
    </p:spTree>
    <p:extLst>
      <p:ext uri="{BB962C8B-B14F-4D97-AF65-F5344CB8AC3E}">
        <p14:creationId xmlns:p14="http://schemas.microsoft.com/office/powerpoint/2010/main" val="3975357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a:ln/>
        </p:spPr>
      </p:sp>
      <p:sp>
        <p:nvSpPr>
          <p:cNvPr id="41987" name="备注占位符 2"/>
          <p:cNvSpPr>
            <a:spLocks noGrp="1"/>
          </p:cNvSpPr>
          <p:nvPr>
            <p:ph type="body" idx="1"/>
          </p:nvPr>
        </p:nvSpPr>
        <p:spPr>
          <a:noFill/>
          <a:ln/>
        </p:spPr>
        <p:txBody>
          <a:bodyPr/>
          <a:lstStyle/>
          <a:p>
            <a:pPr algn="just"/>
            <a:r>
              <a:rPr lang="en-US" altLang="zh-CN" dirty="0"/>
              <a:t>A more efficient alternative to broadcast that has begun to replace the use of broadcasts in many newer technologies is the multicast frame type. Multicast forwarding can be understood as a form of selective broadcast that allows select hosts to listen for a specific multicast MAC address in addition to the unicast MAC address that is associated with the host, and process any frames containing the multicast MAC address in the destination MAC field of the frame. </a:t>
            </a:r>
          </a:p>
          <a:p>
            <a:pPr algn="just"/>
            <a:r>
              <a:rPr lang="en-US" altLang="zh-CN" dirty="0"/>
              <a:t>Since there is no relative distinction between unicast MAC addresses and multicast MAC address formats, the multicast address is differentiated using the 8</a:t>
            </a:r>
            <a:r>
              <a:rPr lang="en-US" altLang="zh-CN" baseline="30000" dirty="0"/>
              <a:t>th</a:t>
            </a:r>
            <a:r>
              <a:rPr lang="en-US" altLang="zh-CN" dirty="0"/>
              <a:t> bit of the first octet. Where this bit value represents a value of 1, it identifies that the address is part of the multicast MAC address range, as opposed to unicast MAC addresses where this value is always 0.</a:t>
            </a:r>
          </a:p>
          <a:p>
            <a:pPr algn="just"/>
            <a:r>
              <a:rPr lang="en-US" altLang="zh-CN" dirty="0"/>
              <a:t>In a local area network, the true capability of multicast behavior at the data link layer is limited since forwarding remains similar to that of a broadcast frame in which interrupts are still prevalent throughout the network. The only clear difference with broadcast technology is in the selective processing by receiving end stations. As networks expand to support multiple local area networks, the true capability of multicast technology as an efficient means of transmission becomes more apparent.</a:t>
            </a:r>
            <a:endParaRPr lang="zh-CN" altLang="en-US" dirty="0"/>
          </a:p>
        </p:txBody>
      </p:sp>
    </p:spTree>
    <p:extLst>
      <p:ext uri="{BB962C8B-B14F-4D97-AF65-F5344CB8AC3E}">
        <p14:creationId xmlns:p14="http://schemas.microsoft.com/office/powerpoint/2010/main" val="1351306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584200" y="765175"/>
            <a:ext cx="5930900" cy="3336925"/>
          </a:xfrm>
          <a:ln/>
        </p:spPr>
      </p:sp>
      <p:sp>
        <p:nvSpPr>
          <p:cNvPr id="43011" name="备注占位符 2"/>
          <p:cNvSpPr>
            <a:spLocks noGrp="1"/>
          </p:cNvSpPr>
          <p:nvPr>
            <p:ph type="body" idx="1"/>
          </p:nvPr>
        </p:nvSpPr>
        <p:spPr>
          <a:noFill/>
          <a:ln/>
        </p:spPr>
        <p:txBody>
          <a:bodyPr/>
          <a:lstStyle/>
          <a:p>
            <a:pPr algn="just"/>
            <a:r>
              <a:rPr lang="en-US" altLang="zh-CN" dirty="0"/>
              <a:t>As traffic is prepared to be forwarded over the physical network, it is necessary for hosts in shared collision domains to determine whether any traffic is currently occupying the transmission medium. Transmission media such as in the case of 10Base2 provides a shared medium over which CSMA/CD must be applied to ensure collisions are handled should they occur. If the transmission of a frame is detected on the link, the host will delay the forwarding of its own frames until such time as the line becomes available, following which the host will begin to forward frames from the physical interface towards the intended destination.</a:t>
            </a:r>
          </a:p>
          <a:p>
            <a:pPr algn="just"/>
            <a:r>
              <a:rPr lang="en-US" altLang="zh-CN" dirty="0"/>
              <a:t>Where two hosts are connected over a medium capable of supporting full duplex transmission as in the case of media such as 10BaseT, it is considered not possible for transmitted frames to suffer collisions since transmission and receipt of frames occurs over separate wires and therefore there is no requirement for CSMA/CD to be implemented.</a:t>
            </a:r>
            <a:endParaRPr lang="zh-CN" altLang="en-US" dirty="0"/>
          </a:p>
        </p:txBody>
      </p:sp>
    </p:spTree>
    <p:extLst>
      <p:ext uri="{BB962C8B-B14F-4D97-AF65-F5344CB8AC3E}">
        <p14:creationId xmlns:p14="http://schemas.microsoft.com/office/powerpoint/2010/main" val="1178654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584200" y="765175"/>
            <a:ext cx="5930900" cy="3336925"/>
          </a:xfrm>
          <a:ln/>
        </p:spPr>
      </p:sp>
      <p:sp>
        <p:nvSpPr>
          <p:cNvPr id="44035" name="备注占位符 2"/>
          <p:cNvSpPr>
            <a:spLocks noGrp="1"/>
          </p:cNvSpPr>
          <p:nvPr>
            <p:ph type="body" idx="1"/>
          </p:nvPr>
        </p:nvSpPr>
        <p:spPr>
          <a:noFill/>
          <a:ln/>
        </p:spPr>
        <p:txBody>
          <a:bodyPr/>
          <a:lstStyle/>
          <a:p>
            <a:pPr algn="just"/>
            <a:r>
              <a:rPr lang="en-US" altLang="zh-CN" dirty="0"/>
              <a:t>Once a frame is forwarded from the physical interface of the host, it is carried over the medium to its intended destination. In the case of a shared network, the frame may be received by multiple hosts who will assess whether the frame is intended for their interface by analyzing the destination MAC address in the frame header. If the destination MAC address and the MAC address of the host are not the same, or the destination MAC address is not a MAC broadcast or multicast address to which the host is listening for, the frame will be ignored and discarded.</a:t>
            </a:r>
          </a:p>
          <a:p>
            <a:pPr algn="just"/>
            <a:r>
              <a:rPr lang="en-US" altLang="zh-CN" dirty="0"/>
              <a:t>For the intended destination, the frame will be received and processed, initially by confirming that the frame is intended for the hosts physical interface. The host must also confirm that the integrity of the frame has been maintained during transmission by taking the value of the frame check sequence (FCS) field and comparing this value with a value determined by the receiving host. If the values do not match, the frame will be considered as corrupted and will be subsequently discarded.</a:t>
            </a:r>
          </a:p>
          <a:p>
            <a:pPr algn="just"/>
            <a:r>
              <a:rPr lang="en-US" altLang="zh-CN" dirty="0"/>
              <a:t>For valid frames, the host will then need to determine the next stage of processing by analyzing the type field of the frame header and identify the protocol to which this frame is intended. In this example the frame type field contains a hexadecimal value of 0x0800 that identifies that the data taken from the frame should be forwarded to the Internet Protocol, prior to which, the frame header and trailer are discarded.</a:t>
            </a:r>
            <a:endParaRPr lang="zh-CN" altLang="en-US" dirty="0"/>
          </a:p>
        </p:txBody>
      </p:sp>
    </p:spTree>
    <p:extLst>
      <p:ext uri="{BB962C8B-B14F-4D97-AF65-F5344CB8AC3E}">
        <p14:creationId xmlns:p14="http://schemas.microsoft.com/office/powerpoint/2010/main" val="257395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584200" y="765175"/>
            <a:ext cx="5930900" cy="3336925"/>
          </a:xfrm>
          <a:ln/>
        </p:spPr>
      </p:sp>
      <p:sp>
        <p:nvSpPr>
          <p:cNvPr id="74755" name="备注占位符 2"/>
          <p:cNvSpPr>
            <a:spLocks noGrp="1"/>
          </p:cNvSpPr>
          <p:nvPr>
            <p:ph type="body" idx="1"/>
          </p:nvPr>
        </p:nvSpPr>
        <p:spPr>
          <a:noFill/>
          <a:ln/>
        </p:spPr>
        <p:txBody>
          <a:bodyPr/>
          <a:lstStyle/>
          <a:p>
            <a:pPr hangingPunct="1"/>
            <a:endParaRPr lang="zh-CN" altLang="en-US" dirty="0">
              <a:latin typeface="FrutigerNext LT Regular"/>
            </a:endParaRPr>
          </a:p>
        </p:txBody>
      </p:sp>
    </p:spTree>
    <p:extLst>
      <p:ext uri="{BB962C8B-B14F-4D97-AF65-F5344CB8AC3E}">
        <p14:creationId xmlns:p14="http://schemas.microsoft.com/office/powerpoint/2010/main" val="90293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p:txBody>
          <a:bodyPr/>
          <a:lstStyle/>
          <a:p>
            <a:r>
              <a:rPr lang="en-US" altLang="zh-CN" dirty="0"/>
              <a:t>Data link layer frames contain a Type field that references the next protocol to which data contained within the frame should be forwarded.  Common examples of forwarding protocols include IP (0x0800) and ARP (0x0806).</a:t>
            </a:r>
          </a:p>
          <a:p>
            <a:r>
              <a:rPr lang="en-US" altLang="zh-CN" dirty="0"/>
              <a:t>The destination MAC address contained within the frame header is analyzed by the receiving end station and compared to the MAC address associated with the interface on which the frame was received. If the destination MAC address and interface MAC address do not match, the frame is discarded.</a:t>
            </a:r>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394885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584200" y="765175"/>
            <a:ext cx="5930900" cy="3336925"/>
          </a:xfrm>
          <a:ln/>
        </p:spPr>
      </p:sp>
      <p:sp>
        <p:nvSpPr>
          <p:cNvPr id="46083" name="Notes Placeholder 2"/>
          <p:cNvSpPr>
            <a:spLocks noGrp="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46443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备注占位符 2"/>
          <p:cNvSpPr>
            <a:spLocks noGrp="1"/>
          </p:cNvSpPr>
          <p:nvPr>
            <p:ph type="body" idx="1"/>
          </p:nvPr>
        </p:nvSpPr>
        <p:spPr/>
        <p:txBody>
          <a:bodyPr/>
          <a:lstStyle/>
          <a:p>
            <a:r>
              <a:rPr lang="en-US" altLang="zh-CN"/>
              <a:t>A network can be understood to be the capability of two or more entities to communicate over a given medium. The development of any network relies on this same principle for establishing communication. Commonly the entities within a network that are responsible for the transmission and reception of communication are known as end stations, while the means by which communication is enabled is understood to be the medium. Within an enterprise network, the medium exists in a variety of forms from a physical cable to radio waves.</a:t>
            </a:r>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43207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Notes Placeholder 2"/>
          <p:cNvSpPr>
            <a:spLocks noGrp="1"/>
          </p:cNvSpPr>
          <p:nvPr>
            <p:ph type="body" idx="1"/>
          </p:nvPr>
        </p:nvSpPr>
        <p:spPr/>
        <p:txBody>
          <a:bodyPr/>
          <a:lstStyle/>
          <a:p>
            <a:r>
              <a:rPr lang="en-US" b="1" i="0" dirty="0">
                <a:solidFill>
                  <a:srgbClr val="202124"/>
                </a:solidFill>
                <a:effectLst/>
                <a:latin typeface="arial" panose="020B0604020202020204" pitchFamily="34" charset="0"/>
              </a:rPr>
              <a:t>Baseband</a:t>
            </a:r>
            <a:r>
              <a:rPr lang="en-US" b="0" i="0" dirty="0">
                <a:solidFill>
                  <a:srgbClr val="202124"/>
                </a:solidFill>
                <a:effectLst/>
                <a:latin typeface="arial" panose="020B0604020202020204" pitchFamily="34" charset="0"/>
              </a:rPr>
              <a:t> technology transmits a single data signal/stream/channel at a time while </a:t>
            </a:r>
            <a:r>
              <a:rPr lang="en-US" b="1" i="0" dirty="0">
                <a:solidFill>
                  <a:srgbClr val="202124"/>
                </a:solidFill>
                <a:effectLst/>
                <a:latin typeface="arial" panose="020B0604020202020204" pitchFamily="34" charset="0"/>
              </a:rPr>
              <a:t>broadband</a:t>
            </a:r>
            <a:r>
              <a:rPr lang="en-US" b="0" i="0" dirty="0">
                <a:solidFill>
                  <a:srgbClr val="202124"/>
                </a:solidFill>
                <a:effectLst/>
                <a:latin typeface="arial" panose="020B0604020202020204" pitchFamily="34" charset="0"/>
              </a:rPr>
              <a:t> technology transmits multiple data signals/streams/channels simultaneously at the same time. ... Same as a highway, in the </a:t>
            </a:r>
            <a:r>
              <a:rPr lang="en-US" b="1" i="0" dirty="0">
                <a:solidFill>
                  <a:srgbClr val="202124"/>
                </a:solidFill>
                <a:effectLst/>
                <a:latin typeface="arial" panose="020B0604020202020204" pitchFamily="34" charset="0"/>
              </a:rPr>
              <a:t>broadband</a:t>
            </a:r>
            <a:r>
              <a:rPr lang="en-US" b="0" i="0" dirty="0">
                <a:solidFill>
                  <a:srgbClr val="202124"/>
                </a:solidFill>
                <a:effectLst/>
                <a:latin typeface="arial" panose="020B0604020202020204" pitchFamily="34" charset="0"/>
              </a:rPr>
              <a:t> transmission, multiple data signals can be transmitted at the same time.</a:t>
            </a:r>
          </a:p>
          <a:p>
            <a:r>
              <a:rPr lang="en-US" altLang="zh-CN" b="0" i="0" dirty="0">
                <a:solidFill>
                  <a:srgbClr val="202124"/>
                </a:solidFill>
                <a:effectLst/>
                <a:latin typeface="arial" panose="020B0604020202020204" pitchFamily="34" charset="0"/>
              </a:rPr>
              <a:t>10 Mbps baseband 2oo m </a:t>
            </a:r>
            <a:endParaRPr lang="en-US" altLang="zh-CN" dirty="0"/>
          </a:p>
          <a:p>
            <a:r>
              <a:rPr lang="en-US" altLang="zh-CN" dirty="0"/>
              <a:t>The coaxial cable represents a more historic form of transmission medium that may today be limited in usage within the enterprise network. As a transmission medium, the coaxial cable comprises generally of two standards, the 10Base2 and 10Base5 forms, that are known as </a:t>
            </a:r>
            <a:r>
              <a:rPr lang="en-US" altLang="zh-CN" dirty="0" err="1"/>
              <a:t>Thinnet</a:t>
            </a:r>
            <a:r>
              <a:rPr lang="en-US" altLang="zh-CN" dirty="0"/>
              <a:t> or </a:t>
            </a:r>
            <a:r>
              <a:rPr lang="en-US" altLang="zh-CN" dirty="0" err="1"/>
              <a:t>Thinwire</a:t>
            </a:r>
            <a:r>
              <a:rPr lang="en-US" altLang="zh-CN" dirty="0"/>
              <a:t>, and </a:t>
            </a:r>
            <a:r>
              <a:rPr lang="en-US" altLang="zh-CN" dirty="0" err="1"/>
              <a:t>Thicknet</a:t>
            </a:r>
            <a:r>
              <a:rPr lang="en-US" altLang="zh-CN" dirty="0"/>
              <a:t> or </a:t>
            </a:r>
            <a:r>
              <a:rPr lang="en-US" altLang="zh-CN" dirty="0" err="1"/>
              <a:t>Thickwire</a:t>
            </a:r>
            <a:r>
              <a:rPr lang="en-US" altLang="zh-CN" dirty="0"/>
              <a:t> respectively.</a:t>
            </a:r>
          </a:p>
          <a:p>
            <a:r>
              <a:rPr lang="en-US" altLang="zh-CN" dirty="0"/>
              <a:t>The standards both support a transmission capacity of 10Mbps transmitted as baseband signals for respective distances of 185 and 500 meters. In today’s enterprise networks, the transmission capacity is extremely limited to be of any significant application. The Bayonet Neill-</a:t>
            </a:r>
            <a:r>
              <a:rPr lang="en-US" altLang="zh-CN" dirty="0" err="1"/>
              <a:t>Concelman</a:t>
            </a:r>
            <a:r>
              <a:rPr lang="en-US" altLang="zh-CN" dirty="0"/>
              <a:t> (BNC) connector is the common form of connector used for thin 10Base2 coaxial cables, while a type N connector was applied to the thicker 10Base5 transmission medium.</a:t>
            </a:r>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199858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2"/>
          <p:cNvSpPr>
            <a:spLocks noGrp="1"/>
          </p:cNvSpPr>
          <p:nvPr>
            <p:ph type="body" idx="1"/>
          </p:nvPr>
        </p:nvSpPr>
        <p:spPr/>
        <p:txBody>
          <a:bodyPr/>
          <a:lstStyle/>
          <a:p>
            <a:r>
              <a:rPr lang="en-US" altLang="zh-CN" dirty="0"/>
              <a:t>Ethernet cabling has become the standard for many enterprise networks providing a transmission medium that supports a much higher transmission capacity. The medium supports a four copper wire pair contained within a sheath which may or may not be shielded against external electrical interference. The transmission capacity is determined mainly based on the category of cable with category 5 (CAT5) supporting Fast Ethernet transmission capacity of up to 100Mbps, while a higher Gigabit Ethernet transmission capacity is supported from Category 5 extended (CAT5e) standards and higher.</a:t>
            </a:r>
          </a:p>
          <a:p>
            <a:r>
              <a:rPr lang="en-US" altLang="zh-CN" dirty="0"/>
              <a:t>The transmission over Ethernet as a physical medium is also susceptible to attenuation, causing the transmission range to be limited to 100 meters. The RJ-45 connector is used to provide connectivity with wire pair cabling requiring specific pin ordering within the RJ-45 connector, to ensure correct transmission and reception by end stations over the transmission medium.</a:t>
            </a:r>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445181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Notes Placeholder 2"/>
          <p:cNvSpPr>
            <a:spLocks noGrp="1"/>
          </p:cNvSpPr>
          <p:nvPr>
            <p:ph type="body" idx="1"/>
          </p:nvPr>
        </p:nvSpPr>
        <p:spPr/>
        <p:txBody>
          <a:bodyPr/>
          <a:lstStyle/>
          <a:p>
            <a:r>
              <a:rPr lang="en-US" altLang="zh-CN" dirty="0"/>
              <a:t>Square connector(SC),</a:t>
            </a:r>
            <a:r>
              <a:rPr lang="en-US" altLang="zh-CN" dirty="0" err="1"/>
              <a:t>lossent</a:t>
            </a:r>
            <a:r>
              <a:rPr lang="en-US" altLang="zh-CN" dirty="0"/>
              <a:t> connector (LC) </a:t>
            </a:r>
          </a:p>
          <a:p>
            <a:r>
              <a:rPr lang="en-US" altLang="zh-CN" dirty="0"/>
              <a:t>Optical media uses light as a means of signal transmission as opposed to electrical signals found within both Ethernet and coaxial media types. The optical fiber medium supports a range of standards of 10Mbps, 100Mbps, 1Gbps and also 10Gbps (10GBASE) transmission. Single or multi-mode fiber defines the use of an optical transmission medium for propagating of light, where single mode refers to a single mode of optical transmission being propagated, and is used commonly for high speed transmission over long distances.</a:t>
            </a:r>
          </a:p>
          <a:p>
            <a:r>
              <a:rPr lang="en-US" altLang="zh-CN" dirty="0"/>
              <a:t>Multi mode supports propagation of multiple modes of optical transmission that are susceptible to attenuation as a result of dispersion of light along the optical medium, and therefore is not capable of supporting transmission over longer distances. This mode is often applied to local area networks which encompass a much smaller transmission range. There are an extensive number of fiber connector standards with some of the more common forms being recognized as the ST connector, LC connector and SC, or snap connector.</a:t>
            </a:r>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740406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Notes Placeholder 2"/>
          <p:cNvSpPr>
            <a:spLocks noGrp="1"/>
          </p:cNvSpPr>
          <p:nvPr>
            <p:ph type="body" idx="1"/>
          </p:nvPr>
        </p:nvSpPr>
        <p:spPr/>
        <p:txBody>
          <a:bodyPr/>
          <a:lstStyle/>
          <a:p>
            <a:r>
              <a:rPr lang="en-US" altLang="zh-CN" dirty="0" err="1"/>
              <a:t>Kol</a:t>
            </a:r>
            <a:r>
              <a:rPr lang="en-US" altLang="zh-CN" dirty="0"/>
              <a:t> </a:t>
            </a:r>
            <a:r>
              <a:rPr lang="en-US" altLang="zh-CN" dirty="0" err="1"/>
              <a:t>eli</a:t>
            </a:r>
            <a:r>
              <a:rPr lang="en-US" altLang="zh-CN" dirty="0"/>
              <a:t> fat can LAN dh b2a WAN </a:t>
            </a:r>
            <a:r>
              <a:rPr lang="en-US" altLang="zh-CN" dirty="0" err="1"/>
              <a:t>fe</a:t>
            </a:r>
            <a:r>
              <a:rPr lang="en-US" altLang="zh-CN" dirty="0"/>
              <a:t> </a:t>
            </a:r>
            <a:r>
              <a:rPr lang="en-US" altLang="zh-CN" dirty="0" err="1"/>
              <a:t>mno</a:t>
            </a:r>
            <a:r>
              <a:rPr lang="en-US" altLang="zh-CN" dirty="0"/>
              <a:t> </a:t>
            </a:r>
            <a:r>
              <a:rPr lang="en-US" altLang="zh-CN"/>
              <a:t>anwa3 mnha el smart serial</a:t>
            </a:r>
            <a:endParaRPr lang="en-US" altLang="zh-CN" dirty="0"/>
          </a:p>
          <a:p>
            <a:r>
              <a:rPr lang="en-US" altLang="zh-CN" dirty="0"/>
              <a:t>Serial represents a standard initially developed over 50 years ago to support reliable transmission between devices, during which time many evolutions of the standard have taken place. The serial connection is designed to support the transmission of data as a serial stream of bits. The common standard implemented is referred to as (Recommended Standard) RS-232 but it is limited somewhat by both distance and speed. Original RS-232 standards define that communication speeds supported be no greater that 20Kbps, based on a cable length of 50ft (15 meters), however transmission speeds for serial is unlikely to be lower than 115 Kbps. The general behavior for serial means that as the length of the cable increases, the supported bit rate will decrease, with an approximation that a cable of around 150 meters, or 10 times the original standards, the supported bit rate will be halved.</a:t>
            </a:r>
          </a:p>
          <a:p>
            <a:r>
              <a:rPr lang="en-US" altLang="zh-CN" dirty="0"/>
              <a:t>Other serial standards have the capability to achieve much greater transmission ranges, such as is the case with the RS-422 and RS-485 standards that span distances of up to 4900ft (1200 meters) and are often supported by V.35 connectors that were made obsolete during the late 1980’s but are still often found and maintained today in support of technologies such as Frame Relay and ATM, where implemented. RS-232 itself does not define connector standards, however two common forms of connector that support the RS-232 standard include the DB-9 and DB-25 connectors. Newer serial standards have been developed to replace much of the existing RS-232 serial technology, including both FireWire and the universal serial bus (USB) standards, that latter of which is becoming common place in many newer products and devices.</a:t>
            </a:r>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88892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Notes Placeholder 2"/>
          <p:cNvSpPr>
            <a:spLocks noGrp="1"/>
          </p:cNvSpPr>
          <p:nvPr>
            <p:ph type="body" idx="1"/>
          </p:nvPr>
        </p:nvSpPr>
        <p:spPr/>
        <p:txBody>
          <a:bodyPr/>
          <a:lstStyle/>
          <a:p>
            <a:r>
              <a:rPr lang="en-US" altLang="zh-CN" dirty="0"/>
              <a:t>In order to enable communication over physical links, signals must be transmitted between the transmitting and receiving stations. This signal will vary depending on the medium that is being used, as in the case of optical and wireless transmission. The main purpose of the signal is to ensure that synchronization (or clocking) between the sender and receiver over a physical medium is maintained, as well as support transmission of the data signal in a form that can be interpreted by both the sender and receiver.</a:t>
            </a:r>
          </a:p>
          <a:p>
            <a:r>
              <a:rPr lang="en-US" altLang="zh-CN" dirty="0"/>
              <a:t>A waveform is commonly recognized as a property of line encoding where the voltage is translated into a binary representation of 0 and 1 values that can be translated by the receiving station. Various line coding standards exist, with 10Base Ethernet standards supporting a line encoding standard known as Manchester encoding. Fast Ethernet with a frequency range of 100MHz invokes a higher frequency than can be supported when using Manchester encoding.</a:t>
            </a:r>
          </a:p>
          <a:p>
            <a:r>
              <a:rPr lang="en-US" altLang="zh-CN" dirty="0"/>
              <a:t>An alternative form of line encoding is therefore used known as NZRI, which in itself contains variations </a:t>
            </a:r>
            <a:r>
              <a:rPr lang="en-US" altLang="zh-CN" dirty="0" err="1"/>
              <a:t>dependant</a:t>
            </a:r>
            <a:r>
              <a:rPr lang="en-US" altLang="zh-CN" dirty="0"/>
              <a:t> on the physical media, thus supporting MLT-3 for 100Base-TX and 100Base-FX together with extended line encoding known as 4B/5B encoding to deal with potential clocking issues. 100Base-T4 for example uses another form known as 8B/6T extended line encoding. Gigabit Ethernet supports 8B/10B line encoding  with the exception of 1000Base-T which relies on a complex block encoding referred to as 4D-PAM5.</a:t>
            </a:r>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07268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Revision Record">
    <p:spTree>
      <p:nvGrpSpPr>
        <p:cNvPr id="1" name=""/>
        <p:cNvGrpSpPr/>
        <p:nvPr/>
      </p:nvGrpSpPr>
      <p:grpSpPr>
        <a:xfrm>
          <a:off x="0" y="0"/>
          <a:ext cx="0" cy="0"/>
          <a:chOff x="0" y="0"/>
          <a:chExt cx="0" cy="0"/>
        </a:xfrm>
      </p:grpSpPr>
      <p:sp>
        <p:nvSpPr>
          <p:cNvPr id="63"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t" latinLnBrk="0" hangingPunct="0">
              <a:lnSpc>
                <a:spcPct val="100000"/>
              </a:lnSpc>
              <a:spcBef>
                <a:spcPct val="0"/>
              </a:spcBef>
              <a:spcAft>
                <a:spcPct val="0"/>
              </a:spcAft>
              <a:buClrTx/>
              <a:buSzTx/>
              <a:buFontTx/>
              <a:buNone/>
              <a:tabLst/>
              <a:defRPr/>
            </a:pPr>
            <a:r>
              <a:rPr lang="en-US" altLang="zh-CN" sz="3500" b="1" dirty="0">
                <a:solidFill>
                  <a:schemeClr val="tx1">
                    <a:lumMod val="75000"/>
                    <a:lumOff val="25000"/>
                  </a:schemeClr>
                </a:solidFill>
                <a:latin typeface="+mn-ea"/>
                <a:ea typeface="+mn-ea"/>
              </a:rPr>
              <a:t>Revision Record</a:t>
            </a:r>
            <a:endParaRPr lang="zh-CN" altLang="en-US" sz="3500" b="1" dirty="0">
              <a:solidFill>
                <a:schemeClr val="tx1">
                  <a:lumMod val="75000"/>
                  <a:lumOff val="25000"/>
                </a:schemeClr>
              </a:solidFill>
              <a:latin typeface="+mn-ea"/>
              <a:ea typeface="+mn-ea"/>
            </a:endParaRPr>
          </a:p>
        </p:txBody>
      </p:sp>
      <p:sp>
        <p:nvSpPr>
          <p:cNvPr id="64"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a:spcBef>
                <a:spcPct val="50000"/>
              </a:spcBef>
            </a:pPr>
            <a:r>
              <a:rPr lang="en-US" altLang="zh-CN" sz="2800" kern="1200" dirty="0">
                <a:solidFill>
                  <a:srgbClr val="4D4D4D"/>
                </a:solidFill>
                <a:latin typeface="+mn-ea"/>
                <a:ea typeface="+mn-ea"/>
                <a:cs typeface="+mn-cs"/>
              </a:rPr>
              <a:t>Do Not Print this Page</a:t>
            </a:r>
            <a:endParaRPr lang="zh-CN" altLang="en-US" sz="2800" kern="1200" dirty="0">
              <a:solidFill>
                <a:srgbClr val="4D4D4D"/>
              </a:solidFill>
              <a:latin typeface="+mn-ea"/>
              <a:ea typeface="+mn-ea"/>
              <a:cs typeface="+mn-cs"/>
            </a:endParaRPr>
          </a:p>
        </p:txBody>
      </p:sp>
      <p:graphicFrame>
        <p:nvGraphicFramePr>
          <p:cNvPr id="30" name="Group 3"/>
          <p:cNvGraphicFramePr>
            <a:graphicFrameLocks noGrp="1"/>
          </p:cNvGraphicFramePr>
          <p:nvPr userDrawn="1">
            <p:extLst>
              <p:ext uri="{D42A27DB-BD31-4B8C-83A1-F6EECF244321}">
                <p14:modId xmlns:p14="http://schemas.microsoft.com/office/powerpoint/2010/main" val="3494048295"/>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mn-ea"/>
                          <a:ea typeface="+mn-ea"/>
                        </a:rPr>
                        <a:t>Course Code</a:t>
                      </a:r>
                      <a:endParaRPr kumimoji="1" lang="zh-CN" altLang="en-US" sz="16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mn-ea"/>
                          <a:ea typeface="+mn-ea"/>
                        </a:rPr>
                        <a:t>Product</a:t>
                      </a:r>
                      <a:endParaRPr kumimoji="1" lang="zh-CN" altLang="en-US" sz="16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mn-ea"/>
                          <a:ea typeface="+mn-ea"/>
                        </a:rPr>
                        <a:t>Product Version</a:t>
                      </a:r>
                      <a:endParaRPr kumimoji="1" lang="zh-CN" altLang="en-US" sz="16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mn-ea"/>
                          <a:ea typeface="+mn-ea"/>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1" name="Group 21"/>
          <p:cNvGraphicFramePr>
            <a:graphicFrameLocks noGrp="1"/>
          </p:cNvGraphicFramePr>
          <p:nvPr userDrawn="1">
            <p:extLst>
              <p:ext uri="{D42A27DB-BD31-4B8C-83A1-F6EECF244321}">
                <p14:modId xmlns:p14="http://schemas.microsoft.com/office/powerpoint/2010/main" val="3173793265"/>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mn-ea"/>
                          <a:ea typeface="+mn-ea"/>
                        </a:rPr>
                        <a:t>Author/ID</a:t>
                      </a:r>
                      <a:endParaRPr kumimoji="1" lang="zh-CN" altLang="en-US" sz="16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mn-ea"/>
                          <a:ea typeface="+mn-ea"/>
                        </a:rPr>
                        <a:t>Date</a:t>
                      </a:r>
                      <a:endParaRPr kumimoji="1" lang="zh-CN" altLang="en-US" sz="16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mn-ea"/>
                          <a:ea typeface="+mn-ea"/>
                        </a:rPr>
                        <a:t>Reviewer/ID</a:t>
                      </a:r>
                      <a:endParaRPr kumimoji="1" lang="zh-CN" altLang="en-US" sz="16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mn-ea"/>
                          <a:ea typeface="+mn-ea"/>
                        </a:rPr>
                        <a:t>New</a:t>
                      </a:r>
                      <a:r>
                        <a:rPr kumimoji="1" lang="zh-CN" altLang="zh-CN" sz="1600" b="1" i="0" u="none" strike="noStrike" cap="none" normalizeH="0" baseline="0" dirty="0">
                          <a:ln>
                            <a:noFill/>
                          </a:ln>
                          <a:solidFill>
                            <a:schemeClr val="tx1"/>
                          </a:solidFill>
                          <a:effectLst/>
                          <a:latin typeface="+mn-ea"/>
                          <a:ea typeface="+mn-ea"/>
                        </a:rPr>
                        <a:t>/</a:t>
                      </a:r>
                      <a:r>
                        <a:rPr kumimoji="1" lang="en-US" altLang="zh-CN" sz="1600" b="1" i="0" u="none" strike="noStrike" cap="none" normalizeH="0" baseline="0" dirty="0">
                          <a:ln>
                            <a:noFill/>
                          </a:ln>
                          <a:solidFill>
                            <a:schemeClr val="tx1"/>
                          </a:solidFill>
                          <a:effectLst/>
                          <a:latin typeface="+mn-ea"/>
                          <a:ea typeface="+mn-ea"/>
                        </a:rPr>
                        <a:t> Update</a:t>
                      </a:r>
                      <a:endParaRPr kumimoji="1" lang="zh-CN" altLang="en-US" sz="16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2"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Course Code</a:t>
            </a:r>
          </a:p>
        </p:txBody>
      </p:sp>
      <p:sp>
        <p:nvSpPr>
          <p:cNvPr id="33"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Product</a:t>
            </a:r>
          </a:p>
        </p:txBody>
      </p:sp>
      <p:sp>
        <p:nvSpPr>
          <p:cNvPr id="34"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X.X</a:t>
            </a:r>
          </a:p>
        </p:txBody>
      </p:sp>
      <p:sp>
        <p:nvSpPr>
          <p:cNvPr id="47"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X.X</a:t>
            </a:r>
          </a:p>
        </p:txBody>
      </p:sp>
      <p:sp>
        <p:nvSpPr>
          <p:cNvPr id="48"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Author/ID</a:t>
            </a:r>
          </a:p>
        </p:txBody>
      </p:sp>
      <p:sp>
        <p:nvSpPr>
          <p:cNvPr id="49"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2015.01.25</a:t>
            </a:r>
            <a:endParaRPr lang="zh-CN" altLang="en-US" dirty="0"/>
          </a:p>
        </p:txBody>
      </p:sp>
      <p:sp>
        <p:nvSpPr>
          <p:cNvPr id="50"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Reviewer/ID</a:t>
            </a:r>
          </a:p>
        </p:txBody>
      </p:sp>
      <p:sp>
        <p:nvSpPr>
          <p:cNvPr id="51"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Type</a:t>
            </a:r>
            <a:endParaRPr lang="zh-CN" altLang="en-US" dirty="0"/>
          </a:p>
        </p:txBody>
      </p:sp>
      <p:sp>
        <p:nvSpPr>
          <p:cNvPr id="52"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Author/ID</a:t>
            </a:r>
          </a:p>
        </p:txBody>
      </p:sp>
      <p:sp>
        <p:nvSpPr>
          <p:cNvPr id="53"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2015.01.25</a:t>
            </a:r>
            <a:endParaRPr lang="zh-CN" altLang="en-US" dirty="0"/>
          </a:p>
        </p:txBody>
      </p:sp>
      <p:sp>
        <p:nvSpPr>
          <p:cNvPr id="54"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Reviewer/ID</a:t>
            </a:r>
          </a:p>
        </p:txBody>
      </p:sp>
      <p:sp>
        <p:nvSpPr>
          <p:cNvPr id="55"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Type</a:t>
            </a:r>
            <a:endParaRPr lang="zh-CN" altLang="en-US" dirty="0"/>
          </a:p>
        </p:txBody>
      </p:sp>
      <p:sp>
        <p:nvSpPr>
          <p:cNvPr id="56"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Author/ID</a:t>
            </a:r>
          </a:p>
        </p:txBody>
      </p:sp>
      <p:sp>
        <p:nvSpPr>
          <p:cNvPr id="57"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2015.01.25</a:t>
            </a:r>
            <a:endParaRPr lang="zh-CN" altLang="en-US" dirty="0"/>
          </a:p>
        </p:txBody>
      </p:sp>
      <p:sp>
        <p:nvSpPr>
          <p:cNvPr id="58"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Reviewer/ID</a:t>
            </a:r>
          </a:p>
        </p:txBody>
      </p:sp>
      <p:sp>
        <p:nvSpPr>
          <p:cNvPr id="59"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Type</a:t>
            </a:r>
            <a:endParaRPr lang="zh-CN" altLang="en-US" dirty="0"/>
          </a:p>
        </p:txBody>
      </p:sp>
      <p:sp>
        <p:nvSpPr>
          <p:cNvPr id="60"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Author/ID</a:t>
            </a:r>
          </a:p>
        </p:txBody>
      </p:sp>
      <p:sp>
        <p:nvSpPr>
          <p:cNvPr id="61"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2015.01.25</a:t>
            </a:r>
            <a:endParaRPr lang="zh-CN" altLang="en-US" dirty="0"/>
          </a:p>
        </p:txBody>
      </p:sp>
      <p:sp>
        <p:nvSpPr>
          <p:cNvPr id="62"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Reviewer/ID</a:t>
            </a:r>
          </a:p>
        </p:txBody>
      </p:sp>
      <p:sp>
        <p:nvSpPr>
          <p:cNvPr id="77"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Type</a:t>
            </a:r>
            <a:endParaRPr lang="zh-CN" altLang="en-US" dirty="0"/>
          </a:p>
        </p:txBody>
      </p:sp>
      <p:sp>
        <p:nvSpPr>
          <p:cNvPr id="78"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Author/ID</a:t>
            </a:r>
          </a:p>
        </p:txBody>
      </p:sp>
      <p:sp>
        <p:nvSpPr>
          <p:cNvPr id="79"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2015.01.25</a:t>
            </a:r>
            <a:endParaRPr lang="zh-CN" altLang="en-US" dirty="0"/>
          </a:p>
        </p:txBody>
      </p:sp>
      <p:sp>
        <p:nvSpPr>
          <p:cNvPr id="80"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Reviewer/ID</a:t>
            </a:r>
          </a:p>
        </p:txBody>
      </p:sp>
      <p:sp>
        <p:nvSpPr>
          <p:cNvPr id="81"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Type</a:t>
            </a:r>
            <a:endParaRPr lang="zh-CN" altLang="en-US" dirty="0"/>
          </a:p>
        </p:txBody>
      </p:sp>
      <p:sp>
        <p:nvSpPr>
          <p:cNvPr id="82"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Author/ID</a:t>
            </a:r>
          </a:p>
        </p:txBody>
      </p:sp>
      <p:sp>
        <p:nvSpPr>
          <p:cNvPr id="83"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2015.01.25</a:t>
            </a:r>
            <a:endParaRPr lang="zh-CN" altLang="en-US" dirty="0"/>
          </a:p>
        </p:txBody>
      </p:sp>
      <p:sp>
        <p:nvSpPr>
          <p:cNvPr id="84"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a:latin typeface="+mn-ea"/>
                <a:ea typeface="+mn-ea"/>
              </a:defRPr>
            </a:lvl1pPr>
          </a:lstStyle>
          <a:p>
            <a:pPr lvl="0"/>
            <a:r>
              <a:rPr lang="en-US" altLang="zh-CN" dirty="0"/>
              <a:t>Reviewer/ID</a:t>
            </a:r>
          </a:p>
        </p:txBody>
      </p:sp>
      <p:sp>
        <p:nvSpPr>
          <p:cNvPr id="85"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a:latin typeface="+mn-ea"/>
                <a:ea typeface="+mn-ea"/>
              </a:defRPr>
            </a:lvl1pPr>
          </a:lstStyle>
          <a:p>
            <a:pPr lvl="0"/>
            <a:r>
              <a:rPr lang="en-US" altLang="zh-CN" dirty="0"/>
              <a:t>Type</a:t>
            </a:r>
            <a:endParaRPr lang="zh-CN" alt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Quiz">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a:prstGeom prst="rect">
            <a:avLst/>
          </a:prstGeo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en-US" altLang="zh-CN" dirty="0"/>
              <a:t>Question description.</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a:r>
              <a:rPr lang="en-US" altLang="zh-CN" dirty="0"/>
              <a:t>Quiz</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Section Summary(Optional)">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a:prstGeom prst="rect">
            <a:avLst/>
          </a:prstGeom>
        </p:spPr>
        <p:txBody>
          <a:bodyPr/>
          <a:lstStyle>
            <a:lvl1pPr algn="just">
              <a:defRPr>
                <a:latin typeface="+mn-ea"/>
                <a:ea typeface="+mn-ea"/>
                <a:cs typeface="Arial" panose="020B0604020202020204" pitchFamily="34" charset="0"/>
              </a:defRPr>
            </a:lvl1pPr>
            <a:lvl5pPr>
              <a:buNone/>
              <a:defRPr/>
            </a:lvl5pPr>
          </a:lstStyle>
          <a:p>
            <a:r>
              <a:rPr lang="en-US" altLang="zh-CN" dirty="0"/>
              <a:t>Click here to edit summary</a:t>
            </a:r>
            <a:endParaRPr lang="zh-CN" altLang="en-US"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a:r>
              <a:rPr lang="en-US" altLang="zh-CN" dirty="0"/>
              <a:t>Section Summary</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Summary">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t" hangingPunct="0">
              <a:spcBef>
                <a:spcPct val="0"/>
              </a:spcBef>
              <a:spcAft>
                <a:spcPct val="0"/>
              </a:spcAft>
            </a:pPr>
            <a:r>
              <a:rPr lang="en-US" altLang="zh-CN" sz="3500" b="1" kern="1200" dirty="0">
                <a:solidFill>
                  <a:schemeClr val="tx1">
                    <a:lumMod val="75000"/>
                    <a:lumOff val="25000"/>
                  </a:schemeClr>
                </a:solidFill>
                <a:latin typeface="+mn-ea"/>
                <a:ea typeface="+mn-ea"/>
                <a:cs typeface="Arial" pitchFamily="34" charset="0"/>
              </a:rPr>
              <a:t>Summary</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hasCustomPrompt="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extLst>
    <p:ext uri="{DCECCB84-F9BA-43D5-87BE-67443E8EF086}">
      <p15:sldGuideLst xmlns:p15="http://schemas.microsoft.com/office/powerpoint/2012/main">
        <p15:guide id="1" pos="3840" userDrawn="1">
          <p15:clr>
            <a:srgbClr val="FBAE40"/>
          </p15:clr>
        </p15:guide>
        <p15:guide id="2" pos="57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More Information(Optional)">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a:prstGeom prst="rect">
            <a:avLst/>
          </a:prstGeom>
        </p:spPr>
        <p:txBody>
          <a:bodyPr/>
          <a:lstStyle>
            <a:lvl1pPr algn="just">
              <a:defRPr>
                <a:latin typeface="+mn-ea"/>
                <a:ea typeface="+mn-ea"/>
                <a:cs typeface="Arial" panose="020B0604020202020204" pitchFamily="34" charset="0"/>
              </a:defRPr>
            </a:lvl1pPr>
            <a:lvl5pPr>
              <a:buNone/>
              <a:defRPr/>
            </a:lvl5pPr>
          </a:lstStyle>
          <a:p>
            <a:r>
              <a:rPr lang="en-US" altLang="zh-CN" dirty="0"/>
              <a:t>More information for trainees</a:t>
            </a:r>
            <a:endParaRPr lang="zh-CN" altLang="en-US"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t" hangingPunct="0">
              <a:spcBef>
                <a:spcPct val="0"/>
              </a:spcBef>
              <a:spcAft>
                <a:spcPct val="0"/>
              </a:spcAft>
            </a:pPr>
            <a:r>
              <a:rPr lang="en-US" altLang="zh-CN" sz="3500" b="1" kern="1200" dirty="0">
                <a:solidFill>
                  <a:schemeClr val="tx1">
                    <a:lumMod val="75000"/>
                    <a:lumOff val="25000"/>
                  </a:schemeClr>
                </a:solidFill>
                <a:latin typeface="+mn-ea"/>
                <a:ea typeface="+mn-ea"/>
                <a:cs typeface="Arial" pitchFamily="34" charset="0"/>
              </a:rPr>
              <a:t>More Information</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Recommendations(Optional)">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a:prstGeom prst="rect">
            <a:avLst/>
          </a:prstGeo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t" hangingPunct="0">
              <a:spcBef>
                <a:spcPct val="0"/>
              </a:spcBef>
              <a:spcAft>
                <a:spcPct val="0"/>
              </a:spcAft>
            </a:pPr>
            <a:r>
              <a:rPr lang="en-US" altLang="zh-CN" sz="3500" b="1" kern="1200" dirty="0">
                <a:solidFill>
                  <a:schemeClr val="tx1">
                    <a:lumMod val="75000"/>
                    <a:lumOff val="25000"/>
                  </a:schemeClr>
                </a:solidFill>
                <a:latin typeface="+mn-ea"/>
                <a:ea typeface="+mn-ea"/>
                <a:cs typeface="Arial" pitchFamily="34" charset="0"/>
              </a:rPr>
              <a:t>Recommendations</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Thank You">
    <p:spTree>
      <p:nvGrpSpPr>
        <p:cNvPr id="1" name=""/>
        <p:cNvGrpSpPr/>
        <p:nvPr/>
      </p:nvGrpSpPr>
      <p:grpSpPr>
        <a:xfrm>
          <a:off x="0" y="0"/>
          <a:ext cx="0" cy="0"/>
          <a:chOff x="0" y="0"/>
          <a:chExt cx="0" cy="0"/>
        </a:xfrm>
      </p:grpSpPr>
      <p:pic>
        <p:nvPicPr>
          <p:cNvPr id="7"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bwMode="auto">
          <a:xfrm>
            <a:off x="-24680" y="-8620"/>
            <a:ext cx="12240000" cy="6876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106469" y="2676330"/>
            <a:ext cx="3971726" cy="1543241"/>
            <a:chOff x="4698555" y="2537610"/>
            <a:chExt cx="3971726" cy="1543241"/>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698555" y="3447730"/>
              <a:ext cx="3971726" cy="633121"/>
            </a:xfrm>
            <a:prstGeom prst="rect">
              <a:avLst/>
            </a:prstGeom>
            <a:noFill/>
            <a:ln w="9525">
              <a:noFill/>
              <a:miter lim="800000"/>
              <a:headEnd/>
              <a:tailEnd/>
            </a:ln>
          </p:spPr>
          <p:txBody>
            <a:bodyPr wrap="none" lIns="78358" tIns="39179" rIns="78358" bIns="39179">
              <a:spAutoFit/>
            </a:bodyPr>
            <a:lstStyle>
              <a:defPPr>
                <a:defRPr lang="zh-CN"/>
              </a:defPPr>
              <a:lvl1pPr defTabSz="784225" eaLnBrk="0" hangingPunct="0">
                <a:buSzPct val="100000"/>
                <a:defRPr sz="3600">
                  <a:solidFill>
                    <a:schemeClr val="bg1"/>
                  </a:solidFill>
                  <a:effectLst>
                    <a:outerShdw blurRad="38100" dist="38100" dir="2700000" algn="tl">
                      <a:srgbClr val="000000">
                        <a:alpha val="43137"/>
                      </a:srgbClr>
                    </a:outerShdw>
                  </a:effectLst>
                  <a:latin typeface="+mn-ea"/>
                  <a:ea typeface="+mn-ea"/>
                  <a:cs typeface="Arial" panose="020B0604020202020204" pitchFamily="34" charset="0"/>
                </a:defRPr>
              </a:lvl1pPr>
            </a:lstStyle>
            <a:p>
              <a:pPr lvl="0"/>
              <a:r>
                <a:rPr lang="zh-CN" altLang="zh-CN" dirty="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4891281" y="2537610"/>
              <a:ext cx="3593610" cy="910120"/>
            </a:xfrm>
            <a:prstGeom prst="rect">
              <a:avLst/>
            </a:prstGeom>
            <a:noFill/>
            <a:ln w="9525">
              <a:noFill/>
              <a:miter lim="800000"/>
              <a:headEnd/>
              <a:tailEnd/>
            </a:ln>
          </p:spPr>
          <p:txBody>
            <a:bodyPr wrap="none" lIns="78358" tIns="39179" rIns="78358" bIns="39179">
              <a:spAutoFit/>
            </a:bodyPr>
            <a:lstStyle>
              <a:defPPr>
                <a:defRPr lang="zh-CN"/>
              </a:defPPr>
              <a:lvl1pPr defTabSz="784225" eaLnBrk="0" fontAlgn="base" hangingPunct="0">
                <a:buSzPct val="100000"/>
                <a:defRPr sz="5400">
                  <a:solidFill>
                    <a:schemeClr val="bg1"/>
                  </a:solidFill>
                  <a:effectLst>
                    <a:outerShdw blurRad="38100" dist="38100" dir="2700000" algn="tl">
                      <a:srgbClr val="000000">
                        <a:alpha val="43137"/>
                      </a:srgbClr>
                    </a:outerShdw>
                  </a:effectLst>
                  <a:latin typeface="+mn-ea"/>
                  <a:ea typeface="+mn-ea"/>
                </a:defRPr>
              </a:lvl1pPr>
            </a:lstStyle>
            <a:p>
              <a:pPr lvl="0"/>
              <a:r>
                <a:rPr lang="en-US" altLang="zh-CN" dirty="0">
                  <a:sym typeface="FrutigerNext LT Regular" pitchFamily="34" charset="0"/>
                </a:rPr>
                <a:t>Thank You</a:t>
              </a:r>
              <a:endParaRPr lang="zh-CN" altLang="zh-CN" dirty="0">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pic>
        <p:nvPicPr>
          <p:cNvPr id="3" name="图片 76" descr="新版面封面－红色"/>
          <p:cNvPicPr>
            <a:picLocks noChangeAspect="1" noChangeArrowheads="1"/>
          </p:cNvPicPr>
          <p:nvPr userDrawn="1"/>
        </p:nvPicPr>
        <p:blipFill>
          <a:blip r:embed="rId2" cstate="print"/>
          <a:srcRect/>
          <a:stretch>
            <a:fillRect/>
          </a:stretch>
        </p:blipFill>
        <p:spPr bwMode="auto">
          <a:xfrm>
            <a:off x="0" y="1268414"/>
            <a:ext cx="12192000" cy="3144837"/>
          </a:xfrm>
          <a:prstGeom prst="rect">
            <a:avLst/>
          </a:prstGeom>
          <a:noFill/>
          <a:ln w="9525">
            <a:noFill/>
            <a:miter lim="800000"/>
            <a:headEnd/>
            <a:tailEnd/>
          </a:ln>
        </p:spPr>
      </p:pic>
      <p:pic>
        <p:nvPicPr>
          <p:cNvPr id="4" name="图片 77" descr="Logo"/>
          <p:cNvPicPr>
            <a:picLocks noChangeAspect="1" noChangeArrowheads="1"/>
          </p:cNvPicPr>
          <p:nvPr userDrawn="1"/>
        </p:nvPicPr>
        <p:blipFill>
          <a:blip r:embed="rId3" cstate="print"/>
          <a:srcRect/>
          <a:stretch>
            <a:fillRect/>
          </a:stretch>
        </p:blipFill>
        <p:spPr bwMode="auto">
          <a:xfrm>
            <a:off x="10090151" y="5578476"/>
            <a:ext cx="1094316" cy="822325"/>
          </a:xfrm>
          <a:prstGeom prst="rect">
            <a:avLst/>
          </a:prstGeom>
          <a:noFill/>
          <a:ln w="9525">
            <a:noFill/>
            <a:miter lim="800000"/>
            <a:headEnd/>
            <a:tailEnd/>
          </a:ln>
        </p:spPr>
      </p:pic>
      <p:sp>
        <p:nvSpPr>
          <p:cNvPr id="5" name="文本框 4"/>
          <p:cNvSpPr txBox="1">
            <a:spLocks noChangeArrowheads="1"/>
          </p:cNvSpPr>
          <p:nvPr userDrawn="1"/>
        </p:nvSpPr>
        <p:spPr bwMode="auto">
          <a:xfrm>
            <a:off x="1007533" y="6205539"/>
            <a:ext cx="2609408" cy="263648"/>
          </a:xfrm>
          <a:prstGeom prst="rect">
            <a:avLst/>
          </a:prstGeom>
          <a:noFill/>
          <a:ln>
            <a:noFill/>
          </a:ln>
        </p:spPr>
        <p:txBody>
          <a:bodyPr wrap="none" lIns="78220" tIns="39109" rIns="78220" bIns="39109">
            <a:spAutoFit/>
          </a:bodyPr>
          <a:lstStyle>
            <a:lvl1pPr defTabSz="784225" eaLnBrk="0" hangingPunct="0">
              <a:defRPr>
                <a:solidFill>
                  <a:schemeClr val="tx1"/>
                </a:solidFill>
                <a:latin typeface="Arial" charset="0"/>
                <a:ea typeface="宋体" charset="-122"/>
              </a:defRPr>
            </a:lvl1pPr>
            <a:lvl2pPr marL="742950" indent="-285750" defTabSz="784225" eaLnBrk="0" hangingPunct="0">
              <a:defRPr>
                <a:solidFill>
                  <a:schemeClr val="tx1"/>
                </a:solidFill>
                <a:latin typeface="Arial" charset="0"/>
                <a:ea typeface="宋体" charset="-122"/>
              </a:defRPr>
            </a:lvl2pPr>
            <a:lvl3pPr marL="1143000" indent="-228600" defTabSz="784225" eaLnBrk="0" hangingPunct="0">
              <a:defRPr>
                <a:solidFill>
                  <a:schemeClr val="tx1"/>
                </a:solidFill>
                <a:latin typeface="Arial" charset="0"/>
                <a:ea typeface="宋体" charset="-122"/>
              </a:defRPr>
            </a:lvl3pPr>
            <a:lvl4pPr marL="1600200" indent="-228600" defTabSz="784225" eaLnBrk="0" hangingPunct="0">
              <a:defRPr>
                <a:solidFill>
                  <a:schemeClr val="tx1"/>
                </a:solidFill>
                <a:latin typeface="Arial" charset="0"/>
                <a:ea typeface="宋体" charset="-122"/>
              </a:defRPr>
            </a:lvl4pPr>
            <a:lvl5pPr marL="2057400" indent="-228600" defTabSz="784225" eaLnBrk="0" hangingPunct="0">
              <a:defRPr>
                <a:solidFill>
                  <a:schemeClr val="tx1"/>
                </a:solidFill>
                <a:latin typeface="Arial" charset="0"/>
                <a:ea typeface="宋体" charset="-122"/>
              </a:defRPr>
            </a:lvl5pPr>
            <a:lvl6pPr marL="2514600" indent="-228600" defTabSz="784225" eaLnBrk="0" fontAlgn="base" hangingPunct="0">
              <a:spcBef>
                <a:spcPct val="0"/>
              </a:spcBef>
              <a:spcAft>
                <a:spcPct val="0"/>
              </a:spcAft>
              <a:defRPr>
                <a:solidFill>
                  <a:schemeClr val="tx1"/>
                </a:solidFill>
                <a:latin typeface="Arial" charset="0"/>
                <a:ea typeface="宋体" charset="-122"/>
              </a:defRPr>
            </a:lvl6pPr>
            <a:lvl7pPr marL="2971800" indent="-228600" defTabSz="784225" eaLnBrk="0" fontAlgn="base" hangingPunct="0">
              <a:spcBef>
                <a:spcPct val="0"/>
              </a:spcBef>
              <a:spcAft>
                <a:spcPct val="0"/>
              </a:spcAft>
              <a:defRPr>
                <a:solidFill>
                  <a:schemeClr val="tx1"/>
                </a:solidFill>
                <a:latin typeface="Arial" charset="0"/>
                <a:ea typeface="宋体" charset="-122"/>
              </a:defRPr>
            </a:lvl7pPr>
            <a:lvl8pPr marL="3429000" indent="-228600" defTabSz="784225" eaLnBrk="0" fontAlgn="base" hangingPunct="0">
              <a:spcBef>
                <a:spcPct val="0"/>
              </a:spcBef>
              <a:spcAft>
                <a:spcPct val="0"/>
              </a:spcAft>
              <a:defRPr>
                <a:solidFill>
                  <a:schemeClr val="tx1"/>
                </a:solidFill>
                <a:latin typeface="Arial" charset="0"/>
                <a:ea typeface="宋体" charset="-122"/>
              </a:defRPr>
            </a:lvl8pPr>
            <a:lvl9pPr marL="3886200" indent="-228600" defTabSz="784225"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200" dirty="0">
                <a:latin typeface="FrutigerNext LT Bold" charset="0"/>
                <a:ea typeface="MS PGothic" pitchFamily="34" charset="-128"/>
              </a:rPr>
              <a:t>HUAWEI TECHNOLOGIES CO., LTD.</a:t>
            </a:r>
            <a:endParaRPr lang="en-US" altLang="zh-CN" sz="1000" dirty="0">
              <a:ea typeface="MS PGothic" pitchFamily="34" charset="-128"/>
            </a:endParaRPr>
          </a:p>
        </p:txBody>
      </p:sp>
      <p:sp>
        <p:nvSpPr>
          <p:cNvPr id="6" name="Title 3"/>
          <p:cNvSpPr>
            <a:spLocks noGrp="1"/>
          </p:cNvSpPr>
          <p:nvPr>
            <p:ph type="title"/>
          </p:nvPr>
        </p:nvSpPr>
        <p:spPr>
          <a:xfrm>
            <a:off x="1007534" y="2263775"/>
            <a:ext cx="7584017" cy="579438"/>
          </a:xfrm>
        </p:spPr>
        <p:txBody>
          <a:bodyPr/>
          <a:lstStyle/>
          <a:p>
            <a:r>
              <a:rPr lang="en-US" dirty="0"/>
              <a:t>Click to edit Master title style</a:t>
            </a:r>
          </a:p>
        </p:txBody>
      </p:sp>
      <p:sp>
        <p:nvSpPr>
          <p:cNvPr id="7" name="矩形 79"/>
          <p:cNvSpPr>
            <a:spLocks noGrp="1" noChangeArrowheads="1"/>
          </p:cNvSpPr>
          <p:nvPr>
            <p:ph type="dt" sz="quarter" idx="10"/>
          </p:nvPr>
        </p:nvSpPr>
        <p:spPr>
          <a:xfrm>
            <a:off x="865718" y="669925"/>
            <a:ext cx="3373967" cy="476250"/>
          </a:xfrm>
          <a:prstGeom prst="rect">
            <a:avLst/>
          </a:prstGeom>
        </p:spPr>
        <p:txBody>
          <a:bodyPr lIns="91440" tIns="45720" rIns="91440" bIns="45720"/>
          <a:lstStyle>
            <a:lvl1pPr defTabSz="914400" eaLnBrk="1" hangingPunct="1">
              <a:lnSpc>
                <a:spcPct val="100000"/>
              </a:lnSpc>
              <a:defRPr kumimoji="1" sz="1400">
                <a:solidFill>
                  <a:srgbClr val="808080"/>
                </a:solidFill>
                <a:latin typeface="FrutigerNext LT Bold" charset="0"/>
              </a:defRPr>
            </a:lvl1pPr>
          </a:lstStyle>
          <a:p>
            <a:pPr>
              <a:defRPr/>
            </a:pPr>
            <a:endParaRPr lang="en-US" altLang="zh-CN"/>
          </a:p>
        </p:txBody>
      </p:sp>
    </p:spTree>
    <p:extLst>
      <p:ext uri="{BB962C8B-B14F-4D97-AF65-F5344CB8AC3E}">
        <p14:creationId xmlns:p14="http://schemas.microsoft.com/office/powerpoint/2010/main" val="993236293"/>
      </p:ext>
    </p:extLst>
  </p:cSld>
  <p:clrMapOvr>
    <a:masterClrMapping/>
  </p:clrMapOvr>
  <p:transition spd="slow"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5" name="Rectangle 3"/>
          <p:cNvSpPr>
            <a:spLocks noGrp="1" noChangeArrowheads="1"/>
          </p:cNvSpPr>
          <p:nvPr>
            <p:ph type="body" idx="11"/>
          </p:nvPr>
        </p:nvSpPr>
        <p:spPr>
          <a:xfrm>
            <a:off x="516467" y="1393826"/>
            <a:ext cx="10572751" cy="41957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76"/>
          <p:cNvSpPr>
            <a:spLocks noGrp="1" noChangeArrowheads="1"/>
          </p:cNvSpPr>
          <p:nvPr>
            <p:ph type="sldNum" sz="quarter" idx="12"/>
          </p:nvPr>
        </p:nvSpPr>
        <p:spPr>
          <a:xfrm>
            <a:off x="8128000" y="6524626"/>
            <a:ext cx="2025651" cy="333375"/>
          </a:xfrm>
          <a:prstGeom prst="rect">
            <a:avLst/>
          </a:prstGeom>
          <a:ln/>
        </p:spPr>
        <p:txBody>
          <a:bodyPr/>
          <a:lstStyle>
            <a:lvl1pPr>
              <a:defRPr/>
            </a:lvl1pPr>
          </a:lstStyle>
          <a:p>
            <a:pPr>
              <a:defRPr/>
            </a:pPr>
            <a:r>
              <a:rPr lang="en-US" altLang="zh-CN"/>
              <a:t>Page </a:t>
            </a:r>
            <a:fld id="{51D901E8-856B-42A3-BF8C-09016363F1D1}" type="slidenum">
              <a:rPr lang="en-US" altLang="zh-CN"/>
              <a:pPr>
                <a:defRPr/>
              </a:pPr>
              <a:t>‹#›</a:t>
            </a:fld>
            <a:endParaRPr lang="en-US" altLang="zh-CN"/>
          </a:p>
        </p:txBody>
      </p:sp>
    </p:spTree>
    <p:extLst>
      <p:ext uri="{BB962C8B-B14F-4D97-AF65-F5344CB8AC3E}">
        <p14:creationId xmlns:p14="http://schemas.microsoft.com/office/powerpoint/2010/main" val="719581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7382" y="1393478"/>
            <a:ext cx="5183716"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56868" y="1393478"/>
            <a:ext cx="5185833"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6"/>
          <p:cNvSpPr>
            <a:spLocks noGrp="1" noChangeArrowheads="1"/>
          </p:cNvSpPr>
          <p:nvPr>
            <p:ph type="sldNum" sz="quarter" idx="10"/>
          </p:nvPr>
        </p:nvSpPr>
        <p:spPr>
          <a:xfrm>
            <a:off x="8128000" y="6524626"/>
            <a:ext cx="2025651" cy="333375"/>
          </a:xfrm>
          <a:prstGeom prst="rect">
            <a:avLst/>
          </a:prstGeom>
          <a:ln/>
        </p:spPr>
        <p:txBody>
          <a:bodyPr/>
          <a:lstStyle>
            <a:lvl1pPr>
              <a:defRPr/>
            </a:lvl1pPr>
          </a:lstStyle>
          <a:p>
            <a:pPr>
              <a:defRPr/>
            </a:pPr>
            <a:r>
              <a:rPr lang="en-US" altLang="zh-CN"/>
              <a:t>Page </a:t>
            </a:r>
            <a:fld id="{89F6DE64-9F99-4A03-AC0B-E68DD9175F41}" type="slidenum">
              <a:rPr lang="en-US" altLang="zh-CN"/>
              <a:pPr>
                <a:defRPr/>
              </a:pPr>
              <a:t>‹#›</a:t>
            </a:fld>
            <a:endParaRPr lang="en-US" altLang="zh-CN"/>
          </a:p>
        </p:txBody>
      </p:sp>
    </p:spTree>
    <p:extLst>
      <p:ext uri="{BB962C8B-B14F-4D97-AF65-F5344CB8AC3E}">
        <p14:creationId xmlns:p14="http://schemas.microsoft.com/office/powerpoint/2010/main" val="19772219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766524"/>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Title">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en-US" altLang="zh-CN" dirty="0"/>
              <a:t>Click to Edit Title</a:t>
            </a:r>
            <a:endParaRPr lang="zh-CN" altLang="en-US" dirty="0"/>
          </a:p>
        </p:txBody>
      </p:sp>
      <p:sp>
        <p:nvSpPr>
          <p:cNvPr id="30"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en-US" altLang="zh-CN" dirty="0"/>
              <a:t>Click to Edit Title</a:t>
            </a:r>
            <a:endParaRPr lang="zh-CN" altLang="en-US" dirty="0"/>
          </a:p>
        </p:txBody>
      </p:sp>
      <p:sp>
        <p:nvSpPr>
          <p:cNvPr id="9" name="Rectangle 54"/>
          <p:cNvSpPr>
            <a:spLocks noChangeArrowheads="1"/>
          </p:cNvSpPr>
          <p:nvPr userDrawn="1"/>
        </p:nvSpPr>
        <p:spPr bwMode="auto">
          <a:xfrm>
            <a:off x="947428" y="6500581"/>
            <a:ext cx="517480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mj-lt"/>
                <a:ea typeface="MS PGothic" pitchFamily="34" charset="-128"/>
                <a:cs typeface="Arial" pitchFamily="34" charset="0"/>
              </a:rPr>
              <a:t>Copyright © 2019 Huawei Technologies Co., Ltd. All rights reserved. </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15144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30580213"/>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10656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334696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6918777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7717793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85616773"/>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9152265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37919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7637794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Foreword">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a:prstGeom prst="rect">
            <a:avLst/>
          </a:prstGeom>
        </p:spPr>
        <p:txBody>
          <a:bodyPr/>
          <a:lstStyle>
            <a:lvl1pPr algn="just" eaLnBrk="1" hangingPunct="1">
              <a:defRPr>
                <a:latin typeface="+mn-ea"/>
                <a:ea typeface="+mn-ea"/>
                <a:cs typeface="Arial" panose="020B0604020202020204" pitchFamily="34" charset="0"/>
              </a:defRPr>
            </a:lvl1pPr>
            <a:lvl5pPr>
              <a:buNone/>
              <a:defRPr/>
            </a:lvl5pPr>
          </a:lstStyle>
          <a:p>
            <a:pPr eaLnBrk="1" hangingPunct="1"/>
            <a:r>
              <a:rPr lang="en-US" altLang="zh-CN" dirty="0"/>
              <a:t>The chapter describes ...</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a:r>
              <a:rPr lang="en-US" altLang="zh-CN" dirty="0"/>
              <a:t>Foreword</a:t>
            </a:r>
            <a:endParaRPr lang="zh-CN" altLang="en-US" dirty="0"/>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3477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Title">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en-US" altLang="zh-CN" dirty="0"/>
              <a:t>Click to Edit Title</a:t>
            </a:r>
            <a:endParaRPr lang="zh-CN" altLang="en-US" dirty="0"/>
          </a:p>
        </p:txBody>
      </p:sp>
      <p:sp>
        <p:nvSpPr>
          <p:cNvPr id="30"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en-US" altLang="zh-CN" dirty="0"/>
              <a:t>Click to Edit Title</a:t>
            </a:r>
            <a:endParaRPr lang="zh-CN" altLang="en-US" dirty="0"/>
          </a:p>
        </p:txBody>
      </p:sp>
      <p:sp>
        <p:nvSpPr>
          <p:cNvPr id="9" name="Rectangle 54"/>
          <p:cNvSpPr>
            <a:spLocks noChangeArrowheads="1"/>
          </p:cNvSpPr>
          <p:nvPr userDrawn="1"/>
        </p:nvSpPr>
        <p:spPr bwMode="auto">
          <a:xfrm>
            <a:off x="947428" y="6500581"/>
            <a:ext cx="517480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mj-lt"/>
                <a:ea typeface="MS PGothic" pitchFamily="34" charset="-128"/>
                <a:cs typeface="Arial" pitchFamily="34" charset="0"/>
              </a:rPr>
              <a:t>Copyright © 2019 Huawei Technologies Co., Ltd. All rights reserved. </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4530912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Objectives">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a:prstGeom prst="rect">
            <a:avLst/>
          </a:prstGeom>
        </p:spPr>
        <p:txBody>
          <a:bodyPr/>
          <a:lstStyle>
            <a:lvl1pPr marL="301618" marR="0" indent="-301618" algn="l" defTabSz="801668" rtl="0" eaLnBrk="0" fontAlgn="base" latinLnBrk="0" hangingPunct="0">
              <a:lnSpc>
                <a:spcPct val="140000"/>
              </a:lnSpc>
              <a:spcBef>
                <a:spcPct val="30000"/>
              </a:spcBef>
              <a:spcAft>
                <a:spcPct val="0"/>
              </a:spcAft>
              <a:buClr>
                <a:srgbClr val="808080"/>
              </a:buClr>
              <a:buSzPct val="60000"/>
              <a:buFont typeface="Wingdings" pitchFamily="2" charset="2"/>
              <a:buChar char="l"/>
              <a:tabLst/>
              <a:defRPr kumimoji="0" lang="zh-CN" altLang="en-US" sz="2200" b="0" i="0" u="none" strike="noStrike" kern="0" cap="none" spc="0" normalizeH="0" baseline="0" noProof="0"/>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18" marR="0" lvl="0" indent="-301618" algn="l" defTabSz="80166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kumimoji="0" lang="zh-CN" altLang="en-US" sz="2200" b="0" i="0" u="none" strike="noStrike" kern="0" cap="none" spc="0" normalizeH="0" baseline="0" noProof="0" dirty="0">
              <a:ln>
                <a:noFill/>
              </a:ln>
              <a:solidFill>
                <a:srgbClr val="000000"/>
              </a:solidFill>
              <a:effectLst/>
              <a:uLnTx/>
              <a:uFillTx/>
              <a:latin typeface="+mn-lt"/>
              <a:ea typeface="+mn-ea"/>
              <a:cs typeface="+mn-cs"/>
            </a:endParaRP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a:r>
              <a:rPr lang="en-US" altLang="zh-CN" dirty="0"/>
              <a:t>Objectives</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extLst>
      <p:ext uri="{BB962C8B-B14F-4D97-AF65-F5344CB8AC3E}">
        <p14:creationId xmlns:p14="http://schemas.microsoft.com/office/powerpoint/2010/main" val="37679168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Title and Content">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912285" y="1233488"/>
            <a:ext cx="10560048" cy="4680000"/>
          </a:xfrm>
          <a:prstGeom prst="rect">
            <a:avLst/>
          </a:prstGeom>
        </p:spPr>
        <p:txBody>
          <a:bodyPr/>
          <a:lstStyle>
            <a:lvl1pPr algn="just">
              <a:defRPr>
                <a:latin typeface="+mn-ea"/>
                <a:ea typeface="+mn-ea"/>
                <a:cs typeface="Arial" panose="020B0604020202020204" pitchFamily="34" charset="0"/>
              </a:defRPr>
            </a:lvl1pPr>
          </a:lstStyle>
          <a:p>
            <a:r>
              <a:rPr lang="en-US" altLang="zh-CN" dirty="0"/>
              <a:t>Click here to edit</a:t>
            </a:r>
            <a:endParaRPr lang="zh-CN" altLang="en-US" dirty="0"/>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8" name="组合 7"/>
          <p:cNvGrpSpPr/>
          <p:nvPr userDrawn="1"/>
        </p:nvGrpSpPr>
        <p:grpSpPr>
          <a:xfrm>
            <a:off x="587388" y="505779"/>
            <a:ext cx="374708" cy="445558"/>
            <a:chOff x="-1647825" y="2492375"/>
            <a:chExt cx="1947863" cy="2316163"/>
          </a:xfrm>
          <a:solidFill>
            <a:schemeClr val="bg1"/>
          </a:solidFill>
        </p:grpSpPr>
        <p:sp>
          <p:nvSpPr>
            <p:cNvPr id="9"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0"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1" name="文本占位符 29"/>
          <p:cNvSpPr>
            <a:spLocks noGrp="1"/>
          </p:cNvSpPr>
          <p:nvPr>
            <p:ph type="body" sz="quarter" idx="12" hasCustomPrompt="1"/>
          </p:nvPr>
        </p:nvSpPr>
        <p:spPr>
          <a:xfrm>
            <a:off x="1595500" y="410400"/>
            <a:ext cx="9831600" cy="639559"/>
          </a:xfrm>
          <a:noFill/>
          <a:ln w="9525">
            <a:noFill/>
            <a:miter lim="800000"/>
            <a:headEnd/>
            <a:tailEnd/>
          </a:ln>
        </p:spPr>
        <p:txBody>
          <a:bodyPr wrap="square" lIns="99980" tIns="49987" rIns="99980" bIns="49987" rtlCol="0" anchor="t">
            <a:spAutoFit/>
          </a:bodyPr>
          <a:lstStyle>
            <a:lvl1pPr marL="0" indent="0" algn="l">
              <a:lnSpc>
                <a:spcPct val="100000"/>
              </a:lnSpc>
              <a:buNone/>
              <a:defRPr lang="zh-CN" altLang="en-US" sz="3500" b="1" kern="1200" dirty="0">
                <a:solidFill>
                  <a:schemeClr val="tx1">
                    <a:lumMod val="75000"/>
                    <a:lumOff val="25000"/>
                  </a:schemeClr>
                </a:solidFill>
                <a:latin typeface="+mn-ea"/>
                <a:cs typeface="Arial" pitchFamily="34" charset="0"/>
              </a:defRPr>
            </a:lvl1pPr>
          </a:lstStyle>
          <a:p>
            <a:pPr lvl="0" defTabSz="1001624" eaLnBrk="0" fontAlgn="t" hangingPunct="0">
              <a:spcBef>
                <a:spcPct val="0"/>
              </a:spcBef>
            </a:pPr>
            <a:r>
              <a:rPr lang="en-US" altLang="zh-CN" sz="3500" b="1" kern="1200" dirty="0">
                <a:solidFill>
                  <a:schemeClr val="tx1">
                    <a:lumMod val="75000"/>
                    <a:lumOff val="25000"/>
                  </a:schemeClr>
                </a:solidFill>
                <a:latin typeface="+mn-ea"/>
                <a:ea typeface="+mn-ea"/>
                <a:cs typeface="Arial" pitchFamily="34" charset="0"/>
              </a:rPr>
              <a:t>Title</a:t>
            </a:r>
            <a:endParaRPr lang="zh-CN" altLang="en-US" sz="3500" b="1" kern="1200" dirty="0">
              <a:solidFill>
                <a:schemeClr val="tx1">
                  <a:lumMod val="75000"/>
                  <a:lumOff val="25000"/>
                </a:schemeClr>
              </a:solidFill>
              <a:latin typeface="+mn-ea"/>
              <a:ea typeface="+mn-ea"/>
              <a:cs typeface="Arial" pitchFamily="34" charset="0"/>
            </a:endParaRPr>
          </a:p>
        </p:txBody>
      </p:sp>
    </p:spTree>
    <p:extLst>
      <p:ext uri="{BB962C8B-B14F-4D97-AF65-F5344CB8AC3E}">
        <p14:creationId xmlns:p14="http://schemas.microsoft.com/office/powerpoint/2010/main" val="3711539077"/>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Title Only">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文本占位符 29"/>
          <p:cNvSpPr>
            <a:spLocks noGrp="1"/>
          </p:cNvSpPr>
          <p:nvPr>
            <p:ph type="body" sz="quarter" idx="12" hasCustomPrompt="1"/>
          </p:nvPr>
        </p:nvSpPr>
        <p:spPr>
          <a:xfrm>
            <a:off x="1595500" y="410400"/>
            <a:ext cx="9831600" cy="639559"/>
          </a:xfrm>
          <a:noFill/>
          <a:ln w="9525">
            <a:noFill/>
            <a:miter lim="800000"/>
            <a:headEnd/>
            <a:tailEnd/>
          </a:ln>
        </p:spPr>
        <p:txBody>
          <a:bodyPr wrap="square" lIns="99980" tIns="49987" rIns="99980" bIns="49987" rtlCol="0" anchor="t">
            <a:spAutoFit/>
          </a:bodyPr>
          <a:lstStyle>
            <a:lvl1pPr marL="0" indent="0" algn="l">
              <a:lnSpc>
                <a:spcPct val="100000"/>
              </a:lnSpc>
              <a:buNone/>
              <a:defRPr lang="zh-CN" altLang="en-US" sz="3500" b="1" kern="1200" dirty="0">
                <a:solidFill>
                  <a:schemeClr val="tx1">
                    <a:lumMod val="75000"/>
                    <a:lumOff val="25000"/>
                  </a:schemeClr>
                </a:solidFill>
                <a:latin typeface="+mn-ea"/>
                <a:cs typeface="Arial" pitchFamily="34" charset="0"/>
              </a:defRPr>
            </a:lvl1pPr>
          </a:lstStyle>
          <a:p>
            <a:pPr lvl="0" defTabSz="1001624" eaLnBrk="0" fontAlgn="t" hangingPunct="0">
              <a:spcBef>
                <a:spcPct val="0"/>
              </a:spcBef>
            </a:pPr>
            <a:r>
              <a:rPr lang="en-US" altLang="zh-CN" sz="3500" b="1" kern="1200" dirty="0">
                <a:solidFill>
                  <a:schemeClr val="tx1">
                    <a:lumMod val="75000"/>
                    <a:lumOff val="25000"/>
                  </a:schemeClr>
                </a:solidFill>
                <a:latin typeface="+mn-ea"/>
                <a:ea typeface="+mn-ea"/>
                <a:cs typeface="Arial" pitchFamily="34" charset="0"/>
              </a:rPr>
              <a:t>Title</a:t>
            </a:r>
            <a:endParaRPr lang="zh-CN" altLang="en-US" sz="3500" b="1" kern="1200" dirty="0">
              <a:solidFill>
                <a:schemeClr val="tx1">
                  <a:lumMod val="75000"/>
                  <a:lumOff val="25000"/>
                </a:schemeClr>
              </a:solidFill>
              <a:latin typeface="+mn-ea"/>
              <a:ea typeface="+mn-ea"/>
              <a:cs typeface="Arial" pitchFamily="34" charset="0"/>
            </a:endParaRPr>
          </a:p>
        </p:txBody>
      </p:sp>
    </p:spTree>
    <p:extLst>
      <p:ext uri="{BB962C8B-B14F-4D97-AF65-F5344CB8AC3E}">
        <p14:creationId xmlns:p14="http://schemas.microsoft.com/office/powerpoint/2010/main" val="190405100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2#Summary">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t" hangingPunct="0">
              <a:spcBef>
                <a:spcPct val="0"/>
              </a:spcBef>
              <a:spcAft>
                <a:spcPct val="0"/>
              </a:spcAft>
            </a:pPr>
            <a:r>
              <a:rPr lang="en-US" altLang="zh-CN" sz="3500" b="1" kern="1200" dirty="0">
                <a:solidFill>
                  <a:schemeClr val="tx1">
                    <a:lumMod val="75000"/>
                    <a:lumOff val="25000"/>
                  </a:schemeClr>
                </a:solidFill>
                <a:latin typeface="+mn-ea"/>
                <a:ea typeface="+mn-ea"/>
                <a:cs typeface="Arial" pitchFamily="34" charset="0"/>
              </a:rPr>
              <a:t>Summary</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hasCustomPrompt="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419919184"/>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5#Thank You">
    <p:spTree>
      <p:nvGrpSpPr>
        <p:cNvPr id="1" name=""/>
        <p:cNvGrpSpPr/>
        <p:nvPr/>
      </p:nvGrpSpPr>
      <p:grpSpPr>
        <a:xfrm>
          <a:off x="0" y="0"/>
          <a:ext cx="0" cy="0"/>
          <a:chOff x="0" y="0"/>
          <a:chExt cx="0" cy="0"/>
        </a:xfrm>
      </p:grpSpPr>
      <p:pic>
        <p:nvPicPr>
          <p:cNvPr id="7"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bwMode="auto">
          <a:xfrm>
            <a:off x="-24680" y="-8620"/>
            <a:ext cx="12240000" cy="6876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106469" y="2676330"/>
            <a:ext cx="3971726" cy="1543241"/>
            <a:chOff x="4698555" y="2537610"/>
            <a:chExt cx="3971726" cy="1543241"/>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698555" y="3447730"/>
              <a:ext cx="3971726" cy="633121"/>
            </a:xfrm>
            <a:prstGeom prst="rect">
              <a:avLst/>
            </a:prstGeom>
            <a:noFill/>
            <a:ln w="9525">
              <a:noFill/>
              <a:miter lim="800000"/>
              <a:headEnd/>
              <a:tailEnd/>
            </a:ln>
          </p:spPr>
          <p:txBody>
            <a:bodyPr wrap="none" lIns="78358" tIns="39179" rIns="78358" bIns="39179">
              <a:spAutoFit/>
            </a:bodyPr>
            <a:lstStyle>
              <a:defPPr>
                <a:defRPr lang="zh-CN"/>
              </a:defPPr>
              <a:lvl1pPr defTabSz="784225" eaLnBrk="0" hangingPunct="0">
                <a:buSzPct val="100000"/>
                <a:defRPr sz="3600">
                  <a:solidFill>
                    <a:schemeClr val="bg1"/>
                  </a:solidFill>
                  <a:effectLst>
                    <a:outerShdw blurRad="38100" dist="38100" dir="2700000" algn="tl">
                      <a:srgbClr val="000000">
                        <a:alpha val="43137"/>
                      </a:srgbClr>
                    </a:outerShdw>
                  </a:effectLst>
                  <a:latin typeface="+mn-ea"/>
                  <a:ea typeface="+mn-ea"/>
                  <a:cs typeface="Arial" panose="020B0604020202020204" pitchFamily="34" charset="0"/>
                </a:defRPr>
              </a:lvl1pPr>
            </a:lstStyle>
            <a:p>
              <a:pPr lvl="0"/>
              <a:r>
                <a:rPr lang="zh-CN" altLang="zh-CN" dirty="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4891281" y="2537610"/>
              <a:ext cx="3593610" cy="910120"/>
            </a:xfrm>
            <a:prstGeom prst="rect">
              <a:avLst/>
            </a:prstGeom>
            <a:noFill/>
            <a:ln w="9525">
              <a:noFill/>
              <a:miter lim="800000"/>
              <a:headEnd/>
              <a:tailEnd/>
            </a:ln>
          </p:spPr>
          <p:txBody>
            <a:bodyPr wrap="none" lIns="78358" tIns="39179" rIns="78358" bIns="39179">
              <a:spAutoFit/>
            </a:bodyPr>
            <a:lstStyle>
              <a:defPPr>
                <a:defRPr lang="zh-CN"/>
              </a:defPPr>
              <a:lvl1pPr defTabSz="784225" eaLnBrk="0" fontAlgn="base" hangingPunct="0">
                <a:buSzPct val="100000"/>
                <a:defRPr sz="5400">
                  <a:solidFill>
                    <a:schemeClr val="bg1"/>
                  </a:solidFill>
                  <a:effectLst>
                    <a:outerShdw blurRad="38100" dist="38100" dir="2700000" algn="tl">
                      <a:srgbClr val="000000">
                        <a:alpha val="43137"/>
                      </a:srgbClr>
                    </a:outerShdw>
                  </a:effectLst>
                  <a:latin typeface="+mn-ea"/>
                  <a:ea typeface="+mn-ea"/>
                </a:defRPr>
              </a:lvl1pPr>
            </a:lstStyle>
            <a:p>
              <a:pPr lvl="0"/>
              <a:r>
                <a:rPr lang="en-US" altLang="zh-CN" dirty="0">
                  <a:sym typeface="FrutigerNext LT Regular" pitchFamily="34" charset="0"/>
                </a:rPr>
                <a:t>Thank You</a:t>
              </a:r>
              <a:endParaRPr lang="zh-CN" altLang="zh-CN" dirty="0">
                <a:sym typeface="FrutigerNext LT Regular" pitchFamily="34" charset="0"/>
              </a:endParaRPr>
            </a:p>
          </p:txBody>
        </p:sp>
      </p:grpSp>
    </p:spTree>
    <p:extLst>
      <p:ext uri="{BB962C8B-B14F-4D97-AF65-F5344CB8AC3E}">
        <p14:creationId xmlns:p14="http://schemas.microsoft.com/office/powerpoint/2010/main" val="304115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Objectives">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a:prstGeom prst="rect">
            <a:avLst/>
          </a:prstGeom>
        </p:spPr>
        <p:txBody>
          <a:bodyPr/>
          <a:lstStyle>
            <a:lvl1pPr marL="301618" marR="0" indent="-301618" algn="l" defTabSz="801668" rtl="0" eaLnBrk="0" fontAlgn="base" latinLnBrk="0" hangingPunct="0">
              <a:lnSpc>
                <a:spcPct val="140000"/>
              </a:lnSpc>
              <a:spcBef>
                <a:spcPct val="30000"/>
              </a:spcBef>
              <a:spcAft>
                <a:spcPct val="0"/>
              </a:spcAft>
              <a:buClr>
                <a:srgbClr val="808080"/>
              </a:buClr>
              <a:buSzPct val="60000"/>
              <a:buFont typeface="Wingdings" pitchFamily="2" charset="2"/>
              <a:buChar char="l"/>
              <a:tabLst/>
              <a:defRPr kumimoji="0" lang="zh-CN" altLang="en-US" sz="2200" b="0" i="0" u="none" strike="noStrike" kern="0" cap="none" spc="0" normalizeH="0" baseline="0" noProof="0"/>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18" marR="0" lvl="0" indent="-301618" algn="l" defTabSz="80166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kumimoji="0" lang="zh-CN" altLang="en-US" sz="2200" b="0" i="0" u="none" strike="noStrike" kern="0" cap="none" spc="0" normalizeH="0" baseline="0" noProof="0" dirty="0">
              <a:ln>
                <a:noFill/>
              </a:ln>
              <a:solidFill>
                <a:srgbClr val="000000"/>
              </a:solidFill>
              <a:effectLst/>
              <a:uLnTx/>
              <a:uFillTx/>
              <a:latin typeface="+mn-lt"/>
              <a:ea typeface="+mn-ea"/>
              <a:cs typeface="+mn-cs"/>
            </a:endParaRP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a:r>
              <a:rPr lang="en-US" altLang="zh-CN" dirty="0"/>
              <a:t>Objectives</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Contents">
    <p:spTree>
      <p:nvGrpSpPr>
        <p:cNvPr id="1" name=""/>
        <p:cNvGrpSpPr/>
        <p:nvPr/>
      </p:nvGrpSpPr>
      <p:grpSpPr>
        <a:xfrm>
          <a:off x="0" y="0"/>
          <a:ext cx="0" cy="0"/>
          <a:chOff x="0" y="0"/>
          <a:chExt cx="0" cy="0"/>
        </a:xfrm>
      </p:grpSpPr>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en-US" altLang="zh-CN" sz="3500" b="1" kern="1200" dirty="0">
                <a:solidFill>
                  <a:schemeClr val="tx1">
                    <a:lumMod val="75000"/>
                    <a:lumOff val="25000"/>
                  </a:schemeClr>
                </a:solidFill>
                <a:latin typeface="+mn-ea"/>
                <a:ea typeface="+mn-ea"/>
                <a:cs typeface="Arial" pitchFamily="34" charset="0"/>
              </a:rPr>
              <a:t>Contents</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8" name="文本占位符 6"/>
          <p:cNvSpPr>
            <a:spLocks noGrp="1"/>
          </p:cNvSpPr>
          <p:nvPr>
            <p:ph type="body" sz="quarter" idx="10" hasCustomPrompt="1"/>
          </p:nvPr>
        </p:nvSpPr>
        <p:spPr>
          <a:xfrm>
            <a:off x="912285" y="1233488"/>
            <a:ext cx="10560048"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457200" marR="0" indent="-457200" algn="l" defTabSz="801668" rtl="0" eaLnBrk="0" fontAlgn="base" latinLnBrk="0" hangingPunct="0">
              <a:lnSpc>
                <a:spcPct val="140000"/>
              </a:lnSpc>
              <a:spcBef>
                <a:spcPct val="30000"/>
              </a:spcBef>
              <a:spcAft>
                <a:spcPct val="0"/>
              </a:spcAft>
              <a:buClr>
                <a:schemeClr val="tx1"/>
              </a:buClr>
              <a:buSzPct val="100000"/>
              <a:buFont typeface="+mj-lt"/>
              <a:buAutoNum type="arabicPeriod"/>
              <a:tabLst/>
              <a:defRPr lang="zh-CN" altLang="en-US" sz="2200" baseline="0" dirty="0">
                <a:solidFill>
                  <a:schemeClr val="tx1"/>
                </a:solidFill>
                <a:latin typeface="+mn-lt"/>
                <a:ea typeface="+mn-ea"/>
                <a:cs typeface="+mn-cs"/>
              </a:defRPr>
            </a:lvl1pPr>
          </a:lstStyle>
          <a:p>
            <a:r>
              <a:rPr lang="en-US" altLang="zh-CN" dirty="0"/>
              <a:t>Item 1</a:t>
            </a:r>
            <a:endParaRPr lang="zh-CN" altLang="en-US" dirty="0"/>
          </a:p>
        </p:txBody>
      </p:sp>
      <p:sp>
        <p:nvSpPr>
          <p:cNvPr id="29"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Overview and Objectives(Optional)">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a:prstGeom prst="rect">
            <a:avLst/>
          </a:prstGeo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a:r>
              <a:rPr lang="en-US" altLang="zh-CN" dirty="0"/>
              <a:t>Overview and Objectives</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3"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Title and Content">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912285" y="1233488"/>
            <a:ext cx="10560048" cy="4680000"/>
          </a:xfrm>
          <a:prstGeom prst="rect">
            <a:avLst/>
          </a:prstGeom>
        </p:spPr>
        <p:txBody>
          <a:bodyPr/>
          <a:lstStyle>
            <a:lvl1pPr algn="just">
              <a:defRPr>
                <a:latin typeface="+mn-ea"/>
                <a:ea typeface="+mn-ea"/>
                <a:cs typeface="Arial" panose="020B0604020202020204" pitchFamily="34" charset="0"/>
              </a:defRPr>
            </a:lvl1pPr>
          </a:lstStyle>
          <a:p>
            <a:r>
              <a:rPr lang="en-US" altLang="zh-CN" dirty="0"/>
              <a:t>Click here to edit</a:t>
            </a:r>
            <a:endParaRPr lang="zh-CN" altLang="en-US" dirty="0"/>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8" name="组合 7"/>
          <p:cNvGrpSpPr/>
          <p:nvPr userDrawn="1"/>
        </p:nvGrpSpPr>
        <p:grpSpPr>
          <a:xfrm>
            <a:off x="587388" y="505779"/>
            <a:ext cx="374708" cy="445558"/>
            <a:chOff x="-1647825" y="2492375"/>
            <a:chExt cx="1947863" cy="2316163"/>
          </a:xfrm>
          <a:solidFill>
            <a:schemeClr val="bg1"/>
          </a:solidFill>
        </p:grpSpPr>
        <p:sp>
          <p:nvSpPr>
            <p:cNvPr id="9"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0"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1" name="文本占位符 29"/>
          <p:cNvSpPr>
            <a:spLocks noGrp="1"/>
          </p:cNvSpPr>
          <p:nvPr>
            <p:ph type="body" sz="quarter" idx="12" hasCustomPrompt="1"/>
          </p:nvPr>
        </p:nvSpPr>
        <p:spPr>
          <a:xfrm>
            <a:off x="1595500" y="410400"/>
            <a:ext cx="9831600" cy="639559"/>
          </a:xfrm>
          <a:noFill/>
          <a:ln w="9525">
            <a:noFill/>
            <a:miter lim="800000"/>
            <a:headEnd/>
            <a:tailEnd/>
          </a:ln>
        </p:spPr>
        <p:txBody>
          <a:bodyPr wrap="square" lIns="99980" tIns="49987" rIns="99980" bIns="49987" rtlCol="0" anchor="t">
            <a:spAutoFit/>
          </a:bodyPr>
          <a:lstStyle>
            <a:lvl1pPr marL="0" indent="0" algn="l">
              <a:lnSpc>
                <a:spcPct val="100000"/>
              </a:lnSpc>
              <a:buNone/>
              <a:defRPr lang="zh-CN" altLang="en-US" sz="3500" b="1" kern="1200" dirty="0">
                <a:solidFill>
                  <a:schemeClr val="tx1">
                    <a:lumMod val="75000"/>
                    <a:lumOff val="25000"/>
                  </a:schemeClr>
                </a:solidFill>
                <a:latin typeface="+mn-ea"/>
                <a:cs typeface="Arial" pitchFamily="34" charset="0"/>
              </a:defRPr>
            </a:lvl1pPr>
          </a:lstStyle>
          <a:p>
            <a:pPr lvl="0" defTabSz="1001624" eaLnBrk="0" fontAlgn="t" hangingPunct="0">
              <a:spcBef>
                <a:spcPct val="0"/>
              </a:spcBef>
            </a:pPr>
            <a:r>
              <a:rPr lang="en-US" altLang="zh-CN" sz="3500" b="1" kern="1200" dirty="0">
                <a:solidFill>
                  <a:schemeClr val="tx1">
                    <a:lumMod val="75000"/>
                    <a:lumOff val="25000"/>
                  </a:schemeClr>
                </a:solidFill>
                <a:latin typeface="+mn-ea"/>
                <a:ea typeface="+mn-ea"/>
                <a:cs typeface="Arial" pitchFamily="34" charset="0"/>
              </a:rPr>
              <a:t>Title</a:t>
            </a:r>
            <a:endParaRPr lang="zh-CN" altLang="en-US" sz="3500" b="1" kern="1200" dirty="0">
              <a:solidFill>
                <a:schemeClr val="tx1">
                  <a:lumMod val="75000"/>
                  <a:lumOff val="25000"/>
                </a:schemeClr>
              </a:solidFill>
              <a:latin typeface="+mn-ea"/>
              <a:ea typeface="+mn-ea"/>
              <a:cs typeface="Arial"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Title Only">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文本占位符 29"/>
          <p:cNvSpPr>
            <a:spLocks noGrp="1"/>
          </p:cNvSpPr>
          <p:nvPr>
            <p:ph type="body" sz="quarter" idx="12" hasCustomPrompt="1"/>
          </p:nvPr>
        </p:nvSpPr>
        <p:spPr>
          <a:xfrm>
            <a:off x="1595500" y="410400"/>
            <a:ext cx="9831600" cy="639559"/>
          </a:xfrm>
          <a:noFill/>
          <a:ln w="9525">
            <a:noFill/>
            <a:miter lim="800000"/>
            <a:headEnd/>
            <a:tailEnd/>
          </a:ln>
        </p:spPr>
        <p:txBody>
          <a:bodyPr wrap="square" lIns="99980" tIns="49987" rIns="99980" bIns="49987" rtlCol="0" anchor="t">
            <a:spAutoFit/>
          </a:bodyPr>
          <a:lstStyle>
            <a:lvl1pPr marL="0" indent="0" algn="l">
              <a:lnSpc>
                <a:spcPct val="100000"/>
              </a:lnSpc>
              <a:buNone/>
              <a:defRPr lang="zh-CN" altLang="en-US" sz="3500" b="1" kern="1200" dirty="0">
                <a:solidFill>
                  <a:schemeClr val="tx1">
                    <a:lumMod val="75000"/>
                    <a:lumOff val="25000"/>
                  </a:schemeClr>
                </a:solidFill>
                <a:latin typeface="+mn-ea"/>
                <a:cs typeface="Arial" pitchFamily="34" charset="0"/>
              </a:defRPr>
            </a:lvl1pPr>
          </a:lstStyle>
          <a:p>
            <a:pPr lvl="0" defTabSz="1001624" eaLnBrk="0" fontAlgn="t" hangingPunct="0">
              <a:spcBef>
                <a:spcPct val="0"/>
              </a:spcBef>
            </a:pPr>
            <a:r>
              <a:rPr lang="en-US" altLang="zh-CN" sz="3500" b="1" kern="1200" dirty="0">
                <a:solidFill>
                  <a:schemeClr val="tx1">
                    <a:lumMod val="75000"/>
                    <a:lumOff val="25000"/>
                  </a:schemeClr>
                </a:solidFill>
                <a:latin typeface="+mn-ea"/>
                <a:ea typeface="+mn-ea"/>
                <a:cs typeface="Arial" pitchFamily="34" charset="0"/>
              </a:rPr>
              <a:t>Title</a:t>
            </a:r>
            <a:endParaRPr lang="zh-CN" altLang="en-US" sz="3500" b="1" kern="1200" dirty="0">
              <a:solidFill>
                <a:schemeClr val="tx1">
                  <a:lumMod val="75000"/>
                  <a:lumOff val="25000"/>
                </a:schemeClr>
              </a:solidFill>
              <a:latin typeface="+mn-ea"/>
              <a:ea typeface="+mn-ea"/>
              <a:cs typeface="Arial" pitchFamily="34" charset="0"/>
            </a:endParaRPr>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White Backgroun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1.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7" name="Title Placeholder 6"/>
          <p:cNvSpPr>
            <a:spLocks noGrp="1" noChangeArrowheads="1"/>
          </p:cNvSpPr>
          <p:nvPr>
            <p:ph type="title"/>
          </p:nvPr>
        </p:nvSpPr>
        <p:spPr bwMode="auto">
          <a:xfrm>
            <a:off x="911424" y="262036"/>
            <a:ext cx="106023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9" name="Rectangle 57"/>
          <p:cNvSpPr>
            <a:spLocks noGrp="1" noChangeArrowheads="1"/>
          </p:cNvSpPr>
          <p:nvPr>
            <p:ph type="body" idx="1"/>
          </p:nvPr>
        </p:nvSpPr>
        <p:spPr bwMode="auto">
          <a:xfrm>
            <a:off x="911425" y="1249461"/>
            <a:ext cx="10572749" cy="504867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Rectangle 69"/>
          <p:cNvSpPr>
            <a:spLocks noChangeArrowheads="1"/>
          </p:cNvSpPr>
          <p:nvPr userDrawn="1"/>
        </p:nvSpPr>
        <p:spPr bwMode="auto">
          <a:xfrm>
            <a:off x="119336" y="6500581"/>
            <a:ext cx="704672"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mj-lt"/>
                <a:ea typeface="+mn-ea"/>
                <a:cs typeface="Arial" pitchFamily="34" charset="0"/>
              </a:rPr>
              <a:t>Page</a:t>
            </a:r>
            <a:r>
              <a:rPr lang="en-US" altLang="zh-CN" sz="1200" baseline="0" dirty="0">
                <a:latin typeface="+mj-lt"/>
                <a:ea typeface="+mn-ea"/>
                <a:cs typeface="Arial" pitchFamily="34" charset="0"/>
              </a:rPr>
              <a:t> </a:t>
            </a:r>
            <a:fld id="{2F2CF7F5-F178-4429-B6CA-28062DF31937}" type="slidenum">
              <a:rPr lang="en-US" altLang="zh-CN" sz="1200" smtClean="0">
                <a:latin typeface="+mj-lt"/>
                <a:ea typeface="+mn-ea"/>
                <a:cs typeface="Arial" pitchFamily="34" charset="0"/>
              </a:rPr>
              <a:pPr defTabSz="801668" eaLnBrk="0" fontAlgn="base" hangingPunct="0">
                <a:defRPr/>
              </a:pPr>
              <a:t>‹#›</a:t>
            </a:fld>
            <a:endParaRPr lang="en-US" altLang="zh-CN" sz="1200" dirty="0">
              <a:latin typeface="+mj-lt"/>
              <a:ea typeface="+mn-ea"/>
              <a:cs typeface="Arial" pitchFamily="34" charset="0"/>
            </a:endParaRPr>
          </a:p>
        </p:txBody>
      </p:sp>
      <p:sp>
        <p:nvSpPr>
          <p:cNvPr id="11" name="Rectangle 54"/>
          <p:cNvSpPr>
            <a:spLocks noChangeArrowheads="1"/>
          </p:cNvSpPr>
          <p:nvPr userDrawn="1"/>
        </p:nvSpPr>
        <p:spPr bwMode="auto">
          <a:xfrm>
            <a:off x="947428" y="6500581"/>
            <a:ext cx="517480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mj-lt"/>
                <a:ea typeface="MS PGothic" pitchFamily="34" charset="-128"/>
                <a:cs typeface="Arial" pitchFamily="34" charset="0"/>
              </a:rPr>
              <a:t>Copyright © 2019 Huawei Technologies Co., Ltd. All rights reserved. </a:t>
            </a: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6" r:id="rId15"/>
    <p:sldLayoutId id="2147483867" r:id="rId16"/>
    <p:sldLayoutId id="2147483868" r:id="rId17"/>
    <p:sldLayoutId id="2147483869" r:id="rId18"/>
    <p:sldLayoutId id="2147483870" r:id="rId19"/>
  </p:sldLayoutIdLst>
  <p:hf hdr="0" ftr="0" dt="0"/>
  <p:txStyles>
    <p:titleStyle>
      <a:lvl1pPr algn="l" defTabSz="801688" rtl="0" eaLnBrk="0" fontAlgn="base" hangingPunct="0">
        <a:spcBef>
          <a:spcPct val="0"/>
        </a:spcBef>
        <a:spcAft>
          <a:spcPct val="0"/>
        </a:spcAft>
        <a:defRPr sz="3500" b="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10/25/2020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9" name="Rectangle 69"/>
          <p:cNvSpPr>
            <a:spLocks noChangeArrowheads="1"/>
          </p:cNvSpPr>
          <p:nvPr userDrawn="1"/>
        </p:nvSpPr>
        <p:spPr bwMode="auto">
          <a:xfrm>
            <a:off x="119336" y="6500581"/>
            <a:ext cx="704672"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mj-lt"/>
                <a:ea typeface="+mn-ea"/>
                <a:cs typeface="Arial" pitchFamily="34" charset="0"/>
              </a:rPr>
              <a:t>Page</a:t>
            </a:r>
            <a:r>
              <a:rPr lang="en-US" altLang="zh-CN" sz="1200" baseline="0" dirty="0">
                <a:latin typeface="+mj-lt"/>
                <a:ea typeface="+mn-ea"/>
                <a:cs typeface="Arial" pitchFamily="34" charset="0"/>
              </a:rPr>
              <a:t> </a:t>
            </a:r>
            <a:fld id="{2F2CF7F5-F178-4429-B6CA-28062DF31937}" type="slidenum">
              <a:rPr lang="en-US" altLang="zh-CN" sz="1200" smtClean="0">
                <a:latin typeface="+mj-lt"/>
                <a:ea typeface="+mn-ea"/>
                <a:cs typeface="Arial" pitchFamily="34" charset="0"/>
              </a:rPr>
              <a:pPr defTabSz="801668" eaLnBrk="0" fontAlgn="base" hangingPunct="0">
                <a:defRPr/>
              </a:pPr>
              <a:t>‹#›</a:t>
            </a:fld>
            <a:endParaRPr lang="en-US" altLang="zh-CN" sz="1200" dirty="0">
              <a:latin typeface="+mj-lt"/>
              <a:ea typeface="+mn-ea"/>
              <a:cs typeface="Arial" pitchFamily="34" charset="0"/>
            </a:endParaRPr>
          </a:p>
        </p:txBody>
      </p:sp>
      <p:sp>
        <p:nvSpPr>
          <p:cNvPr id="10" name="Rectangle 54"/>
          <p:cNvSpPr>
            <a:spLocks noChangeArrowheads="1"/>
          </p:cNvSpPr>
          <p:nvPr userDrawn="1"/>
        </p:nvSpPr>
        <p:spPr bwMode="auto">
          <a:xfrm>
            <a:off x="947428" y="6500581"/>
            <a:ext cx="517480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mj-lt"/>
                <a:ea typeface="MS PGothic" pitchFamily="34" charset="-128"/>
                <a:cs typeface="Arial" pitchFamily="34" charset="0"/>
              </a:rPr>
              <a:t>Copyright © 2019 Huawei Technologies Co., Ltd. All rights reserved. </a:t>
            </a:r>
          </a:p>
        </p:txBody>
      </p:sp>
    </p:spTree>
    <p:extLst>
      <p:ext uri="{BB962C8B-B14F-4D97-AF65-F5344CB8AC3E}">
        <p14:creationId xmlns:p14="http://schemas.microsoft.com/office/powerpoint/2010/main" val="605069867"/>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4" r:id="rId12"/>
    <p:sldLayoutId id="2147483886" r:id="rId13"/>
    <p:sldLayoutId id="2147483887" r:id="rId14"/>
    <p:sldLayoutId id="2147483888" r:id="rId15"/>
    <p:sldLayoutId id="2147483889" r:id="rId16"/>
    <p:sldLayoutId id="2147483890" r:id="rId17"/>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p15:clr>
            <a:srgbClr val="F26B43"/>
          </p15:clr>
        </p15:guide>
        <p15:guide id="2" pos="7227">
          <p15:clr>
            <a:srgbClr val="F26B43"/>
          </p15:clr>
        </p15:guide>
        <p15:guide id="3" orient="horz" pos="777">
          <p15:clr>
            <a:srgbClr val="F26B43"/>
          </p15:clr>
        </p15:guide>
        <p15:guide id="4" orient="horz" pos="4020">
          <p15:clr>
            <a:srgbClr val="F26B43"/>
          </p15:clr>
        </p15:guide>
        <p15:guide id="5" orient="horz" pos="2341">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4.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4.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4.xml"/><Relationship Id="rId5" Type="http://schemas.openxmlformats.org/officeDocument/2006/relationships/image" Target="../media/image28.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3.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4.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4.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4.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4.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3.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3.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3.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3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sz="quarter"/>
          </p:nvPr>
        </p:nvSpPr>
        <p:spPr/>
        <p:txBody>
          <a:bodyPr>
            <a:normAutofit/>
          </a:bodyPr>
          <a:lstStyle/>
          <a:p>
            <a:pPr algn="ctr"/>
            <a:r>
              <a:rPr lang="en-US" sz="4400" dirty="0">
                <a:latin typeface="Arial" panose="020B0604020202020204" pitchFamily="34" charset="0"/>
              </a:rPr>
              <a:t>Routing and Switching </a:t>
            </a:r>
          </a:p>
        </p:txBody>
      </p:sp>
      <p:sp>
        <p:nvSpPr>
          <p:cNvPr id="4" name="文本占位符 3"/>
          <p:cNvSpPr>
            <a:spLocks noGrp="1"/>
          </p:cNvSpPr>
          <p:nvPr>
            <p:ph type="body" sz="quarter" idx="10"/>
          </p:nvPr>
        </p:nvSpPr>
        <p:spPr/>
        <p:txBody>
          <a:bodyPr/>
          <a:lstStyle/>
          <a:p>
            <a:r>
              <a:rPr lang="en-US" altLang="zh-CN" dirty="0"/>
              <a:t>2020-2021</a:t>
            </a:r>
            <a:endParaRPr lang="zh-CN" altLang="en-US" dirty="0"/>
          </a:p>
        </p:txBody>
      </p:sp>
    </p:spTree>
    <p:extLst>
      <p:ext uri="{BB962C8B-B14F-4D97-AF65-F5344CB8AC3E}">
        <p14:creationId xmlns:p14="http://schemas.microsoft.com/office/powerpoint/2010/main" val="224178704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12285" y="1485304"/>
            <a:ext cx="10560048" cy="4680000"/>
          </a:xfrm>
        </p:spPr>
        <p:txBody>
          <a:bodyPr>
            <a:normAutofit lnSpcReduction="10000"/>
          </a:bodyPr>
          <a:lstStyle/>
          <a:p>
            <a:pPr marL="196850" indent="-252413">
              <a:buSzPct val="80000"/>
              <a:defRPr/>
            </a:pPr>
            <a:endParaRPr lang="en-US" altLang="zh-CN" sz="2400" dirty="0">
              <a:cs typeface="Arial" charset="0"/>
            </a:endParaRPr>
          </a:p>
          <a:p>
            <a:pPr marL="196850" indent="-252413">
              <a:buSzPct val="80000"/>
              <a:defRPr/>
            </a:pPr>
            <a:endParaRPr lang="en-US" altLang="zh-CN" sz="2400" dirty="0">
              <a:cs typeface="Arial" charset="0"/>
            </a:endParaRPr>
          </a:p>
          <a:p>
            <a:pPr marL="196850" indent="-252413">
              <a:buSzPct val="80000"/>
              <a:defRPr/>
            </a:pPr>
            <a:endParaRPr lang="en-US" altLang="zh-CN" sz="2400" dirty="0">
              <a:cs typeface="Arial" charset="0"/>
            </a:endParaRPr>
          </a:p>
          <a:p>
            <a:pPr marL="196850" indent="-252413">
              <a:buSzPct val="80000"/>
              <a:defRPr/>
            </a:pPr>
            <a:endParaRPr lang="en-US" altLang="zh-CN" sz="2400" dirty="0">
              <a:cs typeface="Arial" charset="0"/>
            </a:endParaRPr>
          </a:p>
          <a:p>
            <a:pPr marL="196850" indent="-252413">
              <a:buSzPct val="80000"/>
              <a:defRPr/>
            </a:pPr>
            <a:endParaRPr lang="en-US" altLang="zh-CN" sz="2400" dirty="0">
              <a:cs typeface="Arial" charset="0"/>
            </a:endParaRPr>
          </a:p>
          <a:p>
            <a:pPr marL="196850" indent="-252413">
              <a:buSzPct val="80000"/>
              <a:defRPr/>
            </a:pPr>
            <a:endParaRPr lang="en-US" altLang="zh-CN" sz="2400" dirty="0">
              <a:cs typeface="Arial" charset="0"/>
            </a:endParaRPr>
          </a:p>
          <a:p>
            <a:pPr marL="196850" indent="-252413">
              <a:buSzPct val="80000"/>
              <a:defRPr/>
            </a:pPr>
            <a:endParaRPr lang="en-US" altLang="zh-CN" sz="2400" dirty="0">
              <a:cs typeface="Arial" charset="0"/>
            </a:endParaRPr>
          </a:p>
          <a:p>
            <a:pPr marL="196850" indent="-252413">
              <a:buSzPct val="80000"/>
              <a:defRPr/>
            </a:pPr>
            <a:endParaRPr lang="en-US" altLang="zh-CN" sz="2400" dirty="0">
              <a:cs typeface="Arial" charset="0"/>
            </a:endParaRPr>
          </a:p>
          <a:p>
            <a:pPr marL="196850" indent="-252413">
              <a:buSzPct val="80000"/>
              <a:defRPr/>
            </a:pPr>
            <a:r>
              <a:rPr lang="en-US" altLang="zh-CN" sz="2400" dirty="0">
                <a:cs typeface="Arial" charset="0"/>
              </a:rPr>
              <a:t>Signals in a shared network are susceptible to collisions.</a:t>
            </a:r>
            <a:endParaRPr lang="zh-CN" altLang="en-US" sz="2400" dirty="0">
              <a:cs typeface="Arial" charset="0"/>
            </a:endParaRPr>
          </a:p>
          <a:p>
            <a:pPr marL="196850" indent="-252413">
              <a:buSzPct val="80000"/>
              <a:defRPr/>
            </a:pPr>
            <a:r>
              <a:rPr lang="en-US" altLang="zh-CN" sz="2400" dirty="0">
                <a:cs typeface="Arial" charset="0"/>
              </a:rPr>
              <a:t>A collision detection mechanism is used to identify collisions.</a:t>
            </a:r>
            <a:endParaRPr lang="zh-CN" altLang="en-US" sz="2400" dirty="0">
              <a:cs typeface="Arial" charset="0"/>
            </a:endParaRPr>
          </a:p>
          <a:p>
            <a:endParaRPr lang="zh-CN" altLang="en-US" dirty="0"/>
          </a:p>
        </p:txBody>
      </p:sp>
      <p:sp>
        <p:nvSpPr>
          <p:cNvPr id="3" name="文本占位符 2"/>
          <p:cNvSpPr>
            <a:spLocks noGrp="1"/>
          </p:cNvSpPr>
          <p:nvPr>
            <p:ph type="body" sz="quarter" idx="12"/>
          </p:nvPr>
        </p:nvSpPr>
        <p:spPr/>
        <p:txBody>
          <a:bodyPr/>
          <a:lstStyle/>
          <a:p>
            <a:r>
              <a:rPr lang="en-US" altLang="zh-CN" dirty="0">
                <a:latin typeface="微软雅黑" panose="020B0503020204020204" pitchFamily="34" charset="-122"/>
                <a:ea typeface="微软雅黑" panose="020B0503020204020204" pitchFamily="34" charset="-122"/>
                <a:cs typeface="Arial" charset="0"/>
              </a:rPr>
              <a:t>Collision Domains</a:t>
            </a:r>
            <a:endParaRPr lang="zh-CN" altLang="en-US" dirty="0">
              <a:latin typeface="微软雅黑" panose="020B0503020204020204" pitchFamily="34" charset="-122"/>
              <a:ea typeface="微软雅黑" panose="020B0503020204020204" pitchFamily="34" charset="-122"/>
            </a:endParaRPr>
          </a:p>
        </p:txBody>
      </p:sp>
      <p:grpSp>
        <p:nvGrpSpPr>
          <p:cNvPr id="16388" name="Group 22"/>
          <p:cNvGrpSpPr>
            <a:grpSpLocks/>
          </p:cNvGrpSpPr>
          <p:nvPr/>
        </p:nvGrpSpPr>
        <p:grpSpPr bwMode="auto">
          <a:xfrm>
            <a:off x="2487614" y="2338388"/>
            <a:ext cx="7210425" cy="2181225"/>
            <a:chOff x="962025" y="2708275"/>
            <a:chExt cx="7210425" cy="2181225"/>
          </a:xfrm>
        </p:grpSpPr>
        <p:pic>
          <p:nvPicPr>
            <p:cNvPr id="16390" name="Picture 2"/>
            <p:cNvPicPr>
              <a:picLocks noChangeArrowheads="1"/>
            </p:cNvPicPr>
            <p:nvPr/>
          </p:nvPicPr>
          <p:blipFill>
            <a:blip r:embed="rId3" cstate="print"/>
            <a:srcRect/>
            <a:stretch>
              <a:fillRect/>
            </a:stretch>
          </p:blipFill>
          <p:spPr bwMode="auto">
            <a:xfrm>
              <a:off x="3698875" y="3798888"/>
              <a:ext cx="120650" cy="1090612"/>
            </a:xfrm>
            <a:prstGeom prst="rect">
              <a:avLst/>
            </a:prstGeom>
            <a:noFill/>
            <a:ln w="9525">
              <a:noFill/>
              <a:miter lim="800000"/>
              <a:headEnd/>
              <a:tailEnd/>
            </a:ln>
          </p:spPr>
        </p:pic>
        <p:pic>
          <p:nvPicPr>
            <p:cNvPr id="16391" name="Picture 2"/>
            <p:cNvPicPr>
              <a:picLocks noChangeArrowheads="1"/>
            </p:cNvPicPr>
            <p:nvPr/>
          </p:nvPicPr>
          <p:blipFill>
            <a:blip r:embed="rId3" cstate="print"/>
            <a:srcRect/>
            <a:stretch>
              <a:fillRect/>
            </a:stretch>
          </p:blipFill>
          <p:spPr bwMode="auto">
            <a:xfrm>
              <a:off x="5283200" y="2719388"/>
              <a:ext cx="120650" cy="1090612"/>
            </a:xfrm>
            <a:prstGeom prst="rect">
              <a:avLst/>
            </a:prstGeom>
            <a:noFill/>
            <a:ln w="9525">
              <a:noFill/>
              <a:miter lim="800000"/>
              <a:headEnd/>
              <a:tailEnd/>
            </a:ln>
          </p:spPr>
        </p:pic>
        <p:pic>
          <p:nvPicPr>
            <p:cNvPr id="16392" name="Picture 2"/>
            <p:cNvPicPr>
              <a:picLocks noChangeArrowheads="1"/>
            </p:cNvPicPr>
            <p:nvPr/>
          </p:nvPicPr>
          <p:blipFill>
            <a:blip r:embed="rId3" cstate="print"/>
            <a:srcRect/>
            <a:stretch>
              <a:fillRect/>
            </a:stretch>
          </p:blipFill>
          <p:spPr bwMode="auto">
            <a:xfrm>
              <a:off x="6938963" y="3798888"/>
              <a:ext cx="120650" cy="1090612"/>
            </a:xfrm>
            <a:prstGeom prst="rect">
              <a:avLst/>
            </a:prstGeom>
            <a:noFill/>
            <a:ln w="9525">
              <a:noFill/>
              <a:miter lim="800000"/>
              <a:headEnd/>
              <a:tailEnd/>
            </a:ln>
          </p:spPr>
        </p:pic>
        <p:pic>
          <p:nvPicPr>
            <p:cNvPr id="16393" name="Picture 2"/>
            <p:cNvPicPr>
              <a:picLocks noChangeArrowheads="1"/>
            </p:cNvPicPr>
            <p:nvPr/>
          </p:nvPicPr>
          <p:blipFill>
            <a:blip r:embed="rId3" cstate="print"/>
            <a:srcRect/>
            <a:stretch>
              <a:fillRect/>
            </a:stretch>
          </p:blipFill>
          <p:spPr bwMode="auto">
            <a:xfrm>
              <a:off x="1970088" y="2708275"/>
              <a:ext cx="120650" cy="1090613"/>
            </a:xfrm>
            <a:prstGeom prst="rect">
              <a:avLst/>
            </a:prstGeom>
            <a:noFill/>
            <a:ln w="9525">
              <a:noFill/>
              <a:miter lim="800000"/>
              <a:headEnd/>
              <a:tailEnd/>
            </a:ln>
          </p:spPr>
        </p:pic>
        <p:pic>
          <p:nvPicPr>
            <p:cNvPr id="16394" name="Picture 2"/>
            <p:cNvPicPr>
              <a:picLocks noChangeArrowheads="1"/>
            </p:cNvPicPr>
            <p:nvPr/>
          </p:nvPicPr>
          <p:blipFill>
            <a:blip r:embed="rId4" cstate="print"/>
            <a:srcRect/>
            <a:stretch>
              <a:fillRect/>
            </a:stretch>
          </p:blipFill>
          <p:spPr bwMode="auto">
            <a:xfrm>
              <a:off x="962025" y="3727450"/>
              <a:ext cx="7210425" cy="120650"/>
            </a:xfrm>
            <a:prstGeom prst="rect">
              <a:avLst/>
            </a:prstGeom>
            <a:noFill/>
            <a:ln w="9525">
              <a:noFill/>
              <a:miter lim="800000"/>
              <a:headEnd/>
              <a:tailEnd/>
            </a:ln>
          </p:spPr>
        </p:pic>
        <p:cxnSp>
          <p:nvCxnSpPr>
            <p:cNvPr id="16399" name="直接箭头连接符 20"/>
            <p:cNvCxnSpPr>
              <a:cxnSpLocks noChangeShapeType="1"/>
            </p:cNvCxnSpPr>
            <p:nvPr/>
          </p:nvCxnSpPr>
          <p:spPr bwMode="auto">
            <a:xfrm>
              <a:off x="2265363" y="2941638"/>
              <a:ext cx="2081212" cy="641350"/>
            </a:xfrm>
            <a:prstGeom prst="bentConnector3">
              <a:avLst>
                <a:gd name="adj1" fmla="val 19"/>
              </a:avLst>
            </a:prstGeom>
            <a:noFill/>
            <a:ln w="9525" algn="ctr">
              <a:solidFill>
                <a:srgbClr val="C00000"/>
              </a:solidFill>
              <a:round/>
              <a:headEnd/>
              <a:tailEnd type="arrow" w="med" len="med"/>
            </a:ln>
          </p:spPr>
        </p:cxnSp>
        <p:cxnSp>
          <p:nvCxnSpPr>
            <p:cNvPr id="16400" name="直接箭头连接符 29"/>
            <p:cNvCxnSpPr>
              <a:cxnSpLocks noChangeShapeType="1"/>
            </p:cNvCxnSpPr>
            <p:nvPr/>
          </p:nvCxnSpPr>
          <p:spPr bwMode="auto">
            <a:xfrm flipH="1">
              <a:off x="3627438" y="3581400"/>
              <a:ext cx="7937" cy="801688"/>
            </a:xfrm>
            <a:prstGeom prst="straightConnector1">
              <a:avLst/>
            </a:prstGeom>
            <a:noFill/>
            <a:ln w="9525" algn="ctr">
              <a:solidFill>
                <a:srgbClr val="C00000"/>
              </a:solidFill>
              <a:round/>
              <a:headEnd/>
              <a:tailEnd type="arrow" w="med" len="med"/>
            </a:ln>
          </p:spPr>
        </p:cxnSp>
        <p:cxnSp>
          <p:nvCxnSpPr>
            <p:cNvPr id="16401" name="直接箭头连接符 20"/>
            <p:cNvCxnSpPr>
              <a:cxnSpLocks noChangeShapeType="1"/>
            </p:cNvCxnSpPr>
            <p:nvPr/>
          </p:nvCxnSpPr>
          <p:spPr bwMode="auto">
            <a:xfrm rot="10800000">
              <a:off x="4851400" y="3943350"/>
              <a:ext cx="1943100" cy="431800"/>
            </a:xfrm>
            <a:prstGeom prst="bentConnector3">
              <a:avLst>
                <a:gd name="adj1" fmla="val 537"/>
              </a:avLst>
            </a:prstGeom>
            <a:noFill/>
            <a:ln w="9525" algn="ctr">
              <a:solidFill>
                <a:srgbClr val="C00000"/>
              </a:solidFill>
              <a:round/>
              <a:headEnd/>
              <a:tailEnd type="arrow" w="med" len="med"/>
            </a:ln>
          </p:spPr>
        </p:cxnSp>
        <p:cxnSp>
          <p:nvCxnSpPr>
            <p:cNvPr id="16402" name="直接箭头连接符 35"/>
            <p:cNvCxnSpPr>
              <a:cxnSpLocks noChangeShapeType="1"/>
            </p:cNvCxnSpPr>
            <p:nvPr/>
          </p:nvCxnSpPr>
          <p:spPr bwMode="auto">
            <a:xfrm flipV="1">
              <a:off x="5435600" y="2940050"/>
              <a:ext cx="15875" cy="998538"/>
            </a:xfrm>
            <a:prstGeom prst="straightConnector1">
              <a:avLst/>
            </a:prstGeom>
            <a:noFill/>
            <a:ln w="9525" algn="ctr">
              <a:solidFill>
                <a:srgbClr val="C00000"/>
              </a:solidFill>
              <a:round/>
              <a:headEnd/>
              <a:tailEnd type="arrow" w="med" len="med"/>
            </a:ln>
          </p:spPr>
        </p:cxnSp>
        <p:grpSp>
          <p:nvGrpSpPr>
            <p:cNvPr id="16403" name="组合 48"/>
            <p:cNvGrpSpPr>
              <a:grpSpLocks/>
            </p:cNvGrpSpPr>
            <p:nvPr/>
          </p:nvGrpSpPr>
          <p:grpSpPr bwMode="auto">
            <a:xfrm rot="-5015272">
              <a:off x="4222750" y="3489325"/>
              <a:ext cx="760413" cy="576263"/>
              <a:chOff x="-3533372" y="1700808"/>
              <a:chExt cx="1193690" cy="951870"/>
            </a:xfrm>
          </p:grpSpPr>
          <p:pic>
            <p:nvPicPr>
              <p:cNvPr id="16404" name="Picture 23" descr="D:\2012\美化PPT\分层\美化30\红色块.png"/>
              <p:cNvPicPr>
                <a:picLocks noChangeAspect="1" noChangeArrowheads="1"/>
              </p:cNvPicPr>
              <p:nvPr/>
            </p:nvPicPr>
            <p:blipFill>
              <a:blip r:embed="rId5" cstate="print"/>
              <a:srcRect/>
              <a:stretch>
                <a:fillRect/>
              </a:stretch>
            </p:blipFill>
            <p:spPr bwMode="auto">
              <a:xfrm flipV="1">
                <a:off x="-2973074" y="2148622"/>
                <a:ext cx="633392" cy="504056"/>
              </a:xfrm>
              <a:prstGeom prst="rect">
                <a:avLst/>
              </a:prstGeom>
              <a:noFill/>
              <a:ln w="9525">
                <a:noFill/>
                <a:miter lim="800000"/>
                <a:headEnd/>
                <a:tailEnd/>
              </a:ln>
            </p:spPr>
          </p:pic>
          <p:pic>
            <p:nvPicPr>
              <p:cNvPr id="16405" name="Picture 23" descr="D:\2012\美化PPT\分层\美化30\红色块.png"/>
              <p:cNvPicPr>
                <a:picLocks noChangeAspect="1" noChangeArrowheads="1"/>
              </p:cNvPicPr>
              <p:nvPr/>
            </p:nvPicPr>
            <p:blipFill>
              <a:blip r:embed="rId5" cstate="print"/>
              <a:srcRect/>
              <a:stretch>
                <a:fillRect/>
              </a:stretch>
            </p:blipFill>
            <p:spPr bwMode="auto">
              <a:xfrm flipV="1">
                <a:off x="-3533372" y="2148622"/>
                <a:ext cx="633392" cy="504056"/>
              </a:xfrm>
              <a:prstGeom prst="rect">
                <a:avLst/>
              </a:prstGeom>
              <a:noFill/>
              <a:ln w="9525">
                <a:noFill/>
                <a:miter lim="800000"/>
                <a:headEnd/>
                <a:tailEnd/>
              </a:ln>
            </p:spPr>
          </p:pic>
          <p:pic>
            <p:nvPicPr>
              <p:cNvPr id="16406" name="Picture 23" descr="D:\2012\美化PPT\分层\美化30\红色块.png"/>
              <p:cNvPicPr>
                <a:picLocks noChangeAspect="1" noChangeArrowheads="1"/>
              </p:cNvPicPr>
              <p:nvPr/>
            </p:nvPicPr>
            <p:blipFill>
              <a:blip r:embed="rId6" cstate="print"/>
              <a:srcRect/>
              <a:stretch>
                <a:fillRect/>
              </a:stretch>
            </p:blipFill>
            <p:spPr bwMode="auto">
              <a:xfrm flipV="1">
                <a:off x="-3276872" y="1700808"/>
                <a:ext cx="653045" cy="519696"/>
              </a:xfrm>
              <a:prstGeom prst="rect">
                <a:avLst/>
              </a:prstGeom>
              <a:noFill/>
              <a:ln w="9525">
                <a:noFill/>
                <a:miter lim="800000"/>
                <a:headEnd/>
                <a:tailEnd/>
              </a:ln>
            </p:spPr>
          </p:pic>
        </p:grpSp>
      </p:grpSp>
      <p:pic>
        <p:nvPicPr>
          <p:cNvPr id="25" name="图片 24" descr="PC.png"/>
          <p:cNvPicPr>
            <a:picLocks noChangeAspect="1"/>
          </p:cNvPicPr>
          <p:nvPr/>
        </p:nvPicPr>
        <p:blipFill>
          <a:blip r:embed="rId7" cstate="print"/>
          <a:stretch>
            <a:fillRect/>
          </a:stretch>
        </p:blipFill>
        <p:spPr>
          <a:xfrm>
            <a:off x="3087526" y="1634501"/>
            <a:ext cx="936952" cy="719578"/>
          </a:xfrm>
          <a:prstGeom prst="rect">
            <a:avLst/>
          </a:prstGeom>
        </p:spPr>
      </p:pic>
      <p:pic>
        <p:nvPicPr>
          <p:cNvPr id="26" name="图片 25" descr="PC.png"/>
          <p:cNvPicPr>
            <a:picLocks noChangeAspect="1"/>
          </p:cNvPicPr>
          <p:nvPr/>
        </p:nvPicPr>
        <p:blipFill>
          <a:blip r:embed="rId7" cstate="print"/>
          <a:stretch>
            <a:fillRect/>
          </a:stretch>
        </p:blipFill>
        <p:spPr>
          <a:xfrm>
            <a:off x="6411586" y="1641995"/>
            <a:ext cx="936952" cy="719578"/>
          </a:xfrm>
          <a:prstGeom prst="rect">
            <a:avLst/>
          </a:prstGeom>
        </p:spPr>
      </p:pic>
      <p:pic>
        <p:nvPicPr>
          <p:cNvPr id="27" name="图片 26" descr="PC.png"/>
          <p:cNvPicPr>
            <a:picLocks noChangeAspect="1"/>
          </p:cNvPicPr>
          <p:nvPr/>
        </p:nvPicPr>
        <p:blipFill>
          <a:blip r:embed="rId7" cstate="print"/>
          <a:stretch>
            <a:fillRect/>
          </a:stretch>
        </p:blipFill>
        <p:spPr>
          <a:xfrm>
            <a:off x="4845553" y="4252886"/>
            <a:ext cx="936952" cy="719578"/>
          </a:xfrm>
          <a:prstGeom prst="rect">
            <a:avLst/>
          </a:prstGeom>
        </p:spPr>
      </p:pic>
      <p:pic>
        <p:nvPicPr>
          <p:cNvPr id="28" name="图片 27" descr="PC.png"/>
          <p:cNvPicPr>
            <a:picLocks noChangeAspect="1"/>
          </p:cNvPicPr>
          <p:nvPr/>
        </p:nvPicPr>
        <p:blipFill>
          <a:blip r:embed="rId7" cstate="print"/>
          <a:stretch>
            <a:fillRect/>
          </a:stretch>
        </p:blipFill>
        <p:spPr>
          <a:xfrm>
            <a:off x="8056401" y="4252886"/>
            <a:ext cx="936952" cy="719578"/>
          </a:xfrm>
          <a:prstGeom prst="rect">
            <a:avLst/>
          </a:prstGeom>
        </p:spPr>
      </p:pic>
    </p:spTree>
    <p:extLst>
      <p:ext uri="{BB962C8B-B14F-4D97-AF65-F5344CB8AC3E}">
        <p14:creationId xmlns:p14="http://schemas.microsoft.com/office/powerpoint/2010/main" val="232693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Duplex modes support simultaneous and non-simultaneous bidirectional communication.</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2"/>
          </p:nvPr>
        </p:nvSpPr>
        <p:spPr/>
        <p:txBody>
          <a:bodyPr/>
          <a:lstStyle/>
          <a:p>
            <a:r>
              <a:rPr lang="en-US" altLang="zh-CN" dirty="0">
                <a:latin typeface="微软雅黑" panose="020B0503020204020204" pitchFamily="34" charset="-122"/>
                <a:ea typeface="微软雅黑" panose="020B0503020204020204" pitchFamily="34" charset="-122"/>
                <a:cs typeface="Arial" charset="0"/>
              </a:rPr>
              <a:t>Duplex Modes</a:t>
            </a:r>
            <a:endParaRPr lang="zh-CN" altLang="en-US" dirty="0">
              <a:latin typeface="微软雅黑" panose="020B0503020204020204" pitchFamily="34" charset="-122"/>
              <a:ea typeface="微软雅黑" panose="020B0503020204020204" pitchFamily="34" charset="-122"/>
            </a:endParaRPr>
          </a:p>
        </p:txBody>
      </p:sp>
      <p:grpSp>
        <p:nvGrpSpPr>
          <p:cNvPr id="17412" name="Group 15"/>
          <p:cNvGrpSpPr>
            <a:grpSpLocks/>
          </p:cNvGrpSpPr>
          <p:nvPr/>
        </p:nvGrpSpPr>
        <p:grpSpPr bwMode="auto">
          <a:xfrm>
            <a:off x="2586039" y="2201883"/>
            <a:ext cx="6337300" cy="2459402"/>
            <a:chOff x="1062038" y="1916138"/>
            <a:chExt cx="6337300" cy="2459232"/>
          </a:xfrm>
        </p:grpSpPr>
        <p:pic>
          <p:nvPicPr>
            <p:cNvPr id="17414" name="Picture 2"/>
            <p:cNvPicPr>
              <a:picLocks noChangeArrowheads="1"/>
            </p:cNvPicPr>
            <p:nvPr/>
          </p:nvPicPr>
          <p:blipFill>
            <a:blip r:embed="rId3" cstate="print"/>
            <a:srcRect/>
            <a:stretch>
              <a:fillRect/>
            </a:stretch>
          </p:blipFill>
          <p:spPr bwMode="auto">
            <a:xfrm>
              <a:off x="2708275" y="2132038"/>
              <a:ext cx="4330700" cy="120650"/>
            </a:xfrm>
            <a:prstGeom prst="rect">
              <a:avLst/>
            </a:prstGeom>
            <a:noFill/>
            <a:ln w="9525">
              <a:noFill/>
              <a:miter lim="800000"/>
              <a:headEnd/>
              <a:tailEnd/>
            </a:ln>
          </p:spPr>
        </p:pic>
        <p:pic>
          <p:nvPicPr>
            <p:cNvPr id="17417" name="Picture 2"/>
            <p:cNvPicPr>
              <a:picLocks noChangeArrowheads="1"/>
            </p:cNvPicPr>
            <p:nvPr/>
          </p:nvPicPr>
          <p:blipFill>
            <a:blip r:embed="rId3" cstate="print"/>
            <a:srcRect/>
            <a:stretch>
              <a:fillRect/>
            </a:stretch>
          </p:blipFill>
          <p:spPr bwMode="auto">
            <a:xfrm>
              <a:off x="3068638" y="4036839"/>
              <a:ext cx="4330700" cy="120650"/>
            </a:xfrm>
            <a:prstGeom prst="rect">
              <a:avLst/>
            </a:prstGeom>
            <a:noFill/>
            <a:ln w="9525">
              <a:noFill/>
              <a:miter lim="800000"/>
              <a:headEnd/>
              <a:tailEnd/>
            </a:ln>
          </p:spPr>
        </p:pic>
        <p:cxnSp>
          <p:nvCxnSpPr>
            <p:cNvPr id="17420" name="直接箭头连接符 18"/>
            <p:cNvCxnSpPr>
              <a:cxnSpLocks noChangeShapeType="1"/>
            </p:cNvCxnSpPr>
            <p:nvPr/>
          </p:nvCxnSpPr>
          <p:spPr bwMode="auto">
            <a:xfrm>
              <a:off x="3721100" y="2451125"/>
              <a:ext cx="2665413" cy="0"/>
            </a:xfrm>
            <a:prstGeom prst="straightConnector1">
              <a:avLst/>
            </a:prstGeom>
            <a:noFill/>
            <a:ln w="28575" algn="ctr">
              <a:solidFill>
                <a:srgbClr val="C00000"/>
              </a:solidFill>
              <a:round/>
              <a:headEnd type="triangle" w="med" len="med"/>
              <a:tailEnd/>
            </a:ln>
          </p:spPr>
        </p:cxnSp>
        <p:cxnSp>
          <p:nvCxnSpPr>
            <p:cNvPr id="17421" name="直接箭头连接符 19"/>
            <p:cNvCxnSpPr>
              <a:cxnSpLocks noChangeShapeType="1"/>
            </p:cNvCxnSpPr>
            <p:nvPr/>
          </p:nvCxnSpPr>
          <p:spPr bwMode="auto">
            <a:xfrm>
              <a:off x="3725863" y="3892376"/>
              <a:ext cx="2663825" cy="0"/>
            </a:xfrm>
            <a:prstGeom prst="straightConnector1">
              <a:avLst/>
            </a:prstGeom>
            <a:noFill/>
            <a:ln w="28575" algn="ctr">
              <a:solidFill>
                <a:srgbClr val="C00000"/>
              </a:solidFill>
              <a:round/>
              <a:headEnd type="triangle" w="med" len="med"/>
              <a:tailEnd type="triangle" w="med" len="med"/>
            </a:ln>
          </p:spPr>
        </p:cxnSp>
        <p:sp>
          <p:nvSpPr>
            <p:cNvPr id="17422" name="TextBox 29"/>
            <p:cNvSpPr txBox="1">
              <a:spLocks noChangeArrowheads="1"/>
            </p:cNvSpPr>
            <p:nvPr/>
          </p:nvSpPr>
          <p:spPr bwMode="auto">
            <a:xfrm>
              <a:off x="1062038" y="2203475"/>
              <a:ext cx="1334020" cy="338531"/>
            </a:xfrm>
            <a:prstGeom prst="rect">
              <a:avLst/>
            </a:prstGeom>
            <a:noFill/>
            <a:ln w="9525">
              <a:noFill/>
              <a:miter lim="800000"/>
              <a:headEnd/>
              <a:tailEnd/>
            </a:ln>
          </p:spPr>
          <p:txBody>
            <a:bodyPr wrap="none">
              <a:spAutoFit/>
            </a:bodyPr>
            <a:lstStyle/>
            <a:p>
              <a:r>
                <a:rPr lang="en-US" altLang="zh-CN" sz="1600" dirty="0">
                  <a:latin typeface="微软雅黑" panose="020B0503020204020204" pitchFamily="34" charset="-122"/>
                  <a:ea typeface="微软雅黑" panose="020B0503020204020204" pitchFamily="34" charset="-122"/>
                </a:rPr>
                <a:t>Half Duplex</a:t>
              </a:r>
              <a:endParaRPr lang="zh-CN" altLang="en-US" sz="1600" dirty="0">
                <a:latin typeface="微软雅黑" panose="020B0503020204020204" pitchFamily="34" charset="-122"/>
                <a:ea typeface="微软雅黑" panose="020B0503020204020204" pitchFamily="34" charset="-122"/>
              </a:endParaRPr>
            </a:p>
          </p:txBody>
        </p:sp>
        <p:sp>
          <p:nvSpPr>
            <p:cNvPr id="17423" name="TextBox 30"/>
            <p:cNvSpPr txBox="1">
              <a:spLocks noChangeArrowheads="1"/>
            </p:cNvSpPr>
            <p:nvPr/>
          </p:nvSpPr>
          <p:spPr bwMode="auto">
            <a:xfrm>
              <a:off x="1062038" y="4036839"/>
              <a:ext cx="1281120" cy="338531"/>
            </a:xfrm>
            <a:prstGeom prst="rect">
              <a:avLst/>
            </a:prstGeom>
            <a:noFill/>
            <a:ln w="9525">
              <a:noFill/>
              <a:miter lim="800000"/>
              <a:headEnd/>
              <a:tailEnd/>
            </a:ln>
          </p:spPr>
          <p:txBody>
            <a:bodyPr wrap="none">
              <a:spAutoFit/>
            </a:bodyPr>
            <a:lstStyle/>
            <a:p>
              <a:r>
                <a:rPr lang="en-US" altLang="zh-CN" sz="1600" dirty="0">
                  <a:latin typeface="微软雅黑" panose="020B0503020204020204" pitchFamily="34" charset="-122"/>
                  <a:ea typeface="微软雅黑" panose="020B0503020204020204" pitchFamily="34" charset="-122"/>
                </a:rPr>
                <a:t>Full Duplex</a:t>
              </a:r>
              <a:endParaRPr lang="zh-CN" altLang="en-US" sz="1600" dirty="0">
                <a:latin typeface="微软雅黑" panose="020B0503020204020204" pitchFamily="34" charset="-122"/>
                <a:ea typeface="微软雅黑" panose="020B0503020204020204" pitchFamily="34" charset="-122"/>
              </a:endParaRPr>
            </a:p>
          </p:txBody>
        </p:sp>
        <p:cxnSp>
          <p:nvCxnSpPr>
            <p:cNvPr id="17424" name="直接箭头连接符 18"/>
            <p:cNvCxnSpPr>
              <a:cxnSpLocks noChangeShapeType="1"/>
            </p:cNvCxnSpPr>
            <p:nvPr/>
          </p:nvCxnSpPr>
          <p:spPr bwMode="auto">
            <a:xfrm flipH="1">
              <a:off x="3754438" y="1916138"/>
              <a:ext cx="2663825" cy="0"/>
            </a:xfrm>
            <a:prstGeom prst="straightConnector1">
              <a:avLst/>
            </a:prstGeom>
            <a:noFill/>
            <a:ln w="28575" algn="ctr">
              <a:solidFill>
                <a:srgbClr val="C00000"/>
              </a:solidFill>
              <a:round/>
              <a:headEnd type="triangle" w="med" len="med"/>
              <a:tailEnd/>
            </a:ln>
          </p:spPr>
        </p:cxnSp>
      </p:grpSp>
      <p:pic>
        <p:nvPicPr>
          <p:cNvPr id="21" name="图片 20" descr="PC.png"/>
          <p:cNvPicPr>
            <a:picLocks noChangeAspect="1"/>
          </p:cNvPicPr>
          <p:nvPr/>
        </p:nvPicPr>
        <p:blipFill>
          <a:blip r:embed="rId4" cstate="print"/>
          <a:stretch>
            <a:fillRect/>
          </a:stretch>
        </p:blipFill>
        <p:spPr>
          <a:xfrm>
            <a:off x="3915984" y="2021204"/>
            <a:ext cx="936952" cy="719578"/>
          </a:xfrm>
          <a:prstGeom prst="rect">
            <a:avLst/>
          </a:prstGeom>
        </p:spPr>
      </p:pic>
      <p:pic>
        <p:nvPicPr>
          <p:cNvPr id="22" name="图片 21" descr="PC.png"/>
          <p:cNvPicPr>
            <a:picLocks noChangeAspect="1"/>
          </p:cNvPicPr>
          <p:nvPr/>
        </p:nvPicPr>
        <p:blipFill>
          <a:blip r:embed="rId4" cstate="print"/>
          <a:stretch>
            <a:fillRect/>
          </a:stretch>
        </p:blipFill>
        <p:spPr>
          <a:xfrm>
            <a:off x="8137854" y="2017329"/>
            <a:ext cx="936952" cy="719578"/>
          </a:xfrm>
          <a:prstGeom prst="rect">
            <a:avLst/>
          </a:prstGeom>
        </p:spPr>
      </p:pic>
      <p:pic>
        <p:nvPicPr>
          <p:cNvPr id="23" name="图片 22" descr="PC.png"/>
          <p:cNvPicPr>
            <a:picLocks noChangeAspect="1"/>
          </p:cNvPicPr>
          <p:nvPr/>
        </p:nvPicPr>
        <p:blipFill>
          <a:blip r:embed="rId4" cstate="print"/>
          <a:stretch>
            <a:fillRect/>
          </a:stretch>
        </p:blipFill>
        <p:spPr>
          <a:xfrm>
            <a:off x="3915984" y="4006405"/>
            <a:ext cx="936952" cy="719578"/>
          </a:xfrm>
          <a:prstGeom prst="rect">
            <a:avLst/>
          </a:prstGeom>
        </p:spPr>
      </p:pic>
      <p:pic>
        <p:nvPicPr>
          <p:cNvPr id="24" name="图片 23" descr="PC.png"/>
          <p:cNvPicPr>
            <a:picLocks noChangeAspect="1"/>
          </p:cNvPicPr>
          <p:nvPr/>
        </p:nvPicPr>
        <p:blipFill>
          <a:blip r:embed="rId4" cstate="print"/>
          <a:stretch>
            <a:fillRect/>
          </a:stretch>
        </p:blipFill>
        <p:spPr>
          <a:xfrm>
            <a:off x="8142033" y="3941707"/>
            <a:ext cx="936952" cy="719578"/>
          </a:xfrm>
          <a:prstGeom prst="rect">
            <a:avLst/>
          </a:prstGeom>
        </p:spPr>
      </p:pic>
    </p:spTree>
    <p:extLst>
      <p:ext uri="{BB962C8B-B14F-4D97-AF65-F5344CB8AC3E}">
        <p14:creationId xmlns:p14="http://schemas.microsoft.com/office/powerpoint/2010/main" val="210042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sz="quarter" idx="11"/>
          </p:nvPr>
        </p:nvSpPr>
        <p:spPr/>
        <p:txBody>
          <a:bodyPr/>
          <a:lstStyle/>
          <a:p>
            <a:pPr lvl="1"/>
            <a:r>
              <a:rPr lang="en-US" altLang="zh-CN"/>
              <a:t>Which forms of cabling can be used to support Gigabit Ethernet  transmissions within an enterprise network?</a:t>
            </a:r>
          </a:p>
          <a:p>
            <a:pPr lvl="1"/>
            <a:r>
              <a:rPr lang="en-US" altLang="zh-CN"/>
              <a:t>What is a collision domain?</a:t>
            </a:r>
          </a:p>
          <a:p>
            <a:pPr lvl="1"/>
            <a:r>
              <a:rPr lang="en-US" altLang="zh-CN"/>
              <a:t>What is the purpose of CSMA/CD?</a:t>
            </a:r>
          </a:p>
          <a:p>
            <a:pPr lvl="1"/>
            <a:endParaRPr lang="zh-CN" altLang="en-US"/>
          </a:p>
        </p:txBody>
      </p:sp>
    </p:spTree>
    <p:extLst>
      <p:ext uri="{BB962C8B-B14F-4D97-AF65-F5344CB8AC3E}">
        <p14:creationId xmlns:p14="http://schemas.microsoft.com/office/powerpoint/2010/main" val="36102222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en-US" altLang="zh-CN"/>
              <a:t>Ethernet Framing</a:t>
            </a:r>
            <a:endParaRPr lang="zh-CN" alt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291541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r>
              <a:rPr lang="en-US" altLang="zh-CN" dirty="0"/>
              <a:t>Upon completion of this section, </a:t>
            </a:r>
            <a:r>
              <a:rPr lang="en-US" altLang="zh-CN" dirty="0">
                <a:sym typeface="FrutigerNext LT Regular" pitchFamily="34" charset="0"/>
              </a:rPr>
              <a:t>you will be able to:</a:t>
            </a:r>
          </a:p>
          <a:p>
            <a:pPr lvl="1"/>
            <a:r>
              <a:rPr lang="en-US" altLang="zh-CN" dirty="0">
                <a:sym typeface="FrutigerNext LT Regular" pitchFamily="34" charset="0"/>
              </a:rPr>
              <a:t>Explain the application of reference models to networks.</a:t>
            </a:r>
          </a:p>
          <a:p>
            <a:pPr lvl="1"/>
            <a:r>
              <a:rPr lang="en-US" altLang="zh-CN" dirty="0">
                <a:sym typeface="FrutigerNext LT Regular" pitchFamily="34" charset="0"/>
              </a:rPr>
              <a:t>Describe how frames are constructed.</a:t>
            </a:r>
          </a:p>
          <a:p>
            <a:pPr lvl="1"/>
            <a:r>
              <a:rPr lang="en-US" altLang="zh-CN" dirty="0">
                <a:sym typeface="FrutigerNext LT Regular" pitchFamily="34" charset="0"/>
              </a:rPr>
              <a:t>Explain the function of MAC addressing at the data link layer.</a:t>
            </a:r>
          </a:p>
          <a:p>
            <a:pPr lvl="1"/>
            <a:r>
              <a:rPr lang="en-US" altLang="zh-CN" dirty="0">
                <a:sym typeface="FrutigerNext LT Regular" pitchFamily="34" charset="0"/>
              </a:rPr>
              <a:t>Describe Ethernet frame forwarding and processing behavior.</a:t>
            </a:r>
          </a:p>
        </p:txBody>
      </p:sp>
    </p:spTree>
    <p:extLst>
      <p:ext uri="{BB962C8B-B14F-4D97-AF65-F5344CB8AC3E}">
        <p14:creationId xmlns:p14="http://schemas.microsoft.com/office/powerpoint/2010/main" val="488103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Networks are primarily managed by upper and lower layer protocols.</a:t>
            </a:r>
            <a:endParaRPr lang="zh-CN" altLang="en-US" dirty="0"/>
          </a:p>
          <a:p>
            <a:endParaRPr lang="zh-CN" altLang="en-US" dirty="0"/>
          </a:p>
        </p:txBody>
      </p:sp>
      <p:sp>
        <p:nvSpPr>
          <p:cNvPr id="4" name="文本占位符 3"/>
          <p:cNvSpPr>
            <a:spLocks noGrp="1"/>
          </p:cNvSpPr>
          <p:nvPr>
            <p:ph type="body" sz="quarter" idx="12"/>
          </p:nvPr>
        </p:nvSpPr>
        <p:spPr/>
        <p:txBody>
          <a:bodyPr/>
          <a:lstStyle/>
          <a:p>
            <a:r>
              <a:rPr lang="en-US" altLang="zh-CN"/>
              <a:t>Managing Network Communication</a:t>
            </a:r>
            <a:endParaRPr lang="zh-CN" altLang="en-US" dirty="0"/>
          </a:p>
        </p:txBody>
      </p:sp>
      <p:grpSp>
        <p:nvGrpSpPr>
          <p:cNvPr id="9220" name="Group 22"/>
          <p:cNvGrpSpPr>
            <a:grpSpLocks/>
          </p:cNvGrpSpPr>
          <p:nvPr/>
        </p:nvGrpSpPr>
        <p:grpSpPr bwMode="auto">
          <a:xfrm>
            <a:off x="2082006" y="1674813"/>
            <a:ext cx="8027988" cy="3351212"/>
            <a:chOff x="558006" y="1674813"/>
            <a:chExt cx="8027988" cy="3351212"/>
          </a:xfrm>
        </p:grpSpPr>
        <p:pic>
          <p:nvPicPr>
            <p:cNvPr id="9222" name="Picture 14" descr="F:\2012项目\美化图标\项目\3\小丹\修改项目\14\青块.png"/>
            <p:cNvPicPr>
              <a:picLocks noChangeArrowheads="1"/>
            </p:cNvPicPr>
            <p:nvPr/>
          </p:nvPicPr>
          <p:blipFill>
            <a:blip r:embed="rId3" cstate="print"/>
            <a:srcRect/>
            <a:stretch>
              <a:fillRect/>
            </a:stretch>
          </p:blipFill>
          <p:spPr bwMode="auto">
            <a:xfrm>
              <a:off x="1146175" y="1674813"/>
              <a:ext cx="1376363" cy="1439863"/>
            </a:xfrm>
            <a:prstGeom prst="rect">
              <a:avLst/>
            </a:prstGeom>
            <a:noFill/>
            <a:ln w="9525">
              <a:noFill/>
              <a:miter lim="800000"/>
              <a:headEnd/>
              <a:tailEnd/>
            </a:ln>
          </p:spPr>
        </p:pic>
        <p:pic>
          <p:nvPicPr>
            <p:cNvPr id="9223" name="Picture 13" descr="F:\2012项目\美化图标\项目\3\小丹\修改项目\14\绿块.png"/>
            <p:cNvPicPr>
              <a:picLocks noChangeArrowheads="1"/>
            </p:cNvPicPr>
            <p:nvPr/>
          </p:nvPicPr>
          <p:blipFill>
            <a:blip r:embed="rId4" cstate="print"/>
            <a:srcRect/>
            <a:stretch>
              <a:fillRect/>
            </a:stretch>
          </p:blipFill>
          <p:spPr bwMode="auto">
            <a:xfrm>
              <a:off x="2916238" y="1674813"/>
              <a:ext cx="1376362" cy="1439863"/>
            </a:xfrm>
            <a:prstGeom prst="rect">
              <a:avLst/>
            </a:prstGeom>
            <a:noFill/>
            <a:ln w="9525">
              <a:noFill/>
              <a:miter lim="800000"/>
              <a:headEnd/>
              <a:tailEnd/>
            </a:ln>
          </p:spPr>
        </p:pic>
        <p:pic>
          <p:nvPicPr>
            <p:cNvPr id="9224" name="Picture 3" descr="F:\2012项目\美化图标\项目\3\小丹\修改项目\14\橙块.png"/>
            <p:cNvPicPr>
              <a:picLocks noChangeArrowheads="1"/>
            </p:cNvPicPr>
            <p:nvPr/>
          </p:nvPicPr>
          <p:blipFill>
            <a:blip r:embed="rId5" cstate="print"/>
            <a:srcRect/>
            <a:stretch>
              <a:fillRect/>
            </a:stretch>
          </p:blipFill>
          <p:spPr bwMode="auto">
            <a:xfrm>
              <a:off x="4716463" y="1674813"/>
              <a:ext cx="1374775" cy="1439863"/>
            </a:xfrm>
            <a:prstGeom prst="rect">
              <a:avLst/>
            </a:prstGeom>
            <a:noFill/>
            <a:ln w="9525">
              <a:noFill/>
              <a:miter lim="800000"/>
              <a:headEnd/>
              <a:tailEnd/>
            </a:ln>
          </p:spPr>
        </p:pic>
        <p:pic>
          <p:nvPicPr>
            <p:cNvPr id="9225" name="Picture 12" descr="F:\2012项目\美化图标\项目\3\小丹\修改项目\14\蓝块.png"/>
            <p:cNvPicPr>
              <a:picLocks noChangeArrowheads="1"/>
            </p:cNvPicPr>
            <p:nvPr/>
          </p:nvPicPr>
          <p:blipFill>
            <a:blip r:embed="rId6" cstate="print"/>
            <a:srcRect/>
            <a:stretch>
              <a:fillRect/>
            </a:stretch>
          </p:blipFill>
          <p:spPr bwMode="auto">
            <a:xfrm>
              <a:off x="6300788" y="1674813"/>
              <a:ext cx="1374775" cy="1439863"/>
            </a:xfrm>
            <a:prstGeom prst="rect">
              <a:avLst/>
            </a:prstGeom>
            <a:noFill/>
            <a:ln w="9525">
              <a:noFill/>
              <a:miter lim="800000"/>
              <a:headEnd/>
              <a:tailEnd/>
            </a:ln>
          </p:spPr>
        </p:pic>
        <p:pic>
          <p:nvPicPr>
            <p:cNvPr id="9226" name="Picture 36" descr="C:\Users\dh\Desktop\ppt\新文件夹\56\222.png"/>
            <p:cNvPicPr>
              <a:picLocks noChangeAspect="1" noChangeArrowheads="1"/>
            </p:cNvPicPr>
            <p:nvPr/>
          </p:nvPicPr>
          <p:blipFill>
            <a:blip r:embed="rId7" cstate="print"/>
            <a:srcRect/>
            <a:stretch>
              <a:fillRect/>
            </a:stretch>
          </p:blipFill>
          <p:spPr bwMode="auto">
            <a:xfrm>
              <a:off x="558006" y="3430587"/>
              <a:ext cx="8027988" cy="1595438"/>
            </a:xfrm>
            <a:prstGeom prst="rect">
              <a:avLst/>
            </a:prstGeom>
            <a:noFill/>
            <a:ln w="9525">
              <a:noFill/>
              <a:miter lim="800000"/>
              <a:headEnd/>
              <a:tailEnd/>
            </a:ln>
          </p:spPr>
        </p:pic>
        <p:sp>
          <p:nvSpPr>
            <p:cNvPr id="9231" name="TextBox 36"/>
            <p:cNvSpPr txBox="1">
              <a:spLocks noChangeArrowheads="1"/>
            </p:cNvSpPr>
            <p:nvPr/>
          </p:nvSpPr>
          <p:spPr bwMode="auto">
            <a:xfrm>
              <a:off x="2195513" y="3443287"/>
              <a:ext cx="935513" cy="430887"/>
            </a:xfrm>
            <a:prstGeom prst="rect">
              <a:avLst/>
            </a:prstGeom>
            <a:noFill/>
            <a:ln w="9525">
              <a:noFill/>
              <a:miter lim="800000"/>
              <a:headEnd/>
              <a:tailEnd/>
            </a:ln>
          </p:spPr>
          <p:txBody>
            <a:bodyPr wrap="none">
              <a:spAutoFit/>
            </a:bodyPr>
            <a:lstStyle/>
            <a:p>
              <a:r>
                <a:rPr lang="en-US" altLang="zh-CN" sz="2200" b="1" dirty="0">
                  <a:latin typeface="微软雅黑" panose="020B0503020204020204" pitchFamily="34" charset="-122"/>
                  <a:ea typeface="微软雅黑" panose="020B0503020204020204" pitchFamily="34" charset="-122"/>
                </a:rPr>
                <a:t>LANs</a:t>
              </a:r>
              <a:endParaRPr lang="zh-CN" altLang="en-US" sz="2200" b="1" dirty="0">
                <a:latin typeface="微软雅黑" panose="020B0503020204020204" pitchFamily="34" charset="-122"/>
                <a:ea typeface="微软雅黑" panose="020B0503020204020204" pitchFamily="34" charset="-122"/>
              </a:endParaRPr>
            </a:p>
          </p:txBody>
        </p:sp>
        <p:sp>
          <p:nvSpPr>
            <p:cNvPr id="9232" name="TextBox 37"/>
            <p:cNvSpPr txBox="1">
              <a:spLocks noChangeArrowheads="1"/>
            </p:cNvSpPr>
            <p:nvPr/>
          </p:nvSpPr>
          <p:spPr bwMode="auto">
            <a:xfrm>
              <a:off x="5880100" y="3455987"/>
              <a:ext cx="1066767" cy="430887"/>
            </a:xfrm>
            <a:prstGeom prst="rect">
              <a:avLst/>
            </a:prstGeom>
            <a:noFill/>
            <a:ln w="9525">
              <a:noFill/>
              <a:miter lim="800000"/>
              <a:headEnd/>
              <a:tailEnd/>
            </a:ln>
          </p:spPr>
          <p:txBody>
            <a:bodyPr wrap="none">
              <a:spAutoFit/>
            </a:bodyPr>
            <a:lstStyle/>
            <a:p>
              <a:r>
                <a:rPr lang="en-US" altLang="zh-CN" sz="2200" b="1" dirty="0">
                  <a:latin typeface="微软雅黑" panose="020B0503020204020204" pitchFamily="34" charset="-122"/>
                  <a:ea typeface="微软雅黑" panose="020B0503020204020204" pitchFamily="34" charset="-122"/>
                </a:rPr>
                <a:t>WANs</a:t>
              </a:r>
              <a:endParaRPr lang="zh-CN" altLang="en-US" sz="2200" b="1" dirty="0">
                <a:latin typeface="微软雅黑" panose="020B0503020204020204" pitchFamily="34" charset="-122"/>
                <a:ea typeface="微软雅黑" panose="020B0503020204020204" pitchFamily="34" charset="-122"/>
              </a:endParaRPr>
            </a:p>
          </p:txBody>
        </p:sp>
        <p:sp>
          <p:nvSpPr>
            <p:cNvPr id="9233" name="TextBox 38"/>
            <p:cNvSpPr txBox="1">
              <a:spLocks noChangeArrowheads="1"/>
            </p:cNvSpPr>
            <p:nvPr/>
          </p:nvSpPr>
          <p:spPr bwMode="auto">
            <a:xfrm>
              <a:off x="2041873" y="3964994"/>
              <a:ext cx="2045578" cy="400110"/>
            </a:xfrm>
            <a:prstGeom prst="rect">
              <a:avLst/>
            </a:prstGeom>
            <a:noFill/>
            <a:ln w="9525">
              <a:noFill/>
              <a:miter lim="800000"/>
              <a:headEnd/>
              <a:tailEnd/>
            </a:ln>
          </p:spPr>
          <p:txBody>
            <a:bodyPr>
              <a:spAutoFit/>
            </a:bodyPr>
            <a:lstStyle/>
            <a:p>
              <a:r>
                <a:rPr lang="en-US" altLang="zh-CN" sz="2000" dirty="0">
                  <a:latin typeface="微软雅黑" panose="020B0503020204020204" pitchFamily="34" charset="-122"/>
                  <a:ea typeface="微软雅黑" panose="020B0503020204020204" pitchFamily="34" charset="-122"/>
                </a:rPr>
                <a:t>IEEE 802 </a:t>
              </a:r>
              <a:endParaRPr lang="zh-CN" altLang="en-US" sz="2000" dirty="0">
                <a:latin typeface="微软雅黑" panose="020B0503020204020204" pitchFamily="34" charset="-122"/>
                <a:ea typeface="微软雅黑" panose="020B0503020204020204" pitchFamily="34" charset="-122"/>
              </a:endParaRPr>
            </a:p>
          </p:txBody>
        </p:sp>
        <p:sp>
          <p:nvSpPr>
            <p:cNvPr id="9234" name="TextBox 40"/>
            <p:cNvSpPr txBox="1">
              <a:spLocks noChangeArrowheads="1"/>
            </p:cNvSpPr>
            <p:nvPr/>
          </p:nvSpPr>
          <p:spPr bwMode="auto">
            <a:xfrm>
              <a:off x="4953753" y="3994150"/>
              <a:ext cx="1224502" cy="400110"/>
            </a:xfrm>
            <a:prstGeom prst="rect">
              <a:avLst/>
            </a:prstGeom>
            <a:noFill/>
            <a:ln w="9525">
              <a:noFill/>
              <a:miter lim="800000"/>
              <a:headEnd/>
              <a:tailEnd/>
            </a:ln>
          </p:spPr>
          <p:txBody>
            <a:bodyPr wrap="none">
              <a:spAutoFit/>
            </a:bodyPr>
            <a:lstStyle/>
            <a:p>
              <a:r>
                <a:rPr lang="en-US" altLang="zh-CN" sz="2000" dirty="0">
                  <a:latin typeface="微软雅黑" panose="020B0503020204020204" pitchFamily="34" charset="-122"/>
                  <a:ea typeface="微软雅黑" panose="020B0503020204020204" pitchFamily="34" charset="-122"/>
                </a:rPr>
                <a:t>Ethernet</a:t>
              </a:r>
              <a:endParaRPr lang="zh-CN" altLang="en-US" sz="2000" dirty="0">
                <a:latin typeface="微软雅黑" panose="020B0503020204020204" pitchFamily="34" charset="-122"/>
                <a:ea typeface="微软雅黑" panose="020B0503020204020204" pitchFamily="34" charset="-122"/>
              </a:endParaRPr>
            </a:p>
          </p:txBody>
        </p:sp>
        <p:sp>
          <p:nvSpPr>
            <p:cNvPr id="9235" name="TextBox 41"/>
            <p:cNvSpPr txBox="1">
              <a:spLocks noChangeArrowheads="1"/>
            </p:cNvSpPr>
            <p:nvPr/>
          </p:nvSpPr>
          <p:spPr bwMode="auto">
            <a:xfrm>
              <a:off x="6431076" y="3994150"/>
              <a:ext cx="655949" cy="400110"/>
            </a:xfrm>
            <a:prstGeom prst="rect">
              <a:avLst/>
            </a:prstGeom>
            <a:noFill/>
            <a:ln w="9525">
              <a:noFill/>
              <a:miter lim="800000"/>
              <a:headEnd/>
              <a:tailEnd/>
            </a:ln>
          </p:spPr>
          <p:txBody>
            <a:bodyPr wrap="none">
              <a:spAutoFit/>
            </a:bodyPr>
            <a:lstStyle/>
            <a:p>
              <a:r>
                <a:rPr lang="en-US" altLang="zh-CN" sz="2000" dirty="0">
                  <a:latin typeface="微软雅黑" panose="020B0503020204020204" pitchFamily="34" charset="-122"/>
                  <a:ea typeface="微软雅黑" panose="020B0503020204020204" pitchFamily="34" charset="-122"/>
                </a:rPr>
                <a:t>PPP</a:t>
              </a:r>
              <a:endParaRPr lang="zh-CN" altLang="en-US" sz="2000" dirty="0">
                <a:latin typeface="微软雅黑" panose="020B0503020204020204" pitchFamily="34" charset="-122"/>
                <a:ea typeface="微软雅黑" panose="020B0503020204020204" pitchFamily="34" charset="-122"/>
              </a:endParaRPr>
            </a:p>
          </p:txBody>
        </p:sp>
        <p:sp>
          <p:nvSpPr>
            <p:cNvPr id="9236" name="TextBox 42"/>
            <p:cNvSpPr txBox="1">
              <a:spLocks noChangeArrowheads="1"/>
            </p:cNvSpPr>
            <p:nvPr/>
          </p:nvSpPr>
          <p:spPr bwMode="auto">
            <a:xfrm>
              <a:off x="7340828" y="3994150"/>
              <a:ext cx="873060" cy="400110"/>
            </a:xfrm>
            <a:prstGeom prst="rect">
              <a:avLst/>
            </a:prstGeom>
            <a:noFill/>
            <a:ln w="9525">
              <a:noFill/>
              <a:miter lim="800000"/>
              <a:headEnd/>
              <a:tailEnd/>
            </a:ln>
          </p:spPr>
          <p:txBody>
            <a:bodyPr wrap="none">
              <a:spAutoFit/>
            </a:bodyPr>
            <a:lstStyle/>
            <a:p>
              <a:r>
                <a:rPr lang="en-US" altLang="zh-CN" sz="2000" dirty="0">
                  <a:latin typeface="微软雅黑" panose="020B0503020204020204" pitchFamily="34" charset="-122"/>
                  <a:ea typeface="微软雅黑" panose="020B0503020204020204" pitchFamily="34" charset="-122"/>
                </a:rPr>
                <a:t>HDLC</a:t>
              </a:r>
              <a:endParaRPr lang="zh-CN" altLang="en-US" sz="2000" dirty="0">
                <a:latin typeface="微软雅黑" panose="020B0503020204020204" pitchFamily="34" charset="-122"/>
                <a:ea typeface="微软雅黑" panose="020B0503020204020204" pitchFamily="34" charset="-122"/>
              </a:endParaRPr>
            </a:p>
          </p:txBody>
        </p:sp>
      </p:grpSp>
      <p:sp>
        <p:nvSpPr>
          <p:cNvPr id="22" name="TextBox 33"/>
          <p:cNvSpPr txBox="1">
            <a:spLocks noChangeArrowheads="1"/>
          </p:cNvSpPr>
          <p:nvPr/>
        </p:nvSpPr>
        <p:spPr bwMode="auto">
          <a:xfrm>
            <a:off x="4800444" y="2180724"/>
            <a:ext cx="65594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dirty="0">
                <a:solidFill>
                  <a:schemeClr val="bg1"/>
                </a:solidFill>
                <a:latin typeface="+mn-ea"/>
                <a:ea typeface="+mn-ea"/>
              </a:rPr>
              <a:t>OSI</a:t>
            </a:r>
            <a:endParaRPr lang="zh-CN" altLang="en-US" b="1" dirty="0">
              <a:solidFill>
                <a:schemeClr val="bg1"/>
              </a:solidFill>
              <a:latin typeface="+mn-ea"/>
              <a:ea typeface="+mn-ea"/>
            </a:endParaRPr>
          </a:p>
        </p:txBody>
      </p:sp>
      <p:sp>
        <p:nvSpPr>
          <p:cNvPr id="23" name="TextBox 32"/>
          <p:cNvSpPr txBox="1">
            <a:spLocks noChangeArrowheads="1"/>
          </p:cNvSpPr>
          <p:nvPr/>
        </p:nvSpPr>
        <p:spPr bwMode="auto">
          <a:xfrm>
            <a:off x="2812020" y="2188662"/>
            <a:ext cx="109267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dirty="0">
                <a:solidFill>
                  <a:schemeClr val="bg1"/>
                </a:solidFill>
                <a:latin typeface="+mn-ea"/>
                <a:ea typeface="+mn-ea"/>
              </a:rPr>
              <a:t>TCP/IP</a:t>
            </a:r>
            <a:endParaRPr lang="zh-CN" altLang="en-US" b="1" dirty="0">
              <a:solidFill>
                <a:schemeClr val="bg1"/>
              </a:solidFill>
              <a:latin typeface="+mn-ea"/>
              <a:ea typeface="+mn-ea"/>
            </a:endParaRPr>
          </a:p>
        </p:txBody>
      </p:sp>
      <p:sp>
        <p:nvSpPr>
          <p:cNvPr id="25" name="TextBox 33"/>
          <p:cNvSpPr txBox="1">
            <a:spLocks noChangeArrowheads="1"/>
          </p:cNvSpPr>
          <p:nvPr/>
        </p:nvSpPr>
        <p:spPr bwMode="auto">
          <a:xfrm>
            <a:off x="6471572" y="2180724"/>
            <a:ext cx="99258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dirty="0">
                <a:solidFill>
                  <a:schemeClr val="bg1"/>
                </a:solidFill>
                <a:ea typeface="宋体" pitchFamily="2" charset="-122"/>
              </a:rPr>
              <a:t>Novell</a:t>
            </a:r>
            <a:endParaRPr lang="zh-CN" altLang="en-US" b="1" dirty="0">
              <a:solidFill>
                <a:schemeClr val="bg1"/>
              </a:solidFill>
              <a:ea typeface="宋体" pitchFamily="2" charset="-122"/>
            </a:endParaRPr>
          </a:p>
        </p:txBody>
      </p:sp>
      <p:sp>
        <p:nvSpPr>
          <p:cNvPr id="26" name="TextBox 33"/>
          <p:cNvSpPr txBox="1">
            <a:spLocks noChangeArrowheads="1"/>
          </p:cNvSpPr>
          <p:nvPr/>
        </p:nvSpPr>
        <p:spPr bwMode="auto">
          <a:xfrm>
            <a:off x="8168212" y="2180724"/>
            <a:ext cx="7361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dirty="0">
                <a:solidFill>
                  <a:schemeClr val="bg1"/>
                </a:solidFill>
                <a:latin typeface="+mn-ea"/>
                <a:ea typeface="+mn-ea"/>
              </a:rPr>
              <a:t>IBM</a:t>
            </a:r>
            <a:endParaRPr lang="zh-CN" altLang="en-US" b="1" dirty="0">
              <a:solidFill>
                <a:schemeClr val="bg1"/>
              </a:solidFill>
              <a:latin typeface="+mn-ea"/>
              <a:ea typeface="+mn-ea"/>
            </a:endParaRPr>
          </a:p>
        </p:txBody>
      </p:sp>
    </p:spTree>
    <p:extLst>
      <p:ext uri="{BB962C8B-B14F-4D97-AF65-F5344CB8AC3E}">
        <p14:creationId xmlns:p14="http://schemas.microsoft.com/office/powerpoint/2010/main" val="3995628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a:t>Layered Models - OSI</a:t>
            </a:r>
            <a:endParaRPr lang="zh-CN" altLang="en-US" dirty="0"/>
          </a:p>
        </p:txBody>
      </p:sp>
      <p:grpSp>
        <p:nvGrpSpPr>
          <p:cNvPr id="11268" name="Group 46"/>
          <p:cNvGrpSpPr>
            <a:grpSpLocks/>
          </p:cNvGrpSpPr>
          <p:nvPr/>
        </p:nvGrpSpPr>
        <p:grpSpPr bwMode="auto">
          <a:xfrm>
            <a:off x="2300288" y="1543050"/>
            <a:ext cx="7874256" cy="4630738"/>
            <a:chOff x="776288" y="1543050"/>
            <a:chExt cx="7874256" cy="4630738"/>
          </a:xfrm>
        </p:grpSpPr>
        <p:sp>
          <p:nvSpPr>
            <p:cNvPr id="11269" name="Text Box 4"/>
            <p:cNvSpPr txBox="1">
              <a:spLocks noChangeArrowheads="1"/>
            </p:cNvSpPr>
            <p:nvPr/>
          </p:nvSpPr>
          <p:spPr bwMode="auto">
            <a:xfrm>
              <a:off x="776288" y="1699826"/>
              <a:ext cx="274434"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dirty="0">
                  <a:solidFill>
                    <a:srgbClr val="5F5F5F"/>
                  </a:solidFill>
                  <a:latin typeface="微软雅黑" panose="020B0503020204020204" pitchFamily="34" charset="-122"/>
                  <a:ea typeface="微软雅黑" panose="020B0503020204020204" pitchFamily="34" charset="-122"/>
                </a:rPr>
                <a:t>7</a:t>
              </a:r>
            </a:p>
          </p:txBody>
        </p:sp>
        <p:sp>
          <p:nvSpPr>
            <p:cNvPr id="11270" name="Text Box 5"/>
            <p:cNvSpPr txBox="1">
              <a:spLocks noChangeArrowheads="1"/>
            </p:cNvSpPr>
            <p:nvPr/>
          </p:nvSpPr>
          <p:spPr bwMode="auto">
            <a:xfrm>
              <a:off x="776288" y="2332444"/>
              <a:ext cx="274434"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a:solidFill>
                    <a:srgbClr val="5F5F5F"/>
                  </a:solidFill>
                  <a:latin typeface="微软雅黑" panose="020B0503020204020204" pitchFamily="34" charset="-122"/>
                  <a:ea typeface="微软雅黑" panose="020B0503020204020204" pitchFamily="34" charset="-122"/>
                </a:rPr>
                <a:t>6</a:t>
              </a:r>
            </a:p>
          </p:txBody>
        </p:sp>
        <p:sp>
          <p:nvSpPr>
            <p:cNvPr id="11271" name="Text Box 6"/>
            <p:cNvSpPr txBox="1">
              <a:spLocks noChangeArrowheads="1"/>
            </p:cNvSpPr>
            <p:nvPr/>
          </p:nvSpPr>
          <p:spPr bwMode="auto">
            <a:xfrm>
              <a:off x="776288" y="2988082"/>
              <a:ext cx="274434"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a:solidFill>
                    <a:srgbClr val="5F5F5F"/>
                  </a:solidFill>
                  <a:latin typeface="微软雅黑" panose="020B0503020204020204" pitchFamily="34" charset="-122"/>
                  <a:ea typeface="微软雅黑" panose="020B0503020204020204" pitchFamily="34" charset="-122"/>
                </a:rPr>
                <a:t>5</a:t>
              </a:r>
            </a:p>
          </p:txBody>
        </p:sp>
        <p:sp>
          <p:nvSpPr>
            <p:cNvPr id="11272" name="Text Box 7"/>
            <p:cNvSpPr txBox="1">
              <a:spLocks noChangeArrowheads="1"/>
            </p:cNvSpPr>
            <p:nvPr/>
          </p:nvSpPr>
          <p:spPr bwMode="auto">
            <a:xfrm>
              <a:off x="776288" y="3631813"/>
              <a:ext cx="274434"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a:solidFill>
                    <a:srgbClr val="5F5F5F"/>
                  </a:solidFill>
                  <a:latin typeface="微软雅黑" panose="020B0503020204020204" pitchFamily="34" charset="-122"/>
                  <a:ea typeface="微软雅黑" panose="020B0503020204020204" pitchFamily="34" charset="-122"/>
                </a:rPr>
                <a:t>4</a:t>
              </a:r>
            </a:p>
          </p:txBody>
        </p:sp>
        <p:sp>
          <p:nvSpPr>
            <p:cNvPr id="11273" name="Text Box 8"/>
            <p:cNvSpPr txBox="1">
              <a:spLocks noChangeArrowheads="1"/>
            </p:cNvSpPr>
            <p:nvPr/>
          </p:nvSpPr>
          <p:spPr bwMode="auto">
            <a:xfrm>
              <a:off x="776288" y="4280307"/>
              <a:ext cx="274434"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a:solidFill>
                    <a:srgbClr val="5F5F5F"/>
                  </a:solidFill>
                  <a:latin typeface="微软雅黑" panose="020B0503020204020204" pitchFamily="34" charset="-122"/>
                  <a:ea typeface="微软雅黑" panose="020B0503020204020204" pitchFamily="34" charset="-122"/>
                </a:rPr>
                <a:t>3</a:t>
              </a:r>
            </a:p>
          </p:txBody>
        </p:sp>
        <p:sp>
          <p:nvSpPr>
            <p:cNvPr id="11274" name="Text Box 9"/>
            <p:cNvSpPr txBox="1">
              <a:spLocks noChangeArrowheads="1"/>
            </p:cNvSpPr>
            <p:nvPr/>
          </p:nvSpPr>
          <p:spPr bwMode="auto">
            <a:xfrm>
              <a:off x="790575" y="4928007"/>
              <a:ext cx="274434" cy="276999"/>
            </a:xfrm>
            <a:prstGeom prst="rect">
              <a:avLst/>
            </a:prstGeom>
            <a:noFill/>
            <a:ln w="9525" cap="rnd">
              <a:noFill/>
              <a:prstDash val="sysDot"/>
              <a:miter lim="800000"/>
              <a:headEnd/>
              <a:tailEnd/>
            </a:ln>
          </p:spPr>
          <p:txBody>
            <a:bodyPr wrap="none" anchor="ctr">
              <a:spAutoFit/>
            </a:bodyPr>
            <a:lstStyle/>
            <a:p>
              <a:pPr eaLnBrk="1" hangingPunct="1"/>
              <a:r>
                <a:rPr kumimoji="1" lang="en-US" altLang="zh-CN" sz="1200">
                  <a:solidFill>
                    <a:srgbClr val="5F5F5F"/>
                  </a:solidFill>
                  <a:latin typeface="微软雅黑" panose="020B0503020204020204" pitchFamily="34" charset="-122"/>
                  <a:ea typeface="微软雅黑" panose="020B0503020204020204" pitchFamily="34" charset="-122"/>
                </a:rPr>
                <a:t>2</a:t>
              </a:r>
            </a:p>
          </p:txBody>
        </p:sp>
        <p:sp>
          <p:nvSpPr>
            <p:cNvPr id="11275" name="Text Box 10"/>
            <p:cNvSpPr txBox="1">
              <a:spLocks noChangeArrowheads="1"/>
            </p:cNvSpPr>
            <p:nvPr/>
          </p:nvSpPr>
          <p:spPr bwMode="auto">
            <a:xfrm>
              <a:off x="798513" y="5575300"/>
              <a:ext cx="287337" cy="277813"/>
            </a:xfrm>
            <a:prstGeom prst="rect">
              <a:avLst/>
            </a:prstGeom>
            <a:noFill/>
            <a:ln w="9525" cap="rnd">
              <a:noFill/>
              <a:prstDash val="sysDot"/>
              <a:miter lim="800000"/>
              <a:headEnd/>
              <a:tailEnd/>
            </a:ln>
          </p:spPr>
          <p:txBody>
            <a:bodyPr anchor="ctr">
              <a:spAutoFit/>
            </a:bodyPr>
            <a:lstStyle/>
            <a:p>
              <a:pPr eaLnBrk="1" hangingPunct="1"/>
              <a:r>
                <a:rPr kumimoji="1" lang="en-US" altLang="zh-CN" sz="1200">
                  <a:solidFill>
                    <a:srgbClr val="5F5F5F"/>
                  </a:solidFill>
                  <a:latin typeface="微软雅黑" panose="020B0503020204020204" pitchFamily="34" charset="-122"/>
                  <a:ea typeface="微软雅黑" panose="020B0503020204020204" pitchFamily="34" charset="-122"/>
                </a:rPr>
                <a:t>1</a:t>
              </a:r>
            </a:p>
          </p:txBody>
        </p:sp>
        <p:sp>
          <p:nvSpPr>
            <p:cNvPr id="11276" name="Text Box 17"/>
            <p:cNvSpPr txBox="1">
              <a:spLocks noChangeArrowheads="1"/>
            </p:cNvSpPr>
            <p:nvPr/>
          </p:nvSpPr>
          <p:spPr bwMode="auto">
            <a:xfrm>
              <a:off x="5861050" y="1568450"/>
              <a:ext cx="2777340" cy="525401"/>
            </a:xfrm>
            <a:prstGeom prst="rect">
              <a:avLst/>
            </a:prstGeom>
            <a:noFill/>
            <a:ln w="12700" algn="ctr">
              <a:noFill/>
              <a:miter lim="800000"/>
              <a:headEnd/>
              <a:tailEnd/>
            </a:ln>
          </p:spPr>
          <p:txBody>
            <a:bodyPr wrap="none" lIns="90000" tIns="46800" rIns="90000" bIns="46800">
              <a:spAutoFit/>
            </a:bodyPr>
            <a:lstStyle/>
            <a:p>
              <a:pPr eaLnBrk="1" hangingPunct="1"/>
              <a:r>
                <a:rPr lang="en-US" altLang="zh-CN" sz="1400">
                  <a:solidFill>
                    <a:srgbClr val="000000"/>
                  </a:solidFill>
                  <a:latin typeface="微软雅黑" panose="020B0503020204020204" pitchFamily="34" charset="-122"/>
                  <a:ea typeface="微软雅黑" panose="020B0503020204020204" pitchFamily="34" charset="-122"/>
                </a:rPr>
                <a:t>Provision of  communications </a:t>
              </a:r>
            </a:p>
            <a:p>
              <a:pPr eaLnBrk="1" hangingPunct="1"/>
              <a:r>
                <a:rPr lang="en-US" altLang="zh-CN" sz="1400">
                  <a:solidFill>
                    <a:srgbClr val="000000"/>
                  </a:solidFill>
                  <a:latin typeface="微软雅黑" panose="020B0503020204020204" pitchFamily="34" charset="-122"/>
                  <a:ea typeface="微软雅黑" panose="020B0503020204020204" pitchFamily="34" charset="-122"/>
                </a:rPr>
                <a:t>between applications</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82" name="Line 39"/>
            <p:cNvSpPr>
              <a:spLocks noChangeShapeType="1"/>
            </p:cNvSpPr>
            <p:nvPr/>
          </p:nvSpPr>
          <p:spPr bwMode="auto">
            <a:xfrm>
              <a:off x="4284663" y="1827213"/>
              <a:ext cx="1584325" cy="0"/>
            </a:xfrm>
            <a:prstGeom prst="line">
              <a:avLst/>
            </a:prstGeom>
            <a:noFill/>
            <a:ln w="28575">
              <a:solidFill>
                <a:srgbClr val="990000"/>
              </a:solidFill>
              <a:prstDash val="sysDot"/>
              <a:round/>
              <a:headEnd/>
              <a:tailEnd/>
            </a:ln>
          </p:spPr>
          <p:txBody>
            <a:bodyPr/>
            <a:lstStyle/>
            <a:p>
              <a:pPr fontAlgn="auto">
                <a:spcBef>
                  <a:spcPts val="0"/>
                </a:spcBef>
                <a:spcAft>
                  <a:spcPts val="0"/>
                </a:spcAft>
                <a:defRPr/>
              </a:pPr>
              <a:endParaRPr lang="zh-CN" altLang="en-US" sz="1600" kern="0">
                <a:solidFill>
                  <a:sysClr val="windowText" lastClr="000000"/>
                </a:solidFill>
                <a:latin typeface="微软雅黑" panose="020B0503020204020204" pitchFamily="34" charset="-122"/>
                <a:ea typeface="微软雅黑" panose="020B0503020204020204" pitchFamily="34" charset="-122"/>
              </a:endParaRPr>
            </a:p>
          </p:txBody>
        </p:sp>
        <p:sp>
          <p:nvSpPr>
            <p:cNvPr id="11278" name="Text Box 18"/>
            <p:cNvSpPr txBox="1">
              <a:spLocks noChangeArrowheads="1"/>
            </p:cNvSpPr>
            <p:nvPr/>
          </p:nvSpPr>
          <p:spPr bwMode="auto">
            <a:xfrm>
              <a:off x="5768121" y="2220913"/>
              <a:ext cx="2122610" cy="525401"/>
            </a:xfrm>
            <a:prstGeom prst="rect">
              <a:avLst/>
            </a:prstGeom>
            <a:noFill/>
            <a:ln w="12700" algn="ctr">
              <a:noFill/>
              <a:miter lim="800000"/>
              <a:headEnd/>
              <a:tailEnd/>
            </a:ln>
          </p:spPr>
          <p:txBody>
            <a:bodyPr wrap="none" lIns="90000" tIns="46800" rIns="90000" bIns="46800">
              <a:spAutoFit/>
            </a:bodyPr>
            <a:lstStyle/>
            <a:p>
              <a:pPr eaLnBrk="1" hangingPunct="1"/>
              <a:r>
                <a:rPr lang="en-US" altLang="zh-CN" sz="1400">
                  <a:solidFill>
                    <a:srgbClr val="000000"/>
                  </a:solidFill>
                  <a:latin typeface="微软雅黑" panose="020B0503020204020204" pitchFamily="34" charset="-122"/>
                  <a:ea typeface="微软雅黑" panose="020B0503020204020204" pitchFamily="34" charset="-122"/>
                </a:rPr>
                <a:t>Data formatting &amp;</a:t>
              </a:r>
            </a:p>
            <a:p>
              <a:pPr eaLnBrk="1" hangingPunct="1"/>
              <a:r>
                <a:rPr lang="en-US" altLang="zh-CN" sz="1400">
                  <a:solidFill>
                    <a:srgbClr val="000000"/>
                  </a:solidFill>
                  <a:latin typeface="微软雅黑" panose="020B0503020204020204" pitchFamily="34" charset="-122"/>
                  <a:ea typeface="微软雅黑" panose="020B0503020204020204" pitchFamily="34" charset="-122"/>
                </a:rPr>
                <a:t>encryption/decryption</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84" name="Line 40"/>
            <p:cNvSpPr>
              <a:spLocks noChangeShapeType="1"/>
            </p:cNvSpPr>
            <p:nvPr/>
          </p:nvSpPr>
          <p:spPr bwMode="auto">
            <a:xfrm>
              <a:off x="4254500" y="2479675"/>
              <a:ext cx="1584325" cy="0"/>
            </a:xfrm>
            <a:prstGeom prst="line">
              <a:avLst/>
            </a:prstGeom>
            <a:noFill/>
            <a:ln w="28575">
              <a:solidFill>
                <a:srgbClr val="990000"/>
              </a:solidFill>
              <a:prstDash val="sysDot"/>
              <a:round/>
              <a:headEnd/>
              <a:tailEnd/>
            </a:ln>
          </p:spPr>
          <p:txBody>
            <a:bodyPr/>
            <a:lstStyle/>
            <a:p>
              <a:pPr fontAlgn="auto">
                <a:spcBef>
                  <a:spcPts val="0"/>
                </a:spcBef>
                <a:spcAft>
                  <a:spcPts val="0"/>
                </a:spcAft>
                <a:defRPr/>
              </a:pPr>
              <a:endParaRPr lang="zh-CN" altLang="en-US" sz="1600" kern="0">
                <a:solidFill>
                  <a:sysClr val="windowText" lastClr="000000"/>
                </a:solidFill>
                <a:latin typeface="微软雅黑" panose="020B0503020204020204" pitchFamily="34" charset="-122"/>
                <a:ea typeface="微软雅黑" panose="020B0503020204020204" pitchFamily="34" charset="-122"/>
              </a:endParaRPr>
            </a:p>
          </p:txBody>
        </p:sp>
        <p:sp>
          <p:nvSpPr>
            <p:cNvPr id="11280" name="Text Box 19"/>
            <p:cNvSpPr txBox="1">
              <a:spLocks noChangeArrowheads="1"/>
            </p:cNvSpPr>
            <p:nvPr/>
          </p:nvSpPr>
          <p:spPr bwMode="auto">
            <a:xfrm>
              <a:off x="5799228" y="2881313"/>
              <a:ext cx="2215969" cy="525401"/>
            </a:xfrm>
            <a:prstGeom prst="rect">
              <a:avLst/>
            </a:prstGeom>
            <a:noFill/>
            <a:ln w="12700" algn="ctr">
              <a:noFill/>
              <a:miter lim="800000"/>
              <a:headEnd/>
              <a:tailEnd/>
            </a:ln>
          </p:spPr>
          <p:txBody>
            <a:bodyPr wrap="none" lIns="90000" tIns="46800" rIns="90000" bIns="46800">
              <a:spAutoFit/>
            </a:bodyPr>
            <a:lstStyle/>
            <a:p>
              <a:pPr eaLnBrk="1" hangingPunct="1"/>
              <a:r>
                <a:rPr lang="en-US" altLang="zh-CN" sz="1400" dirty="0">
                  <a:solidFill>
                    <a:srgbClr val="000000"/>
                  </a:solidFill>
                  <a:latin typeface="微软雅黑" panose="020B0503020204020204" pitchFamily="34" charset="-122"/>
                  <a:ea typeface="微软雅黑" panose="020B0503020204020204" pitchFamily="34" charset="-122"/>
                </a:rPr>
                <a:t>Establish, maintain and </a:t>
              </a:r>
            </a:p>
            <a:p>
              <a:pPr eaLnBrk="1" hangingPunct="1"/>
              <a:r>
                <a:rPr lang="en-US" altLang="zh-CN" sz="1400" dirty="0">
                  <a:solidFill>
                    <a:srgbClr val="000000"/>
                  </a:solidFill>
                  <a:latin typeface="微软雅黑" panose="020B0503020204020204" pitchFamily="34" charset="-122"/>
                  <a:ea typeface="微软雅黑" panose="020B0503020204020204" pitchFamily="34" charset="-122"/>
                </a:rPr>
                <a:t>manage session</a:t>
              </a:r>
              <a:r>
                <a:rPr lang="en-AU" altLang="zh-CN" sz="1400" dirty="0">
                  <a:solidFill>
                    <a:srgbClr val="000000"/>
                  </a:solidFill>
                  <a:latin typeface="微软雅黑" panose="020B0503020204020204" pitchFamily="34" charset="-122"/>
                  <a:ea typeface="微软雅黑" panose="020B0503020204020204" pitchFamily="34" charset="-122"/>
                </a:rPr>
                <a:t>s</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86" name="Line 41"/>
            <p:cNvSpPr>
              <a:spLocks noChangeShapeType="1"/>
            </p:cNvSpPr>
            <p:nvPr/>
          </p:nvSpPr>
          <p:spPr bwMode="auto">
            <a:xfrm>
              <a:off x="4284663" y="3167063"/>
              <a:ext cx="1584325" cy="0"/>
            </a:xfrm>
            <a:prstGeom prst="line">
              <a:avLst/>
            </a:prstGeom>
            <a:noFill/>
            <a:ln w="28575">
              <a:solidFill>
                <a:srgbClr val="990000"/>
              </a:solidFill>
              <a:prstDash val="sysDot"/>
              <a:round/>
              <a:headEnd/>
              <a:tailEnd/>
            </a:ln>
          </p:spPr>
          <p:txBody>
            <a:bodyPr/>
            <a:lstStyle/>
            <a:p>
              <a:pPr fontAlgn="auto">
                <a:spcBef>
                  <a:spcPts val="0"/>
                </a:spcBef>
                <a:spcAft>
                  <a:spcPts val="0"/>
                </a:spcAft>
                <a:defRPr/>
              </a:pPr>
              <a:endParaRPr lang="zh-CN" altLang="en-US" sz="1600" kern="0">
                <a:solidFill>
                  <a:sysClr val="windowText" lastClr="000000"/>
                </a:solidFill>
                <a:latin typeface="微软雅黑" panose="020B0503020204020204" pitchFamily="34" charset="-122"/>
                <a:ea typeface="微软雅黑" panose="020B0503020204020204" pitchFamily="34" charset="-122"/>
              </a:endParaRPr>
            </a:p>
          </p:txBody>
        </p:sp>
        <p:sp>
          <p:nvSpPr>
            <p:cNvPr id="11282" name="Text Box 20"/>
            <p:cNvSpPr txBox="1">
              <a:spLocks noChangeArrowheads="1"/>
            </p:cNvSpPr>
            <p:nvPr/>
          </p:nvSpPr>
          <p:spPr bwMode="auto">
            <a:xfrm>
              <a:off x="5719507" y="3568700"/>
              <a:ext cx="2931037" cy="525401"/>
            </a:xfrm>
            <a:prstGeom prst="rect">
              <a:avLst/>
            </a:prstGeom>
            <a:noFill/>
            <a:ln w="12700" algn="ctr">
              <a:noFill/>
              <a:miter lim="800000"/>
              <a:headEnd/>
              <a:tailEnd/>
            </a:ln>
          </p:spPr>
          <p:txBody>
            <a:bodyPr wrap="none" lIns="90000" tIns="46800" rIns="90000" bIns="46800">
              <a:spAutoFit/>
            </a:bodyPr>
            <a:lstStyle/>
            <a:p>
              <a:pPr eaLnBrk="1" hangingPunct="1"/>
              <a:r>
                <a:rPr lang="en-US" altLang="zh-CN" sz="1400" dirty="0">
                  <a:solidFill>
                    <a:srgbClr val="000000"/>
                  </a:solidFill>
                  <a:latin typeface="微软雅黑" panose="020B0503020204020204" pitchFamily="34" charset="-122"/>
                  <a:ea typeface="微软雅黑" panose="020B0503020204020204" pitchFamily="34" charset="-122"/>
                </a:rPr>
                <a:t>Establish, maintain and </a:t>
              </a:r>
            </a:p>
            <a:p>
              <a:pPr eaLnBrk="1" hangingPunct="1"/>
              <a:r>
                <a:rPr lang="en-US" altLang="zh-CN" sz="1400" dirty="0">
                  <a:solidFill>
                    <a:srgbClr val="000000"/>
                  </a:solidFill>
                  <a:latin typeface="微软雅黑" panose="020B0503020204020204" pitchFamily="34" charset="-122"/>
                  <a:ea typeface="微软雅黑" panose="020B0503020204020204" pitchFamily="34" charset="-122"/>
                </a:rPr>
                <a:t>manage end-to-end connection</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88" name="Line 42"/>
            <p:cNvSpPr>
              <a:spLocks noChangeShapeType="1"/>
            </p:cNvSpPr>
            <p:nvPr/>
          </p:nvSpPr>
          <p:spPr bwMode="auto">
            <a:xfrm>
              <a:off x="4284663" y="3857625"/>
              <a:ext cx="1584325" cy="0"/>
            </a:xfrm>
            <a:prstGeom prst="line">
              <a:avLst/>
            </a:prstGeom>
            <a:noFill/>
            <a:ln w="28575">
              <a:solidFill>
                <a:srgbClr val="990000"/>
              </a:solidFill>
              <a:prstDash val="sysDot"/>
              <a:round/>
              <a:headEnd/>
              <a:tailEnd/>
            </a:ln>
          </p:spPr>
          <p:txBody>
            <a:bodyPr/>
            <a:lstStyle/>
            <a:p>
              <a:pPr fontAlgn="auto">
                <a:spcBef>
                  <a:spcPts val="0"/>
                </a:spcBef>
                <a:spcAft>
                  <a:spcPts val="0"/>
                </a:spcAft>
                <a:defRPr/>
              </a:pPr>
              <a:endParaRPr lang="zh-CN" altLang="en-US" sz="1600" kern="0">
                <a:solidFill>
                  <a:sysClr val="windowText" lastClr="000000"/>
                </a:solidFill>
                <a:latin typeface="微软雅黑" panose="020B0503020204020204" pitchFamily="34" charset="-122"/>
                <a:ea typeface="微软雅黑" panose="020B0503020204020204" pitchFamily="34" charset="-122"/>
              </a:endParaRPr>
            </a:p>
          </p:txBody>
        </p:sp>
        <p:sp>
          <p:nvSpPr>
            <p:cNvPr id="11284" name="Text Box 21"/>
            <p:cNvSpPr txBox="1">
              <a:spLocks noChangeArrowheads="1"/>
            </p:cNvSpPr>
            <p:nvPr/>
          </p:nvSpPr>
          <p:spPr bwMode="auto">
            <a:xfrm>
              <a:off x="5770829" y="4330700"/>
              <a:ext cx="2212442" cy="309958"/>
            </a:xfrm>
            <a:prstGeom prst="rect">
              <a:avLst/>
            </a:prstGeom>
            <a:noFill/>
            <a:ln w="12700" algn="ctr">
              <a:noFill/>
              <a:miter lim="800000"/>
              <a:headEnd/>
              <a:tailEnd/>
            </a:ln>
          </p:spPr>
          <p:txBody>
            <a:bodyPr wrap="none" lIns="90000" tIns="46800" rIns="90000" bIns="46800">
              <a:spAutoFit/>
            </a:bodyPr>
            <a:lstStyle/>
            <a:p>
              <a:pPr eaLnBrk="1" hangingPunct="1"/>
              <a:r>
                <a:rPr lang="en-US" altLang="zh-CN" sz="1400">
                  <a:solidFill>
                    <a:srgbClr val="000000"/>
                  </a:solidFill>
                  <a:latin typeface="微软雅黑" panose="020B0503020204020204" pitchFamily="34" charset="-122"/>
                  <a:ea typeface="微软雅黑" panose="020B0503020204020204" pitchFamily="34" charset="-122"/>
                </a:rPr>
                <a:t>Addressing and routing</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90" name="Line 43"/>
            <p:cNvSpPr>
              <a:spLocks noChangeShapeType="1"/>
            </p:cNvSpPr>
            <p:nvPr/>
          </p:nvSpPr>
          <p:spPr bwMode="auto">
            <a:xfrm>
              <a:off x="4256088" y="4483100"/>
              <a:ext cx="1584325" cy="0"/>
            </a:xfrm>
            <a:prstGeom prst="line">
              <a:avLst/>
            </a:prstGeom>
            <a:noFill/>
            <a:ln w="28575">
              <a:solidFill>
                <a:srgbClr val="990000"/>
              </a:solidFill>
              <a:prstDash val="sysDot"/>
              <a:round/>
              <a:headEnd/>
              <a:tailEnd/>
            </a:ln>
          </p:spPr>
          <p:txBody>
            <a:bodyPr/>
            <a:lstStyle/>
            <a:p>
              <a:pPr fontAlgn="auto">
                <a:spcBef>
                  <a:spcPts val="0"/>
                </a:spcBef>
                <a:spcAft>
                  <a:spcPts val="0"/>
                </a:spcAft>
                <a:defRPr/>
              </a:pPr>
              <a:endParaRPr lang="zh-CN" altLang="en-US" sz="1600" kern="0">
                <a:solidFill>
                  <a:sysClr val="windowText" lastClr="000000"/>
                </a:solidFill>
                <a:latin typeface="微软雅黑" panose="020B0503020204020204" pitchFamily="34" charset="-122"/>
                <a:ea typeface="微软雅黑" panose="020B0503020204020204" pitchFamily="34" charset="-122"/>
              </a:endParaRPr>
            </a:p>
          </p:txBody>
        </p:sp>
        <p:sp>
          <p:nvSpPr>
            <p:cNvPr id="11286" name="Text Box 22"/>
            <p:cNvSpPr txBox="1">
              <a:spLocks noChangeArrowheads="1"/>
            </p:cNvSpPr>
            <p:nvPr/>
          </p:nvSpPr>
          <p:spPr bwMode="auto">
            <a:xfrm>
              <a:off x="5867400" y="4906963"/>
              <a:ext cx="2520950" cy="525462"/>
            </a:xfrm>
            <a:prstGeom prst="rect">
              <a:avLst/>
            </a:prstGeom>
            <a:noFill/>
            <a:ln w="12700" algn="ctr">
              <a:noFill/>
              <a:miter lim="800000"/>
              <a:headEnd/>
              <a:tailEnd/>
            </a:ln>
          </p:spPr>
          <p:txBody>
            <a:bodyPr lIns="90000" tIns="46800" rIns="90000" bIns="46800">
              <a:spAutoFit/>
            </a:bodyPr>
            <a:lstStyle/>
            <a:p>
              <a:pPr eaLnBrk="1" hangingPunct="1"/>
              <a:r>
                <a:rPr lang="en-US" altLang="zh-CN" sz="1400">
                  <a:solidFill>
                    <a:srgbClr val="000000"/>
                  </a:solidFill>
                  <a:latin typeface="微软雅黑" panose="020B0503020204020204" pitchFamily="34" charset="-122"/>
                  <a:ea typeface="微软雅黑" panose="020B0503020204020204" pitchFamily="34" charset="-122"/>
                </a:rPr>
                <a:t>Provision of link medium access &amp; link management</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92" name="Line 44"/>
            <p:cNvSpPr>
              <a:spLocks noChangeShapeType="1"/>
            </p:cNvSpPr>
            <p:nvPr/>
          </p:nvSpPr>
          <p:spPr bwMode="auto">
            <a:xfrm>
              <a:off x="4284663" y="5192713"/>
              <a:ext cx="1584325" cy="0"/>
            </a:xfrm>
            <a:prstGeom prst="line">
              <a:avLst/>
            </a:prstGeom>
            <a:noFill/>
            <a:ln w="28575">
              <a:solidFill>
                <a:srgbClr val="990000"/>
              </a:solidFill>
              <a:prstDash val="sysDot"/>
              <a:round/>
              <a:headEnd/>
              <a:tailEnd/>
            </a:ln>
          </p:spPr>
          <p:txBody>
            <a:bodyPr/>
            <a:lstStyle/>
            <a:p>
              <a:pPr fontAlgn="auto">
                <a:spcBef>
                  <a:spcPts val="0"/>
                </a:spcBef>
                <a:spcAft>
                  <a:spcPts val="0"/>
                </a:spcAft>
                <a:defRPr/>
              </a:pPr>
              <a:endParaRPr lang="zh-CN" altLang="en-US" sz="1600" kern="0">
                <a:solidFill>
                  <a:sysClr val="windowText" lastClr="000000"/>
                </a:solidFill>
                <a:latin typeface="微软雅黑" panose="020B0503020204020204" pitchFamily="34" charset="-122"/>
                <a:ea typeface="微软雅黑" panose="020B0503020204020204" pitchFamily="34" charset="-122"/>
              </a:endParaRPr>
            </a:p>
          </p:txBody>
        </p:sp>
        <p:sp>
          <p:nvSpPr>
            <p:cNvPr id="93" name="Text Box 23"/>
            <p:cNvSpPr txBox="1">
              <a:spLocks noChangeArrowheads="1"/>
            </p:cNvSpPr>
            <p:nvPr/>
          </p:nvSpPr>
          <p:spPr bwMode="auto">
            <a:xfrm>
              <a:off x="5790913" y="5680075"/>
              <a:ext cx="1965901" cy="309958"/>
            </a:xfrm>
            <a:prstGeom prst="rect">
              <a:avLst/>
            </a:prstGeom>
            <a:noFill/>
            <a:ln w="12700" algn="ctr">
              <a:noFill/>
              <a:miter lim="800000"/>
              <a:headEnd/>
              <a:tailEnd/>
            </a:ln>
          </p:spPr>
          <p:txBody>
            <a:bodyPr wrap="none" lIns="90000" tIns="46800" rIns="90000" bIns="46800">
              <a:spAutoFit/>
            </a:bodyPr>
            <a:lstStyle/>
            <a:p>
              <a:pPr fontAlgn="auto">
                <a:spcBef>
                  <a:spcPts val="0"/>
                </a:spcBef>
                <a:spcAft>
                  <a:spcPts val="0"/>
                </a:spcAft>
                <a:defRPr/>
              </a:pPr>
              <a:r>
                <a:rPr lang="en-US" altLang="zh-CN" sz="1400" kern="0" dirty="0">
                  <a:solidFill>
                    <a:sysClr val="windowText" lastClr="000000"/>
                  </a:solidFill>
                  <a:latin typeface="微软雅黑" panose="020B0503020204020204" pitchFamily="34" charset="-122"/>
                  <a:ea typeface="微软雅黑" panose="020B0503020204020204" pitchFamily="34" charset="-122"/>
                </a:rPr>
                <a:t>Bit flow transmission</a:t>
              </a:r>
            </a:p>
          </p:txBody>
        </p:sp>
        <p:sp>
          <p:nvSpPr>
            <p:cNvPr id="94" name="Line 45"/>
            <p:cNvSpPr>
              <a:spLocks noChangeShapeType="1"/>
            </p:cNvSpPr>
            <p:nvPr/>
          </p:nvSpPr>
          <p:spPr bwMode="auto">
            <a:xfrm>
              <a:off x="4284663" y="5845175"/>
              <a:ext cx="1584325" cy="0"/>
            </a:xfrm>
            <a:prstGeom prst="line">
              <a:avLst/>
            </a:prstGeom>
            <a:noFill/>
            <a:ln w="28575">
              <a:solidFill>
                <a:srgbClr val="990000"/>
              </a:solidFill>
              <a:prstDash val="sysDot"/>
              <a:round/>
              <a:headEnd/>
              <a:tailEnd/>
            </a:ln>
          </p:spPr>
          <p:txBody>
            <a:bodyPr/>
            <a:lstStyle/>
            <a:p>
              <a:pPr fontAlgn="auto">
                <a:spcBef>
                  <a:spcPts val="0"/>
                </a:spcBef>
                <a:spcAft>
                  <a:spcPts val="0"/>
                </a:spcAft>
                <a:defRPr/>
              </a:pPr>
              <a:endParaRPr lang="zh-CN" altLang="en-US" sz="1600" kern="0">
                <a:solidFill>
                  <a:sysClr val="windowText" lastClr="000000"/>
                </a:solidFill>
                <a:latin typeface="微软雅黑" panose="020B0503020204020204" pitchFamily="34" charset="-122"/>
                <a:ea typeface="微软雅黑" panose="020B0503020204020204" pitchFamily="34" charset="-122"/>
              </a:endParaRPr>
            </a:p>
          </p:txBody>
        </p:sp>
        <p:grpSp>
          <p:nvGrpSpPr>
            <p:cNvPr id="11290" name="组合 63"/>
            <p:cNvGrpSpPr>
              <a:grpSpLocks/>
            </p:cNvGrpSpPr>
            <p:nvPr/>
          </p:nvGrpSpPr>
          <p:grpSpPr bwMode="auto">
            <a:xfrm>
              <a:off x="1216025" y="1543050"/>
              <a:ext cx="3024188" cy="4630738"/>
              <a:chOff x="1216800" y="1700808"/>
              <a:chExt cx="3024000" cy="4630048"/>
            </a:xfrm>
          </p:grpSpPr>
          <p:grpSp>
            <p:nvGrpSpPr>
              <p:cNvPr id="11291" name="组合 25"/>
              <p:cNvGrpSpPr>
                <a:grpSpLocks/>
              </p:cNvGrpSpPr>
              <p:nvPr/>
            </p:nvGrpSpPr>
            <p:grpSpPr bwMode="auto">
              <a:xfrm>
                <a:off x="1216800" y="1700808"/>
                <a:ext cx="3024000" cy="597600"/>
                <a:chOff x="3348038" y="1341438"/>
                <a:chExt cx="3240087" cy="719137"/>
              </a:xfrm>
            </p:grpSpPr>
            <p:pic>
              <p:nvPicPr>
                <p:cNvPr id="11310" name="Picture 4" descr="1"/>
                <p:cNvPicPr>
                  <a:picLocks noChangeAspect="1" noChangeArrowheads="1"/>
                </p:cNvPicPr>
                <p:nvPr/>
              </p:nvPicPr>
              <p:blipFill>
                <a:blip r:embed="rId3" cstate="print"/>
                <a:srcRect/>
                <a:stretch>
                  <a:fillRect/>
                </a:stretch>
              </p:blipFill>
              <p:spPr bwMode="auto">
                <a:xfrm>
                  <a:off x="3348038" y="1341438"/>
                  <a:ext cx="3240087" cy="719137"/>
                </a:xfrm>
                <a:prstGeom prst="rect">
                  <a:avLst/>
                </a:prstGeom>
                <a:noFill/>
                <a:ln w="9525">
                  <a:noFill/>
                  <a:miter lim="800000"/>
                  <a:headEnd/>
                  <a:tailEnd/>
                </a:ln>
              </p:spPr>
            </p:pic>
            <p:sp>
              <p:nvSpPr>
                <p:cNvPr id="11311" name="TextBox 41"/>
                <p:cNvSpPr txBox="1">
                  <a:spLocks noChangeArrowheads="1"/>
                </p:cNvSpPr>
                <p:nvPr/>
              </p:nvSpPr>
              <p:spPr bwMode="auto">
                <a:xfrm>
                  <a:off x="4105384" y="1412875"/>
                  <a:ext cx="1700612" cy="481411"/>
                </a:xfrm>
                <a:prstGeom prst="rect">
                  <a:avLst/>
                </a:prstGeom>
                <a:noFill/>
                <a:ln w="9525">
                  <a:noFill/>
                  <a:miter lim="800000"/>
                  <a:headEnd/>
                  <a:tailEnd/>
                </a:ln>
              </p:spPr>
              <p:txBody>
                <a:bodyPr wrap="non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Application</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1292" name="组合 25"/>
              <p:cNvGrpSpPr>
                <a:grpSpLocks/>
              </p:cNvGrpSpPr>
              <p:nvPr/>
            </p:nvGrpSpPr>
            <p:grpSpPr bwMode="auto">
              <a:xfrm>
                <a:off x="1216800" y="2372883"/>
                <a:ext cx="3024000" cy="597600"/>
                <a:chOff x="3348038" y="1341438"/>
                <a:chExt cx="3240087" cy="719137"/>
              </a:xfrm>
            </p:grpSpPr>
            <p:pic>
              <p:nvPicPr>
                <p:cNvPr id="11308" name="Picture 4" descr="1"/>
                <p:cNvPicPr>
                  <a:picLocks noChangeAspect="1" noChangeArrowheads="1"/>
                </p:cNvPicPr>
                <p:nvPr/>
              </p:nvPicPr>
              <p:blipFill>
                <a:blip r:embed="rId3" cstate="print"/>
                <a:srcRect/>
                <a:stretch>
                  <a:fillRect/>
                </a:stretch>
              </p:blipFill>
              <p:spPr bwMode="auto">
                <a:xfrm>
                  <a:off x="3348038" y="1341438"/>
                  <a:ext cx="3240087" cy="719137"/>
                </a:xfrm>
                <a:prstGeom prst="rect">
                  <a:avLst/>
                </a:prstGeom>
                <a:noFill/>
                <a:ln w="9525">
                  <a:noFill/>
                  <a:miter lim="800000"/>
                  <a:headEnd/>
                  <a:tailEnd/>
                </a:ln>
              </p:spPr>
            </p:pic>
            <p:sp>
              <p:nvSpPr>
                <p:cNvPr id="11309" name="TextBox 41"/>
                <p:cNvSpPr txBox="1">
                  <a:spLocks noChangeArrowheads="1"/>
                </p:cNvSpPr>
                <p:nvPr/>
              </p:nvSpPr>
              <p:spPr bwMode="auto">
                <a:xfrm>
                  <a:off x="3671703" y="1412875"/>
                  <a:ext cx="2564279" cy="481411"/>
                </a:xfrm>
                <a:prstGeom prst="rect">
                  <a:avLst/>
                </a:prstGeom>
                <a:noFill/>
                <a:ln w="9525">
                  <a:noFill/>
                  <a:miter lim="800000"/>
                  <a:headEnd/>
                  <a:tailEnd/>
                </a:ln>
              </p:spPr>
              <p:txBody>
                <a:bodyPr wrap="none">
                  <a:spAutoFit/>
                </a:bodyPr>
                <a:lstStyle/>
                <a:p>
                  <a:pPr defTabSz="784225"/>
                  <a:r>
                    <a:rPr lang="en-US" altLang="zh-CN" sz="2000">
                      <a:solidFill>
                        <a:schemeClr val="bg1"/>
                      </a:solidFill>
                      <a:latin typeface="微软雅黑" panose="020B0503020204020204" pitchFamily="34" charset="-122"/>
                      <a:ea typeface="微软雅黑" panose="020B0503020204020204" pitchFamily="34" charset="-122"/>
                    </a:rPr>
                    <a:t>Presentation layer</a:t>
                  </a:r>
                </a:p>
              </p:txBody>
            </p:sp>
          </p:grpSp>
          <p:grpSp>
            <p:nvGrpSpPr>
              <p:cNvPr id="11293" name="组合 25"/>
              <p:cNvGrpSpPr>
                <a:grpSpLocks/>
              </p:cNvGrpSpPr>
              <p:nvPr/>
            </p:nvGrpSpPr>
            <p:grpSpPr bwMode="auto">
              <a:xfrm>
                <a:off x="1216800" y="3044958"/>
                <a:ext cx="3024000" cy="597600"/>
                <a:chOff x="3348038" y="1341438"/>
                <a:chExt cx="3240087" cy="719137"/>
              </a:xfrm>
            </p:grpSpPr>
            <p:pic>
              <p:nvPicPr>
                <p:cNvPr id="11306" name="Picture 4" descr="1"/>
                <p:cNvPicPr>
                  <a:picLocks noChangeAspect="1" noChangeArrowheads="1"/>
                </p:cNvPicPr>
                <p:nvPr/>
              </p:nvPicPr>
              <p:blipFill>
                <a:blip r:embed="rId3" cstate="print"/>
                <a:srcRect/>
                <a:stretch>
                  <a:fillRect/>
                </a:stretch>
              </p:blipFill>
              <p:spPr bwMode="auto">
                <a:xfrm>
                  <a:off x="3348038" y="1341438"/>
                  <a:ext cx="3240087" cy="719137"/>
                </a:xfrm>
                <a:prstGeom prst="rect">
                  <a:avLst/>
                </a:prstGeom>
                <a:noFill/>
                <a:ln w="9525">
                  <a:noFill/>
                  <a:miter lim="800000"/>
                  <a:headEnd/>
                  <a:tailEnd/>
                </a:ln>
              </p:spPr>
            </p:pic>
            <p:sp>
              <p:nvSpPr>
                <p:cNvPr id="11307" name="TextBox 41"/>
                <p:cNvSpPr txBox="1">
                  <a:spLocks noChangeArrowheads="1"/>
                </p:cNvSpPr>
                <p:nvPr/>
              </p:nvSpPr>
              <p:spPr bwMode="auto">
                <a:xfrm>
                  <a:off x="3953380" y="1412875"/>
                  <a:ext cx="1896676" cy="481411"/>
                </a:xfrm>
                <a:prstGeom prst="rect">
                  <a:avLst/>
                </a:prstGeom>
                <a:noFill/>
                <a:ln w="9525">
                  <a:noFill/>
                  <a:miter lim="800000"/>
                  <a:headEnd/>
                  <a:tailEnd/>
                </a:ln>
              </p:spPr>
              <p:txBody>
                <a:bodyPr wrap="none">
                  <a:spAutoFit/>
                </a:bodyPr>
                <a:lstStyle/>
                <a:p>
                  <a:pPr defTabSz="784225"/>
                  <a:r>
                    <a:rPr lang="en-US" altLang="zh-CN" sz="2000">
                      <a:solidFill>
                        <a:schemeClr val="bg1"/>
                      </a:solidFill>
                      <a:latin typeface="微软雅黑" panose="020B0503020204020204" pitchFamily="34" charset="-122"/>
                      <a:ea typeface="微软雅黑" panose="020B0503020204020204" pitchFamily="34" charset="-122"/>
                    </a:rPr>
                    <a:t>Session layer</a:t>
                  </a:r>
                </a:p>
              </p:txBody>
            </p:sp>
          </p:grpSp>
          <p:grpSp>
            <p:nvGrpSpPr>
              <p:cNvPr id="11294" name="组合 25"/>
              <p:cNvGrpSpPr>
                <a:grpSpLocks/>
              </p:cNvGrpSpPr>
              <p:nvPr/>
            </p:nvGrpSpPr>
            <p:grpSpPr bwMode="auto">
              <a:xfrm>
                <a:off x="1216800" y="3717033"/>
                <a:ext cx="3024000" cy="597600"/>
                <a:chOff x="3348038" y="1341438"/>
                <a:chExt cx="3240087" cy="719137"/>
              </a:xfrm>
            </p:grpSpPr>
            <p:pic>
              <p:nvPicPr>
                <p:cNvPr id="11304" name="Picture 4" descr="1"/>
                <p:cNvPicPr>
                  <a:picLocks noChangeAspect="1" noChangeArrowheads="1"/>
                </p:cNvPicPr>
                <p:nvPr/>
              </p:nvPicPr>
              <p:blipFill>
                <a:blip r:embed="rId3" cstate="print"/>
                <a:srcRect/>
                <a:stretch>
                  <a:fillRect/>
                </a:stretch>
              </p:blipFill>
              <p:spPr bwMode="auto">
                <a:xfrm>
                  <a:off x="3348038" y="1341438"/>
                  <a:ext cx="3240087" cy="719137"/>
                </a:xfrm>
                <a:prstGeom prst="rect">
                  <a:avLst/>
                </a:prstGeom>
                <a:noFill/>
                <a:ln w="9525">
                  <a:noFill/>
                  <a:miter lim="800000"/>
                  <a:headEnd/>
                  <a:tailEnd/>
                </a:ln>
              </p:spPr>
            </p:pic>
            <p:sp>
              <p:nvSpPr>
                <p:cNvPr id="11305" name="TextBox 41"/>
                <p:cNvSpPr txBox="1">
                  <a:spLocks noChangeArrowheads="1"/>
                </p:cNvSpPr>
                <p:nvPr/>
              </p:nvSpPr>
              <p:spPr bwMode="auto">
                <a:xfrm>
                  <a:off x="3860563" y="1412875"/>
                  <a:ext cx="2161161" cy="481411"/>
                </a:xfrm>
                <a:prstGeom prst="rect">
                  <a:avLst/>
                </a:prstGeom>
                <a:noFill/>
                <a:ln w="9525">
                  <a:noFill/>
                  <a:miter lim="800000"/>
                  <a:headEnd/>
                  <a:tailEnd/>
                </a:ln>
              </p:spPr>
              <p:txBody>
                <a:bodyPr wrap="none">
                  <a:spAutoFit/>
                </a:bodyPr>
                <a:lstStyle/>
                <a:p>
                  <a:pPr defTabSz="784225"/>
                  <a:r>
                    <a:rPr lang="en-US" altLang="zh-CN" sz="2000">
                      <a:solidFill>
                        <a:schemeClr val="bg1"/>
                      </a:solidFill>
                      <a:latin typeface="微软雅黑" panose="020B0503020204020204" pitchFamily="34" charset="-122"/>
                      <a:ea typeface="微软雅黑" panose="020B0503020204020204" pitchFamily="34" charset="-122"/>
                    </a:rPr>
                    <a:t>Transport layer</a:t>
                  </a:r>
                </a:p>
              </p:txBody>
            </p:sp>
          </p:grpSp>
          <p:grpSp>
            <p:nvGrpSpPr>
              <p:cNvPr id="11295" name="组合 25"/>
              <p:cNvGrpSpPr>
                <a:grpSpLocks/>
              </p:cNvGrpSpPr>
              <p:nvPr/>
            </p:nvGrpSpPr>
            <p:grpSpPr bwMode="auto">
              <a:xfrm>
                <a:off x="1216800" y="4389108"/>
                <a:ext cx="3024000" cy="597600"/>
                <a:chOff x="3348038" y="1341438"/>
                <a:chExt cx="3240087" cy="719137"/>
              </a:xfrm>
            </p:grpSpPr>
            <p:pic>
              <p:nvPicPr>
                <p:cNvPr id="11302" name="Picture 4" descr="1"/>
                <p:cNvPicPr>
                  <a:picLocks noChangeAspect="1" noChangeArrowheads="1"/>
                </p:cNvPicPr>
                <p:nvPr/>
              </p:nvPicPr>
              <p:blipFill>
                <a:blip r:embed="rId3" cstate="print"/>
                <a:srcRect/>
                <a:stretch>
                  <a:fillRect/>
                </a:stretch>
              </p:blipFill>
              <p:spPr bwMode="auto">
                <a:xfrm>
                  <a:off x="3348038" y="1341438"/>
                  <a:ext cx="3240087" cy="719137"/>
                </a:xfrm>
                <a:prstGeom prst="rect">
                  <a:avLst/>
                </a:prstGeom>
                <a:noFill/>
                <a:ln w="9525">
                  <a:noFill/>
                  <a:miter lim="800000"/>
                  <a:headEnd/>
                  <a:tailEnd/>
                </a:ln>
              </p:spPr>
            </p:pic>
            <p:sp>
              <p:nvSpPr>
                <p:cNvPr id="11303" name="TextBox 41"/>
                <p:cNvSpPr txBox="1">
                  <a:spLocks noChangeArrowheads="1"/>
                </p:cNvSpPr>
                <p:nvPr/>
              </p:nvSpPr>
              <p:spPr bwMode="auto">
                <a:xfrm>
                  <a:off x="3938781" y="1412875"/>
                  <a:ext cx="2036682" cy="481411"/>
                </a:xfrm>
                <a:prstGeom prst="rect">
                  <a:avLst/>
                </a:prstGeom>
                <a:noFill/>
                <a:ln w="9525">
                  <a:noFill/>
                  <a:miter lim="800000"/>
                  <a:headEnd/>
                  <a:tailEnd/>
                </a:ln>
              </p:spPr>
              <p:txBody>
                <a:bodyPr wrap="none">
                  <a:spAutoFit/>
                </a:bodyPr>
                <a:lstStyle/>
                <a:p>
                  <a:pPr defTabSz="784225"/>
                  <a:r>
                    <a:rPr lang="en-US" altLang="zh-CN" sz="2000">
                      <a:solidFill>
                        <a:schemeClr val="bg1"/>
                      </a:solidFill>
                      <a:latin typeface="微软雅黑" panose="020B0503020204020204" pitchFamily="34" charset="-122"/>
                      <a:ea typeface="微软雅黑" panose="020B0503020204020204" pitchFamily="34" charset="-122"/>
                    </a:rPr>
                    <a:t>Network layer</a:t>
                  </a:r>
                </a:p>
              </p:txBody>
            </p:sp>
          </p:grpSp>
          <p:grpSp>
            <p:nvGrpSpPr>
              <p:cNvPr id="11296" name="组合 23"/>
              <p:cNvGrpSpPr>
                <a:grpSpLocks/>
              </p:cNvGrpSpPr>
              <p:nvPr/>
            </p:nvGrpSpPr>
            <p:grpSpPr bwMode="auto">
              <a:xfrm>
                <a:off x="1216800" y="5061183"/>
                <a:ext cx="3024000" cy="597600"/>
                <a:chOff x="3348038" y="4821238"/>
                <a:chExt cx="3240087" cy="1279301"/>
              </a:xfrm>
            </p:grpSpPr>
            <p:pic>
              <p:nvPicPr>
                <p:cNvPr id="11300" name="Picture 34" descr="C:\Users\hk\Desktop\图标美化\终稿\55\8.png"/>
                <p:cNvPicPr>
                  <a:picLocks noChangeArrowheads="1"/>
                </p:cNvPicPr>
                <p:nvPr/>
              </p:nvPicPr>
              <p:blipFill>
                <a:blip r:embed="rId4" cstate="print"/>
                <a:srcRect/>
                <a:stretch>
                  <a:fillRect/>
                </a:stretch>
              </p:blipFill>
              <p:spPr bwMode="auto">
                <a:xfrm>
                  <a:off x="3348038" y="4821238"/>
                  <a:ext cx="3240087" cy="1279301"/>
                </a:xfrm>
                <a:prstGeom prst="rect">
                  <a:avLst/>
                </a:prstGeom>
                <a:noFill/>
                <a:ln w="9525">
                  <a:noFill/>
                  <a:miter lim="800000"/>
                  <a:headEnd/>
                  <a:tailEnd/>
                </a:ln>
              </p:spPr>
            </p:pic>
            <p:sp>
              <p:nvSpPr>
                <p:cNvPr id="11301" name="TextBox 36"/>
                <p:cNvSpPr txBox="1">
                  <a:spLocks noChangeArrowheads="1"/>
                </p:cNvSpPr>
                <p:nvPr/>
              </p:nvSpPr>
              <p:spPr bwMode="auto">
                <a:xfrm>
                  <a:off x="3907869" y="4906345"/>
                  <a:ext cx="2071854" cy="856400"/>
                </a:xfrm>
                <a:prstGeom prst="rect">
                  <a:avLst/>
                </a:prstGeom>
                <a:noFill/>
                <a:ln w="9525">
                  <a:noFill/>
                  <a:miter lim="800000"/>
                  <a:headEnd/>
                  <a:tailEnd/>
                </a:ln>
              </p:spPr>
              <p:txBody>
                <a:bodyPr wrap="none">
                  <a:spAutoFit/>
                </a:bodyPr>
                <a:lstStyle/>
                <a:p>
                  <a:pPr defTabSz="784225"/>
                  <a:r>
                    <a:rPr lang="en-US" altLang="zh-CN" sz="2000">
                      <a:solidFill>
                        <a:schemeClr val="bg1"/>
                      </a:solidFill>
                      <a:latin typeface="微软雅黑" panose="020B0503020204020204" pitchFamily="34" charset="-122"/>
                      <a:ea typeface="微软雅黑" panose="020B0503020204020204" pitchFamily="34" charset="-122"/>
                    </a:rPr>
                    <a:t>Data link layer</a:t>
                  </a:r>
                </a:p>
              </p:txBody>
            </p:sp>
          </p:grpSp>
          <p:grpSp>
            <p:nvGrpSpPr>
              <p:cNvPr id="11297" name="组合 23"/>
              <p:cNvGrpSpPr>
                <a:grpSpLocks/>
              </p:cNvGrpSpPr>
              <p:nvPr/>
            </p:nvGrpSpPr>
            <p:grpSpPr bwMode="auto">
              <a:xfrm>
                <a:off x="1216800" y="5733256"/>
                <a:ext cx="3024000" cy="597600"/>
                <a:chOff x="3348038" y="4821238"/>
                <a:chExt cx="3240087" cy="1279301"/>
              </a:xfrm>
            </p:grpSpPr>
            <p:pic>
              <p:nvPicPr>
                <p:cNvPr id="11298" name="Picture 34" descr="C:\Users\hk\Desktop\图标美化\终稿\55\8.png"/>
                <p:cNvPicPr>
                  <a:picLocks noChangeArrowheads="1"/>
                </p:cNvPicPr>
                <p:nvPr/>
              </p:nvPicPr>
              <p:blipFill>
                <a:blip r:embed="rId4" cstate="print"/>
                <a:srcRect/>
                <a:stretch>
                  <a:fillRect/>
                </a:stretch>
              </p:blipFill>
              <p:spPr bwMode="auto">
                <a:xfrm>
                  <a:off x="3348038" y="4821238"/>
                  <a:ext cx="3240087" cy="1279301"/>
                </a:xfrm>
                <a:prstGeom prst="rect">
                  <a:avLst/>
                </a:prstGeom>
                <a:noFill/>
                <a:ln w="9525">
                  <a:noFill/>
                  <a:miter lim="800000"/>
                  <a:headEnd/>
                  <a:tailEnd/>
                </a:ln>
              </p:spPr>
            </p:pic>
            <p:sp>
              <p:nvSpPr>
                <p:cNvPr id="11299" name="TextBox 36"/>
                <p:cNvSpPr txBox="1">
                  <a:spLocks noChangeArrowheads="1"/>
                </p:cNvSpPr>
                <p:nvPr/>
              </p:nvSpPr>
              <p:spPr bwMode="auto">
                <a:xfrm>
                  <a:off x="3930197" y="4906345"/>
                  <a:ext cx="1956785" cy="856400"/>
                </a:xfrm>
                <a:prstGeom prst="rect">
                  <a:avLst/>
                </a:prstGeom>
                <a:noFill/>
                <a:ln w="9525">
                  <a:noFill/>
                  <a:miter lim="800000"/>
                  <a:headEnd/>
                  <a:tailEnd/>
                </a:ln>
              </p:spPr>
              <p:txBody>
                <a:bodyPr wrap="none">
                  <a:spAutoFit/>
                </a:bodyPr>
                <a:lstStyle/>
                <a:p>
                  <a:pPr defTabSz="784225"/>
                  <a:r>
                    <a:rPr lang="en-US" altLang="zh-CN" sz="2000">
                      <a:solidFill>
                        <a:schemeClr val="bg1"/>
                      </a:solidFill>
                      <a:latin typeface="微软雅黑" panose="020B0503020204020204" pitchFamily="34" charset="-122"/>
                      <a:ea typeface="微软雅黑" panose="020B0503020204020204" pitchFamily="34" charset="-122"/>
                    </a:rPr>
                    <a:t>Physical layer</a:t>
                  </a:r>
                </a:p>
              </p:txBody>
            </p:sp>
          </p:grpSp>
        </p:grpSp>
      </p:grpSp>
    </p:spTree>
    <p:extLst>
      <p:ext uri="{BB962C8B-B14F-4D97-AF65-F5344CB8AC3E}">
        <p14:creationId xmlns:p14="http://schemas.microsoft.com/office/powerpoint/2010/main" val="13439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a:t>Encapsulation</a:t>
            </a:r>
            <a:endParaRPr lang="zh-CN" altLang="en-US" dirty="0"/>
          </a:p>
        </p:txBody>
      </p:sp>
      <p:grpSp>
        <p:nvGrpSpPr>
          <p:cNvPr id="12292" name="Group 64"/>
          <p:cNvGrpSpPr>
            <a:grpSpLocks/>
          </p:cNvGrpSpPr>
          <p:nvPr/>
        </p:nvGrpSpPr>
        <p:grpSpPr bwMode="auto">
          <a:xfrm>
            <a:off x="2300288" y="1543050"/>
            <a:ext cx="7289800" cy="4622800"/>
            <a:chOff x="776288" y="1543050"/>
            <a:chExt cx="7289800" cy="4622800"/>
          </a:xfrm>
        </p:grpSpPr>
        <p:grpSp>
          <p:nvGrpSpPr>
            <p:cNvPr id="12293" name="Group 63"/>
            <p:cNvGrpSpPr>
              <a:grpSpLocks/>
            </p:cNvGrpSpPr>
            <p:nvPr/>
          </p:nvGrpSpPr>
          <p:grpSpPr bwMode="auto">
            <a:xfrm>
              <a:off x="5638800" y="1662113"/>
              <a:ext cx="2427288" cy="4389436"/>
              <a:chOff x="5638800" y="1662113"/>
              <a:chExt cx="2427288" cy="4389436"/>
            </a:xfrm>
          </p:grpSpPr>
          <p:grpSp>
            <p:nvGrpSpPr>
              <p:cNvPr id="12323" name="Group 61"/>
              <p:cNvGrpSpPr>
                <a:grpSpLocks/>
              </p:cNvGrpSpPr>
              <p:nvPr/>
            </p:nvGrpSpPr>
            <p:grpSpPr bwMode="auto">
              <a:xfrm>
                <a:off x="5638800" y="5673152"/>
                <a:ext cx="2427288" cy="378397"/>
                <a:chOff x="5638800" y="5673152"/>
                <a:chExt cx="2427288" cy="378397"/>
              </a:xfrm>
            </p:grpSpPr>
            <p:cxnSp>
              <p:nvCxnSpPr>
                <p:cNvPr id="12355" name="直接连接符 39"/>
                <p:cNvCxnSpPr>
                  <a:cxnSpLocks noChangeShapeType="1"/>
                </p:cNvCxnSpPr>
                <p:nvPr/>
              </p:nvCxnSpPr>
              <p:spPr bwMode="auto">
                <a:xfrm>
                  <a:off x="5638800" y="6044060"/>
                  <a:ext cx="360141" cy="0"/>
                </a:xfrm>
                <a:prstGeom prst="line">
                  <a:avLst/>
                </a:prstGeom>
                <a:noFill/>
                <a:ln w="28575" algn="ctr">
                  <a:solidFill>
                    <a:schemeClr val="tx1"/>
                  </a:solidFill>
                  <a:round/>
                  <a:headEnd/>
                  <a:tailEnd/>
                </a:ln>
              </p:spPr>
            </p:cxnSp>
            <p:cxnSp>
              <p:nvCxnSpPr>
                <p:cNvPr id="12356" name="直接连接符 39"/>
                <p:cNvCxnSpPr>
                  <a:cxnSpLocks noChangeShapeType="1"/>
                </p:cNvCxnSpPr>
                <p:nvPr/>
              </p:nvCxnSpPr>
              <p:spPr bwMode="auto">
                <a:xfrm rot="-5400000">
                  <a:off x="5803827" y="5852789"/>
                  <a:ext cx="359274" cy="0"/>
                </a:xfrm>
                <a:prstGeom prst="line">
                  <a:avLst/>
                </a:prstGeom>
                <a:noFill/>
                <a:ln w="28575" algn="ctr">
                  <a:solidFill>
                    <a:schemeClr val="tx1"/>
                  </a:solidFill>
                  <a:round/>
                  <a:headEnd/>
                  <a:tailEnd/>
                </a:ln>
              </p:spPr>
            </p:cxnSp>
            <p:cxnSp>
              <p:nvCxnSpPr>
                <p:cNvPr id="12357" name="直接连接符 39"/>
                <p:cNvCxnSpPr>
                  <a:cxnSpLocks noChangeShapeType="1"/>
                </p:cNvCxnSpPr>
                <p:nvPr/>
              </p:nvCxnSpPr>
              <p:spPr bwMode="auto">
                <a:xfrm>
                  <a:off x="5975128" y="5679411"/>
                  <a:ext cx="365760" cy="0"/>
                </a:xfrm>
                <a:prstGeom prst="line">
                  <a:avLst/>
                </a:prstGeom>
                <a:noFill/>
                <a:ln w="28575" algn="ctr">
                  <a:solidFill>
                    <a:schemeClr val="tx1"/>
                  </a:solidFill>
                  <a:round/>
                  <a:headEnd/>
                  <a:tailEnd/>
                </a:ln>
              </p:spPr>
            </p:cxnSp>
            <p:cxnSp>
              <p:nvCxnSpPr>
                <p:cNvPr id="12358" name="直接连接符 39"/>
                <p:cNvCxnSpPr>
                  <a:cxnSpLocks noChangeShapeType="1"/>
                </p:cNvCxnSpPr>
                <p:nvPr/>
              </p:nvCxnSpPr>
              <p:spPr bwMode="auto">
                <a:xfrm rot="-5400000">
                  <a:off x="6152181" y="5869185"/>
                  <a:ext cx="359274" cy="0"/>
                </a:xfrm>
                <a:prstGeom prst="line">
                  <a:avLst/>
                </a:prstGeom>
                <a:noFill/>
                <a:ln w="28575" algn="ctr">
                  <a:solidFill>
                    <a:schemeClr val="tx1"/>
                  </a:solidFill>
                  <a:round/>
                  <a:headEnd/>
                  <a:tailEnd/>
                </a:ln>
              </p:spPr>
            </p:cxnSp>
            <p:cxnSp>
              <p:nvCxnSpPr>
                <p:cNvPr id="12359" name="直接连接符 39"/>
                <p:cNvCxnSpPr>
                  <a:cxnSpLocks noChangeShapeType="1"/>
                </p:cNvCxnSpPr>
                <p:nvPr/>
              </p:nvCxnSpPr>
              <p:spPr bwMode="auto">
                <a:xfrm rot="-5400000">
                  <a:off x="6488229" y="5858074"/>
                  <a:ext cx="359274" cy="0"/>
                </a:xfrm>
                <a:prstGeom prst="line">
                  <a:avLst/>
                </a:prstGeom>
                <a:noFill/>
                <a:ln w="28575" algn="ctr">
                  <a:solidFill>
                    <a:schemeClr val="tx1"/>
                  </a:solidFill>
                  <a:round/>
                  <a:headEnd/>
                  <a:tailEnd/>
                </a:ln>
              </p:spPr>
            </p:cxnSp>
            <p:cxnSp>
              <p:nvCxnSpPr>
                <p:cNvPr id="12360" name="直接连接符 39"/>
                <p:cNvCxnSpPr>
                  <a:cxnSpLocks noChangeShapeType="1"/>
                </p:cNvCxnSpPr>
                <p:nvPr/>
              </p:nvCxnSpPr>
              <p:spPr bwMode="auto">
                <a:xfrm>
                  <a:off x="6660959" y="5683559"/>
                  <a:ext cx="365760" cy="0"/>
                </a:xfrm>
                <a:prstGeom prst="line">
                  <a:avLst/>
                </a:prstGeom>
                <a:noFill/>
                <a:ln w="28575" algn="ctr">
                  <a:solidFill>
                    <a:schemeClr val="tx1"/>
                  </a:solidFill>
                  <a:round/>
                  <a:headEnd/>
                  <a:tailEnd/>
                </a:ln>
              </p:spPr>
            </p:cxnSp>
            <p:cxnSp>
              <p:nvCxnSpPr>
                <p:cNvPr id="12361" name="直接连接符 39"/>
                <p:cNvCxnSpPr>
                  <a:cxnSpLocks noChangeShapeType="1"/>
                </p:cNvCxnSpPr>
                <p:nvPr/>
              </p:nvCxnSpPr>
              <p:spPr bwMode="auto">
                <a:xfrm rot="-5400000">
                  <a:off x="6837336" y="5870159"/>
                  <a:ext cx="359274" cy="0"/>
                </a:xfrm>
                <a:prstGeom prst="line">
                  <a:avLst/>
                </a:prstGeom>
                <a:noFill/>
                <a:ln w="28575" algn="ctr">
                  <a:solidFill>
                    <a:schemeClr val="tx1"/>
                  </a:solidFill>
                  <a:round/>
                  <a:headEnd/>
                  <a:tailEnd/>
                </a:ln>
              </p:spPr>
            </p:cxnSp>
            <p:cxnSp>
              <p:nvCxnSpPr>
                <p:cNvPr id="12362" name="直接连接符 39"/>
                <p:cNvCxnSpPr>
                  <a:cxnSpLocks noChangeShapeType="1"/>
                </p:cNvCxnSpPr>
                <p:nvPr/>
              </p:nvCxnSpPr>
              <p:spPr bwMode="auto">
                <a:xfrm>
                  <a:off x="6320425" y="6044061"/>
                  <a:ext cx="360141" cy="0"/>
                </a:xfrm>
                <a:prstGeom prst="line">
                  <a:avLst/>
                </a:prstGeom>
                <a:noFill/>
                <a:ln w="28575" algn="ctr">
                  <a:solidFill>
                    <a:schemeClr val="tx1"/>
                  </a:solidFill>
                  <a:round/>
                  <a:headEnd/>
                  <a:tailEnd/>
                </a:ln>
              </p:spPr>
            </p:cxnSp>
            <p:cxnSp>
              <p:nvCxnSpPr>
                <p:cNvPr id="12363" name="直接连接符 39"/>
                <p:cNvCxnSpPr>
                  <a:cxnSpLocks noChangeShapeType="1"/>
                </p:cNvCxnSpPr>
                <p:nvPr/>
              </p:nvCxnSpPr>
              <p:spPr bwMode="auto">
                <a:xfrm>
                  <a:off x="7011620" y="6044060"/>
                  <a:ext cx="360141" cy="0"/>
                </a:xfrm>
                <a:prstGeom prst="line">
                  <a:avLst/>
                </a:prstGeom>
                <a:noFill/>
                <a:ln w="28575" algn="ctr">
                  <a:solidFill>
                    <a:schemeClr val="tx1"/>
                  </a:solidFill>
                  <a:round/>
                  <a:headEnd/>
                  <a:tailEnd/>
                </a:ln>
              </p:spPr>
            </p:cxnSp>
            <p:cxnSp>
              <p:nvCxnSpPr>
                <p:cNvPr id="12364" name="直接连接符 39"/>
                <p:cNvCxnSpPr>
                  <a:cxnSpLocks noChangeShapeType="1"/>
                </p:cNvCxnSpPr>
                <p:nvPr/>
              </p:nvCxnSpPr>
              <p:spPr bwMode="auto">
                <a:xfrm rot="-5400000">
                  <a:off x="7179423" y="5871912"/>
                  <a:ext cx="359274" cy="0"/>
                </a:xfrm>
                <a:prstGeom prst="line">
                  <a:avLst/>
                </a:prstGeom>
                <a:noFill/>
                <a:ln w="28575" algn="ctr">
                  <a:solidFill>
                    <a:schemeClr val="tx1"/>
                  </a:solidFill>
                  <a:round/>
                  <a:headEnd/>
                  <a:tailEnd/>
                </a:ln>
              </p:spPr>
            </p:cxnSp>
            <p:cxnSp>
              <p:nvCxnSpPr>
                <p:cNvPr id="12365" name="直接连接符 39"/>
                <p:cNvCxnSpPr>
                  <a:cxnSpLocks noChangeShapeType="1"/>
                </p:cNvCxnSpPr>
                <p:nvPr/>
              </p:nvCxnSpPr>
              <p:spPr bwMode="auto">
                <a:xfrm>
                  <a:off x="7348979" y="5690522"/>
                  <a:ext cx="365760" cy="0"/>
                </a:xfrm>
                <a:prstGeom prst="line">
                  <a:avLst/>
                </a:prstGeom>
                <a:noFill/>
                <a:ln w="28575" algn="ctr">
                  <a:solidFill>
                    <a:schemeClr val="tx1"/>
                  </a:solidFill>
                  <a:round/>
                  <a:headEnd/>
                  <a:tailEnd/>
                </a:ln>
              </p:spPr>
            </p:cxnSp>
            <p:cxnSp>
              <p:nvCxnSpPr>
                <p:cNvPr id="12366" name="直接连接符 39"/>
                <p:cNvCxnSpPr>
                  <a:cxnSpLocks noChangeShapeType="1"/>
                </p:cNvCxnSpPr>
                <p:nvPr/>
              </p:nvCxnSpPr>
              <p:spPr bwMode="auto">
                <a:xfrm rot="-5400000">
                  <a:off x="7529859" y="5864424"/>
                  <a:ext cx="359274" cy="0"/>
                </a:xfrm>
                <a:prstGeom prst="line">
                  <a:avLst/>
                </a:prstGeom>
                <a:noFill/>
                <a:ln w="28575" algn="ctr">
                  <a:solidFill>
                    <a:schemeClr val="tx1"/>
                  </a:solidFill>
                  <a:round/>
                  <a:headEnd/>
                  <a:tailEnd/>
                </a:ln>
              </p:spPr>
            </p:cxnSp>
            <p:cxnSp>
              <p:nvCxnSpPr>
                <p:cNvPr id="12367" name="直接连接符 39"/>
                <p:cNvCxnSpPr>
                  <a:cxnSpLocks noChangeShapeType="1"/>
                </p:cNvCxnSpPr>
                <p:nvPr/>
              </p:nvCxnSpPr>
              <p:spPr bwMode="auto">
                <a:xfrm>
                  <a:off x="7705947" y="6044060"/>
                  <a:ext cx="360141" cy="0"/>
                </a:xfrm>
                <a:prstGeom prst="line">
                  <a:avLst/>
                </a:prstGeom>
                <a:noFill/>
                <a:ln w="28575" algn="ctr">
                  <a:solidFill>
                    <a:schemeClr val="tx1"/>
                  </a:solidFill>
                  <a:round/>
                  <a:headEnd/>
                  <a:tailEnd/>
                </a:ln>
              </p:spPr>
            </p:cxnSp>
          </p:grpSp>
          <p:grpSp>
            <p:nvGrpSpPr>
              <p:cNvPr id="12324" name="Group 62"/>
              <p:cNvGrpSpPr>
                <a:grpSpLocks/>
              </p:cNvGrpSpPr>
              <p:nvPr/>
            </p:nvGrpSpPr>
            <p:grpSpPr bwMode="auto">
              <a:xfrm>
                <a:off x="5701472" y="1662113"/>
                <a:ext cx="2314308" cy="3721072"/>
                <a:chOff x="5701472" y="1662113"/>
                <a:chExt cx="2314308" cy="3721072"/>
              </a:xfrm>
            </p:grpSpPr>
            <p:sp>
              <p:nvSpPr>
                <p:cNvPr id="80" name="矩形 33"/>
                <p:cNvSpPr/>
                <p:nvPr/>
              </p:nvSpPr>
              <p:spPr bwMode="auto">
                <a:xfrm>
                  <a:off x="6870586" y="1662113"/>
                  <a:ext cx="914400" cy="36005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Data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7" name="矩形 33"/>
                <p:cNvSpPr/>
                <p:nvPr/>
              </p:nvSpPr>
              <p:spPr bwMode="auto">
                <a:xfrm>
                  <a:off x="6459106" y="4350605"/>
                  <a:ext cx="1325880" cy="36005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Data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6099452" y="4350605"/>
                  <a:ext cx="360711" cy="36041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30" name="矩形 33"/>
                <p:cNvSpPr/>
                <p:nvPr/>
              </p:nvSpPr>
              <p:spPr bwMode="auto">
                <a:xfrm>
                  <a:off x="6870586" y="2334281"/>
                  <a:ext cx="914400" cy="36005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Data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1" name="矩形 33"/>
                <p:cNvSpPr/>
                <p:nvPr/>
              </p:nvSpPr>
              <p:spPr bwMode="auto">
                <a:xfrm>
                  <a:off x="6870586" y="3006449"/>
                  <a:ext cx="914400" cy="36005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Data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6509195" y="3678437"/>
                  <a:ext cx="360588" cy="36041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32" name="矩形 33"/>
                <p:cNvSpPr/>
                <p:nvPr/>
              </p:nvSpPr>
              <p:spPr bwMode="auto">
                <a:xfrm>
                  <a:off x="6870586" y="3678437"/>
                  <a:ext cx="914400" cy="36005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Data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9" name="矩形 33"/>
                <p:cNvSpPr/>
                <p:nvPr/>
              </p:nvSpPr>
              <p:spPr bwMode="auto">
                <a:xfrm>
                  <a:off x="6047626" y="5022773"/>
                  <a:ext cx="1737360" cy="360049"/>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Data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5701472" y="5022773"/>
                  <a:ext cx="360793" cy="360412"/>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33" name="矩形 132"/>
                <p:cNvSpPr/>
                <p:nvPr/>
              </p:nvSpPr>
              <p:spPr bwMode="auto">
                <a:xfrm>
                  <a:off x="7799660" y="5022773"/>
                  <a:ext cx="216120" cy="360412"/>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grpSp>
          <p:nvGrpSpPr>
            <p:cNvPr id="12294" name="组合 114"/>
            <p:cNvGrpSpPr>
              <a:grpSpLocks/>
            </p:cNvGrpSpPr>
            <p:nvPr/>
          </p:nvGrpSpPr>
          <p:grpSpPr bwMode="auto">
            <a:xfrm>
              <a:off x="776288" y="1543050"/>
              <a:ext cx="3463925" cy="4622800"/>
              <a:chOff x="776288" y="1543540"/>
              <a:chExt cx="3464512" cy="4623071"/>
            </a:xfrm>
          </p:grpSpPr>
          <p:sp>
            <p:nvSpPr>
              <p:cNvPr id="12295" name="Text Box 4"/>
              <p:cNvSpPr txBox="1">
                <a:spLocks noChangeArrowheads="1"/>
              </p:cNvSpPr>
              <p:nvPr/>
            </p:nvSpPr>
            <p:spPr bwMode="auto">
              <a:xfrm>
                <a:off x="776288" y="1699712"/>
                <a:ext cx="274481" cy="277015"/>
              </a:xfrm>
              <a:prstGeom prst="rect">
                <a:avLst/>
              </a:prstGeom>
              <a:noFill/>
              <a:ln w="9525" cap="rnd">
                <a:noFill/>
                <a:prstDash val="sysDot"/>
                <a:miter lim="800000"/>
                <a:headEnd/>
                <a:tailEnd/>
              </a:ln>
            </p:spPr>
            <p:txBody>
              <a:bodyPr wrap="none" anchor="ctr">
                <a:spAutoFit/>
              </a:bodyPr>
              <a:lstStyle/>
              <a:p>
                <a:pPr algn="ctr" eaLnBrk="1" hangingPunct="1"/>
                <a:r>
                  <a:rPr kumimoji="1" lang="en-US" altLang="zh-CN" sz="1200">
                    <a:solidFill>
                      <a:srgbClr val="5F5F5F"/>
                    </a:solidFill>
                    <a:latin typeface="微软雅黑" panose="020B0503020204020204" pitchFamily="34" charset="-122"/>
                    <a:ea typeface="微软雅黑" panose="020B0503020204020204" pitchFamily="34" charset="-122"/>
                  </a:rPr>
                  <a:t>7</a:t>
                </a:r>
              </a:p>
            </p:txBody>
          </p:sp>
          <p:sp>
            <p:nvSpPr>
              <p:cNvPr id="12296" name="Text Box 5"/>
              <p:cNvSpPr txBox="1">
                <a:spLocks noChangeArrowheads="1"/>
              </p:cNvSpPr>
              <p:nvPr/>
            </p:nvSpPr>
            <p:spPr bwMode="auto">
              <a:xfrm>
                <a:off x="776288" y="2332331"/>
                <a:ext cx="274481" cy="277015"/>
              </a:xfrm>
              <a:prstGeom prst="rect">
                <a:avLst/>
              </a:prstGeom>
              <a:noFill/>
              <a:ln w="9525" cap="rnd">
                <a:noFill/>
                <a:prstDash val="sysDot"/>
                <a:miter lim="800000"/>
                <a:headEnd/>
                <a:tailEnd/>
              </a:ln>
            </p:spPr>
            <p:txBody>
              <a:bodyPr wrap="none" anchor="ctr">
                <a:spAutoFit/>
              </a:bodyPr>
              <a:lstStyle/>
              <a:p>
                <a:pPr algn="ctr" eaLnBrk="1" hangingPunct="1"/>
                <a:r>
                  <a:rPr kumimoji="1" lang="en-US" altLang="zh-CN" sz="1200">
                    <a:solidFill>
                      <a:srgbClr val="5F5F5F"/>
                    </a:solidFill>
                    <a:latin typeface="微软雅黑" panose="020B0503020204020204" pitchFamily="34" charset="-122"/>
                    <a:ea typeface="微软雅黑" panose="020B0503020204020204" pitchFamily="34" charset="-122"/>
                  </a:rPr>
                  <a:t>6</a:t>
                </a:r>
              </a:p>
            </p:txBody>
          </p:sp>
          <p:sp>
            <p:nvSpPr>
              <p:cNvPr id="12297" name="Text Box 6"/>
              <p:cNvSpPr txBox="1">
                <a:spLocks noChangeArrowheads="1"/>
              </p:cNvSpPr>
              <p:nvPr/>
            </p:nvSpPr>
            <p:spPr bwMode="auto">
              <a:xfrm>
                <a:off x="776288" y="2987968"/>
                <a:ext cx="274481" cy="277015"/>
              </a:xfrm>
              <a:prstGeom prst="rect">
                <a:avLst/>
              </a:prstGeom>
              <a:noFill/>
              <a:ln w="9525" cap="rnd">
                <a:noFill/>
                <a:prstDash val="sysDot"/>
                <a:miter lim="800000"/>
                <a:headEnd/>
                <a:tailEnd/>
              </a:ln>
            </p:spPr>
            <p:txBody>
              <a:bodyPr wrap="none" anchor="ctr">
                <a:spAutoFit/>
              </a:bodyPr>
              <a:lstStyle/>
              <a:p>
                <a:pPr algn="ctr" eaLnBrk="1" hangingPunct="1"/>
                <a:r>
                  <a:rPr kumimoji="1" lang="en-US" altLang="zh-CN" sz="1200">
                    <a:solidFill>
                      <a:srgbClr val="5F5F5F"/>
                    </a:solidFill>
                    <a:latin typeface="微软雅黑" panose="020B0503020204020204" pitchFamily="34" charset="-122"/>
                    <a:ea typeface="微软雅黑" panose="020B0503020204020204" pitchFamily="34" charset="-122"/>
                  </a:rPr>
                  <a:t>5</a:t>
                </a:r>
              </a:p>
            </p:txBody>
          </p:sp>
          <p:sp>
            <p:nvSpPr>
              <p:cNvPr id="12298" name="Text Box 7"/>
              <p:cNvSpPr txBox="1">
                <a:spLocks noChangeArrowheads="1"/>
              </p:cNvSpPr>
              <p:nvPr/>
            </p:nvSpPr>
            <p:spPr bwMode="auto">
              <a:xfrm>
                <a:off x="776288" y="3631700"/>
                <a:ext cx="274481" cy="277015"/>
              </a:xfrm>
              <a:prstGeom prst="rect">
                <a:avLst/>
              </a:prstGeom>
              <a:noFill/>
              <a:ln w="9525" cap="rnd">
                <a:noFill/>
                <a:prstDash val="sysDot"/>
                <a:miter lim="800000"/>
                <a:headEnd/>
                <a:tailEnd/>
              </a:ln>
            </p:spPr>
            <p:txBody>
              <a:bodyPr wrap="none" anchor="ctr">
                <a:spAutoFit/>
              </a:bodyPr>
              <a:lstStyle/>
              <a:p>
                <a:pPr algn="ctr" eaLnBrk="1" hangingPunct="1"/>
                <a:r>
                  <a:rPr kumimoji="1" lang="en-US" altLang="zh-CN" sz="1200">
                    <a:solidFill>
                      <a:srgbClr val="5F5F5F"/>
                    </a:solidFill>
                    <a:latin typeface="微软雅黑" panose="020B0503020204020204" pitchFamily="34" charset="-122"/>
                    <a:ea typeface="微软雅黑" panose="020B0503020204020204" pitchFamily="34" charset="-122"/>
                  </a:rPr>
                  <a:t>4</a:t>
                </a:r>
              </a:p>
            </p:txBody>
          </p:sp>
          <p:sp>
            <p:nvSpPr>
              <p:cNvPr id="12299" name="Text Box 8"/>
              <p:cNvSpPr txBox="1">
                <a:spLocks noChangeArrowheads="1"/>
              </p:cNvSpPr>
              <p:nvPr/>
            </p:nvSpPr>
            <p:spPr bwMode="auto">
              <a:xfrm>
                <a:off x="776288" y="4280193"/>
                <a:ext cx="274481" cy="277015"/>
              </a:xfrm>
              <a:prstGeom prst="rect">
                <a:avLst/>
              </a:prstGeom>
              <a:noFill/>
              <a:ln w="9525" cap="rnd">
                <a:noFill/>
                <a:prstDash val="sysDot"/>
                <a:miter lim="800000"/>
                <a:headEnd/>
                <a:tailEnd/>
              </a:ln>
            </p:spPr>
            <p:txBody>
              <a:bodyPr wrap="none" anchor="ctr">
                <a:spAutoFit/>
              </a:bodyPr>
              <a:lstStyle/>
              <a:p>
                <a:pPr algn="ctr" eaLnBrk="1" hangingPunct="1"/>
                <a:r>
                  <a:rPr kumimoji="1" lang="en-US" altLang="zh-CN" sz="1200">
                    <a:solidFill>
                      <a:srgbClr val="5F5F5F"/>
                    </a:solidFill>
                    <a:latin typeface="微软雅黑" panose="020B0503020204020204" pitchFamily="34" charset="-122"/>
                    <a:ea typeface="微软雅黑" panose="020B0503020204020204" pitchFamily="34" charset="-122"/>
                  </a:rPr>
                  <a:t>3</a:t>
                </a:r>
              </a:p>
            </p:txBody>
          </p:sp>
          <p:sp>
            <p:nvSpPr>
              <p:cNvPr id="12300" name="Text Box 9"/>
              <p:cNvSpPr txBox="1">
                <a:spLocks noChangeArrowheads="1"/>
              </p:cNvSpPr>
              <p:nvPr/>
            </p:nvSpPr>
            <p:spPr bwMode="auto">
              <a:xfrm>
                <a:off x="790575" y="4927893"/>
                <a:ext cx="274481" cy="277015"/>
              </a:xfrm>
              <a:prstGeom prst="rect">
                <a:avLst/>
              </a:prstGeom>
              <a:noFill/>
              <a:ln w="9525" cap="rnd">
                <a:noFill/>
                <a:prstDash val="sysDot"/>
                <a:miter lim="800000"/>
                <a:headEnd/>
                <a:tailEnd/>
              </a:ln>
            </p:spPr>
            <p:txBody>
              <a:bodyPr wrap="none" anchor="ctr">
                <a:spAutoFit/>
              </a:bodyPr>
              <a:lstStyle/>
              <a:p>
                <a:pPr algn="ctr" eaLnBrk="1" hangingPunct="1"/>
                <a:r>
                  <a:rPr kumimoji="1" lang="en-US" altLang="zh-CN" sz="1200">
                    <a:solidFill>
                      <a:srgbClr val="5F5F5F"/>
                    </a:solidFill>
                    <a:latin typeface="微软雅黑" panose="020B0503020204020204" pitchFamily="34" charset="-122"/>
                    <a:ea typeface="微软雅黑" panose="020B0503020204020204" pitchFamily="34" charset="-122"/>
                  </a:rPr>
                  <a:t>2</a:t>
                </a:r>
              </a:p>
            </p:txBody>
          </p:sp>
          <p:sp>
            <p:nvSpPr>
              <p:cNvPr id="12301" name="Text Box 10"/>
              <p:cNvSpPr txBox="1">
                <a:spLocks noChangeArrowheads="1"/>
              </p:cNvSpPr>
              <p:nvPr/>
            </p:nvSpPr>
            <p:spPr bwMode="auto">
              <a:xfrm>
                <a:off x="798513" y="5575195"/>
                <a:ext cx="287337" cy="277812"/>
              </a:xfrm>
              <a:prstGeom prst="rect">
                <a:avLst/>
              </a:prstGeom>
              <a:noFill/>
              <a:ln w="9525" cap="rnd">
                <a:noFill/>
                <a:prstDash val="sysDot"/>
                <a:miter lim="800000"/>
                <a:headEnd/>
                <a:tailEnd/>
              </a:ln>
            </p:spPr>
            <p:txBody>
              <a:bodyPr anchor="ctr">
                <a:spAutoFit/>
              </a:bodyPr>
              <a:lstStyle/>
              <a:p>
                <a:pPr algn="ctr" eaLnBrk="1" hangingPunct="1"/>
                <a:r>
                  <a:rPr kumimoji="1" lang="en-US" altLang="zh-CN" sz="1200">
                    <a:solidFill>
                      <a:srgbClr val="5F5F5F"/>
                    </a:solidFill>
                    <a:latin typeface="微软雅黑" panose="020B0503020204020204" pitchFamily="34" charset="-122"/>
                    <a:ea typeface="微软雅黑" panose="020B0503020204020204" pitchFamily="34" charset="-122"/>
                  </a:rPr>
                  <a:t>1</a:t>
                </a:r>
              </a:p>
            </p:txBody>
          </p:sp>
          <p:grpSp>
            <p:nvGrpSpPr>
              <p:cNvPr id="12302" name="组合 25"/>
              <p:cNvGrpSpPr>
                <a:grpSpLocks/>
              </p:cNvGrpSpPr>
              <p:nvPr/>
            </p:nvGrpSpPr>
            <p:grpSpPr bwMode="auto">
              <a:xfrm>
                <a:off x="1216800" y="1543540"/>
                <a:ext cx="3024000" cy="597600"/>
                <a:chOff x="3348038" y="1341438"/>
                <a:chExt cx="3240087" cy="719137"/>
              </a:xfrm>
            </p:grpSpPr>
            <p:pic>
              <p:nvPicPr>
                <p:cNvPr id="12321" name="Picture 4" descr="1"/>
                <p:cNvPicPr>
                  <a:picLocks noChangeAspect="1" noChangeArrowheads="1"/>
                </p:cNvPicPr>
                <p:nvPr/>
              </p:nvPicPr>
              <p:blipFill>
                <a:blip r:embed="rId3" cstate="print"/>
                <a:srcRect/>
                <a:stretch>
                  <a:fillRect/>
                </a:stretch>
              </p:blipFill>
              <p:spPr bwMode="auto">
                <a:xfrm>
                  <a:off x="3348038" y="1341438"/>
                  <a:ext cx="3240087" cy="719137"/>
                </a:xfrm>
                <a:prstGeom prst="rect">
                  <a:avLst/>
                </a:prstGeom>
                <a:noFill/>
                <a:ln w="9525">
                  <a:noFill/>
                  <a:miter lim="800000"/>
                  <a:headEnd/>
                  <a:tailEnd/>
                </a:ln>
              </p:spPr>
            </p:pic>
            <p:sp>
              <p:nvSpPr>
                <p:cNvPr id="12322" name="TextBox 41"/>
                <p:cNvSpPr txBox="1">
                  <a:spLocks noChangeArrowheads="1"/>
                </p:cNvSpPr>
                <p:nvPr/>
              </p:nvSpPr>
              <p:spPr bwMode="auto">
                <a:xfrm>
                  <a:off x="4105384" y="1412875"/>
                  <a:ext cx="1701006" cy="481511"/>
                </a:xfrm>
                <a:prstGeom prst="rect">
                  <a:avLst/>
                </a:prstGeom>
                <a:noFill/>
                <a:ln w="9525">
                  <a:noFill/>
                  <a:miter lim="800000"/>
                  <a:headEnd/>
                  <a:tailEnd/>
                </a:ln>
              </p:spPr>
              <p:txBody>
                <a:bodyPr wrap="none">
                  <a:spAutoFit/>
                </a:bodyPr>
                <a:lstStyle/>
                <a:p>
                  <a:pPr algn="ctr"/>
                  <a:r>
                    <a:rPr lang="en-US" altLang="zh-CN" sz="2000">
                      <a:solidFill>
                        <a:schemeClr val="bg1"/>
                      </a:solidFill>
                      <a:latin typeface="微软雅黑" panose="020B0503020204020204" pitchFamily="34" charset="-122"/>
                      <a:ea typeface="微软雅黑" panose="020B0503020204020204" pitchFamily="34" charset="-122"/>
                    </a:rPr>
                    <a:t>Application</a:t>
                  </a:r>
                  <a:endParaRPr lang="zh-CN" altLang="en-US" sz="2000">
                    <a:solidFill>
                      <a:schemeClr val="bg1"/>
                    </a:solidFill>
                    <a:latin typeface="微软雅黑" panose="020B0503020204020204" pitchFamily="34" charset="-122"/>
                    <a:ea typeface="微软雅黑" panose="020B0503020204020204" pitchFamily="34" charset="-122"/>
                  </a:endParaRPr>
                </a:p>
              </p:txBody>
            </p:sp>
          </p:grpSp>
          <p:grpSp>
            <p:nvGrpSpPr>
              <p:cNvPr id="12303" name="组合 25"/>
              <p:cNvGrpSpPr>
                <a:grpSpLocks/>
              </p:cNvGrpSpPr>
              <p:nvPr/>
            </p:nvGrpSpPr>
            <p:grpSpPr bwMode="auto">
              <a:xfrm>
                <a:off x="1216800" y="2215615"/>
                <a:ext cx="3024000" cy="597600"/>
                <a:chOff x="3348038" y="1341438"/>
                <a:chExt cx="3240087" cy="719137"/>
              </a:xfrm>
            </p:grpSpPr>
            <p:pic>
              <p:nvPicPr>
                <p:cNvPr id="12319" name="Picture 4" descr="1"/>
                <p:cNvPicPr>
                  <a:picLocks noChangeAspect="1" noChangeArrowheads="1"/>
                </p:cNvPicPr>
                <p:nvPr/>
              </p:nvPicPr>
              <p:blipFill>
                <a:blip r:embed="rId3" cstate="print"/>
                <a:srcRect/>
                <a:stretch>
                  <a:fillRect/>
                </a:stretch>
              </p:blipFill>
              <p:spPr bwMode="auto">
                <a:xfrm>
                  <a:off x="3348038" y="1341438"/>
                  <a:ext cx="3240087" cy="719137"/>
                </a:xfrm>
                <a:prstGeom prst="rect">
                  <a:avLst/>
                </a:prstGeom>
                <a:noFill/>
                <a:ln w="9525">
                  <a:noFill/>
                  <a:miter lim="800000"/>
                  <a:headEnd/>
                  <a:tailEnd/>
                </a:ln>
              </p:spPr>
            </p:pic>
            <p:sp>
              <p:nvSpPr>
                <p:cNvPr id="12320" name="TextBox 41"/>
                <p:cNvSpPr txBox="1">
                  <a:spLocks noChangeArrowheads="1"/>
                </p:cNvSpPr>
                <p:nvPr/>
              </p:nvSpPr>
              <p:spPr bwMode="auto">
                <a:xfrm>
                  <a:off x="3671703" y="1412875"/>
                  <a:ext cx="2564873" cy="481511"/>
                </a:xfrm>
                <a:prstGeom prst="rect">
                  <a:avLst/>
                </a:prstGeom>
                <a:noFill/>
                <a:ln w="9525">
                  <a:noFill/>
                  <a:miter lim="800000"/>
                  <a:headEnd/>
                  <a:tailEnd/>
                </a:ln>
              </p:spPr>
              <p:txBody>
                <a:bodyPr wrap="none">
                  <a:spAutoFit/>
                </a:bodyPr>
                <a:lstStyle/>
                <a:p>
                  <a:pPr algn="ctr" defTabSz="784225"/>
                  <a:r>
                    <a:rPr lang="en-US" altLang="zh-CN" sz="2000">
                      <a:solidFill>
                        <a:schemeClr val="bg1"/>
                      </a:solidFill>
                      <a:latin typeface="微软雅黑" panose="020B0503020204020204" pitchFamily="34" charset="-122"/>
                      <a:ea typeface="微软雅黑" panose="020B0503020204020204" pitchFamily="34" charset="-122"/>
                    </a:rPr>
                    <a:t>Presentation layer</a:t>
                  </a:r>
                </a:p>
              </p:txBody>
            </p:sp>
          </p:grpSp>
          <p:grpSp>
            <p:nvGrpSpPr>
              <p:cNvPr id="12304" name="组合 25"/>
              <p:cNvGrpSpPr>
                <a:grpSpLocks/>
              </p:cNvGrpSpPr>
              <p:nvPr/>
            </p:nvGrpSpPr>
            <p:grpSpPr bwMode="auto">
              <a:xfrm>
                <a:off x="1216800" y="2887690"/>
                <a:ext cx="3024000" cy="597600"/>
                <a:chOff x="3348038" y="1341438"/>
                <a:chExt cx="3240087" cy="719137"/>
              </a:xfrm>
            </p:grpSpPr>
            <p:pic>
              <p:nvPicPr>
                <p:cNvPr id="12317" name="Picture 4" descr="1"/>
                <p:cNvPicPr>
                  <a:picLocks noChangeAspect="1" noChangeArrowheads="1"/>
                </p:cNvPicPr>
                <p:nvPr/>
              </p:nvPicPr>
              <p:blipFill>
                <a:blip r:embed="rId3" cstate="print"/>
                <a:srcRect/>
                <a:stretch>
                  <a:fillRect/>
                </a:stretch>
              </p:blipFill>
              <p:spPr bwMode="auto">
                <a:xfrm>
                  <a:off x="3348038" y="1341438"/>
                  <a:ext cx="3240087" cy="719137"/>
                </a:xfrm>
                <a:prstGeom prst="rect">
                  <a:avLst/>
                </a:prstGeom>
                <a:noFill/>
                <a:ln w="9525">
                  <a:noFill/>
                  <a:miter lim="800000"/>
                  <a:headEnd/>
                  <a:tailEnd/>
                </a:ln>
              </p:spPr>
            </p:pic>
            <p:sp>
              <p:nvSpPr>
                <p:cNvPr id="12318" name="TextBox 41"/>
                <p:cNvSpPr txBox="1">
                  <a:spLocks noChangeArrowheads="1"/>
                </p:cNvSpPr>
                <p:nvPr/>
              </p:nvSpPr>
              <p:spPr bwMode="auto">
                <a:xfrm>
                  <a:off x="3953380" y="1412875"/>
                  <a:ext cx="1897115" cy="481511"/>
                </a:xfrm>
                <a:prstGeom prst="rect">
                  <a:avLst/>
                </a:prstGeom>
                <a:noFill/>
                <a:ln w="9525">
                  <a:noFill/>
                  <a:miter lim="800000"/>
                  <a:headEnd/>
                  <a:tailEnd/>
                </a:ln>
              </p:spPr>
              <p:txBody>
                <a:bodyPr wrap="none">
                  <a:spAutoFit/>
                </a:bodyPr>
                <a:lstStyle/>
                <a:p>
                  <a:pPr algn="ctr" defTabSz="784225"/>
                  <a:r>
                    <a:rPr lang="en-US" altLang="zh-CN" sz="2000">
                      <a:solidFill>
                        <a:schemeClr val="bg1"/>
                      </a:solidFill>
                      <a:latin typeface="微软雅黑" panose="020B0503020204020204" pitchFamily="34" charset="-122"/>
                      <a:ea typeface="微软雅黑" panose="020B0503020204020204" pitchFamily="34" charset="-122"/>
                    </a:rPr>
                    <a:t>Session layer</a:t>
                  </a:r>
                </a:p>
              </p:txBody>
            </p:sp>
          </p:grpSp>
          <p:grpSp>
            <p:nvGrpSpPr>
              <p:cNvPr id="12305" name="组合 25"/>
              <p:cNvGrpSpPr>
                <a:grpSpLocks/>
              </p:cNvGrpSpPr>
              <p:nvPr/>
            </p:nvGrpSpPr>
            <p:grpSpPr bwMode="auto">
              <a:xfrm>
                <a:off x="1216800" y="3559765"/>
                <a:ext cx="3024000" cy="597600"/>
                <a:chOff x="3348038" y="1341438"/>
                <a:chExt cx="3240087" cy="719137"/>
              </a:xfrm>
            </p:grpSpPr>
            <p:pic>
              <p:nvPicPr>
                <p:cNvPr id="12315" name="Picture 4" descr="1"/>
                <p:cNvPicPr>
                  <a:picLocks noChangeAspect="1" noChangeArrowheads="1"/>
                </p:cNvPicPr>
                <p:nvPr/>
              </p:nvPicPr>
              <p:blipFill>
                <a:blip r:embed="rId3" cstate="print"/>
                <a:srcRect/>
                <a:stretch>
                  <a:fillRect/>
                </a:stretch>
              </p:blipFill>
              <p:spPr bwMode="auto">
                <a:xfrm>
                  <a:off x="3348038" y="1341438"/>
                  <a:ext cx="3240087" cy="719137"/>
                </a:xfrm>
                <a:prstGeom prst="rect">
                  <a:avLst/>
                </a:prstGeom>
                <a:noFill/>
                <a:ln w="9525">
                  <a:noFill/>
                  <a:miter lim="800000"/>
                  <a:headEnd/>
                  <a:tailEnd/>
                </a:ln>
              </p:spPr>
            </p:pic>
            <p:sp>
              <p:nvSpPr>
                <p:cNvPr id="12316" name="TextBox 41"/>
                <p:cNvSpPr txBox="1">
                  <a:spLocks noChangeArrowheads="1"/>
                </p:cNvSpPr>
                <p:nvPr/>
              </p:nvSpPr>
              <p:spPr bwMode="auto">
                <a:xfrm>
                  <a:off x="3860564" y="1412875"/>
                  <a:ext cx="2161662" cy="481511"/>
                </a:xfrm>
                <a:prstGeom prst="rect">
                  <a:avLst/>
                </a:prstGeom>
                <a:noFill/>
                <a:ln w="9525">
                  <a:noFill/>
                  <a:miter lim="800000"/>
                  <a:headEnd/>
                  <a:tailEnd/>
                </a:ln>
              </p:spPr>
              <p:txBody>
                <a:bodyPr wrap="none">
                  <a:spAutoFit/>
                </a:bodyPr>
                <a:lstStyle/>
                <a:p>
                  <a:pPr algn="ctr" defTabSz="784225"/>
                  <a:r>
                    <a:rPr lang="en-US" altLang="zh-CN" sz="2000">
                      <a:solidFill>
                        <a:schemeClr val="bg1"/>
                      </a:solidFill>
                      <a:latin typeface="微软雅黑" panose="020B0503020204020204" pitchFamily="34" charset="-122"/>
                      <a:ea typeface="微软雅黑" panose="020B0503020204020204" pitchFamily="34" charset="-122"/>
                    </a:rPr>
                    <a:t>Transport layer</a:t>
                  </a:r>
                </a:p>
              </p:txBody>
            </p:sp>
          </p:grpSp>
          <p:grpSp>
            <p:nvGrpSpPr>
              <p:cNvPr id="12306" name="组合 25"/>
              <p:cNvGrpSpPr>
                <a:grpSpLocks/>
              </p:cNvGrpSpPr>
              <p:nvPr/>
            </p:nvGrpSpPr>
            <p:grpSpPr bwMode="auto">
              <a:xfrm>
                <a:off x="1216800" y="4231840"/>
                <a:ext cx="3024000" cy="597600"/>
                <a:chOff x="3348038" y="1341438"/>
                <a:chExt cx="3240087" cy="719137"/>
              </a:xfrm>
            </p:grpSpPr>
            <p:pic>
              <p:nvPicPr>
                <p:cNvPr id="12313" name="Picture 4" descr="1"/>
                <p:cNvPicPr>
                  <a:picLocks noChangeAspect="1" noChangeArrowheads="1"/>
                </p:cNvPicPr>
                <p:nvPr/>
              </p:nvPicPr>
              <p:blipFill>
                <a:blip r:embed="rId3" cstate="print"/>
                <a:srcRect/>
                <a:stretch>
                  <a:fillRect/>
                </a:stretch>
              </p:blipFill>
              <p:spPr bwMode="auto">
                <a:xfrm>
                  <a:off x="3348038" y="1341438"/>
                  <a:ext cx="3240087" cy="719137"/>
                </a:xfrm>
                <a:prstGeom prst="rect">
                  <a:avLst/>
                </a:prstGeom>
                <a:noFill/>
                <a:ln w="9525">
                  <a:noFill/>
                  <a:miter lim="800000"/>
                  <a:headEnd/>
                  <a:tailEnd/>
                </a:ln>
              </p:spPr>
            </p:pic>
            <p:sp>
              <p:nvSpPr>
                <p:cNvPr id="12314" name="TextBox 41"/>
                <p:cNvSpPr txBox="1">
                  <a:spLocks noChangeArrowheads="1"/>
                </p:cNvSpPr>
                <p:nvPr/>
              </p:nvSpPr>
              <p:spPr bwMode="auto">
                <a:xfrm>
                  <a:off x="3938781" y="1412875"/>
                  <a:ext cx="2037153" cy="481511"/>
                </a:xfrm>
                <a:prstGeom prst="rect">
                  <a:avLst/>
                </a:prstGeom>
                <a:noFill/>
                <a:ln w="9525">
                  <a:noFill/>
                  <a:miter lim="800000"/>
                  <a:headEnd/>
                  <a:tailEnd/>
                </a:ln>
              </p:spPr>
              <p:txBody>
                <a:bodyPr wrap="none">
                  <a:spAutoFit/>
                </a:bodyPr>
                <a:lstStyle/>
                <a:p>
                  <a:pPr algn="ctr" defTabSz="784225"/>
                  <a:r>
                    <a:rPr lang="en-US" altLang="zh-CN" sz="2000">
                      <a:solidFill>
                        <a:schemeClr val="bg1"/>
                      </a:solidFill>
                      <a:latin typeface="微软雅黑" panose="020B0503020204020204" pitchFamily="34" charset="-122"/>
                      <a:ea typeface="微软雅黑" panose="020B0503020204020204" pitchFamily="34" charset="-122"/>
                    </a:rPr>
                    <a:t>Network layer</a:t>
                  </a:r>
                </a:p>
              </p:txBody>
            </p:sp>
          </p:grpSp>
          <p:grpSp>
            <p:nvGrpSpPr>
              <p:cNvPr id="12307" name="组合 23"/>
              <p:cNvGrpSpPr>
                <a:grpSpLocks/>
              </p:cNvGrpSpPr>
              <p:nvPr/>
            </p:nvGrpSpPr>
            <p:grpSpPr bwMode="auto">
              <a:xfrm>
                <a:off x="1216800" y="4903915"/>
                <a:ext cx="3024000" cy="597600"/>
                <a:chOff x="3348038" y="4821238"/>
                <a:chExt cx="3240087" cy="1279301"/>
              </a:xfrm>
            </p:grpSpPr>
            <p:pic>
              <p:nvPicPr>
                <p:cNvPr id="12311" name="Picture 34" descr="C:\Users\hk\Desktop\图标美化\终稿\55\8.png"/>
                <p:cNvPicPr>
                  <a:picLocks noChangeArrowheads="1"/>
                </p:cNvPicPr>
                <p:nvPr/>
              </p:nvPicPr>
              <p:blipFill>
                <a:blip r:embed="rId4" cstate="print"/>
                <a:srcRect/>
                <a:stretch>
                  <a:fillRect/>
                </a:stretch>
              </p:blipFill>
              <p:spPr bwMode="auto">
                <a:xfrm>
                  <a:off x="3348038" y="4821238"/>
                  <a:ext cx="3240087" cy="1279301"/>
                </a:xfrm>
                <a:prstGeom prst="rect">
                  <a:avLst/>
                </a:prstGeom>
                <a:noFill/>
                <a:ln w="9525">
                  <a:noFill/>
                  <a:miter lim="800000"/>
                  <a:headEnd/>
                  <a:tailEnd/>
                </a:ln>
              </p:spPr>
            </p:pic>
            <p:sp>
              <p:nvSpPr>
                <p:cNvPr id="12312" name="TextBox 36"/>
                <p:cNvSpPr txBox="1">
                  <a:spLocks noChangeArrowheads="1"/>
                </p:cNvSpPr>
                <p:nvPr/>
              </p:nvSpPr>
              <p:spPr bwMode="auto">
                <a:xfrm>
                  <a:off x="3907869" y="4906346"/>
                  <a:ext cx="2072334" cy="856578"/>
                </a:xfrm>
                <a:prstGeom prst="rect">
                  <a:avLst/>
                </a:prstGeom>
                <a:noFill/>
                <a:ln w="9525">
                  <a:noFill/>
                  <a:miter lim="800000"/>
                  <a:headEnd/>
                  <a:tailEnd/>
                </a:ln>
              </p:spPr>
              <p:txBody>
                <a:bodyPr wrap="none">
                  <a:spAutoFit/>
                </a:bodyPr>
                <a:lstStyle/>
                <a:p>
                  <a:pPr algn="ctr" defTabSz="784225"/>
                  <a:r>
                    <a:rPr lang="en-US" altLang="zh-CN" sz="2000">
                      <a:solidFill>
                        <a:schemeClr val="bg1"/>
                      </a:solidFill>
                      <a:latin typeface="微软雅黑" panose="020B0503020204020204" pitchFamily="34" charset="-122"/>
                      <a:ea typeface="微软雅黑" panose="020B0503020204020204" pitchFamily="34" charset="-122"/>
                    </a:rPr>
                    <a:t>Data link layer</a:t>
                  </a:r>
                </a:p>
              </p:txBody>
            </p:sp>
          </p:grpSp>
          <p:grpSp>
            <p:nvGrpSpPr>
              <p:cNvPr id="12308" name="组合 23"/>
              <p:cNvGrpSpPr>
                <a:grpSpLocks/>
              </p:cNvGrpSpPr>
              <p:nvPr/>
            </p:nvGrpSpPr>
            <p:grpSpPr bwMode="auto">
              <a:xfrm>
                <a:off x="1216800" y="5569011"/>
                <a:ext cx="3024000" cy="597600"/>
                <a:chOff x="3348038" y="4821238"/>
                <a:chExt cx="3240087" cy="1279301"/>
              </a:xfrm>
            </p:grpSpPr>
            <p:pic>
              <p:nvPicPr>
                <p:cNvPr id="12309" name="Picture 34" descr="C:\Users\hk\Desktop\图标美化\终稿\55\8.png"/>
                <p:cNvPicPr>
                  <a:picLocks noChangeArrowheads="1"/>
                </p:cNvPicPr>
                <p:nvPr/>
              </p:nvPicPr>
              <p:blipFill>
                <a:blip r:embed="rId4" cstate="print"/>
                <a:srcRect/>
                <a:stretch>
                  <a:fillRect/>
                </a:stretch>
              </p:blipFill>
              <p:spPr bwMode="auto">
                <a:xfrm>
                  <a:off x="3348038" y="4821238"/>
                  <a:ext cx="3240087" cy="1279301"/>
                </a:xfrm>
                <a:prstGeom prst="rect">
                  <a:avLst/>
                </a:prstGeom>
                <a:noFill/>
                <a:ln w="9525">
                  <a:noFill/>
                  <a:miter lim="800000"/>
                  <a:headEnd/>
                  <a:tailEnd/>
                </a:ln>
              </p:spPr>
            </p:pic>
            <p:sp>
              <p:nvSpPr>
                <p:cNvPr id="12310" name="TextBox 36"/>
                <p:cNvSpPr txBox="1">
                  <a:spLocks noChangeArrowheads="1"/>
                </p:cNvSpPr>
                <p:nvPr/>
              </p:nvSpPr>
              <p:spPr bwMode="auto">
                <a:xfrm>
                  <a:off x="3930197" y="4906346"/>
                  <a:ext cx="1957238" cy="856578"/>
                </a:xfrm>
                <a:prstGeom prst="rect">
                  <a:avLst/>
                </a:prstGeom>
                <a:noFill/>
                <a:ln w="9525">
                  <a:noFill/>
                  <a:miter lim="800000"/>
                  <a:headEnd/>
                  <a:tailEnd/>
                </a:ln>
              </p:spPr>
              <p:txBody>
                <a:bodyPr wrap="none">
                  <a:spAutoFit/>
                </a:bodyPr>
                <a:lstStyle/>
                <a:p>
                  <a:pPr algn="ctr" defTabSz="784225"/>
                  <a:r>
                    <a:rPr lang="en-US" altLang="zh-CN" sz="2000">
                      <a:solidFill>
                        <a:schemeClr val="bg1"/>
                      </a:solidFill>
                      <a:latin typeface="微软雅黑" panose="020B0503020204020204" pitchFamily="34" charset="-122"/>
                      <a:ea typeface="微软雅黑" panose="020B0503020204020204" pitchFamily="34" charset="-122"/>
                    </a:rPr>
                    <a:t>Physical layer</a:t>
                  </a:r>
                </a:p>
              </p:txBody>
            </p:sp>
          </p:grpSp>
        </p:grpSp>
      </p:grpSp>
    </p:spTree>
    <p:extLst>
      <p:ext uri="{BB962C8B-B14F-4D97-AF65-F5344CB8AC3E}">
        <p14:creationId xmlns:p14="http://schemas.microsoft.com/office/powerpoint/2010/main" val="4190077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latin typeface="Arial" charset="0"/>
                <a:cs typeface="Arial" charset="0"/>
              </a:rPr>
              <a:t>Layered Models - TCP/IP</a:t>
            </a:r>
            <a:endParaRPr lang="zh-CN" altLang="en-US" dirty="0"/>
          </a:p>
        </p:txBody>
      </p:sp>
      <p:grpSp>
        <p:nvGrpSpPr>
          <p:cNvPr id="10244" name="Group 22"/>
          <p:cNvGrpSpPr>
            <a:grpSpLocks/>
          </p:cNvGrpSpPr>
          <p:nvPr/>
        </p:nvGrpSpPr>
        <p:grpSpPr bwMode="auto">
          <a:xfrm>
            <a:off x="2855914" y="1773238"/>
            <a:ext cx="5976937" cy="4114800"/>
            <a:chOff x="1331913" y="1773238"/>
            <a:chExt cx="5976937" cy="4114800"/>
          </a:xfrm>
        </p:grpSpPr>
        <p:grpSp>
          <p:nvGrpSpPr>
            <p:cNvPr id="10245" name="组合 23"/>
            <p:cNvGrpSpPr>
              <a:grpSpLocks/>
            </p:cNvGrpSpPr>
            <p:nvPr/>
          </p:nvGrpSpPr>
          <p:grpSpPr bwMode="auto">
            <a:xfrm>
              <a:off x="4068763" y="4608513"/>
              <a:ext cx="3240087" cy="1279525"/>
              <a:chOff x="3348038" y="4821238"/>
              <a:chExt cx="3240087" cy="1279301"/>
            </a:xfrm>
          </p:grpSpPr>
          <p:pic>
            <p:nvPicPr>
              <p:cNvPr id="10261" name="Picture 34" descr="C:\Users\hk\Desktop\图标美化\终稿\55\8.png"/>
              <p:cNvPicPr>
                <a:picLocks noChangeArrowheads="1"/>
              </p:cNvPicPr>
              <p:nvPr/>
            </p:nvPicPr>
            <p:blipFill>
              <a:blip r:embed="rId3" cstate="print"/>
              <a:srcRect/>
              <a:stretch>
                <a:fillRect/>
              </a:stretch>
            </p:blipFill>
            <p:spPr bwMode="auto">
              <a:xfrm>
                <a:off x="3348038" y="4821238"/>
                <a:ext cx="3240087" cy="1279301"/>
              </a:xfrm>
              <a:prstGeom prst="rect">
                <a:avLst/>
              </a:prstGeom>
              <a:noFill/>
              <a:ln w="9525">
                <a:noFill/>
                <a:miter lim="800000"/>
                <a:headEnd/>
                <a:tailEnd/>
              </a:ln>
            </p:spPr>
          </p:pic>
          <p:sp>
            <p:nvSpPr>
              <p:cNvPr id="10262" name="TextBox 36"/>
              <p:cNvSpPr txBox="1">
                <a:spLocks noChangeArrowheads="1"/>
              </p:cNvSpPr>
              <p:nvPr/>
            </p:nvSpPr>
            <p:spPr bwMode="auto">
              <a:xfrm>
                <a:off x="3664559" y="5185767"/>
                <a:ext cx="2392771" cy="400040"/>
              </a:xfrm>
              <a:prstGeom prst="rect">
                <a:avLst/>
              </a:prstGeom>
              <a:noFill/>
              <a:ln w="9525">
                <a:noFill/>
                <a:miter lim="800000"/>
                <a:headEnd/>
                <a:tailEnd/>
              </a:ln>
            </p:spPr>
            <p:txBody>
              <a:bodyPr wrap="none">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Network Interface</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246" name="组合 22"/>
            <p:cNvGrpSpPr>
              <a:grpSpLocks/>
            </p:cNvGrpSpPr>
            <p:nvPr/>
          </p:nvGrpSpPr>
          <p:grpSpPr bwMode="auto">
            <a:xfrm>
              <a:off x="4068763" y="3752850"/>
              <a:ext cx="3240087" cy="719138"/>
              <a:chOff x="3348038" y="4125913"/>
              <a:chExt cx="3240087" cy="719137"/>
            </a:xfrm>
          </p:grpSpPr>
          <p:pic>
            <p:nvPicPr>
              <p:cNvPr id="10259" name="Picture 4" descr="1"/>
              <p:cNvPicPr>
                <a:picLocks noChangeAspect="1" noChangeArrowheads="1"/>
              </p:cNvPicPr>
              <p:nvPr/>
            </p:nvPicPr>
            <p:blipFill>
              <a:blip r:embed="rId4" cstate="print"/>
              <a:srcRect/>
              <a:stretch>
                <a:fillRect/>
              </a:stretch>
            </p:blipFill>
            <p:spPr bwMode="auto">
              <a:xfrm>
                <a:off x="3348038" y="4125913"/>
                <a:ext cx="3240087" cy="719137"/>
              </a:xfrm>
              <a:prstGeom prst="rect">
                <a:avLst/>
              </a:prstGeom>
              <a:noFill/>
              <a:ln w="9525">
                <a:noFill/>
                <a:miter lim="800000"/>
                <a:headEnd/>
                <a:tailEnd/>
              </a:ln>
            </p:spPr>
          </p:pic>
          <p:sp>
            <p:nvSpPr>
              <p:cNvPr id="10260" name="TextBox 37"/>
              <p:cNvSpPr txBox="1">
                <a:spLocks noChangeArrowheads="1"/>
              </p:cNvSpPr>
              <p:nvPr/>
            </p:nvSpPr>
            <p:spPr bwMode="auto">
              <a:xfrm>
                <a:off x="4266574" y="4229552"/>
                <a:ext cx="1237070" cy="400109"/>
              </a:xfrm>
              <a:prstGeom prst="rect">
                <a:avLst/>
              </a:prstGeom>
              <a:noFill/>
              <a:ln w="9525">
                <a:noFill/>
                <a:miter lim="800000"/>
                <a:headEnd/>
                <a:tailEnd/>
              </a:ln>
            </p:spPr>
            <p:txBody>
              <a:bodyPr wrap="none">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Network</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247" name="组合 21"/>
            <p:cNvGrpSpPr>
              <a:grpSpLocks/>
            </p:cNvGrpSpPr>
            <p:nvPr/>
          </p:nvGrpSpPr>
          <p:grpSpPr bwMode="auto">
            <a:xfrm>
              <a:off x="4068763" y="2762250"/>
              <a:ext cx="3240087" cy="720725"/>
              <a:chOff x="3348038" y="3429000"/>
              <a:chExt cx="3240087" cy="720725"/>
            </a:xfrm>
          </p:grpSpPr>
          <p:pic>
            <p:nvPicPr>
              <p:cNvPr id="10257" name="Picture 4" descr="1"/>
              <p:cNvPicPr>
                <a:picLocks noChangeAspect="1" noChangeArrowheads="1"/>
              </p:cNvPicPr>
              <p:nvPr/>
            </p:nvPicPr>
            <p:blipFill>
              <a:blip r:embed="rId4" cstate="print"/>
              <a:srcRect/>
              <a:stretch>
                <a:fillRect/>
              </a:stretch>
            </p:blipFill>
            <p:spPr bwMode="auto">
              <a:xfrm>
                <a:off x="3348038" y="3429000"/>
                <a:ext cx="3240087" cy="720725"/>
              </a:xfrm>
              <a:prstGeom prst="rect">
                <a:avLst/>
              </a:prstGeom>
              <a:noFill/>
              <a:ln w="9525">
                <a:noFill/>
                <a:miter lim="800000"/>
                <a:headEnd/>
                <a:tailEnd/>
              </a:ln>
            </p:spPr>
          </p:pic>
          <p:sp>
            <p:nvSpPr>
              <p:cNvPr id="10258" name="TextBox 38"/>
              <p:cNvSpPr txBox="1">
                <a:spLocks noChangeArrowheads="1"/>
              </p:cNvSpPr>
              <p:nvPr/>
            </p:nvSpPr>
            <p:spPr bwMode="auto">
              <a:xfrm>
                <a:off x="4184317" y="3514212"/>
                <a:ext cx="1353256" cy="400110"/>
              </a:xfrm>
              <a:prstGeom prst="rect">
                <a:avLst/>
              </a:prstGeom>
              <a:noFill/>
              <a:ln w="9525">
                <a:noFill/>
                <a:miter lim="800000"/>
                <a:headEnd/>
                <a:tailEnd/>
              </a:ln>
            </p:spPr>
            <p:txBody>
              <a:bodyPr wrap="none">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Transport</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248" name="组合 25"/>
            <p:cNvGrpSpPr>
              <a:grpSpLocks/>
            </p:cNvGrpSpPr>
            <p:nvPr/>
          </p:nvGrpSpPr>
          <p:grpSpPr bwMode="auto">
            <a:xfrm>
              <a:off x="4068763" y="1773238"/>
              <a:ext cx="3240087" cy="719137"/>
              <a:chOff x="3348038" y="1341438"/>
              <a:chExt cx="3240087" cy="719137"/>
            </a:xfrm>
          </p:grpSpPr>
          <p:pic>
            <p:nvPicPr>
              <p:cNvPr id="10255" name="Picture 4" descr="1"/>
              <p:cNvPicPr>
                <a:picLocks noChangeAspect="1" noChangeArrowheads="1"/>
              </p:cNvPicPr>
              <p:nvPr/>
            </p:nvPicPr>
            <p:blipFill>
              <a:blip r:embed="rId4" cstate="print"/>
              <a:srcRect/>
              <a:stretch>
                <a:fillRect/>
              </a:stretch>
            </p:blipFill>
            <p:spPr bwMode="auto">
              <a:xfrm>
                <a:off x="3348038" y="1341438"/>
                <a:ext cx="3240087" cy="719137"/>
              </a:xfrm>
              <a:prstGeom prst="rect">
                <a:avLst/>
              </a:prstGeom>
              <a:noFill/>
              <a:ln w="9525">
                <a:noFill/>
                <a:miter lim="800000"/>
                <a:headEnd/>
                <a:tailEnd/>
              </a:ln>
            </p:spPr>
          </p:pic>
          <p:sp>
            <p:nvSpPr>
              <p:cNvPr id="10256" name="TextBox 41"/>
              <p:cNvSpPr txBox="1">
                <a:spLocks noChangeArrowheads="1"/>
              </p:cNvSpPr>
              <p:nvPr/>
            </p:nvSpPr>
            <p:spPr bwMode="auto">
              <a:xfrm>
                <a:off x="4067298" y="1456901"/>
                <a:ext cx="1587294" cy="400110"/>
              </a:xfrm>
              <a:prstGeom prst="rect">
                <a:avLst/>
              </a:prstGeom>
              <a:noFill/>
              <a:ln w="9525">
                <a:noFill/>
                <a:miter lim="800000"/>
                <a:headEnd/>
                <a:tailEnd/>
              </a:ln>
            </p:spPr>
            <p:txBody>
              <a:bodyPr wrap="none">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Application</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249" name="Group 21"/>
            <p:cNvGrpSpPr>
              <a:grpSpLocks/>
            </p:cNvGrpSpPr>
            <p:nvPr/>
          </p:nvGrpSpPr>
          <p:grpSpPr bwMode="auto">
            <a:xfrm>
              <a:off x="1331913" y="4592638"/>
              <a:ext cx="2041525" cy="1203325"/>
              <a:chOff x="1331913" y="4592638"/>
              <a:chExt cx="2041525" cy="1203325"/>
            </a:xfrm>
          </p:grpSpPr>
          <p:pic>
            <p:nvPicPr>
              <p:cNvPr id="10253" name="Picture 2" descr="F:\2012项目\美化图标\项目\4\新文件夹\57\1.png"/>
              <p:cNvPicPr>
                <a:picLocks noChangeAspect="1" noChangeArrowheads="1"/>
              </p:cNvPicPr>
              <p:nvPr/>
            </p:nvPicPr>
            <p:blipFill>
              <a:blip r:embed="rId5" cstate="print"/>
              <a:srcRect/>
              <a:stretch>
                <a:fillRect/>
              </a:stretch>
            </p:blipFill>
            <p:spPr bwMode="auto">
              <a:xfrm>
                <a:off x="1331913" y="4592638"/>
                <a:ext cx="2041525" cy="1203325"/>
              </a:xfrm>
              <a:prstGeom prst="rect">
                <a:avLst/>
              </a:prstGeom>
              <a:noFill/>
              <a:ln w="9525">
                <a:noFill/>
                <a:miter lim="800000"/>
                <a:headEnd/>
                <a:tailEnd/>
              </a:ln>
            </p:spPr>
          </p:pic>
          <p:sp>
            <p:nvSpPr>
              <p:cNvPr id="44" name="Rectangle 12"/>
              <p:cNvSpPr>
                <a:spLocks noChangeArrowheads="1"/>
              </p:cNvSpPr>
              <p:nvPr/>
            </p:nvSpPr>
            <p:spPr bwMode="auto">
              <a:xfrm>
                <a:off x="1331913" y="5045075"/>
                <a:ext cx="1611312" cy="400110"/>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defRPr/>
                </a:pPr>
                <a:r>
                  <a:rPr lang="en-US" altLang="zh-CN" sz="2000" dirty="0">
                    <a:solidFill>
                      <a:srgbClr val="333333"/>
                    </a:solidFill>
                    <a:latin typeface="微软雅黑" panose="020B0503020204020204" pitchFamily="34" charset="-122"/>
                    <a:ea typeface="微软雅黑" panose="020B0503020204020204" pitchFamily="34" charset="-122"/>
                  </a:rPr>
                  <a:t>Ethernet</a:t>
                </a:r>
                <a:endParaRPr lang="zh-CN" altLang="en-US" sz="2000" dirty="0">
                  <a:solidFill>
                    <a:srgbClr val="333333"/>
                  </a:solidFill>
                  <a:latin typeface="微软雅黑" panose="020B0503020204020204" pitchFamily="34" charset="-122"/>
                  <a:ea typeface="微软雅黑" panose="020B0503020204020204" pitchFamily="34" charset="-122"/>
                </a:endParaRPr>
              </a:p>
            </p:txBody>
          </p:sp>
        </p:grpSp>
        <p:grpSp>
          <p:nvGrpSpPr>
            <p:cNvPr id="10250" name="Group 20"/>
            <p:cNvGrpSpPr>
              <a:grpSpLocks/>
            </p:cNvGrpSpPr>
            <p:nvPr/>
          </p:nvGrpSpPr>
          <p:grpSpPr bwMode="auto">
            <a:xfrm>
              <a:off x="1331913" y="2513013"/>
              <a:ext cx="2041525" cy="1203325"/>
              <a:chOff x="1331913" y="2513013"/>
              <a:chExt cx="2041525" cy="1203325"/>
            </a:xfrm>
          </p:grpSpPr>
          <p:pic>
            <p:nvPicPr>
              <p:cNvPr id="10251" name="Picture 2" descr="F:\2012项目\美化图标\项目\4\新文件夹\57\1.png"/>
              <p:cNvPicPr>
                <a:picLocks noChangeAspect="1" noChangeArrowheads="1"/>
              </p:cNvPicPr>
              <p:nvPr/>
            </p:nvPicPr>
            <p:blipFill>
              <a:blip r:embed="rId5" cstate="print"/>
              <a:srcRect/>
              <a:stretch>
                <a:fillRect/>
              </a:stretch>
            </p:blipFill>
            <p:spPr bwMode="auto">
              <a:xfrm>
                <a:off x="1331913" y="2513013"/>
                <a:ext cx="2041525" cy="1203325"/>
              </a:xfrm>
              <a:prstGeom prst="rect">
                <a:avLst/>
              </a:prstGeom>
              <a:noFill/>
              <a:ln w="9525">
                <a:noFill/>
                <a:miter lim="800000"/>
                <a:headEnd/>
                <a:tailEnd/>
              </a:ln>
            </p:spPr>
          </p:pic>
          <p:sp>
            <p:nvSpPr>
              <p:cNvPr id="46" name="Rectangle 11"/>
              <p:cNvSpPr>
                <a:spLocks noChangeArrowheads="1"/>
              </p:cNvSpPr>
              <p:nvPr/>
            </p:nvSpPr>
            <p:spPr bwMode="auto">
              <a:xfrm>
                <a:off x="1331913" y="2970213"/>
                <a:ext cx="1612900" cy="369332"/>
              </a:xfrm>
              <a:prstGeom prst="rect">
                <a:avLst/>
              </a:prstGeom>
              <a:noFill/>
              <a:ln w="9525">
                <a:noFill/>
                <a:miter lim="800000"/>
                <a:headEnd/>
                <a:tailEnd/>
              </a:ln>
              <a:effectLst>
                <a:outerShdw dist="17961" dir="2700000" algn="ctr" rotWithShape="0">
                  <a:srgbClr val="FFFFFF">
                    <a:alpha val="50000"/>
                  </a:srgbClr>
                </a:outerShdw>
              </a:effectLst>
            </p:spPr>
            <p:txBody>
              <a:bodyPr>
                <a:spAutoFit/>
              </a:bodyPr>
              <a:lstStyle/>
              <a:p>
                <a:pPr algn="ctr">
                  <a:defRPr/>
                </a:pPr>
                <a:r>
                  <a:rPr lang="en-US" altLang="zh-CN" sz="1800" dirty="0">
                    <a:solidFill>
                      <a:srgbClr val="333333"/>
                    </a:solidFill>
                    <a:latin typeface="微软雅黑" panose="020B0503020204020204" pitchFamily="34" charset="-122"/>
                    <a:ea typeface="微软雅黑" panose="020B0503020204020204" pitchFamily="34" charset="-122"/>
                  </a:rPr>
                  <a:t>TCP/IP</a:t>
                </a:r>
                <a:endParaRPr lang="zh-CN" altLang="en-US" sz="1800" dirty="0">
                  <a:solidFill>
                    <a:srgbClr val="333333"/>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471353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12285" y="1629320"/>
            <a:ext cx="10560048" cy="4680000"/>
          </a:xfrm>
        </p:spPr>
        <p:txBody>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marL="0" indent="0">
              <a:buNone/>
            </a:pPr>
            <a:endParaRPr lang="en-US" altLang="zh-CN" sz="2400" dirty="0"/>
          </a:p>
          <a:p>
            <a:pPr algn="l"/>
            <a:r>
              <a:rPr lang="en-US" altLang="zh-CN" sz="2400" dirty="0"/>
              <a:t>Data link layer frames are used to govern transmission over the communications medium.</a:t>
            </a:r>
            <a:endParaRPr lang="zh-CN" altLang="en-US" sz="2400" dirty="0"/>
          </a:p>
          <a:p>
            <a:endParaRPr lang="zh-CN" altLang="en-US" dirty="0"/>
          </a:p>
        </p:txBody>
      </p:sp>
      <p:sp>
        <p:nvSpPr>
          <p:cNvPr id="3" name="文本占位符 2"/>
          <p:cNvSpPr>
            <a:spLocks noGrp="1"/>
          </p:cNvSpPr>
          <p:nvPr>
            <p:ph type="body" sz="quarter" idx="12"/>
          </p:nvPr>
        </p:nvSpPr>
        <p:spPr/>
        <p:txBody>
          <a:bodyPr/>
          <a:lstStyle/>
          <a:p>
            <a:r>
              <a:rPr lang="en-US" altLang="zh-CN"/>
              <a:t>Communication Between Two End Stations</a:t>
            </a:r>
            <a:endParaRPr lang="zh-CN" altLang="en-US" dirty="0"/>
          </a:p>
        </p:txBody>
      </p:sp>
      <p:grpSp>
        <p:nvGrpSpPr>
          <p:cNvPr id="13316" name="Group 24"/>
          <p:cNvGrpSpPr>
            <a:grpSpLocks/>
          </p:cNvGrpSpPr>
          <p:nvPr/>
        </p:nvGrpSpPr>
        <p:grpSpPr bwMode="auto">
          <a:xfrm>
            <a:off x="2603501" y="2071689"/>
            <a:ext cx="6335713" cy="2365375"/>
            <a:chOff x="900113" y="2071688"/>
            <a:chExt cx="6336183" cy="2365747"/>
          </a:xfrm>
        </p:grpSpPr>
        <p:pic>
          <p:nvPicPr>
            <p:cNvPr id="13318" name="Picture 2"/>
            <p:cNvPicPr>
              <a:picLocks noChangeArrowheads="1"/>
            </p:cNvPicPr>
            <p:nvPr/>
          </p:nvPicPr>
          <p:blipFill>
            <a:blip r:embed="rId3" cstate="print"/>
            <a:srcRect/>
            <a:stretch>
              <a:fillRect/>
            </a:stretch>
          </p:blipFill>
          <p:spPr bwMode="auto">
            <a:xfrm>
              <a:off x="2792413" y="2852738"/>
              <a:ext cx="3609975" cy="120650"/>
            </a:xfrm>
            <a:prstGeom prst="rect">
              <a:avLst/>
            </a:prstGeom>
            <a:noFill/>
            <a:ln w="9525">
              <a:noFill/>
              <a:miter lim="800000"/>
              <a:headEnd/>
              <a:tailEnd/>
            </a:ln>
          </p:spPr>
        </p:pic>
        <p:sp>
          <p:nvSpPr>
            <p:cNvPr id="13321" name="TextBox 8"/>
            <p:cNvSpPr txBox="1">
              <a:spLocks noChangeArrowheads="1"/>
            </p:cNvSpPr>
            <p:nvPr/>
          </p:nvSpPr>
          <p:spPr bwMode="auto">
            <a:xfrm>
              <a:off x="2252663" y="2071688"/>
              <a:ext cx="683251" cy="277043"/>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rPr>
                <a:t>Host A</a:t>
              </a:r>
              <a:endParaRPr lang="zh-CN" altLang="en-US" sz="1200" dirty="0">
                <a:latin typeface="微软雅黑" panose="020B0503020204020204" pitchFamily="34" charset="-122"/>
                <a:ea typeface="微软雅黑" panose="020B0503020204020204" pitchFamily="34" charset="-122"/>
              </a:endParaRPr>
            </a:p>
          </p:txBody>
        </p:sp>
        <p:sp>
          <p:nvSpPr>
            <p:cNvPr id="13322" name="TextBox 9"/>
            <p:cNvSpPr txBox="1">
              <a:spLocks noChangeArrowheads="1"/>
            </p:cNvSpPr>
            <p:nvPr/>
          </p:nvSpPr>
          <p:spPr bwMode="auto">
            <a:xfrm>
              <a:off x="6351588" y="2071688"/>
              <a:ext cx="670426" cy="277043"/>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B</a:t>
              </a:r>
              <a:endParaRPr lang="zh-CN" altLang="en-US" sz="1200">
                <a:latin typeface="微软雅黑" panose="020B0503020204020204" pitchFamily="34" charset="-122"/>
                <a:ea typeface="微软雅黑" panose="020B0503020204020204" pitchFamily="34" charset="-122"/>
              </a:endParaRPr>
            </a:p>
          </p:txBody>
        </p:sp>
        <p:sp>
          <p:nvSpPr>
            <p:cNvPr id="31" name="矩形 12"/>
            <p:cNvSpPr/>
            <p:nvPr/>
          </p:nvSpPr>
          <p:spPr bwMode="auto">
            <a:xfrm>
              <a:off x="1979712" y="4076700"/>
              <a:ext cx="122396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Header</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2" name="矩形 14"/>
            <p:cNvSpPr/>
            <p:nvPr/>
          </p:nvSpPr>
          <p:spPr bwMode="auto">
            <a:xfrm>
              <a:off x="3227596" y="4076700"/>
              <a:ext cx="3240087"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Data</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329" name="TextBox 15"/>
            <p:cNvSpPr txBox="1">
              <a:spLocks noChangeArrowheads="1"/>
            </p:cNvSpPr>
            <p:nvPr/>
          </p:nvSpPr>
          <p:spPr bwMode="auto">
            <a:xfrm>
              <a:off x="900113" y="4067175"/>
              <a:ext cx="872420" cy="369390"/>
            </a:xfrm>
            <a:prstGeom prst="rect">
              <a:avLst/>
            </a:prstGeom>
            <a:noFill/>
            <a:ln w="9525">
              <a:noFill/>
              <a:miter lim="800000"/>
              <a:headEnd/>
              <a:tailEnd/>
            </a:ln>
          </p:spPr>
          <p:txBody>
            <a:bodyPr wrap="none">
              <a:spAutoFit/>
            </a:bodyPr>
            <a:lstStyle/>
            <a:p>
              <a:pPr algn="ctr"/>
              <a:r>
                <a:rPr lang="en-US" altLang="zh-CN" sz="1800">
                  <a:latin typeface="微软雅黑" panose="020B0503020204020204" pitchFamily="34" charset="-122"/>
                  <a:ea typeface="微软雅黑" panose="020B0503020204020204" pitchFamily="34" charset="-122"/>
                </a:rPr>
                <a:t>Frame</a:t>
              </a:r>
              <a:endParaRPr lang="zh-CN" altLang="en-US" sz="1800">
                <a:latin typeface="微软雅黑" panose="020B0503020204020204" pitchFamily="34" charset="-122"/>
                <a:ea typeface="微软雅黑" panose="020B0503020204020204" pitchFamily="34" charset="-122"/>
              </a:endParaRPr>
            </a:p>
          </p:txBody>
        </p:sp>
        <p:sp>
          <p:nvSpPr>
            <p:cNvPr id="34" name="矩形 11"/>
            <p:cNvSpPr/>
            <p:nvPr/>
          </p:nvSpPr>
          <p:spPr bwMode="auto">
            <a:xfrm>
              <a:off x="6484800" y="4077072"/>
              <a:ext cx="751496"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Trailer</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19" name="图片 18" descr="PC.png"/>
          <p:cNvPicPr>
            <a:picLocks noChangeAspect="1"/>
          </p:cNvPicPr>
          <p:nvPr/>
        </p:nvPicPr>
        <p:blipFill>
          <a:blip r:embed="rId4" cstate="print"/>
          <a:stretch>
            <a:fillRect/>
          </a:stretch>
        </p:blipFill>
        <p:spPr>
          <a:xfrm>
            <a:off x="3790863" y="2465826"/>
            <a:ext cx="1007266" cy="773580"/>
          </a:xfrm>
          <a:prstGeom prst="rect">
            <a:avLst/>
          </a:prstGeom>
        </p:spPr>
      </p:pic>
      <p:pic>
        <p:nvPicPr>
          <p:cNvPr id="20" name="图片 19" descr="PC.png"/>
          <p:cNvPicPr>
            <a:picLocks noChangeAspect="1"/>
          </p:cNvPicPr>
          <p:nvPr/>
        </p:nvPicPr>
        <p:blipFill>
          <a:blip r:embed="rId4" cstate="print"/>
          <a:stretch>
            <a:fillRect/>
          </a:stretch>
        </p:blipFill>
        <p:spPr>
          <a:xfrm>
            <a:off x="7886127" y="2465826"/>
            <a:ext cx="1007266" cy="773580"/>
          </a:xfrm>
          <a:prstGeom prst="rect">
            <a:avLst/>
          </a:prstGeom>
        </p:spPr>
      </p:pic>
    </p:spTree>
    <p:extLst>
      <p:ext uri="{BB962C8B-B14F-4D97-AF65-F5344CB8AC3E}">
        <p14:creationId xmlns:p14="http://schemas.microsoft.com/office/powerpoint/2010/main" val="134896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sz="quarter"/>
          </p:nvPr>
        </p:nvSpPr>
        <p:spPr/>
        <p:txBody>
          <a:bodyPr>
            <a:normAutofit fontScale="90000"/>
          </a:bodyPr>
          <a:lstStyle/>
          <a:p>
            <a:r>
              <a:rPr lang="en-US" altLang="zh-CN"/>
              <a:t>Introduction to Transmission Media</a:t>
            </a:r>
            <a:endParaRPr lang="zh-CN" alt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3296646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a:t>Frame Formats</a:t>
            </a:r>
            <a:endParaRPr lang="zh-CN" altLang="en-US" dirty="0"/>
          </a:p>
        </p:txBody>
      </p:sp>
      <p:grpSp>
        <p:nvGrpSpPr>
          <p:cNvPr id="14339" name="Group 25"/>
          <p:cNvGrpSpPr>
            <a:grpSpLocks/>
          </p:cNvGrpSpPr>
          <p:nvPr/>
        </p:nvGrpSpPr>
        <p:grpSpPr bwMode="auto">
          <a:xfrm>
            <a:off x="2290764" y="1773238"/>
            <a:ext cx="7621587" cy="3979862"/>
            <a:chOff x="766763" y="1773238"/>
            <a:chExt cx="7621587" cy="3979862"/>
          </a:xfrm>
        </p:grpSpPr>
        <p:pic>
          <p:nvPicPr>
            <p:cNvPr id="14341" name="Picture 2"/>
            <p:cNvPicPr>
              <a:picLocks noChangeArrowheads="1"/>
            </p:cNvPicPr>
            <p:nvPr/>
          </p:nvPicPr>
          <p:blipFill>
            <a:blip r:embed="rId3" cstate="print"/>
            <a:srcRect/>
            <a:stretch>
              <a:fillRect/>
            </a:stretch>
          </p:blipFill>
          <p:spPr bwMode="auto">
            <a:xfrm>
              <a:off x="2849563" y="2565400"/>
              <a:ext cx="3609975" cy="120650"/>
            </a:xfrm>
            <a:prstGeom prst="rect">
              <a:avLst/>
            </a:prstGeom>
            <a:noFill/>
            <a:ln w="9525">
              <a:noFill/>
              <a:miter lim="800000"/>
              <a:headEnd/>
              <a:tailEnd/>
            </a:ln>
          </p:spPr>
        </p:pic>
        <p:sp>
          <p:nvSpPr>
            <p:cNvPr id="14344" name="TextBox 21"/>
            <p:cNvSpPr txBox="1">
              <a:spLocks noChangeArrowheads="1"/>
            </p:cNvSpPr>
            <p:nvPr/>
          </p:nvSpPr>
          <p:spPr bwMode="auto">
            <a:xfrm>
              <a:off x="2309813" y="1773238"/>
              <a:ext cx="683200"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A</a:t>
              </a:r>
              <a:endParaRPr lang="zh-CN" altLang="en-US" sz="1200">
                <a:latin typeface="微软雅黑" panose="020B0503020204020204" pitchFamily="34" charset="-122"/>
                <a:ea typeface="微软雅黑" panose="020B0503020204020204" pitchFamily="34" charset="-122"/>
              </a:endParaRPr>
            </a:p>
          </p:txBody>
        </p:sp>
        <p:sp>
          <p:nvSpPr>
            <p:cNvPr id="14345" name="TextBox 22"/>
            <p:cNvSpPr txBox="1">
              <a:spLocks noChangeArrowheads="1"/>
            </p:cNvSpPr>
            <p:nvPr/>
          </p:nvSpPr>
          <p:spPr bwMode="auto">
            <a:xfrm>
              <a:off x="6408738" y="1773238"/>
              <a:ext cx="670376"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B</a:t>
              </a:r>
              <a:endParaRPr lang="zh-CN" altLang="en-US" sz="1200">
                <a:latin typeface="微软雅黑" panose="020B0503020204020204" pitchFamily="34" charset="-122"/>
                <a:ea typeface="微软雅黑" panose="020B0503020204020204" pitchFamily="34" charset="-122"/>
              </a:endParaRPr>
            </a:p>
          </p:txBody>
        </p:sp>
        <p:sp>
          <p:nvSpPr>
            <p:cNvPr id="14346" name="TextBox 25"/>
            <p:cNvSpPr txBox="1">
              <a:spLocks noChangeArrowheads="1"/>
            </p:cNvSpPr>
            <p:nvPr/>
          </p:nvSpPr>
          <p:spPr bwMode="auto">
            <a:xfrm>
              <a:off x="794262" y="3463925"/>
              <a:ext cx="1072409" cy="307777"/>
            </a:xfrm>
            <a:prstGeom prst="rect">
              <a:avLst/>
            </a:prstGeom>
            <a:noFill/>
            <a:ln w="9525">
              <a:noFill/>
              <a:miter lim="800000"/>
              <a:headEnd/>
              <a:tailEnd/>
            </a:ln>
          </p:spPr>
          <p:txBody>
            <a:bodyPr wrap="none">
              <a:spAutoFit/>
            </a:bodyPr>
            <a:lstStyle/>
            <a:p>
              <a:pPr algn="ctr"/>
              <a:r>
                <a:rPr lang="en-US" altLang="zh-CN" sz="1400">
                  <a:latin typeface="微软雅黑" panose="020B0503020204020204" pitchFamily="34" charset="-122"/>
                  <a:ea typeface="微软雅黑" panose="020B0503020204020204" pitchFamily="34" charset="-122"/>
                </a:rPr>
                <a:t>Ethernet II</a:t>
              </a:r>
              <a:endParaRPr lang="zh-CN" altLang="en-US" sz="1400">
                <a:latin typeface="微软雅黑" panose="020B0503020204020204" pitchFamily="34" charset="-122"/>
                <a:ea typeface="微软雅黑" panose="020B0503020204020204" pitchFamily="34" charset="-122"/>
              </a:endParaRPr>
            </a:p>
          </p:txBody>
        </p:sp>
        <p:sp>
          <p:nvSpPr>
            <p:cNvPr id="14347" name="TextBox 30"/>
            <p:cNvSpPr txBox="1">
              <a:spLocks noChangeArrowheads="1"/>
            </p:cNvSpPr>
            <p:nvPr/>
          </p:nvSpPr>
          <p:spPr bwMode="auto">
            <a:xfrm>
              <a:off x="766763" y="4327525"/>
              <a:ext cx="1002197" cy="307777"/>
            </a:xfrm>
            <a:prstGeom prst="rect">
              <a:avLst/>
            </a:prstGeom>
            <a:noFill/>
            <a:ln w="9525">
              <a:noFill/>
              <a:miter lim="800000"/>
              <a:headEnd/>
              <a:tailEnd/>
            </a:ln>
          </p:spPr>
          <p:txBody>
            <a:bodyPr wrap="none">
              <a:spAutoFit/>
            </a:bodyPr>
            <a:lstStyle/>
            <a:p>
              <a:pPr algn="ctr"/>
              <a:r>
                <a:rPr lang="en-US" altLang="zh-CN" sz="1400">
                  <a:latin typeface="微软雅黑" panose="020B0503020204020204" pitchFamily="34" charset="-122"/>
                  <a:ea typeface="微软雅黑" panose="020B0503020204020204" pitchFamily="34" charset="-122"/>
                </a:rPr>
                <a:t>IEEE802.3</a:t>
              </a:r>
              <a:endParaRPr lang="zh-CN" altLang="en-US" sz="1400">
                <a:latin typeface="微软雅黑" panose="020B0503020204020204" pitchFamily="34" charset="-122"/>
                <a:ea typeface="微软雅黑" panose="020B0503020204020204" pitchFamily="34" charset="-122"/>
              </a:endParaRPr>
            </a:p>
          </p:txBody>
        </p:sp>
        <p:sp>
          <p:nvSpPr>
            <p:cNvPr id="24" name="矩形 23"/>
            <p:cNvSpPr/>
            <p:nvPr/>
          </p:nvSpPr>
          <p:spPr bwMode="auto">
            <a:xfrm>
              <a:off x="2005013" y="3473450"/>
              <a:ext cx="900046"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D.MAC</a:t>
              </a:r>
            </a:p>
          </p:txBody>
        </p:sp>
        <p:sp>
          <p:nvSpPr>
            <p:cNvPr id="25" name="矩形 24"/>
            <p:cNvSpPr/>
            <p:nvPr/>
          </p:nvSpPr>
          <p:spPr bwMode="auto">
            <a:xfrm>
              <a:off x="4531992" y="3473450"/>
              <a:ext cx="2160428"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Data</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914281" y="3473450"/>
              <a:ext cx="900047"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S.MAC</a:t>
              </a:r>
            </a:p>
          </p:txBody>
        </p:sp>
        <p:sp>
          <p:nvSpPr>
            <p:cNvPr id="28" name="矩形 27"/>
            <p:cNvSpPr/>
            <p:nvPr/>
          </p:nvSpPr>
          <p:spPr bwMode="auto">
            <a:xfrm>
              <a:off x="3809783" y="3473450"/>
              <a:ext cx="72067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Type</a:t>
              </a:r>
            </a:p>
          </p:txBody>
        </p:sp>
        <p:sp>
          <p:nvSpPr>
            <p:cNvPr id="34" name="矩形 33"/>
            <p:cNvSpPr/>
            <p:nvPr/>
          </p:nvSpPr>
          <p:spPr bwMode="auto">
            <a:xfrm>
              <a:off x="6685029" y="3473450"/>
              <a:ext cx="900046"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FCS</a:t>
              </a:r>
            </a:p>
          </p:txBody>
        </p:sp>
        <p:sp>
          <p:nvSpPr>
            <p:cNvPr id="29" name="矩形 28"/>
            <p:cNvSpPr/>
            <p:nvPr/>
          </p:nvSpPr>
          <p:spPr bwMode="auto">
            <a:xfrm>
              <a:off x="1978025" y="4337050"/>
              <a:ext cx="900105"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D.MAC</a:t>
              </a:r>
            </a:p>
          </p:txBody>
        </p:sp>
        <p:sp>
          <p:nvSpPr>
            <p:cNvPr id="30" name="矩形 29"/>
            <p:cNvSpPr/>
            <p:nvPr/>
          </p:nvSpPr>
          <p:spPr bwMode="auto">
            <a:xfrm>
              <a:off x="6227452" y="4337050"/>
              <a:ext cx="1441439"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Data</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2859408" y="4337050"/>
              <a:ext cx="900106"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S.MAC</a:t>
              </a:r>
            </a:p>
          </p:txBody>
        </p:sp>
        <p:sp>
          <p:nvSpPr>
            <p:cNvPr id="33" name="矩形 32"/>
            <p:cNvSpPr/>
            <p:nvPr/>
          </p:nvSpPr>
          <p:spPr bwMode="auto">
            <a:xfrm>
              <a:off x="3770844" y="4337050"/>
              <a:ext cx="900106"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Length</a:t>
              </a:r>
            </a:p>
          </p:txBody>
        </p:sp>
        <p:sp>
          <p:nvSpPr>
            <p:cNvPr id="35" name="矩形 34"/>
            <p:cNvSpPr/>
            <p:nvPr/>
          </p:nvSpPr>
          <p:spPr bwMode="auto">
            <a:xfrm>
              <a:off x="7667630" y="4337050"/>
              <a:ext cx="720720"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FCS</a:t>
              </a:r>
            </a:p>
          </p:txBody>
        </p:sp>
        <p:sp>
          <p:nvSpPr>
            <p:cNvPr id="36" name="矩形 35"/>
            <p:cNvSpPr/>
            <p:nvPr/>
          </p:nvSpPr>
          <p:spPr bwMode="auto">
            <a:xfrm>
              <a:off x="4680693" y="4337050"/>
              <a:ext cx="647695"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LLC</a:t>
              </a:r>
            </a:p>
          </p:txBody>
        </p:sp>
        <p:sp>
          <p:nvSpPr>
            <p:cNvPr id="37" name="矩形 36"/>
            <p:cNvSpPr/>
            <p:nvPr/>
          </p:nvSpPr>
          <p:spPr bwMode="auto">
            <a:xfrm>
              <a:off x="5328606" y="4337050"/>
              <a:ext cx="900105"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SNAP</a:t>
              </a:r>
            </a:p>
          </p:txBody>
        </p:sp>
        <p:sp>
          <p:nvSpPr>
            <p:cNvPr id="14384" name="TextBox 37"/>
            <p:cNvSpPr txBox="1">
              <a:spLocks noChangeArrowheads="1"/>
            </p:cNvSpPr>
            <p:nvPr/>
          </p:nvSpPr>
          <p:spPr bwMode="auto">
            <a:xfrm>
              <a:off x="2977424" y="5057775"/>
              <a:ext cx="3830638" cy="307975"/>
            </a:xfrm>
            <a:prstGeom prst="rect">
              <a:avLst/>
            </a:prstGeom>
            <a:noFill/>
            <a:ln w="9525">
              <a:noFill/>
              <a:miter lim="800000"/>
              <a:headEnd/>
              <a:tailEnd/>
            </a:ln>
          </p:spPr>
          <p:txBody>
            <a:bodyPr wrap="none">
              <a:spAutoFit/>
            </a:bodyPr>
            <a:lstStyle/>
            <a:p>
              <a:pPr algn="ctr"/>
              <a:r>
                <a:rPr lang="en-US" altLang="zh-CN" sz="1400">
                  <a:latin typeface="微软雅黑" panose="020B0503020204020204" pitchFamily="34" charset="-122"/>
                  <a:ea typeface="微软雅黑" panose="020B0503020204020204" pitchFamily="34" charset="-122"/>
                </a:rPr>
                <a:t>Field Value &gt;= 1536 (0x0600)	Ethernet II</a:t>
              </a:r>
              <a:endParaRPr lang="zh-CN" altLang="en-US" sz="1400">
                <a:latin typeface="微软雅黑" panose="020B0503020204020204" pitchFamily="34" charset="-122"/>
                <a:ea typeface="微软雅黑" panose="020B0503020204020204" pitchFamily="34" charset="-122"/>
              </a:endParaRPr>
            </a:p>
          </p:txBody>
        </p:sp>
        <p:sp>
          <p:nvSpPr>
            <p:cNvPr id="14385" name="TextBox 38"/>
            <p:cNvSpPr txBox="1">
              <a:spLocks noChangeArrowheads="1"/>
            </p:cNvSpPr>
            <p:nvPr/>
          </p:nvSpPr>
          <p:spPr bwMode="auto">
            <a:xfrm>
              <a:off x="2997200" y="5445125"/>
              <a:ext cx="3813175" cy="307975"/>
            </a:xfrm>
            <a:prstGeom prst="rect">
              <a:avLst/>
            </a:prstGeom>
            <a:noFill/>
            <a:ln w="9525">
              <a:noFill/>
              <a:miter lim="800000"/>
              <a:headEnd/>
              <a:tailEnd/>
            </a:ln>
          </p:spPr>
          <p:txBody>
            <a:bodyPr wrap="none">
              <a:spAutoFit/>
            </a:bodyPr>
            <a:lstStyle/>
            <a:p>
              <a:pPr algn="ctr"/>
              <a:r>
                <a:rPr lang="en-US" altLang="zh-CN" sz="1400">
                  <a:latin typeface="微软雅黑" panose="020B0503020204020204" pitchFamily="34" charset="-122"/>
                  <a:ea typeface="微软雅黑" panose="020B0503020204020204" pitchFamily="34" charset="-122"/>
                </a:rPr>
                <a:t>Field Value &lt;= 1500 (0x05DC)	IEEE802.3</a:t>
              </a:r>
              <a:endParaRPr lang="zh-CN" altLang="en-US" sz="1400">
                <a:latin typeface="微软雅黑" panose="020B0503020204020204" pitchFamily="34" charset="-122"/>
                <a:ea typeface="微软雅黑" panose="020B0503020204020204" pitchFamily="34" charset="-122"/>
              </a:endParaRPr>
            </a:p>
          </p:txBody>
        </p:sp>
      </p:grpSp>
      <p:pic>
        <p:nvPicPr>
          <p:cNvPr id="31" name="图片 30" descr="PC.png"/>
          <p:cNvPicPr>
            <a:picLocks noChangeAspect="1"/>
          </p:cNvPicPr>
          <p:nvPr/>
        </p:nvPicPr>
        <p:blipFill>
          <a:blip r:embed="rId4" cstate="print"/>
          <a:stretch>
            <a:fillRect/>
          </a:stretch>
        </p:blipFill>
        <p:spPr>
          <a:xfrm>
            <a:off x="3671781" y="2125048"/>
            <a:ext cx="1007266" cy="773580"/>
          </a:xfrm>
          <a:prstGeom prst="rect">
            <a:avLst/>
          </a:prstGeom>
        </p:spPr>
      </p:pic>
      <p:pic>
        <p:nvPicPr>
          <p:cNvPr id="38" name="图片 37" descr="PC.png"/>
          <p:cNvPicPr>
            <a:picLocks noChangeAspect="1"/>
          </p:cNvPicPr>
          <p:nvPr/>
        </p:nvPicPr>
        <p:blipFill>
          <a:blip r:embed="rId4" cstate="print"/>
          <a:stretch>
            <a:fillRect/>
          </a:stretch>
        </p:blipFill>
        <p:spPr>
          <a:xfrm>
            <a:off x="7764294" y="2125048"/>
            <a:ext cx="1007266" cy="773580"/>
          </a:xfrm>
          <a:prstGeom prst="rect">
            <a:avLst/>
          </a:prstGeom>
        </p:spPr>
      </p:pic>
    </p:spTree>
    <p:extLst>
      <p:ext uri="{BB962C8B-B14F-4D97-AF65-F5344CB8AC3E}">
        <p14:creationId xmlns:p14="http://schemas.microsoft.com/office/powerpoint/2010/main" val="267451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The Ethernet II frame type is associated with protocols with a type value greater than 1536 (0x600).</a:t>
            </a:r>
            <a:endParaRPr lang="zh-CN" altLang="en-US" dirty="0"/>
          </a:p>
          <a:p>
            <a:endParaRPr lang="zh-CN" altLang="en-US" dirty="0"/>
          </a:p>
        </p:txBody>
      </p:sp>
      <p:sp>
        <p:nvSpPr>
          <p:cNvPr id="3" name="文本占位符 2"/>
          <p:cNvSpPr>
            <a:spLocks noGrp="1"/>
          </p:cNvSpPr>
          <p:nvPr>
            <p:ph type="body" sz="quarter" idx="12"/>
          </p:nvPr>
        </p:nvSpPr>
        <p:spPr/>
        <p:txBody>
          <a:bodyPr/>
          <a:lstStyle/>
          <a:p>
            <a:r>
              <a:rPr lang="en-US" altLang="zh-CN"/>
              <a:t>Ethernet II Frame</a:t>
            </a:r>
            <a:endParaRPr lang="zh-CN" altLang="en-US" dirty="0"/>
          </a:p>
        </p:txBody>
      </p:sp>
      <p:grpSp>
        <p:nvGrpSpPr>
          <p:cNvPr id="15364" name="Group 18"/>
          <p:cNvGrpSpPr>
            <a:grpSpLocks/>
          </p:cNvGrpSpPr>
          <p:nvPr/>
        </p:nvGrpSpPr>
        <p:grpSpPr bwMode="auto">
          <a:xfrm>
            <a:off x="2579689" y="2060575"/>
            <a:ext cx="7011987" cy="2628900"/>
            <a:chOff x="1055688" y="2060848"/>
            <a:chExt cx="7012312" cy="2628358"/>
          </a:xfrm>
        </p:grpSpPr>
        <p:sp>
          <p:nvSpPr>
            <p:cNvPr id="20" name="任意多边形 28"/>
            <p:cNvSpPr/>
            <p:nvPr/>
          </p:nvSpPr>
          <p:spPr bwMode="auto">
            <a:xfrm>
              <a:off x="2906799" y="2789361"/>
              <a:ext cx="1712991" cy="791999"/>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2068804"/>
                <a:gd name="connsiteY0" fmla="*/ 0 h 1497724"/>
                <a:gd name="connsiteX1" fmla="*/ 1474701 w 2068804"/>
                <a:gd name="connsiteY1" fmla="*/ 0 h 1497724"/>
                <a:gd name="connsiteX2" fmla="*/ 2068804 w 2068804"/>
                <a:gd name="connsiteY2" fmla="*/ 1361814 h 1497724"/>
                <a:gd name="connsiteX3" fmla="*/ 0 w 2068804"/>
                <a:gd name="connsiteY3" fmla="*/ 1497724 h 1497724"/>
                <a:gd name="connsiteX4" fmla="*/ 770911 w 2068804"/>
                <a:gd name="connsiteY4" fmla="*/ 0 h 1497724"/>
                <a:gd name="connsiteX0" fmla="*/ 770911 w 2068804"/>
                <a:gd name="connsiteY0" fmla="*/ 0 h 1497958"/>
                <a:gd name="connsiteX1" fmla="*/ 1474701 w 2068804"/>
                <a:gd name="connsiteY1" fmla="*/ 0 h 1497958"/>
                <a:gd name="connsiteX2" fmla="*/ 2068804 w 2068804"/>
                <a:gd name="connsiteY2" fmla="*/ 1497958 h 1497958"/>
                <a:gd name="connsiteX3" fmla="*/ 0 w 2068804"/>
                <a:gd name="connsiteY3" fmla="*/ 1497724 h 1497958"/>
                <a:gd name="connsiteX4" fmla="*/ 770911 w 2068804"/>
                <a:gd name="connsiteY4" fmla="*/ 0 h 1497958"/>
                <a:gd name="connsiteX0" fmla="*/ 770911 w 2344142"/>
                <a:gd name="connsiteY0" fmla="*/ 0 h 1497958"/>
                <a:gd name="connsiteX1" fmla="*/ 1474701 w 2344142"/>
                <a:gd name="connsiteY1" fmla="*/ 0 h 1497958"/>
                <a:gd name="connsiteX2" fmla="*/ 2344142 w 2344142"/>
                <a:gd name="connsiteY2" fmla="*/ 1497958 h 1497958"/>
                <a:gd name="connsiteX3" fmla="*/ 0 w 2344142"/>
                <a:gd name="connsiteY3" fmla="*/ 1497724 h 1497958"/>
                <a:gd name="connsiteX4" fmla="*/ 770911 w 2344142"/>
                <a:gd name="connsiteY4" fmla="*/ 0 h 1497958"/>
                <a:gd name="connsiteX0" fmla="*/ 770911 w 2344142"/>
                <a:gd name="connsiteY0" fmla="*/ 0 h 1497958"/>
                <a:gd name="connsiteX1" fmla="*/ 1441349 w 2344142"/>
                <a:gd name="connsiteY1" fmla="*/ 0 h 1497958"/>
                <a:gd name="connsiteX2" fmla="*/ 2344142 w 2344142"/>
                <a:gd name="connsiteY2" fmla="*/ 1497958 h 1497958"/>
                <a:gd name="connsiteX3" fmla="*/ 0 w 2344142"/>
                <a:gd name="connsiteY3" fmla="*/ 1497724 h 1497958"/>
                <a:gd name="connsiteX4" fmla="*/ 770911 w 2344142"/>
                <a:gd name="connsiteY4" fmla="*/ 0 h 1497958"/>
                <a:gd name="connsiteX0" fmla="*/ 586036 w 2344142"/>
                <a:gd name="connsiteY0" fmla="*/ 0 h 1497958"/>
                <a:gd name="connsiteX1" fmla="*/ 1441349 w 2344142"/>
                <a:gd name="connsiteY1" fmla="*/ 0 h 1497958"/>
                <a:gd name="connsiteX2" fmla="*/ 2344142 w 2344142"/>
                <a:gd name="connsiteY2" fmla="*/ 1497958 h 1497958"/>
                <a:gd name="connsiteX3" fmla="*/ 0 w 2344142"/>
                <a:gd name="connsiteY3" fmla="*/ 1497724 h 1497958"/>
                <a:gd name="connsiteX4" fmla="*/ 586036 w 2344142"/>
                <a:gd name="connsiteY4" fmla="*/ 0 h 1497958"/>
                <a:gd name="connsiteX0" fmla="*/ 586036 w 2344142"/>
                <a:gd name="connsiteY0" fmla="*/ 0 h 1497958"/>
                <a:gd name="connsiteX1" fmla="*/ 1758107 w 2344142"/>
                <a:gd name="connsiteY1" fmla="*/ 0 h 1497958"/>
                <a:gd name="connsiteX2" fmla="*/ 2344142 w 2344142"/>
                <a:gd name="connsiteY2" fmla="*/ 1497958 h 1497958"/>
                <a:gd name="connsiteX3" fmla="*/ 0 w 2344142"/>
                <a:gd name="connsiteY3" fmla="*/ 1497724 h 1497958"/>
                <a:gd name="connsiteX4" fmla="*/ 586036 w 2344142"/>
                <a:gd name="connsiteY4" fmla="*/ 0 h 1497958"/>
                <a:gd name="connsiteX0" fmla="*/ 560473 w 2344142"/>
                <a:gd name="connsiteY0" fmla="*/ 985 h 1497958"/>
                <a:gd name="connsiteX1" fmla="*/ 1758107 w 2344142"/>
                <a:gd name="connsiteY1" fmla="*/ 0 h 1497958"/>
                <a:gd name="connsiteX2" fmla="*/ 2344142 w 2344142"/>
                <a:gd name="connsiteY2" fmla="*/ 1497958 h 1497958"/>
                <a:gd name="connsiteX3" fmla="*/ 0 w 2344142"/>
                <a:gd name="connsiteY3" fmla="*/ 1497724 h 1497958"/>
                <a:gd name="connsiteX4" fmla="*/ 560473 w 2344142"/>
                <a:gd name="connsiteY4" fmla="*/ 985 h 1497958"/>
                <a:gd name="connsiteX0" fmla="*/ 560473 w 2344142"/>
                <a:gd name="connsiteY0" fmla="*/ 0 h 1496973"/>
                <a:gd name="connsiteX1" fmla="*/ 1733217 w 2344142"/>
                <a:gd name="connsiteY1" fmla="*/ 0 h 1496973"/>
                <a:gd name="connsiteX2" fmla="*/ 2344142 w 2344142"/>
                <a:gd name="connsiteY2" fmla="*/ 1496973 h 1496973"/>
                <a:gd name="connsiteX3" fmla="*/ 0 w 2344142"/>
                <a:gd name="connsiteY3" fmla="*/ 1496739 h 1496973"/>
                <a:gd name="connsiteX4" fmla="*/ 560473 w 2344142"/>
                <a:gd name="connsiteY4" fmla="*/ 0 h 1496973"/>
                <a:gd name="connsiteX0" fmla="*/ 560473 w 2344142"/>
                <a:gd name="connsiteY0" fmla="*/ 2 h 1496975"/>
                <a:gd name="connsiteX1" fmla="*/ 1733217 w 2344142"/>
                <a:gd name="connsiteY1" fmla="*/ 0 h 1496975"/>
                <a:gd name="connsiteX2" fmla="*/ 2344142 w 2344142"/>
                <a:gd name="connsiteY2" fmla="*/ 1496975 h 1496975"/>
                <a:gd name="connsiteX3" fmla="*/ 0 w 2344142"/>
                <a:gd name="connsiteY3" fmla="*/ 1496741 h 1496975"/>
                <a:gd name="connsiteX4" fmla="*/ 560473 w 2344142"/>
                <a:gd name="connsiteY4" fmla="*/ 2 h 1496975"/>
                <a:gd name="connsiteX0" fmla="*/ 560473 w 2344142"/>
                <a:gd name="connsiteY0" fmla="*/ 2 h 1496975"/>
                <a:gd name="connsiteX1" fmla="*/ 1733217 w 2344142"/>
                <a:gd name="connsiteY1" fmla="*/ 0 h 1496975"/>
                <a:gd name="connsiteX2" fmla="*/ 2344142 w 2344142"/>
                <a:gd name="connsiteY2" fmla="*/ 1496975 h 1496975"/>
                <a:gd name="connsiteX3" fmla="*/ 0 w 2344142"/>
                <a:gd name="connsiteY3" fmla="*/ 1496741 h 1496975"/>
                <a:gd name="connsiteX4" fmla="*/ 560473 w 2344142"/>
                <a:gd name="connsiteY4" fmla="*/ 2 h 1496975"/>
                <a:gd name="connsiteX0" fmla="*/ 560473 w 2344142"/>
                <a:gd name="connsiteY0" fmla="*/ 0 h 1496973"/>
                <a:gd name="connsiteX1" fmla="*/ 1837410 w 2344142"/>
                <a:gd name="connsiteY1" fmla="*/ 0 h 1496973"/>
                <a:gd name="connsiteX2" fmla="*/ 2344142 w 2344142"/>
                <a:gd name="connsiteY2" fmla="*/ 1496973 h 1496973"/>
                <a:gd name="connsiteX3" fmla="*/ 0 w 2344142"/>
                <a:gd name="connsiteY3" fmla="*/ 1496739 h 1496973"/>
                <a:gd name="connsiteX4" fmla="*/ 560473 w 2344142"/>
                <a:gd name="connsiteY4" fmla="*/ 0 h 1496973"/>
                <a:gd name="connsiteX0" fmla="*/ 541122 w 2324791"/>
                <a:gd name="connsiteY0" fmla="*/ 2 h 1497816"/>
                <a:gd name="connsiteX1" fmla="*/ 1818059 w 2324791"/>
                <a:gd name="connsiteY1" fmla="*/ 2 h 1497816"/>
                <a:gd name="connsiteX2" fmla="*/ 2324791 w 2324791"/>
                <a:gd name="connsiteY2" fmla="*/ 1496975 h 1497816"/>
                <a:gd name="connsiteX3" fmla="*/ 0 w 2324791"/>
                <a:gd name="connsiteY3" fmla="*/ 1497816 h 1497816"/>
                <a:gd name="connsiteX4" fmla="*/ 541122 w 2324791"/>
                <a:gd name="connsiteY4" fmla="*/ 2 h 1497816"/>
                <a:gd name="connsiteX0" fmla="*/ 541122 w 2324791"/>
                <a:gd name="connsiteY0" fmla="*/ 0 h 1497814"/>
                <a:gd name="connsiteX1" fmla="*/ 1818059 w 2324791"/>
                <a:gd name="connsiteY1" fmla="*/ 0 h 1497814"/>
                <a:gd name="connsiteX2" fmla="*/ 2324791 w 2324791"/>
                <a:gd name="connsiteY2" fmla="*/ 1496973 h 1497814"/>
                <a:gd name="connsiteX3" fmla="*/ 0 w 2324791"/>
                <a:gd name="connsiteY3" fmla="*/ 1497814 h 1497814"/>
                <a:gd name="connsiteX4" fmla="*/ 541122 w 2324791"/>
                <a:gd name="connsiteY4" fmla="*/ 0 h 1497814"/>
                <a:gd name="connsiteX0" fmla="*/ 586372 w 2324791"/>
                <a:gd name="connsiteY0" fmla="*/ 2 h 1497818"/>
                <a:gd name="connsiteX1" fmla="*/ 1818059 w 2324791"/>
                <a:gd name="connsiteY1" fmla="*/ 4 h 1497818"/>
                <a:gd name="connsiteX2" fmla="*/ 2324791 w 2324791"/>
                <a:gd name="connsiteY2" fmla="*/ 1496977 h 1497818"/>
                <a:gd name="connsiteX3" fmla="*/ 0 w 2324791"/>
                <a:gd name="connsiteY3" fmla="*/ 1497818 h 1497818"/>
                <a:gd name="connsiteX4" fmla="*/ 586372 w 2324791"/>
                <a:gd name="connsiteY4" fmla="*/ 2 h 1497818"/>
                <a:gd name="connsiteX0" fmla="*/ 586372 w 2324791"/>
                <a:gd name="connsiteY0" fmla="*/ 0 h 1497816"/>
                <a:gd name="connsiteX1" fmla="*/ 1818059 w 2324791"/>
                <a:gd name="connsiteY1" fmla="*/ 2 h 1497816"/>
                <a:gd name="connsiteX2" fmla="*/ 2324791 w 2324791"/>
                <a:gd name="connsiteY2" fmla="*/ 1496975 h 1497816"/>
                <a:gd name="connsiteX3" fmla="*/ 0 w 2324791"/>
                <a:gd name="connsiteY3" fmla="*/ 1497816 h 1497816"/>
                <a:gd name="connsiteX4" fmla="*/ 586372 w 2324791"/>
                <a:gd name="connsiteY4" fmla="*/ 0 h 1497816"/>
                <a:gd name="connsiteX0" fmla="*/ 586372 w 2324791"/>
                <a:gd name="connsiteY0" fmla="*/ 2 h 1497816"/>
                <a:gd name="connsiteX1" fmla="*/ 1818059 w 2324791"/>
                <a:gd name="connsiteY1" fmla="*/ 4 h 1497816"/>
                <a:gd name="connsiteX2" fmla="*/ 2324791 w 2324791"/>
                <a:gd name="connsiteY2" fmla="*/ 1496977 h 1497816"/>
                <a:gd name="connsiteX3" fmla="*/ 0 w 2324791"/>
                <a:gd name="connsiteY3" fmla="*/ 1497816 h 1497816"/>
                <a:gd name="connsiteX4" fmla="*/ 586372 w 2324791"/>
                <a:gd name="connsiteY4" fmla="*/ 2 h 1497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791" h="1497816">
                  <a:moveTo>
                    <a:pt x="586372" y="2"/>
                  </a:moveTo>
                  <a:cubicBezTo>
                    <a:pt x="977287" y="1"/>
                    <a:pt x="1569849" y="23036"/>
                    <a:pt x="1818059" y="4"/>
                  </a:cubicBezTo>
                  <a:lnTo>
                    <a:pt x="2324791" y="1496977"/>
                  </a:lnTo>
                  <a:lnTo>
                    <a:pt x="0" y="1497816"/>
                  </a:lnTo>
                  <a:lnTo>
                    <a:pt x="586372" y="2"/>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21" name="矩形 10"/>
            <p:cNvSpPr/>
            <p:nvPr/>
          </p:nvSpPr>
          <p:spPr bwMode="auto">
            <a:xfrm>
              <a:off x="1084679" y="2370288"/>
              <a:ext cx="1117452"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D.MAC</a:t>
              </a:r>
            </a:p>
          </p:txBody>
        </p:sp>
        <p:sp>
          <p:nvSpPr>
            <p:cNvPr id="22" name="矩形 11"/>
            <p:cNvSpPr/>
            <p:nvPr/>
          </p:nvSpPr>
          <p:spPr bwMode="auto">
            <a:xfrm>
              <a:off x="4256109" y="2370288"/>
              <a:ext cx="2684104"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Data</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4" name="矩形 13"/>
            <p:cNvSpPr/>
            <p:nvPr/>
          </p:nvSpPr>
          <p:spPr bwMode="auto">
            <a:xfrm>
              <a:off x="2219978" y="2370288"/>
              <a:ext cx="1117452"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S.MAC</a:t>
              </a:r>
            </a:p>
          </p:txBody>
        </p:sp>
        <p:sp>
          <p:nvSpPr>
            <p:cNvPr id="26" name="矩形 14"/>
            <p:cNvSpPr/>
            <p:nvPr/>
          </p:nvSpPr>
          <p:spPr bwMode="auto">
            <a:xfrm>
              <a:off x="3354074" y="2370288"/>
              <a:ext cx="893642" cy="431922"/>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Type</a:t>
              </a:r>
            </a:p>
          </p:txBody>
        </p:sp>
        <p:sp>
          <p:nvSpPr>
            <p:cNvPr id="27" name="矩形 15"/>
            <p:cNvSpPr/>
            <p:nvPr/>
          </p:nvSpPr>
          <p:spPr bwMode="auto">
            <a:xfrm>
              <a:off x="6950548" y="2370288"/>
              <a:ext cx="1117452"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FCS</a:t>
              </a:r>
            </a:p>
          </p:txBody>
        </p:sp>
        <p:sp>
          <p:nvSpPr>
            <p:cNvPr id="15382" name="TextBox 16"/>
            <p:cNvSpPr txBox="1">
              <a:spLocks noChangeArrowheads="1"/>
            </p:cNvSpPr>
            <p:nvPr/>
          </p:nvSpPr>
          <p:spPr bwMode="auto">
            <a:xfrm>
              <a:off x="1055688" y="2060848"/>
              <a:ext cx="1009650" cy="276225"/>
            </a:xfrm>
            <a:prstGeom prst="rect">
              <a:avLst/>
            </a:prstGeom>
            <a:noFill/>
            <a:ln w="9525">
              <a:noFill/>
              <a:miter lim="800000"/>
              <a:headEnd/>
              <a:tailEnd/>
            </a:ln>
          </p:spPr>
          <p:txBody>
            <a:bodyPr>
              <a:spAutoFit/>
            </a:bodyPr>
            <a:lstStyle/>
            <a:p>
              <a:pPr algn="ctr"/>
              <a:r>
                <a:rPr lang="en-US" altLang="zh-CN" sz="1200">
                  <a:latin typeface="微软雅黑" panose="020B0503020204020204" pitchFamily="34" charset="-122"/>
                  <a:ea typeface="微软雅黑" panose="020B0503020204020204" pitchFamily="34" charset="-122"/>
                </a:rPr>
                <a:t>6 bytes</a:t>
              </a:r>
              <a:endParaRPr lang="zh-CN" altLang="en-US" sz="1200">
                <a:latin typeface="微软雅黑" panose="020B0503020204020204" pitchFamily="34" charset="-122"/>
                <a:ea typeface="微软雅黑" panose="020B0503020204020204" pitchFamily="34" charset="-122"/>
              </a:endParaRPr>
            </a:p>
          </p:txBody>
        </p:sp>
        <p:sp>
          <p:nvSpPr>
            <p:cNvPr id="15383" name="TextBox 17"/>
            <p:cNvSpPr txBox="1">
              <a:spLocks noChangeArrowheads="1"/>
            </p:cNvSpPr>
            <p:nvPr/>
          </p:nvSpPr>
          <p:spPr bwMode="auto">
            <a:xfrm>
              <a:off x="2306638" y="2060848"/>
              <a:ext cx="1009650" cy="276225"/>
            </a:xfrm>
            <a:prstGeom prst="rect">
              <a:avLst/>
            </a:prstGeom>
            <a:noFill/>
            <a:ln w="9525">
              <a:noFill/>
              <a:miter lim="800000"/>
              <a:headEnd/>
              <a:tailEnd/>
            </a:ln>
          </p:spPr>
          <p:txBody>
            <a:bodyPr>
              <a:spAutoFit/>
            </a:bodyPr>
            <a:lstStyle/>
            <a:p>
              <a:pPr algn="ctr"/>
              <a:r>
                <a:rPr lang="en-US" altLang="zh-CN" sz="1200">
                  <a:latin typeface="微软雅黑" panose="020B0503020204020204" pitchFamily="34" charset="-122"/>
                  <a:ea typeface="微软雅黑" panose="020B0503020204020204" pitchFamily="34" charset="-122"/>
                </a:rPr>
                <a:t>6 bytes</a:t>
              </a:r>
              <a:endParaRPr lang="zh-CN" altLang="en-US" sz="1200">
                <a:latin typeface="微软雅黑" panose="020B0503020204020204" pitchFamily="34" charset="-122"/>
                <a:ea typeface="微软雅黑" panose="020B0503020204020204" pitchFamily="34" charset="-122"/>
              </a:endParaRPr>
            </a:p>
          </p:txBody>
        </p:sp>
        <p:sp>
          <p:nvSpPr>
            <p:cNvPr id="15384" name="TextBox 18"/>
            <p:cNvSpPr txBox="1">
              <a:spLocks noChangeArrowheads="1"/>
            </p:cNvSpPr>
            <p:nvPr/>
          </p:nvSpPr>
          <p:spPr bwMode="auto">
            <a:xfrm>
              <a:off x="3325813" y="2060848"/>
              <a:ext cx="1009650" cy="276225"/>
            </a:xfrm>
            <a:prstGeom prst="rect">
              <a:avLst/>
            </a:prstGeom>
            <a:noFill/>
            <a:ln w="9525">
              <a:noFill/>
              <a:miter lim="800000"/>
              <a:headEnd/>
              <a:tailEnd/>
            </a:ln>
          </p:spPr>
          <p:txBody>
            <a:bodyPr>
              <a:spAutoFit/>
            </a:bodyPr>
            <a:lstStyle/>
            <a:p>
              <a:pPr algn="ctr"/>
              <a:r>
                <a:rPr lang="en-US" altLang="zh-CN" sz="1200">
                  <a:latin typeface="微软雅黑" panose="020B0503020204020204" pitchFamily="34" charset="-122"/>
                  <a:ea typeface="微软雅黑" panose="020B0503020204020204" pitchFamily="34" charset="-122"/>
                </a:rPr>
                <a:t>2 bytes</a:t>
              </a:r>
              <a:endParaRPr lang="zh-CN" altLang="en-US" sz="1200">
                <a:latin typeface="微软雅黑" panose="020B0503020204020204" pitchFamily="34" charset="-122"/>
                <a:ea typeface="微软雅黑" panose="020B0503020204020204" pitchFamily="34" charset="-122"/>
              </a:endParaRPr>
            </a:p>
          </p:txBody>
        </p:sp>
        <p:sp>
          <p:nvSpPr>
            <p:cNvPr id="15385" name="TextBox 19"/>
            <p:cNvSpPr txBox="1">
              <a:spLocks noChangeArrowheads="1"/>
            </p:cNvSpPr>
            <p:nvPr/>
          </p:nvSpPr>
          <p:spPr bwMode="auto">
            <a:xfrm>
              <a:off x="4605338" y="2060848"/>
              <a:ext cx="1901825" cy="276225"/>
            </a:xfrm>
            <a:prstGeom prst="rect">
              <a:avLst/>
            </a:prstGeom>
            <a:noFill/>
            <a:ln w="9525">
              <a:noFill/>
              <a:miter lim="800000"/>
              <a:headEnd/>
              <a:tailEnd/>
            </a:ln>
          </p:spPr>
          <p:txBody>
            <a:bodyPr>
              <a:spAutoFit/>
            </a:bodyPr>
            <a:lstStyle/>
            <a:p>
              <a:pPr algn="ctr"/>
              <a:r>
                <a:rPr lang="en-US" altLang="zh-CN" sz="1200">
                  <a:latin typeface="微软雅黑" panose="020B0503020204020204" pitchFamily="34" charset="-122"/>
                  <a:ea typeface="微软雅黑" panose="020B0503020204020204" pitchFamily="34" charset="-122"/>
                </a:rPr>
                <a:t>46-1500 bytes</a:t>
              </a:r>
              <a:endParaRPr lang="zh-CN" altLang="en-US" sz="1200">
                <a:latin typeface="微软雅黑" panose="020B0503020204020204" pitchFamily="34" charset="-122"/>
                <a:ea typeface="微软雅黑" panose="020B0503020204020204" pitchFamily="34" charset="-122"/>
              </a:endParaRPr>
            </a:p>
          </p:txBody>
        </p:sp>
        <p:sp>
          <p:nvSpPr>
            <p:cNvPr id="15386" name="TextBox 20"/>
            <p:cNvSpPr txBox="1">
              <a:spLocks noChangeArrowheads="1"/>
            </p:cNvSpPr>
            <p:nvPr/>
          </p:nvSpPr>
          <p:spPr bwMode="auto">
            <a:xfrm>
              <a:off x="7031038" y="2060848"/>
              <a:ext cx="1009650" cy="276225"/>
            </a:xfrm>
            <a:prstGeom prst="rect">
              <a:avLst/>
            </a:prstGeom>
            <a:noFill/>
            <a:ln w="9525">
              <a:noFill/>
              <a:miter lim="800000"/>
              <a:headEnd/>
              <a:tailEnd/>
            </a:ln>
          </p:spPr>
          <p:txBody>
            <a:bodyPr>
              <a:spAutoFit/>
            </a:bodyPr>
            <a:lstStyle/>
            <a:p>
              <a:pPr algn="ctr"/>
              <a:r>
                <a:rPr lang="en-US" altLang="zh-CN" sz="1200">
                  <a:latin typeface="微软雅黑" panose="020B0503020204020204" pitchFamily="34" charset="-122"/>
                  <a:ea typeface="微软雅黑" panose="020B0503020204020204" pitchFamily="34" charset="-122"/>
                </a:rPr>
                <a:t>4 bytes</a:t>
              </a:r>
              <a:endParaRPr lang="zh-CN" altLang="en-US" sz="1200">
                <a:latin typeface="微软雅黑" panose="020B0503020204020204" pitchFamily="34" charset="-122"/>
                <a:ea typeface="微软雅黑" panose="020B0503020204020204" pitchFamily="34" charset="-122"/>
              </a:endParaRPr>
            </a:p>
          </p:txBody>
        </p:sp>
        <p:sp>
          <p:nvSpPr>
            <p:cNvPr id="34" name="Rectangle 4"/>
            <p:cNvSpPr>
              <a:spLocks noChangeArrowheads="1"/>
            </p:cNvSpPr>
            <p:nvPr/>
          </p:nvSpPr>
          <p:spPr bwMode="auto">
            <a:xfrm>
              <a:off x="2915704" y="3582119"/>
              <a:ext cx="1699726"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0x0800</a:t>
              </a:r>
            </a:p>
          </p:txBody>
        </p:sp>
        <p:sp>
          <p:nvSpPr>
            <p:cNvPr id="35" name="Rectangle 6"/>
            <p:cNvSpPr>
              <a:spLocks noChangeArrowheads="1"/>
            </p:cNvSpPr>
            <p:nvPr/>
          </p:nvSpPr>
          <p:spPr bwMode="auto">
            <a:xfrm>
              <a:off x="2919408" y="4329206"/>
              <a:ext cx="1699200"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0x0806</a:t>
              </a:r>
            </a:p>
          </p:txBody>
        </p:sp>
        <p:sp>
          <p:nvSpPr>
            <p:cNvPr id="15393" name="TextBox 29"/>
            <p:cNvSpPr txBox="1">
              <a:spLocks noChangeArrowheads="1"/>
            </p:cNvSpPr>
            <p:nvPr/>
          </p:nvSpPr>
          <p:spPr bwMode="auto">
            <a:xfrm>
              <a:off x="5246688" y="3634060"/>
              <a:ext cx="2323180" cy="307714"/>
            </a:xfrm>
            <a:prstGeom prst="rect">
              <a:avLst/>
            </a:prstGeom>
            <a:noFill/>
            <a:ln w="9525">
              <a:noFill/>
              <a:miter lim="800000"/>
              <a:headEnd/>
              <a:tailEnd/>
            </a:ln>
          </p:spPr>
          <p:txBody>
            <a:bodyPr wrap="none">
              <a:spAutoFit/>
            </a:bodyPr>
            <a:lstStyle/>
            <a:p>
              <a:pPr algn="ctr"/>
              <a:r>
                <a:rPr lang="en-US" altLang="zh-CN" sz="1400">
                  <a:latin typeface="微软雅黑" panose="020B0503020204020204" pitchFamily="34" charset="-122"/>
                  <a:ea typeface="微软雅黑" panose="020B0503020204020204" pitchFamily="34" charset="-122"/>
                </a:rPr>
                <a:t>IP	2048 (0x0800)</a:t>
              </a:r>
              <a:endParaRPr lang="zh-CN" altLang="en-US" sz="1400">
                <a:latin typeface="微软雅黑" panose="020B0503020204020204" pitchFamily="34" charset="-122"/>
                <a:ea typeface="微软雅黑" panose="020B0503020204020204" pitchFamily="34" charset="-122"/>
              </a:endParaRPr>
            </a:p>
          </p:txBody>
        </p:sp>
        <p:sp>
          <p:nvSpPr>
            <p:cNvPr id="15394" name="TextBox 30"/>
            <p:cNvSpPr txBox="1">
              <a:spLocks noChangeArrowheads="1"/>
            </p:cNvSpPr>
            <p:nvPr/>
          </p:nvSpPr>
          <p:spPr bwMode="auto">
            <a:xfrm>
              <a:off x="5249863" y="4354785"/>
              <a:ext cx="2323180" cy="307714"/>
            </a:xfrm>
            <a:prstGeom prst="rect">
              <a:avLst/>
            </a:prstGeom>
            <a:noFill/>
            <a:ln w="9525">
              <a:noFill/>
              <a:miter lim="800000"/>
              <a:headEnd/>
              <a:tailEnd/>
            </a:ln>
          </p:spPr>
          <p:txBody>
            <a:bodyPr wrap="none">
              <a:spAutoFit/>
            </a:bodyPr>
            <a:lstStyle/>
            <a:p>
              <a:pPr algn="ctr"/>
              <a:r>
                <a:rPr lang="en-US" altLang="zh-CN" sz="1400">
                  <a:latin typeface="微软雅黑" panose="020B0503020204020204" pitchFamily="34" charset="-122"/>
                  <a:ea typeface="微软雅黑" panose="020B0503020204020204" pitchFamily="34" charset="-122"/>
                </a:rPr>
                <a:t>ARP	2054 (0x0806)</a:t>
              </a:r>
              <a:endParaRPr lang="zh-CN" altLang="en-US" sz="140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41530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The IEEE 802.3 frame type is associated with protocols with a type value less than 1500 (0x05DC).</a:t>
            </a:r>
            <a:endParaRPr lang="zh-CN" altLang="en-US" dirty="0"/>
          </a:p>
          <a:p>
            <a:endParaRPr lang="zh-CN" altLang="en-US" dirty="0"/>
          </a:p>
        </p:txBody>
      </p:sp>
      <p:sp>
        <p:nvSpPr>
          <p:cNvPr id="3" name="文本占位符 2"/>
          <p:cNvSpPr>
            <a:spLocks noGrp="1"/>
          </p:cNvSpPr>
          <p:nvPr>
            <p:ph type="body" sz="quarter" idx="12"/>
          </p:nvPr>
        </p:nvSpPr>
        <p:spPr/>
        <p:txBody>
          <a:bodyPr/>
          <a:lstStyle/>
          <a:p>
            <a:r>
              <a:rPr lang="en-US" altLang="zh-CN"/>
              <a:t>IEEE802.3 Frame</a:t>
            </a:r>
            <a:endParaRPr lang="zh-CN" altLang="en-US" dirty="0"/>
          </a:p>
        </p:txBody>
      </p:sp>
      <p:grpSp>
        <p:nvGrpSpPr>
          <p:cNvPr id="16388" name="Group 32"/>
          <p:cNvGrpSpPr>
            <a:grpSpLocks/>
          </p:cNvGrpSpPr>
          <p:nvPr/>
        </p:nvGrpSpPr>
        <p:grpSpPr bwMode="auto">
          <a:xfrm>
            <a:off x="2279650" y="1922464"/>
            <a:ext cx="7632700" cy="2801937"/>
            <a:chOff x="755650" y="1768475"/>
            <a:chExt cx="7632700" cy="2801938"/>
          </a:xfrm>
        </p:grpSpPr>
        <p:sp>
          <p:nvSpPr>
            <p:cNvPr id="11" name="矩形 10"/>
            <p:cNvSpPr/>
            <p:nvPr/>
          </p:nvSpPr>
          <p:spPr bwMode="auto">
            <a:xfrm>
              <a:off x="762000" y="2060848"/>
              <a:ext cx="1039913"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D.MAC</a:t>
              </a:r>
            </a:p>
          </p:txBody>
        </p:sp>
        <p:sp>
          <p:nvSpPr>
            <p:cNvPr id="12" name="矩形 11"/>
            <p:cNvSpPr/>
            <p:nvPr/>
          </p:nvSpPr>
          <p:spPr bwMode="auto">
            <a:xfrm>
              <a:off x="5743011" y="2060577"/>
              <a:ext cx="1665447"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Data</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1825726" y="2060575"/>
              <a:ext cx="1039913"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S.MAC</a:t>
              </a:r>
            </a:p>
          </p:txBody>
        </p:sp>
        <p:sp>
          <p:nvSpPr>
            <p:cNvPr id="15" name="矩形 14"/>
            <p:cNvSpPr/>
            <p:nvPr/>
          </p:nvSpPr>
          <p:spPr bwMode="auto">
            <a:xfrm>
              <a:off x="2892629" y="2060575"/>
              <a:ext cx="1039913" cy="43179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Length</a:t>
              </a:r>
            </a:p>
          </p:txBody>
        </p:sp>
        <p:sp>
          <p:nvSpPr>
            <p:cNvPr id="16" name="矩形 15"/>
            <p:cNvSpPr/>
            <p:nvPr/>
          </p:nvSpPr>
          <p:spPr bwMode="auto">
            <a:xfrm>
              <a:off x="7399258" y="2060575"/>
              <a:ext cx="831930"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FCS</a:t>
              </a:r>
            </a:p>
          </p:txBody>
        </p:sp>
        <p:sp>
          <p:nvSpPr>
            <p:cNvPr id="17" name="矩形 16"/>
            <p:cNvSpPr/>
            <p:nvPr/>
          </p:nvSpPr>
          <p:spPr bwMode="auto">
            <a:xfrm>
              <a:off x="3957944" y="2060575"/>
              <a:ext cx="749371" cy="43179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LLC</a:t>
              </a:r>
            </a:p>
          </p:txBody>
        </p:sp>
        <p:sp>
          <p:nvSpPr>
            <p:cNvPr id="18" name="矩形 17"/>
            <p:cNvSpPr/>
            <p:nvPr/>
          </p:nvSpPr>
          <p:spPr bwMode="auto">
            <a:xfrm>
              <a:off x="4712297" y="2060575"/>
              <a:ext cx="1039913" cy="43179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SNAP</a:t>
              </a:r>
            </a:p>
          </p:txBody>
        </p:sp>
        <p:sp>
          <p:nvSpPr>
            <p:cNvPr id="20" name="Rectangle 4"/>
            <p:cNvSpPr>
              <a:spLocks noChangeArrowheads="1"/>
            </p:cNvSpPr>
            <p:nvPr/>
          </p:nvSpPr>
          <p:spPr bwMode="auto">
            <a:xfrm>
              <a:off x="5244111" y="3312046"/>
              <a:ext cx="1239466"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Org Code</a:t>
              </a:r>
            </a:p>
          </p:txBody>
        </p:sp>
        <p:sp>
          <p:nvSpPr>
            <p:cNvPr id="21" name="Rectangle 5"/>
            <p:cNvSpPr>
              <a:spLocks noChangeArrowheads="1"/>
            </p:cNvSpPr>
            <p:nvPr/>
          </p:nvSpPr>
          <p:spPr bwMode="auto">
            <a:xfrm>
              <a:off x="6503988" y="3312046"/>
              <a:ext cx="1008062"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Type</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 name="任意多边形 21"/>
            <p:cNvSpPr/>
            <p:nvPr/>
          </p:nvSpPr>
          <p:spPr bwMode="auto">
            <a:xfrm>
              <a:off x="4710113" y="2498725"/>
              <a:ext cx="2808287" cy="792162"/>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0 w 4344892"/>
                <a:gd name="connsiteY0" fmla="*/ 0 h 1497724"/>
                <a:gd name="connsiteX1" fmla="*/ 2319541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8567"/>
                <a:gd name="connsiteX1" fmla="*/ 1568989 w 4344892"/>
                <a:gd name="connsiteY1" fmla="*/ 0 h 1498567"/>
                <a:gd name="connsiteX2" fmla="*/ 4344892 w 4344892"/>
                <a:gd name="connsiteY2" fmla="*/ 1497724 h 1498567"/>
                <a:gd name="connsiteX3" fmla="*/ 724329 w 4344892"/>
                <a:gd name="connsiteY3" fmla="*/ 1498567 h 1498567"/>
                <a:gd name="connsiteX4" fmla="*/ 0 w 4344892"/>
                <a:gd name="connsiteY4" fmla="*/ 0 h 1498567"/>
                <a:gd name="connsiteX0" fmla="*/ 0 w 4586306"/>
                <a:gd name="connsiteY0" fmla="*/ 0 h 1498567"/>
                <a:gd name="connsiteX1" fmla="*/ 1568989 w 4586306"/>
                <a:gd name="connsiteY1" fmla="*/ 0 h 1498567"/>
                <a:gd name="connsiteX2" fmla="*/ 4586306 w 4586306"/>
                <a:gd name="connsiteY2" fmla="*/ 1498567 h 1498567"/>
                <a:gd name="connsiteX3" fmla="*/ 724329 w 4586306"/>
                <a:gd name="connsiteY3" fmla="*/ 1498567 h 1498567"/>
                <a:gd name="connsiteX4" fmla="*/ 0 w 4586306"/>
                <a:gd name="connsiteY4" fmla="*/ 0 h 1498567"/>
                <a:gd name="connsiteX0" fmla="*/ 0 w 4706785"/>
                <a:gd name="connsiteY0" fmla="*/ 985 h 1498567"/>
                <a:gd name="connsiteX1" fmla="*/ 1689468 w 4706785"/>
                <a:gd name="connsiteY1" fmla="*/ 0 h 1498567"/>
                <a:gd name="connsiteX2" fmla="*/ 4706785 w 4706785"/>
                <a:gd name="connsiteY2" fmla="*/ 1498567 h 1498567"/>
                <a:gd name="connsiteX3" fmla="*/ 844808 w 4706785"/>
                <a:gd name="connsiteY3" fmla="*/ 1498567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844808 w 4706785"/>
                <a:gd name="connsiteY3" fmla="*/ 1498567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965494 w 4706785"/>
                <a:gd name="connsiteY3" fmla="*/ 1498567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976137 w 4706785"/>
                <a:gd name="connsiteY3" fmla="*/ 1486561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855450 w 4706785"/>
                <a:gd name="connsiteY3" fmla="*/ 1486561 h 1498567"/>
                <a:gd name="connsiteX4" fmla="*/ 0 w 4706785"/>
                <a:gd name="connsiteY4" fmla="*/ 985 h 1498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785" h="1498567">
                  <a:moveTo>
                    <a:pt x="0" y="985"/>
                  </a:moveTo>
                  <a:lnTo>
                    <a:pt x="1689468" y="0"/>
                  </a:lnTo>
                  <a:lnTo>
                    <a:pt x="4706785" y="1498567"/>
                  </a:lnTo>
                  <a:lnTo>
                    <a:pt x="855450" y="1486561"/>
                  </a:lnTo>
                  <a:lnTo>
                    <a:pt x="0" y="985"/>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16418" name="TextBox 22"/>
            <p:cNvSpPr txBox="1">
              <a:spLocks noChangeArrowheads="1"/>
            </p:cNvSpPr>
            <p:nvPr/>
          </p:nvSpPr>
          <p:spPr bwMode="auto">
            <a:xfrm>
              <a:off x="755650" y="1768475"/>
              <a:ext cx="1009650" cy="276225"/>
            </a:xfrm>
            <a:prstGeom prst="rect">
              <a:avLst/>
            </a:prstGeom>
            <a:noFill/>
            <a:ln w="9525">
              <a:noFill/>
              <a:miter lim="800000"/>
              <a:headEnd/>
              <a:tailEnd/>
            </a:ln>
          </p:spPr>
          <p:txBody>
            <a:bodyPr>
              <a:spAutoFit/>
            </a:bodyPr>
            <a:lstStyle/>
            <a:p>
              <a:pPr algn="ctr"/>
              <a:r>
                <a:rPr lang="en-US" altLang="zh-CN" sz="1200">
                  <a:latin typeface="微软雅黑" panose="020B0503020204020204" pitchFamily="34" charset="-122"/>
                  <a:ea typeface="微软雅黑" panose="020B0503020204020204" pitchFamily="34" charset="-122"/>
                </a:rPr>
                <a:t>6 bytes</a:t>
              </a:r>
              <a:endParaRPr lang="zh-CN" altLang="en-US" sz="1200">
                <a:latin typeface="微软雅黑" panose="020B0503020204020204" pitchFamily="34" charset="-122"/>
                <a:ea typeface="微软雅黑" panose="020B0503020204020204" pitchFamily="34" charset="-122"/>
              </a:endParaRPr>
            </a:p>
          </p:txBody>
        </p:sp>
        <p:sp>
          <p:nvSpPr>
            <p:cNvPr id="16419" name="TextBox 23"/>
            <p:cNvSpPr txBox="1">
              <a:spLocks noChangeArrowheads="1"/>
            </p:cNvSpPr>
            <p:nvPr/>
          </p:nvSpPr>
          <p:spPr bwMode="auto">
            <a:xfrm>
              <a:off x="1763713" y="1768475"/>
              <a:ext cx="1009650" cy="276225"/>
            </a:xfrm>
            <a:prstGeom prst="rect">
              <a:avLst/>
            </a:prstGeom>
            <a:noFill/>
            <a:ln w="9525">
              <a:noFill/>
              <a:miter lim="800000"/>
              <a:headEnd/>
              <a:tailEnd/>
            </a:ln>
          </p:spPr>
          <p:txBody>
            <a:bodyPr>
              <a:spAutoFit/>
            </a:bodyPr>
            <a:lstStyle/>
            <a:p>
              <a:pPr algn="ctr"/>
              <a:r>
                <a:rPr lang="en-US" altLang="zh-CN" sz="1200">
                  <a:latin typeface="微软雅黑" panose="020B0503020204020204" pitchFamily="34" charset="-122"/>
                  <a:ea typeface="微软雅黑" panose="020B0503020204020204" pitchFamily="34" charset="-122"/>
                </a:rPr>
                <a:t>6 bytes</a:t>
              </a:r>
              <a:endParaRPr lang="zh-CN" altLang="en-US" sz="1200">
                <a:latin typeface="微软雅黑" panose="020B0503020204020204" pitchFamily="34" charset="-122"/>
                <a:ea typeface="微软雅黑" panose="020B0503020204020204" pitchFamily="34" charset="-122"/>
              </a:endParaRPr>
            </a:p>
          </p:txBody>
        </p:sp>
        <p:sp>
          <p:nvSpPr>
            <p:cNvPr id="16420" name="TextBox 24"/>
            <p:cNvSpPr txBox="1">
              <a:spLocks noChangeArrowheads="1"/>
            </p:cNvSpPr>
            <p:nvPr/>
          </p:nvSpPr>
          <p:spPr bwMode="auto">
            <a:xfrm>
              <a:off x="2843213" y="1768475"/>
              <a:ext cx="1011237" cy="276225"/>
            </a:xfrm>
            <a:prstGeom prst="rect">
              <a:avLst/>
            </a:prstGeom>
            <a:noFill/>
            <a:ln w="9525">
              <a:noFill/>
              <a:miter lim="800000"/>
              <a:headEnd/>
              <a:tailEnd/>
            </a:ln>
          </p:spPr>
          <p:txBody>
            <a:bodyPr>
              <a:spAutoFit/>
            </a:bodyPr>
            <a:lstStyle/>
            <a:p>
              <a:pPr algn="ctr"/>
              <a:r>
                <a:rPr lang="en-US" altLang="zh-CN" sz="1200">
                  <a:latin typeface="微软雅黑" panose="020B0503020204020204" pitchFamily="34" charset="-122"/>
                  <a:ea typeface="微软雅黑" panose="020B0503020204020204" pitchFamily="34" charset="-122"/>
                </a:rPr>
                <a:t>2 bytes</a:t>
              </a:r>
              <a:endParaRPr lang="zh-CN" altLang="en-US" sz="1200">
                <a:latin typeface="微软雅黑" panose="020B0503020204020204" pitchFamily="34" charset="-122"/>
                <a:ea typeface="微软雅黑" panose="020B0503020204020204" pitchFamily="34" charset="-122"/>
              </a:endParaRPr>
            </a:p>
          </p:txBody>
        </p:sp>
        <p:sp>
          <p:nvSpPr>
            <p:cNvPr id="16421" name="TextBox 25"/>
            <p:cNvSpPr txBox="1">
              <a:spLocks noChangeArrowheads="1"/>
            </p:cNvSpPr>
            <p:nvPr/>
          </p:nvSpPr>
          <p:spPr bwMode="auto">
            <a:xfrm>
              <a:off x="5651500" y="1768475"/>
              <a:ext cx="1903413" cy="276225"/>
            </a:xfrm>
            <a:prstGeom prst="rect">
              <a:avLst/>
            </a:prstGeom>
            <a:noFill/>
            <a:ln w="9525">
              <a:noFill/>
              <a:miter lim="800000"/>
              <a:headEnd/>
              <a:tailEnd/>
            </a:ln>
          </p:spPr>
          <p:txBody>
            <a:bodyPr>
              <a:spAutoFit/>
            </a:bodyPr>
            <a:lstStyle/>
            <a:p>
              <a:pPr algn="ctr"/>
              <a:r>
                <a:rPr lang="en-US" altLang="zh-CN" sz="1200">
                  <a:latin typeface="微软雅黑" panose="020B0503020204020204" pitchFamily="34" charset="-122"/>
                  <a:ea typeface="微软雅黑" panose="020B0503020204020204" pitchFamily="34" charset="-122"/>
                </a:rPr>
                <a:t>38-1492 bytes</a:t>
              </a:r>
              <a:endParaRPr lang="zh-CN" altLang="en-US" sz="1200">
                <a:latin typeface="微软雅黑" panose="020B0503020204020204" pitchFamily="34" charset="-122"/>
                <a:ea typeface="微软雅黑" panose="020B0503020204020204" pitchFamily="34" charset="-122"/>
              </a:endParaRPr>
            </a:p>
          </p:txBody>
        </p:sp>
        <p:sp>
          <p:nvSpPr>
            <p:cNvPr id="16422" name="TextBox 26"/>
            <p:cNvSpPr txBox="1">
              <a:spLocks noChangeArrowheads="1"/>
            </p:cNvSpPr>
            <p:nvPr/>
          </p:nvSpPr>
          <p:spPr bwMode="auto">
            <a:xfrm>
              <a:off x="7299325" y="1768475"/>
              <a:ext cx="1011238" cy="276225"/>
            </a:xfrm>
            <a:prstGeom prst="rect">
              <a:avLst/>
            </a:prstGeom>
            <a:noFill/>
            <a:ln w="9525">
              <a:noFill/>
              <a:miter lim="800000"/>
              <a:headEnd/>
              <a:tailEnd/>
            </a:ln>
          </p:spPr>
          <p:txBody>
            <a:bodyPr>
              <a:spAutoFit/>
            </a:bodyPr>
            <a:lstStyle/>
            <a:p>
              <a:pPr algn="ctr"/>
              <a:r>
                <a:rPr lang="en-US" altLang="zh-CN" sz="1200">
                  <a:latin typeface="微软雅黑" panose="020B0503020204020204" pitchFamily="34" charset="-122"/>
                  <a:ea typeface="微软雅黑" panose="020B0503020204020204" pitchFamily="34" charset="-122"/>
                </a:rPr>
                <a:t>4 bytes</a:t>
              </a:r>
              <a:endParaRPr lang="zh-CN" altLang="en-US" sz="1200">
                <a:latin typeface="微软雅黑" panose="020B0503020204020204" pitchFamily="34" charset="-122"/>
                <a:ea typeface="微软雅黑" panose="020B0503020204020204" pitchFamily="34" charset="-122"/>
              </a:endParaRPr>
            </a:p>
          </p:txBody>
        </p:sp>
        <p:sp>
          <p:nvSpPr>
            <p:cNvPr id="28" name="Rectangle 4"/>
            <p:cNvSpPr>
              <a:spLocks noChangeArrowheads="1"/>
            </p:cNvSpPr>
            <p:nvPr/>
          </p:nvSpPr>
          <p:spPr bwMode="auto">
            <a:xfrm>
              <a:off x="2643188" y="3312046"/>
              <a:ext cx="1152525"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S.SAP</a:t>
              </a:r>
            </a:p>
          </p:txBody>
        </p:sp>
        <p:sp>
          <p:nvSpPr>
            <p:cNvPr id="29" name="Rectangle 5"/>
            <p:cNvSpPr>
              <a:spLocks noChangeArrowheads="1"/>
            </p:cNvSpPr>
            <p:nvPr/>
          </p:nvSpPr>
          <p:spPr bwMode="auto">
            <a:xfrm>
              <a:off x="3815897" y="3312046"/>
              <a:ext cx="1009650"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Control</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0" name="任意多边形 29"/>
            <p:cNvSpPr/>
            <p:nvPr/>
          </p:nvSpPr>
          <p:spPr bwMode="auto">
            <a:xfrm>
              <a:off x="1403350" y="2492375"/>
              <a:ext cx="3430588" cy="792162"/>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0 w 4344892"/>
                <a:gd name="connsiteY0" fmla="*/ 0 h 1497724"/>
                <a:gd name="connsiteX1" fmla="*/ 2319541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2293138 w 3500052"/>
                <a:gd name="connsiteY0" fmla="*/ 0 h 1906194"/>
                <a:gd name="connsiteX1" fmla="*/ 724149 w 3500052"/>
                <a:gd name="connsiteY1" fmla="*/ 408470 h 1906194"/>
                <a:gd name="connsiteX2" fmla="*/ 3500052 w 3500052"/>
                <a:gd name="connsiteY2" fmla="*/ 1906194 h 1906194"/>
                <a:gd name="connsiteX3" fmla="*/ 0 w 3500052"/>
                <a:gd name="connsiteY3" fmla="*/ 1906194 h 1906194"/>
                <a:gd name="connsiteX4" fmla="*/ 2293138 w 3500052"/>
                <a:gd name="connsiteY4" fmla="*/ 0 h 1906194"/>
                <a:gd name="connsiteX0" fmla="*/ 2293138 w 3500052"/>
                <a:gd name="connsiteY0" fmla="*/ 0 h 1906194"/>
                <a:gd name="connsiteX1" fmla="*/ 3500052 w 3500052"/>
                <a:gd name="connsiteY1" fmla="*/ 0 h 1906194"/>
                <a:gd name="connsiteX2" fmla="*/ 3500052 w 3500052"/>
                <a:gd name="connsiteY2" fmla="*/ 1906194 h 1906194"/>
                <a:gd name="connsiteX3" fmla="*/ 0 w 3500052"/>
                <a:gd name="connsiteY3" fmla="*/ 1906194 h 1906194"/>
                <a:gd name="connsiteX4" fmla="*/ 2293138 w 3500052"/>
                <a:gd name="connsiteY4" fmla="*/ 0 h 1906194"/>
                <a:gd name="connsiteX0" fmla="*/ 4344893 w 5551807"/>
                <a:gd name="connsiteY0" fmla="*/ 0 h 1906194"/>
                <a:gd name="connsiteX1" fmla="*/ 5551807 w 5551807"/>
                <a:gd name="connsiteY1" fmla="*/ 0 h 1906194"/>
                <a:gd name="connsiteX2" fmla="*/ 5551807 w 5551807"/>
                <a:gd name="connsiteY2" fmla="*/ 1906194 h 1906194"/>
                <a:gd name="connsiteX3" fmla="*/ 0 w 5551807"/>
                <a:gd name="connsiteY3" fmla="*/ 1497724 h 1906194"/>
                <a:gd name="connsiteX4" fmla="*/ 4344893 w 5551807"/>
                <a:gd name="connsiteY4" fmla="*/ 0 h 1906194"/>
                <a:gd name="connsiteX0" fmla="*/ 4344893 w 5793190"/>
                <a:gd name="connsiteY0" fmla="*/ 0 h 1497724"/>
                <a:gd name="connsiteX1" fmla="*/ 5551807 w 5793190"/>
                <a:gd name="connsiteY1" fmla="*/ 0 h 1497724"/>
                <a:gd name="connsiteX2" fmla="*/ 5793190 w 5793190"/>
                <a:gd name="connsiteY2" fmla="*/ 1361567 h 1497724"/>
                <a:gd name="connsiteX3" fmla="*/ 0 w 5793190"/>
                <a:gd name="connsiteY3" fmla="*/ 1497724 h 1497724"/>
                <a:gd name="connsiteX4" fmla="*/ 4344893 w 5793190"/>
                <a:gd name="connsiteY4" fmla="*/ 0 h 1497724"/>
                <a:gd name="connsiteX0" fmla="*/ 4344893 w 5793190"/>
                <a:gd name="connsiteY0" fmla="*/ 0 h 1497724"/>
                <a:gd name="connsiteX1" fmla="*/ 5551807 w 5793190"/>
                <a:gd name="connsiteY1" fmla="*/ 0 h 1497724"/>
                <a:gd name="connsiteX2" fmla="*/ 5793190 w 5793190"/>
                <a:gd name="connsiteY2" fmla="*/ 1497724 h 1497724"/>
                <a:gd name="connsiteX3" fmla="*/ 0 w 5793190"/>
                <a:gd name="connsiteY3" fmla="*/ 1497724 h 1497724"/>
                <a:gd name="connsiteX4" fmla="*/ 4344893 w 5793190"/>
                <a:gd name="connsiteY4" fmla="*/ 0 h 1497724"/>
                <a:gd name="connsiteX0" fmla="*/ 4344893 w 5794353"/>
                <a:gd name="connsiteY0" fmla="*/ 0 h 1498567"/>
                <a:gd name="connsiteX1" fmla="*/ 5551807 w 5794353"/>
                <a:gd name="connsiteY1" fmla="*/ 0 h 1498567"/>
                <a:gd name="connsiteX2" fmla="*/ 5794353 w 5794353"/>
                <a:gd name="connsiteY2" fmla="*/ 1498567 h 1498567"/>
                <a:gd name="connsiteX3" fmla="*/ 0 w 5794353"/>
                <a:gd name="connsiteY3" fmla="*/ 1497724 h 1498567"/>
                <a:gd name="connsiteX4" fmla="*/ 4344893 w 5794353"/>
                <a:gd name="connsiteY4" fmla="*/ 0 h 1498567"/>
                <a:gd name="connsiteX0" fmla="*/ 4301816 w 5751276"/>
                <a:gd name="connsiteY0" fmla="*/ 0 h 1498567"/>
                <a:gd name="connsiteX1" fmla="*/ 5508730 w 5751276"/>
                <a:gd name="connsiteY1" fmla="*/ 0 h 1498567"/>
                <a:gd name="connsiteX2" fmla="*/ 5751276 w 5751276"/>
                <a:gd name="connsiteY2" fmla="*/ 1498567 h 1498567"/>
                <a:gd name="connsiteX3" fmla="*/ 0 w 5751276"/>
                <a:gd name="connsiteY3" fmla="*/ 1498567 h 1498567"/>
                <a:gd name="connsiteX4" fmla="*/ 4301816 w 5751276"/>
                <a:gd name="connsiteY4" fmla="*/ 0 h 1498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1276" h="1498567">
                  <a:moveTo>
                    <a:pt x="4301816" y="0"/>
                  </a:moveTo>
                  <a:lnTo>
                    <a:pt x="5508730" y="0"/>
                  </a:lnTo>
                  <a:lnTo>
                    <a:pt x="5751276" y="1498567"/>
                  </a:lnTo>
                  <a:lnTo>
                    <a:pt x="0" y="1498567"/>
                  </a:lnTo>
                  <a:lnTo>
                    <a:pt x="4301816"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微软雅黑" panose="020B0503020204020204" pitchFamily="34" charset="-122"/>
                <a:ea typeface="微软雅黑" panose="020B0503020204020204" pitchFamily="34" charset="-122"/>
              </a:endParaRPr>
            </a:p>
          </p:txBody>
        </p:sp>
        <p:sp>
          <p:nvSpPr>
            <p:cNvPr id="31" name="Rectangle 4"/>
            <p:cNvSpPr>
              <a:spLocks noChangeArrowheads="1"/>
            </p:cNvSpPr>
            <p:nvPr/>
          </p:nvSpPr>
          <p:spPr bwMode="auto">
            <a:xfrm>
              <a:off x="1467148" y="3312046"/>
              <a:ext cx="1152525" cy="432048"/>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D.SAP</a:t>
              </a:r>
            </a:p>
          </p:txBody>
        </p:sp>
        <p:sp>
          <p:nvSpPr>
            <p:cNvPr id="16433" name="TextBox 31"/>
            <p:cNvSpPr txBox="1">
              <a:spLocks noChangeArrowheads="1"/>
            </p:cNvSpPr>
            <p:nvPr/>
          </p:nvSpPr>
          <p:spPr bwMode="auto">
            <a:xfrm>
              <a:off x="1547813" y="3022983"/>
              <a:ext cx="1009650" cy="277812"/>
            </a:xfrm>
            <a:prstGeom prst="rect">
              <a:avLst/>
            </a:prstGeom>
            <a:noFill/>
            <a:ln w="9525">
              <a:noFill/>
              <a:miter lim="800000"/>
              <a:headEnd/>
              <a:tailEnd/>
            </a:ln>
          </p:spPr>
          <p:txBody>
            <a:bodyPr>
              <a:spAutoFit/>
            </a:bodyPr>
            <a:lstStyle/>
            <a:p>
              <a:pPr algn="ctr"/>
              <a:r>
                <a:rPr lang="en-US" altLang="zh-CN" sz="1200" dirty="0">
                  <a:latin typeface="微软雅黑" panose="020B0503020204020204" pitchFamily="34" charset="-122"/>
                  <a:ea typeface="微软雅黑" panose="020B0503020204020204" pitchFamily="34" charset="-122"/>
                </a:rPr>
                <a:t>1 byte</a:t>
              </a:r>
              <a:endParaRPr lang="zh-CN" altLang="en-US" sz="1200" dirty="0">
                <a:latin typeface="微软雅黑" panose="020B0503020204020204" pitchFamily="34" charset="-122"/>
                <a:ea typeface="微软雅黑" panose="020B0503020204020204" pitchFamily="34" charset="-122"/>
              </a:endParaRPr>
            </a:p>
          </p:txBody>
        </p:sp>
        <p:sp>
          <p:nvSpPr>
            <p:cNvPr id="16434" name="TextBox 32"/>
            <p:cNvSpPr txBox="1">
              <a:spLocks noChangeArrowheads="1"/>
            </p:cNvSpPr>
            <p:nvPr/>
          </p:nvSpPr>
          <p:spPr bwMode="auto">
            <a:xfrm>
              <a:off x="2703513" y="3022983"/>
              <a:ext cx="1011237" cy="277812"/>
            </a:xfrm>
            <a:prstGeom prst="rect">
              <a:avLst/>
            </a:prstGeom>
            <a:noFill/>
            <a:ln w="9525">
              <a:noFill/>
              <a:miter lim="800000"/>
              <a:headEnd/>
              <a:tailEnd/>
            </a:ln>
          </p:spPr>
          <p:txBody>
            <a:bodyPr>
              <a:spAutoFit/>
            </a:bodyPr>
            <a:lstStyle/>
            <a:p>
              <a:pPr algn="ctr"/>
              <a:r>
                <a:rPr lang="en-US" altLang="zh-CN" sz="1200" dirty="0">
                  <a:latin typeface="微软雅黑" panose="020B0503020204020204" pitchFamily="34" charset="-122"/>
                  <a:ea typeface="微软雅黑" panose="020B0503020204020204" pitchFamily="34" charset="-122"/>
                </a:rPr>
                <a:t>1 byte</a:t>
              </a:r>
              <a:endParaRPr lang="zh-CN" altLang="en-US" sz="1200" dirty="0">
                <a:latin typeface="微软雅黑" panose="020B0503020204020204" pitchFamily="34" charset="-122"/>
                <a:ea typeface="微软雅黑" panose="020B0503020204020204" pitchFamily="34" charset="-122"/>
              </a:endParaRPr>
            </a:p>
          </p:txBody>
        </p:sp>
        <p:sp>
          <p:nvSpPr>
            <p:cNvPr id="16435" name="TextBox 33"/>
            <p:cNvSpPr txBox="1">
              <a:spLocks noChangeArrowheads="1"/>
            </p:cNvSpPr>
            <p:nvPr/>
          </p:nvSpPr>
          <p:spPr bwMode="auto">
            <a:xfrm>
              <a:off x="3813175" y="3022983"/>
              <a:ext cx="1011238" cy="277812"/>
            </a:xfrm>
            <a:prstGeom prst="rect">
              <a:avLst/>
            </a:prstGeom>
            <a:noFill/>
            <a:ln w="9525">
              <a:noFill/>
              <a:miter lim="800000"/>
              <a:headEnd/>
              <a:tailEnd/>
            </a:ln>
          </p:spPr>
          <p:txBody>
            <a:bodyPr>
              <a:spAutoFit/>
            </a:bodyPr>
            <a:lstStyle/>
            <a:p>
              <a:pPr algn="ctr"/>
              <a:r>
                <a:rPr lang="en-US" altLang="zh-CN" sz="1200" dirty="0">
                  <a:latin typeface="微软雅黑" panose="020B0503020204020204" pitchFamily="34" charset="-122"/>
                  <a:ea typeface="微软雅黑" panose="020B0503020204020204" pitchFamily="34" charset="-122"/>
                </a:rPr>
                <a:t>1 byte</a:t>
              </a:r>
              <a:endParaRPr lang="zh-CN" altLang="en-US" sz="1200" dirty="0">
                <a:latin typeface="微软雅黑" panose="020B0503020204020204" pitchFamily="34" charset="-122"/>
                <a:ea typeface="微软雅黑" panose="020B0503020204020204" pitchFamily="34" charset="-122"/>
              </a:endParaRPr>
            </a:p>
          </p:txBody>
        </p:sp>
        <p:sp>
          <p:nvSpPr>
            <p:cNvPr id="16436" name="TextBox 34"/>
            <p:cNvSpPr txBox="1">
              <a:spLocks noChangeArrowheads="1"/>
            </p:cNvSpPr>
            <p:nvPr/>
          </p:nvSpPr>
          <p:spPr bwMode="auto">
            <a:xfrm>
              <a:off x="5334000" y="3022983"/>
              <a:ext cx="1009650" cy="277812"/>
            </a:xfrm>
            <a:prstGeom prst="rect">
              <a:avLst/>
            </a:prstGeom>
            <a:noFill/>
            <a:ln w="9525">
              <a:noFill/>
              <a:miter lim="800000"/>
              <a:headEnd/>
              <a:tailEnd/>
            </a:ln>
          </p:spPr>
          <p:txBody>
            <a:bodyPr>
              <a:spAutoFit/>
            </a:bodyPr>
            <a:lstStyle/>
            <a:p>
              <a:pPr algn="ctr"/>
              <a:r>
                <a:rPr lang="en-US" altLang="zh-CN" sz="1200" dirty="0">
                  <a:latin typeface="微软雅黑" panose="020B0503020204020204" pitchFamily="34" charset="-122"/>
                  <a:ea typeface="微软雅黑" panose="020B0503020204020204" pitchFamily="34" charset="-122"/>
                </a:rPr>
                <a:t>3 bytes</a:t>
              </a:r>
              <a:endParaRPr lang="zh-CN" altLang="en-US" sz="1200" dirty="0">
                <a:latin typeface="微软雅黑" panose="020B0503020204020204" pitchFamily="34" charset="-122"/>
                <a:ea typeface="微软雅黑" panose="020B0503020204020204" pitchFamily="34" charset="-122"/>
              </a:endParaRPr>
            </a:p>
          </p:txBody>
        </p:sp>
        <p:sp>
          <p:nvSpPr>
            <p:cNvPr id="16437" name="TextBox 35"/>
            <p:cNvSpPr txBox="1">
              <a:spLocks noChangeArrowheads="1"/>
            </p:cNvSpPr>
            <p:nvPr/>
          </p:nvSpPr>
          <p:spPr bwMode="auto">
            <a:xfrm>
              <a:off x="6486525" y="3022983"/>
              <a:ext cx="1009650" cy="277812"/>
            </a:xfrm>
            <a:prstGeom prst="rect">
              <a:avLst/>
            </a:prstGeom>
            <a:noFill/>
            <a:ln w="9525">
              <a:noFill/>
              <a:miter lim="800000"/>
              <a:headEnd/>
              <a:tailEnd/>
            </a:ln>
          </p:spPr>
          <p:txBody>
            <a:bodyPr>
              <a:spAutoFit/>
            </a:bodyPr>
            <a:lstStyle/>
            <a:p>
              <a:pPr algn="ctr"/>
              <a:r>
                <a:rPr lang="en-US" altLang="zh-CN" sz="1200">
                  <a:latin typeface="微软雅黑" panose="020B0503020204020204" pitchFamily="34" charset="-122"/>
                  <a:ea typeface="微软雅黑" panose="020B0503020204020204" pitchFamily="34" charset="-122"/>
                </a:rPr>
                <a:t>2 bytes</a:t>
              </a:r>
              <a:endParaRPr lang="zh-CN" altLang="en-US" sz="1200">
                <a:latin typeface="微软雅黑" panose="020B0503020204020204" pitchFamily="34" charset="-122"/>
                <a:ea typeface="微软雅黑" panose="020B0503020204020204" pitchFamily="34" charset="-122"/>
              </a:endParaRPr>
            </a:p>
          </p:txBody>
        </p:sp>
        <p:sp>
          <p:nvSpPr>
            <p:cNvPr id="16438" name="Rectangle 5"/>
            <p:cNvSpPr>
              <a:spLocks noChangeArrowheads="1"/>
            </p:cNvSpPr>
            <p:nvPr/>
          </p:nvSpPr>
          <p:spPr bwMode="auto">
            <a:xfrm>
              <a:off x="5580063" y="4149725"/>
              <a:ext cx="865187" cy="420688"/>
            </a:xfrm>
            <a:prstGeom prst="rect">
              <a:avLst/>
            </a:prstGeom>
            <a:noFill/>
            <a:ln w="19050" algn="ctr">
              <a:noFill/>
              <a:round/>
              <a:headEnd/>
              <a:tailEnd/>
            </a:ln>
          </p:spPr>
          <p:txBody>
            <a:bodyPr anchor="ctr"/>
            <a:lstStyle/>
            <a:p>
              <a:pPr algn="ctr" defTabSz="784225"/>
              <a:r>
                <a:rPr lang="en-US" altLang="zh-CN" sz="1400">
                  <a:latin typeface="微软雅黑" panose="020B0503020204020204" pitchFamily="34" charset="-122"/>
                  <a:ea typeface="微软雅黑" panose="020B0503020204020204" pitchFamily="34" charset="-122"/>
                </a:rPr>
                <a:t>STP</a:t>
              </a:r>
              <a:endParaRPr lang="zh-CN" altLang="en-US" sz="1400">
                <a:latin typeface="微软雅黑" panose="020B0503020204020204" pitchFamily="34" charset="-122"/>
                <a:ea typeface="微软雅黑" panose="020B0503020204020204" pitchFamily="34" charset="-122"/>
              </a:endParaRPr>
            </a:p>
          </p:txBody>
        </p:sp>
        <p:sp>
          <p:nvSpPr>
            <p:cNvPr id="35" name="Rectangle 5"/>
            <p:cNvSpPr>
              <a:spLocks noChangeArrowheads="1"/>
            </p:cNvSpPr>
            <p:nvPr/>
          </p:nvSpPr>
          <p:spPr bwMode="auto">
            <a:xfrm>
              <a:off x="6516216" y="4149080"/>
              <a:ext cx="1008062"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0x03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6442" name="直接箭头连接符 29"/>
            <p:cNvCxnSpPr>
              <a:cxnSpLocks noChangeShapeType="1"/>
            </p:cNvCxnSpPr>
            <p:nvPr/>
          </p:nvCxnSpPr>
          <p:spPr bwMode="auto">
            <a:xfrm>
              <a:off x="7019925" y="3732213"/>
              <a:ext cx="0" cy="384175"/>
            </a:xfrm>
            <a:prstGeom prst="straightConnector1">
              <a:avLst/>
            </a:prstGeom>
            <a:noFill/>
            <a:ln w="25400" algn="ctr">
              <a:solidFill>
                <a:srgbClr val="C00000"/>
              </a:solidFill>
              <a:round/>
              <a:headEnd/>
              <a:tailEnd type="arrow" w="med" len="med"/>
            </a:ln>
          </p:spPr>
        </p:cxnSp>
        <p:sp>
          <p:nvSpPr>
            <p:cNvPr id="16443" name="Rectangle 5"/>
            <p:cNvSpPr>
              <a:spLocks noChangeArrowheads="1"/>
            </p:cNvSpPr>
            <p:nvPr/>
          </p:nvSpPr>
          <p:spPr bwMode="auto">
            <a:xfrm>
              <a:off x="7523163" y="4149725"/>
              <a:ext cx="865187" cy="420688"/>
            </a:xfrm>
            <a:prstGeom prst="rect">
              <a:avLst/>
            </a:prstGeom>
            <a:noFill/>
            <a:ln w="19050" algn="ctr">
              <a:noFill/>
              <a:round/>
              <a:headEnd/>
              <a:tailEnd/>
            </a:ln>
          </p:spPr>
          <p:txBody>
            <a:bodyPr anchor="ctr"/>
            <a:lstStyle/>
            <a:p>
              <a:pPr algn="ctr" defTabSz="784225"/>
              <a:r>
                <a:rPr lang="en-US" altLang="zh-CN" sz="1400">
                  <a:latin typeface="微软雅黑" panose="020B0503020204020204" pitchFamily="34" charset="-122"/>
                  <a:ea typeface="微软雅黑" panose="020B0503020204020204" pitchFamily="34" charset="-122"/>
                </a:rPr>
                <a:t>3 (0x03)</a:t>
              </a:r>
              <a:endParaRPr lang="zh-CN" altLang="en-US" sz="140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9629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Media Access Control (MAC) addressing facilitates data link layer communication.</a:t>
            </a:r>
            <a:endParaRPr lang="zh-CN" altLang="en-US" sz="2000" dirty="0"/>
          </a:p>
          <a:p>
            <a:endParaRPr lang="zh-CN" altLang="en-US" dirty="0"/>
          </a:p>
        </p:txBody>
      </p:sp>
      <p:sp>
        <p:nvSpPr>
          <p:cNvPr id="3" name="文本占位符 2"/>
          <p:cNvSpPr>
            <a:spLocks noGrp="1"/>
          </p:cNvSpPr>
          <p:nvPr>
            <p:ph type="body" sz="quarter" idx="12"/>
          </p:nvPr>
        </p:nvSpPr>
        <p:spPr/>
        <p:txBody>
          <a:bodyPr/>
          <a:lstStyle/>
          <a:p>
            <a:r>
              <a:rPr lang="en-US" altLang="zh-CN"/>
              <a:t>Frame Forwarding</a:t>
            </a:r>
            <a:endParaRPr lang="zh-CN" altLang="en-US" dirty="0"/>
          </a:p>
        </p:txBody>
      </p:sp>
      <p:grpSp>
        <p:nvGrpSpPr>
          <p:cNvPr id="17412" name="Group 18"/>
          <p:cNvGrpSpPr>
            <a:grpSpLocks/>
          </p:cNvGrpSpPr>
          <p:nvPr/>
        </p:nvGrpSpPr>
        <p:grpSpPr bwMode="auto">
          <a:xfrm>
            <a:off x="2947988" y="1503363"/>
            <a:ext cx="6451958" cy="3416282"/>
            <a:chOff x="1179372" y="1905000"/>
            <a:chExt cx="6451839" cy="3416084"/>
          </a:xfrm>
        </p:grpSpPr>
        <p:grpSp>
          <p:nvGrpSpPr>
            <p:cNvPr id="17414" name="组合 8"/>
            <p:cNvGrpSpPr>
              <a:grpSpLocks/>
            </p:cNvGrpSpPr>
            <p:nvPr/>
          </p:nvGrpSpPr>
          <p:grpSpPr bwMode="auto">
            <a:xfrm>
              <a:off x="2086923" y="1905000"/>
              <a:ext cx="4770613" cy="912778"/>
              <a:chOff x="1944048" y="2060724"/>
              <a:chExt cx="4770613" cy="912664"/>
            </a:xfrm>
          </p:grpSpPr>
          <p:pic>
            <p:nvPicPr>
              <p:cNvPr id="17426" name="Picture 2"/>
              <p:cNvPicPr>
                <a:picLocks noChangeArrowheads="1"/>
              </p:cNvPicPr>
              <p:nvPr/>
            </p:nvPicPr>
            <p:blipFill>
              <a:blip r:embed="rId3" cstate="print"/>
              <a:srcRect/>
              <a:stretch>
                <a:fillRect/>
              </a:stretch>
            </p:blipFill>
            <p:spPr bwMode="auto">
              <a:xfrm>
                <a:off x="2484438" y="2852738"/>
                <a:ext cx="3609975" cy="120650"/>
              </a:xfrm>
              <a:prstGeom prst="rect">
                <a:avLst/>
              </a:prstGeom>
              <a:noFill/>
              <a:ln w="9525">
                <a:noFill/>
                <a:miter lim="800000"/>
                <a:headEnd/>
                <a:tailEnd/>
              </a:ln>
            </p:spPr>
          </p:pic>
          <p:sp>
            <p:nvSpPr>
              <p:cNvPr id="17429" name="TextBox 8"/>
              <p:cNvSpPr txBox="1">
                <a:spLocks noChangeArrowheads="1"/>
              </p:cNvSpPr>
              <p:nvPr/>
            </p:nvSpPr>
            <p:spPr bwMode="auto">
              <a:xfrm>
                <a:off x="1944048" y="2060724"/>
                <a:ext cx="683187" cy="276948"/>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A</a:t>
                </a:r>
                <a:endParaRPr lang="zh-CN" altLang="en-US" sz="1200">
                  <a:latin typeface="微软雅黑" panose="020B0503020204020204" pitchFamily="34" charset="-122"/>
                  <a:ea typeface="微软雅黑" panose="020B0503020204020204" pitchFamily="34" charset="-122"/>
                </a:endParaRPr>
              </a:p>
            </p:txBody>
          </p:sp>
          <p:sp>
            <p:nvSpPr>
              <p:cNvPr id="17430" name="TextBox 9"/>
              <p:cNvSpPr txBox="1">
                <a:spLocks noChangeArrowheads="1"/>
              </p:cNvSpPr>
              <p:nvPr/>
            </p:nvSpPr>
            <p:spPr bwMode="auto">
              <a:xfrm>
                <a:off x="6044297" y="2060724"/>
                <a:ext cx="670364" cy="276948"/>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B</a:t>
                </a:r>
                <a:endParaRPr lang="zh-CN" altLang="en-US" sz="1200">
                  <a:latin typeface="微软雅黑" panose="020B0503020204020204" pitchFamily="34" charset="-122"/>
                  <a:ea typeface="微软雅黑" panose="020B0503020204020204" pitchFamily="34" charset="-122"/>
                </a:endParaRPr>
              </a:p>
            </p:txBody>
          </p:sp>
        </p:grpSp>
        <p:sp>
          <p:nvSpPr>
            <p:cNvPr id="21" name="Rectangle 7"/>
            <p:cNvSpPr>
              <a:spLocks noChangeArrowheads="1"/>
            </p:cNvSpPr>
            <p:nvPr/>
          </p:nvSpPr>
          <p:spPr bwMode="auto">
            <a:xfrm>
              <a:off x="1835150" y="4005263"/>
              <a:ext cx="1152525"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D.MAC</a:t>
              </a:r>
            </a:p>
          </p:txBody>
        </p:sp>
        <p:sp>
          <p:nvSpPr>
            <p:cNvPr id="22" name="Rectangle 8"/>
            <p:cNvSpPr>
              <a:spLocks noChangeArrowheads="1"/>
            </p:cNvSpPr>
            <p:nvPr/>
          </p:nvSpPr>
          <p:spPr bwMode="auto">
            <a:xfrm>
              <a:off x="2987824" y="4005263"/>
              <a:ext cx="331311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微软雅黑" panose="020B0503020204020204" pitchFamily="34" charset="-122"/>
                <a:ea typeface="微软雅黑" panose="020B0503020204020204" pitchFamily="34" charset="-122"/>
              </a:endParaRPr>
            </a:p>
          </p:txBody>
        </p:sp>
        <p:cxnSp>
          <p:nvCxnSpPr>
            <p:cNvPr id="17421" name="直接箭头连接符 29"/>
            <p:cNvCxnSpPr>
              <a:cxnSpLocks noChangeShapeType="1"/>
            </p:cNvCxnSpPr>
            <p:nvPr/>
          </p:nvCxnSpPr>
          <p:spPr bwMode="auto">
            <a:xfrm>
              <a:off x="2266950" y="4581525"/>
              <a:ext cx="0" cy="384175"/>
            </a:xfrm>
            <a:prstGeom prst="straightConnector1">
              <a:avLst/>
            </a:prstGeom>
            <a:noFill/>
            <a:ln w="25400" algn="ctr">
              <a:solidFill>
                <a:srgbClr val="C00000"/>
              </a:solidFill>
              <a:round/>
              <a:headEnd/>
              <a:tailEnd type="arrow" w="med" len="med"/>
            </a:ln>
          </p:spPr>
        </p:cxnSp>
        <p:cxnSp>
          <p:nvCxnSpPr>
            <p:cNvPr id="17422" name="直接箭头连接符 29"/>
            <p:cNvCxnSpPr>
              <a:cxnSpLocks noChangeShapeType="1"/>
            </p:cNvCxnSpPr>
            <p:nvPr/>
          </p:nvCxnSpPr>
          <p:spPr bwMode="auto">
            <a:xfrm>
              <a:off x="3135313" y="2963863"/>
              <a:ext cx="2376487" cy="0"/>
            </a:xfrm>
            <a:prstGeom prst="straightConnector1">
              <a:avLst/>
            </a:prstGeom>
            <a:noFill/>
            <a:ln w="25400" algn="ctr">
              <a:solidFill>
                <a:srgbClr val="C00000"/>
              </a:solidFill>
              <a:round/>
              <a:headEnd/>
              <a:tailEnd type="arrow" w="med" len="med"/>
            </a:ln>
          </p:spPr>
        </p:cxnSp>
        <p:sp>
          <p:nvSpPr>
            <p:cNvPr id="17423" name="TextBox 14"/>
            <p:cNvSpPr txBox="1">
              <a:spLocks noChangeArrowheads="1"/>
            </p:cNvSpPr>
            <p:nvPr/>
          </p:nvSpPr>
          <p:spPr bwMode="auto">
            <a:xfrm>
              <a:off x="1179372" y="3216275"/>
              <a:ext cx="2464731" cy="307759"/>
            </a:xfrm>
            <a:prstGeom prst="rect">
              <a:avLst/>
            </a:prstGeom>
            <a:noFill/>
            <a:ln w="9525">
              <a:noFill/>
              <a:miter lim="800000"/>
              <a:headEnd/>
              <a:tailEnd/>
            </a:ln>
          </p:spPr>
          <p:txBody>
            <a:bodyPr wrap="none">
              <a:spAutoFit/>
            </a:bodyPr>
            <a:lstStyle/>
            <a:p>
              <a:pPr algn="ctr"/>
              <a:r>
                <a:rPr lang="en-US" altLang="zh-CN" sz="1400">
                  <a:latin typeface="微软雅黑" panose="020B0503020204020204" pitchFamily="34" charset="-122"/>
                  <a:ea typeface="微软雅黑" panose="020B0503020204020204" pitchFamily="34" charset="-122"/>
                </a:rPr>
                <a:t>MAC</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10-0B-A9-23-38-10</a:t>
              </a:r>
              <a:endParaRPr lang="zh-CN" altLang="en-US" sz="1400">
                <a:latin typeface="微软雅黑" panose="020B0503020204020204" pitchFamily="34" charset="-122"/>
                <a:ea typeface="微软雅黑" panose="020B0503020204020204" pitchFamily="34" charset="-122"/>
              </a:endParaRPr>
            </a:p>
          </p:txBody>
        </p:sp>
        <p:sp>
          <p:nvSpPr>
            <p:cNvPr id="17424" name="TextBox 15"/>
            <p:cNvSpPr txBox="1">
              <a:spLocks noChangeArrowheads="1"/>
            </p:cNvSpPr>
            <p:nvPr/>
          </p:nvSpPr>
          <p:spPr bwMode="auto">
            <a:xfrm>
              <a:off x="5115184" y="3189288"/>
              <a:ext cx="2516027" cy="307759"/>
            </a:xfrm>
            <a:prstGeom prst="rect">
              <a:avLst/>
            </a:prstGeom>
            <a:noFill/>
            <a:ln w="9525">
              <a:noFill/>
              <a:miter lim="800000"/>
              <a:headEnd/>
              <a:tailEnd/>
            </a:ln>
          </p:spPr>
          <p:txBody>
            <a:bodyPr wrap="none">
              <a:spAutoFit/>
            </a:bodyPr>
            <a:lstStyle/>
            <a:p>
              <a:pPr algn="ctr"/>
              <a:r>
                <a:rPr lang="en-US" altLang="zh-CN" sz="1400">
                  <a:latin typeface="微软雅黑" panose="020B0503020204020204" pitchFamily="34" charset="-122"/>
                  <a:ea typeface="微软雅黑" panose="020B0503020204020204" pitchFamily="34" charset="-122"/>
                </a:rPr>
                <a:t>MAC</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10-0B-A9-9D-C9-B8</a:t>
              </a:r>
              <a:endParaRPr lang="zh-CN" altLang="en-US" sz="1400">
                <a:latin typeface="微软雅黑" panose="020B0503020204020204" pitchFamily="34" charset="-122"/>
                <a:ea typeface="微软雅黑" panose="020B0503020204020204" pitchFamily="34" charset="-122"/>
              </a:endParaRPr>
            </a:p>
          </p:txBody>
        </p:sp>
        <p:sp>
          <p:nvSpPr>
            <p:cNvPr id="17425" name="TextBox 16"/>
            <p:cNvSpPr txBox="1">
              <a:spLocks noChangeArrowheads="1"/>
            </p:cNvSpPr>
            <p:nvPr/>
          </p:nvSpPr>
          <p:spPr bwMode="auto">
            <a:xfrm>
              <a:off x="1514735" y="5013325"/>
              <a:ext cx="2516027" cy="307759"/>
            </a:xfrm>
            <a:prstGeom prst="rect">
              <a:avLst/>
            </a:prstGeom>
            <a:noFill/>
            <a:ln w="9525">
              <a:noFill/>
              <a:miter lim="800000"/>
              <a:headEnd/>
              <a:tailEnd/>
            </a:ln>
          </p:spPr>
          <p:txBody>
            <a:bodyPr wrap="none">
              <a:spAutoFit/>
            </a:bodyPr>
            <a:lstStyle/>
            <a:p>
              <a:pPr algn="ctr"/>
              <a:r>
                <a:rPr lang="en-US" altLang="zh-CN" sz="1400">
                  <a:latin typeface="微软雅黑" panose="020B0503020204020204" pitchFamily="34" charset="-122"/>
                  <a:ea typeface="微软雅黑" panose="020B0503020204020204" pitchFamily="34" charset="-122"/>
                </a:rPr>
                <a:t>MAC</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10-0B-A9-9D-B9-C8</a:t>
              </a:r>
              <a:endParaRPr lang="zh-CN" altLang="en-US" sz="1400">
                <a:latin typeface="微软雅黑" panose="020B0503020204020204" pitchFamily="34" charset="-122"/>
                <a:ea typeface="微软雅黑" panose="020B0503020204020204" pitchFamily="34" charset="-122"/>
              </a:endParaRPr>
            </a:p>
          </p:txBody>
        </p:sp>
      </p:grpSp>
      <p:pic>
        <p:nvPicPr>
          <p:cNvPr id="23" name="图片 22" descr="PC.png"/>
          <p:cNvPicPr>
            <a:picLocks noChangeAspect="1"/>
          </p:cNvPicPr>
          <p:nvPr/>
        </p:nvPicPr>
        <p:blipFill>
          <a:blip r:embed="rId4" cstate="print"/>
          <a:stretch>
            <a:fillRect/>
          </a:stretch>
        </p:blipFill>
        <p:spPr>
          <a:xfrm>
            <a:off x="3714999" y="1908732"/>
            <a:ext cx="1007266" cy="773580"/>
          </a:xfrm>
          <a:prstGeom prst="rect">
            <a:avLst/>
          </a:prstGeom>
        </p:spPr>
      </p:pic>
      <p:pic>
        <p:nvPicPr>
          <p:cNvPr id="24" name="图片 23" descr="PC.png"/>
          <p:cNvPicPr>
            <a:picLocks noChangeAspect="1"/>
          </p:cNvPicPr>
          <p:nvPr/>
        </p:nvPicPr>
        <p:blipFill>
          <a:blip r:embed="rId4" cstate="print"/>
          <a:stretch>
            <a:fillRect/>
          </a:stretch>
        </p:blipFill>
        <p:spPr>
          <a:xfrm>
            <a:off x="7787436" y="1908732"/>
            <a:ext cx="1007266" cy="773580"/>
          </a:xfrm>
          <a:prstGeom prst="rect">
            <a:avLst/>
          </a:prstGeom>
        </p:spPr>
      </p:pic>
    </p:spTree>
    <p:extLst>
      <p:ext uri="{BB962C8B-B14F-4D97-AF65-F5344CB8AC3E}">
        <p14:creationId xmlns:p14="http://schemas.microsoft.com/office/powerpoint/2010/main" val="741957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MAC addresses are comprised of an organizationally unique identifier and a vendor assigned address value.</a:t>
            </a:r>
            <a:endParaRPr lang="zh-CN" altLang="en-US" dirty="0"/>
          </a:p>
          <a:p>
            <a:endParaRPr lang="zh-CN" altLang="en-US" dirty="0"/>
          </a:p>
        </p:txBody>
      </p:sp>
      <p:sp>
        <p:nvSpPr>
          <p:cNvPr id="3" name="文本占位符 2"/>
          <p:cNvSpPr>
            <a:spLocks noGrp="1"/>
          </p:cNvSpPr>
          <p:nvPr>
            <p:ph type="body" sz="quarter" idx="12"/>
          </p:nvPr>
        </p:nvSpPr>
        <p:spPr/>
        <p:txBody>
          <a:bodyPr/>
          <a:lstStyle/>
          <a:p>
            <a:r>
              <a:rPr lang="en-US" altLang="zh-CN"/>
              <a:t>The Ethernet MAC Address</a:t>
            </a:r>
            <a:endParaRPr lang="zh-CN" altLang="en-US" dirty="0"/>
          </a:p>
        </p:txBody>
      </p:sp>
      <p:grpSp>
        <p:nvGrpSpPr>
          <p:cNvPr id="18436" name="Group 15"/>
          <p:cNvGrpSpPr>
            <a:grpSpLocks/>
          </p:cNvGrpSpPr>
          <p:nvPr/>
        </p:nvGrpSpPr>
        <p:grpSpPr bwMode="auto">
          <a:xfrm>
            <a:off x="3003550" y="2112964"/>
            <a:ext cx="6510257" cy="2107645"/>
            <a:chOff x="1479550" y="1835150"/>
            <a:chExt cx="6510257" cy="2107645"/>
          </a:xfrm>
        </p:grpSpPr>
        <p:sp>
          <p:nvSpPr>
            <p:cNvPr id="11" name="Rectangle 7"/>
            <p:cNvSpPr>
              <a:spLocks noChangeArrowheads="1"/>
            </p:cNvSpPr>
            <p:nvPr/>
          </p:nvSpPr>
          <p:spPr bwMode="auto">
            <a:xfrm>
              <a:off x="1496715" y="2276475"/>
              <a:ext cx="3024187"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24 bits</a:t>
              </a:r>
            </a:p>
          </p:txBody>
        </p:sp>
        <p:sp>
          <p:nvSpPr>
            <p:cNvPr id="12" name="Rectangle 8"/>
            <p:cNvSpPr>
              <a:spLocks noChangeArrowheads="1"/>
            </p:cNvSpPr>
            <p:nvPr/>
          </p:nvSpPr>
          <p:spPr bwMode="auto">
            <a:xfrm>
              <a:off x="4520902" y="2276475"/>
              <a:ext cx="3024188"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24 bits</a:t>
              </a:r>
            </a:p>
          </p:txBody>
        </p:sp>
        <p:sp>
          <p:nvSpPr>
            <p:cNvPr id="18444" name="Line 9"/>
            <p:cNvSpPr>
              <a:spLocks noChangeShapeType="1"/>
            </p:cNvSpPr>
            <p:nvPr/>
          </p:nvSpPr>
          <p:spPr bwMode="auto">
            <a:xfrm>
              <a:off x="1479550" y="1835150"/>
              <a:ext cx="0" cy="431800"/>
            </a:xfrm>
            <a:prstGeom prst="line">
              <a:avLst/>
            </a:prstGeom>
            <a:noFill/>
            <a:ln w="9525">
              <a:solidFill>
                <a:schemeClr val="tx1"/>
              </a:solidFill>
              <a:round/>
              <a:headEnd/>
              <a:tailEnd/>
            </a:ln>
          </p:spPr>
          <p:txBody>
            <a:bodyPr/>
            <a:lstStyle/>
            <a:p>
              <a:pPr algn="ctr"/>
              <a:endParaRPr lang="en-US">
                <a:latin typeface="微软雅黑" panose="020B0503020204020204" pitchFamily="34" charset="-122"/>
                <a:ea typeface="微软雅黑" panose="020B0503020204020204" pitchFamily="34" charset="-122"/>
              </a:endParaRPr>
            </a:p>
          </p:txBody>
        </p:sp>
        <p:sp>
          <p:nvSpPr>
            <p:cNvPr id="18445" name="Line 10"/>
            <p:cNvSpPr>
              <a:spLocks noChangeShapeType="1"/>
            </p:cNvSpPr>
            <p:nvPr/>
          </p:nvSpPr>
          <p:spPr bwMode="auto">
            <a:xfrm>
              <a:off x="7545388" y="1844675"/>
              <a:ext cx="0" cy="431800"/>
            </a:xfrm>
            <a:prstGeom prst="line">
              <a:avLst/>
            </a:prstGeom>
            <a:noFill/>
            <a:ln w="9525">
              <a:solidFill>
                <a:schemeClr val="tx1"/>
              </a:solidFill>
              <a:round/>
              <a:headEnd/>
              <a:tailEnd/>
            </a:ln>
          </p:spPr>
          <p:txBody>
            <a:bodyPr/>
            <a:lstStyle/>
            <a:p>
              <a:pPr algn="ctr"/>
              <a:endParaRPr lang="en-US">
                <a:latin typeface="微软雅黑" panose="020B0503020204020204" pitchFamily="34" charset="-122"/>
                <a:ea typeface="微软雅黑" panose="020B0503020204020204" pitchFamily="34" charset="-122"/>
              </a:endParaRPr>
            </a:p>
          </p:txBody>
        </p:sp>
        <p:sp>
          <p:nvSpPr>
            <p:cNvPr id="18446" name="Line 11"/>
            <p:cNvSpPr>
              <a:spLocks noChangeShapeType="1"/>
            </p:cNvSpPr>
            <p:nvPr/>
          </p:nvSpPr>
          <p:spPr bwMode="auto">
            <a:xfrm flipH="1" flipV="1">
              <a:off x="1641475" y="2060575"/>
              <a:ext cx="2570163" cy="0"/>
            </a:xfrm>
            <a:prstGeom prst="line">
              <a:avLst/>
            </a:prstGeom>
            <a:noFill/>
            <a:ln w="9525">
              <a:solidFill>
                <a:schemeClr val="tx1"/>
              </a:solidFill>
              <a:round/>
              <a:headEnd/>
              <a:tailEnd type="triangle" w="med" len="med"/>
            </a:ln>
          </p:spPr>
          <p:txBody>
            <a:bodyPr/>
            <a:lstStyle/>
            <a:p>
              <a:pPr algn="ctr"/>
              <a:endParaRPr lang="en-US">
                <a:latin typeface="微软雅黑" panose="020B0503020204020204" pitchFamily="34" charset="-122"/>
                <a:ea typeface="微软雅黑" panose="020B0503020204020204" pitchFamily="34" charset="-122"/>
              </a:endParaRPr>
            </a:p>
          </p:txBody>
        </p:sp>
        <p:sp>
          <p:nvSpPr>
            <p:cNvPr id="18447" name="Line 12"/>
            <p:cNvSpPr>
              <a:spLocks noChangeShapeType="1"/>
            </p:cNvSpPr>
            <p:nvPr/>
          </p:nvSpPr>
          <p:spPr bwMode="auto">
            <a:xfrm flipV="1">
              <a:off x="4859338" y="2060575"/>
              <a:ext cx="2541587" cy="0"/>
            </a:xfrm>
            <a:prstGeom prst="line">
              <a:avLst/>
            </a:prstGeom>
            <a:noFill/>
            <a:ln w="9525">
              <a:solidFill>
                <a:schemeClr val="tx1"/>
              </a:solidFill>
              <a:round/>
              <a:headEnd/>
              <a:tailEnd type="triangle" w="med" len="med"/>
            </a:ln>
          </p:spPr>
          <p:txBody>
            <a:bodyPr/>
            <a:lstStyle/>
            <a:p>
              <a:pPr algn="ctr"/>
              <a:endParaRPr lang="en-US">
                <a:latin typeface="微软雅黑" panose="020B0503020204020204" pitchFamily="34" charset="-122"/>
                <a:ea typeface="微软雅黑" panose="020B0503020204020204" pitchFamily="34" charset="-122"/>
              </a:endParaRPr>
            </a:p>
          </p:txBody>
        </p:sp>
        <p:sp>
          <p:nvSpPr>
            <p:cNvPr id="18448" name="Text Box 13"/>
            <p:cNvSpPr txBox="1">
              <a:spLocks noChangeArrowheads="1"/>
            </p:cNvSpPr>
            <p:nvPr/>
          </p:nvSpPr>
          <p:spPr bwMode="auto">
            <a:xfrm>
              <a:off x="4211638" y="1927225"/>
              <a:ext cx="676788" cy="276999"/>
            </a:xfrm>
            <a:prstGeom prst="rect">
              <a:avLst/>
            </a:prstGeom>
            <a:noFill/>
            <a:ln w="9525" algn="ctr">
              <a:noFill/>
              <a:miter lim="800000"/>
              <a:headEnd/>
              <a:tailEnd/>
            </a:ln>
          </p:spPr>
          <p:txBody>
            <a:bodyPr wrap="none">
              <a:spAutoFit/>
            </a:bodyPr>
            <a:lstStyle/>
            <a:p>
              <a:pPr algn="ctr" defTabSz="784225"/>
              <a:r>
                <a:rPr lang="en-US" altLang="zh-CN" sz="1200">
                  <a:latin typeface="微软雅黑" panose="020B0503020204020204" pitchFamily="34" charset="-122"/>
                  <a:ea typeface="微软雅黑" panose="020B0503020204020204" pitchFamily="34" charset="-122"/>
                </a:rPr>
                <a:t>48 bits</a:t>
              </a:r>
            </a:p>
          </p:txBody>
        </p:sp>
        <p:pic>
          <p:nvPicPr>
            <p:cNvPr id="18449" name="Picture 5" descr="F:\2012项目\美化图标\平面\0421png\43\未标题-14.png"/>
            <p:cNvPicPr>
              <a:picLocks noChangeAspect="1" noChangeArrowheads="1"/>
            </p:cNvPicPr>
            <p:nvPr/>
          </p:nvPicPr>
          <p:blipFill>
            <a:blip r:embed="rId3" cstate="print"/>
            <a:srcRect/>
            <a:stretch>
              <a:fillRect/>
            </a:stretch>
          </p:blipFill>
          <p:spPr bwMode="auto">
            <a:xfrm>
              <a:off x="2647950" y="2781300"/>
              <a:ext cx="649288" cy="763588"/>
            </a:xfrm>
            <a:prstGeom prst="rect">
              <a:avLst/>
            </a:prstGeom>
            <a:noFill/>
            <a:ln w="9525">
              <a:noFill/>
              <a:miter lim="800000"/>
              <a:headEnd/>
              <a:tailEnd/>
            </a:ln>
          </p:spPr>
        </p:pic>
        <p:sp>
          <p:nvSpPr>
            <p:cNvPr id="18450" name="TextBox 19"/>
            <p:cNvSpPr txBox="1">
              <a:spLocks noChangeArrowheads="1"/>
            </p:cNvSpPr>
            <p:nvPr/>
          </p:nvSpPr>
          <p:spPr bwMode="auto">
            <a:xfrm>
              <a:off x="2682875" y="3573463"/>
              <a:ext cx="612668" cy="369332"/>
            </a:xfrm>
            <a:prstGeom prst="rect">
              <a:avLst/>
            </a:prstGeom>
            <a:noFill/>
            <a:ln w="9525">
              <a:noFill/>
              <a:miter lim="800000"/>
              <a:headEnd/>
              <a:tailEnd/>
            </a:ln>
          </p:spPr>
          <p:txBody>
            <a:bodyPr wrap="none">
              <a:spAutoFit/>
            </a:bodyPr>
            <a:lstStyle/>
            <a:p>
              <a:pPr algn="ctr"/>
              <a:r>
                <a:rPr lang="en-US" altLang="zh-CN" sz="1800">
                  <a:latin typeface="微软雅黑" panose="020B0503020204020204" pitchFamily="34" charset="-122"/>
                  <a:ea typeface="微软雅黑" panose="020B0503020204020204" pitchFamily="34" charset="-122"/>
                </a:rPr>
                <a:t>OUI</a:t>
              </a:r>
            </a:p>
          </p:txBody>
        </p:sp>
        <p:sp>
          <p:nvSpPr>
            <p:cNvPr id="18451" name="TextBox 20"/>
            <p:cNvSpPr txBox="1">
              <a:spLocks noChangeArrowheads="1"/>
            </p:cNvSpPr>
            <p:nvPr/>
          </p:nvSpPr>
          <p:spPr bwMode="auto">
            <a:xfrm>
              <a:off x="4413250" y="3573463"/>
              <a:ext cx="3576557" cy="369332"/>
            </a:xfrm>
            <a:prstGeom prst="rect">
              <a:avLst/>
            </a:prstGeom>
            <a:noFill/>
            <a:ln w="9525">
              <a:noFill/>
              <a:miter lim="800000"/>
              <a:headEnd/>
              <a:tailEnd/>
            </a:ln>
          </p:spPr>
          <p:txBody>
            <a:bodyPr wrap="none">
              <a:spAutoFit/>
            </a:bodyPr>
            <a:lstStyle/>
            <a:p>
              <a:pPr algn="ctr"/>
              <a:r>
                <a:rPr lang="en-US" altLang="zh-CN" sz="1800">
                  <a:latin typeface="微软雅黑" panose="020B0503020204020204" pitchFamily="34" charset="-122"/>
                  <a:ea typeface="微软雅黑" panose="020B0503020204020204" pitchFamily="34" charset="-122"/>
                </a:rPr>
                <a:t>Assigned by each organization</a:t>
              </a:r>
            </a:p>
          </p:txBody>
        </p:sp>
        <p:pic>
          <p:nvPicPr>
            <p:cNvPr id="18452" name="Picture 8" descr="F:\2012项目\美化图标\平面\0421png\43\未标题-17.png"/>
            <p:cNvPicPr>
              <a:picLocks noChangeAspect="1" noChangeArrowheads="1"/>
            </p:cNvPicPr>
            <p:nvPr/>
          </p:nvPicPr>
          <p:blipFill>
            <a:blip r:embed="rId4" cstate="print"/>
            <a:srcRect/>
            <a:stretch>
              <a:fillRect/>
            </a:stretch>
          </p:blipFill>
          <p:spPr bwMode="auto">
            <a:xfrm>
              <a:off x="5653088" y="2798763"/>
              <a:ext cx="647700" cy="755650"/>
            </a:xfrm>
            <a:prstGeom prst="rect">
              <a:avLst/>
            </a:prstGeom>
            <a:noFill/>
            <a:ln w="9525">
              <a:noFill/>
              <a:miter lim="800000"/>
              <a:headEnd/>
              <a:tailEnd/>
            </a:ln>
          </p:spPr>
        </p:pic>
      </p:grpSp>
    </p:spTree>
    <p:extLst>
      <p:ext uri="{BB962C8B-B14F-4D97-AF65-F5344CB8AC3E}">
        <p14:creationId xmlns:p14="http://schemas.microsoft.com/office/powerpoint/2010/main" val="2984379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a:t>Unicast Frame Forwarding</a:t>
            </a:r>
            <a:endParaRPr lang="zh-CN" altLang="en-US" dirty="0"/>
          </a:p>
        </p:txBody>
      </p:sp>
      <p:grpSp>
        <p:nvGrpSpPr>
          <p:cNvPr id="19460" name="Group 36"/>
          <p:cNvGrpSpPr>
            <a:grpSpLocks/>
          </p:cNvGrpSpPr>
          <p:nvPr/>
        </p:nvGrpSpPr>
        <p:grpSpPr bwMode="auto">
          <a:xfrm>
            <a:off x="3087688" y="1557339"/>
            <a:ext cx="5961062" cy="4181449"/>
            <a:chOff x="1564214" y="1557338"/>
            <a:chExt cx="5960114" cy="4181449"/>
          </a:xfrm>
        </p:grpSpPr>
        <p:pic>
          <p:nvPicPr>
            <p:cNvPr id="19461" name="Picture 2"/>
            <p:cNvPicPr>
              <a:picLocks noChangeArrowheads="1"/>
            </p:cNvPicPr>
            <p:nvPr/>
          </p:nvPicPr>
          <p:blipFill>
            <a:blip r:embed="rId3" cstate="print"/>
            <a:srcRect/>
            <a:stretch>
              <a:fillRect/>
            </a:stretch>
          </p:blipFill>
          <p:spPr bwMode="auto">
            <a:xfrm>
              <a:off x="3898087" y="4270646"/>
              <a:ext cx="93981" cy="832863"/>
            </a:xfrm>
            <a:prstGeom prst="rect">
              <a:avLst/>
            </a:prstGeom>
            <a:noFill/>
            <a:ln w="9525">
              <a:noFill/>
              <a:miter lim="800000"/>
              <a:headEnd/>
              <a:tailEnd/>
            </a:ln>
          </p:spPr>
        </p:pic>
        <p:pic>
          <p:nvPicPr>
            <p:cNvPr id="19462" name="Picture 2"/>
            <p:cNvPicPr>
              <a:picLocks noChangeArrowheads="1"/>
            </p:cNvPicPr>
            <p:nvPr/>
          </p:nvPicPr>
          <p:blipFill>
            <a:blip r:embed="rId3" cstate="print"/>
            <a:srcRect/>
            <a:stretch>
              <a:fillRect/>
            </a:stretch>
          </p:blipFill>
          <p:spPr bwMode="auto">
            <a:xfrm>
              <a:off x="5132200" y="3446270"/>
              <a:ext cx="93981" cy="832863"/>
            </a:xfrm>
            <a:prstGeom prst="rect">
              <a:avLst/>
            </a:prstGeom>
            <a:noFill/>
            <a:ln w="9525">
              <a:noFill/>
              <a:miter lim="800000"/>
              <a:headEnd/>
              <a:tailEnd/>
            </a:ln>
          </p:spPr>
        </p:pic>
        <p:pic>
          <p:nvPicPr>
            <p:cNvPr id="19463" name="Picture 2"/>
            <p:cNvPicPr>
              <a:picLocks noChangeArrowheads="1"/>
            </p:cNvPicPr>
            <p:nvPr/>
          </p:nvPicPr>
          <p:blipFill>
            <a:blip r:embed="rId3" cstate="print"/>
            <a:srcRect/>
            <a:stretch>
              <a:fillRect/>
            </a:stretch>
          </p:blipFill>
          <p:spPr bwMode="auto">
            <a:xfrm>
              <a:off x="6421959" y="4270646"/>
              <a:ext cx="93981" cy="832863"/>
            </a:xfrm>
            <a:prstGeom prst="rect">
              <a:avLst/>
            </a:prstGeom>
            <a:noFill/>
            <a:ln w="9525">
              <a:noFill/>
              <a:miter lim="800000"/>
              <a:headEnd/>
              <a:tailEnd/>
            </a:ln>
          </p:spPr>
        </p:pic>
        <p:pic>
          <p:nvPicPr>
            <p:cNvPr id="19464" name="Picture 2"/>
            <p:cNvPicPr>
              <a:picLocks noChangeArrowheads="1"/>
            </p:cNvPicPr>
            <p:nvPr/>
          </p:nvPicPr>
          <p:blipFill>
            <a:blip r:embed="rId3" cstate="print"/>
            <a:srcRect/>
            <a:stretch>
              <a:fillRect/>
            </a:stretch>
          </p:blipFill>
          <p:spPr bwMode="auto">
            <a:xfrm>
              <a:off x="2551444" y="3437784"/>
              <a:ext cx="93981" cy="832863"/>
            </a:xfrm>
            <a:prstGeom prst="rect">
              <a:avLst/>
            </a:prstGeom>
            <a:noFill/>
            <a:ln w="9525">
              <a:noFill/>
              <a:miter lim="800000"/>
              <a:headEnd/>
              <a:tailEnd/>
            </a:ln>
          </p:spPr>
        </p:pic>
        <p:pic>
          <p:nvPicPr>
            <p:cNvPr id="19465" name="Picture 2"/>
            <p:cNvPicPr>
              <a:picLocks noChangeArrowheads="1"/>
            </p:cNvPicPr>
            <p:nvPr/>
          </p:nvPicPr>
          <p:blipFill>
            <a:blip r:embed="rId4" cstate="print"/>
            <a:srcRect/>
            <a:stretch>
              <a:fillRect/>
            </a:stretch>
          </p:blipFill>
          <p:spPr bwMode="auto">
            <a:xfrm>
              <a:off x="1766212" y="4216093"/>
              <a:ext cx="5616575" cy="92136"/>
            </a:xfrm>
            <a:prstGeom prst="rect">
              <a:avLst/>
            </a:prstGeom>
            <a:noFill/>
            <a:ln w="9525">
              <a:noFill/>
              <a:miter lim="800000"/>
              <a:headEnd/>
              <a:tailEnd/>
            </a:ln>
          </p:spPr>
        </p:pic>
        <p:sp>
          <p:nvSpPr>
            <p:cNvPr id="19468" name="TextBox 8"/>
            <p:cNvSpPr txBox="1">
              <a:spLocks noChangeArrowheads="1"/>
            </p:cNvSpPr>
            <p:nvPr/>
          </p:nvSpPr>
          <p:spPr bwMode="auto">
            <a:xfrm>
              <a:off x="2310234" y="2570163"/>
              <a:ext cx="683091"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A</a:t>
              </a:r>
              <a:endParaRPr lang="zh-CN" altLang="en-US" sz="1200">
                <a:latin typeface="微软雅黑" panose="020B0503020204020204" pitchFamily="34" charset="-122"/>
                <a:ea typeface="微软雅黑" panose="020B0503020204020204" pitchFamily="34" charset="-122"/>
              </a:endParaRPr>
            </a:p>
          </p:txBody>
        </p:sp>
        <p:sp>
          <p:nvSpPr>
            <p:cNvPr id="19469" name="TextBox 9"/>
            <p:cNvSpPr txBox="1">
              <a:spLocks noChangeArrowheads="1"/>
            </p:cNvSpPr>
            <p:nvPr/>
          </p:nvSpPr>
          <p:spPr bwMode="auto">
            <a:xfrm>
              <a:off x="4877077" y="2570163"/>
              <a:ext cx="670269"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B</a:t>
              </a:r>
              <a:endParaRPr lang="zh-CN" altLang="en-US" sz="1200">
                <a:latin typeface="微软雅黑" panose="020B0503020204020204" pitchFamily="34" charset="-122"/>
                <a:ea typeface="微软雅黑" panose="020B0503020204020204" pitchFamily="34" charset="-122"/>
              </a:endParaRPr>
            </a:p>
          </p:txBody>
        </p:sp>
        <p:sp>
          <p:nvSpPr>
            <p:cNvPr id="19472" name="TextBox 12"/>
            <p:cNvSpPr txBox="1">
              <a:spLocks noChangeArrowheads="1"/>
            </p:cNvSpPr>
            <p:nvPr/>
          </p:nvSpPr>
          <p:spPr bwMode="auto">
            <a:xfrm>
              <a:off x="3557171" y="5450078"/>
              <a:ext cx="676680"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C</a:t>
              </a:r>
              <a:endParaRPr lang="zh-CN" altLang="en-US" sz="1200">
                <a:latin typeface="微软雅黑" panose="020B0503020204020204" pitchFamily="34" charset="-122"/>
                <a:ea typeface="微软雅黑" panose="020B0503020204020204" pitchFamily="34" charset="-122"/>
              </a:endParaRPr>
            </a:p>
          </p:txBody>
        </p:sp>
        <p:sp>
          <p:nvSpPr>
            <p:cNvPr id="19473" name="TextBox 13"/>
            <p:cNvSpPr txBox="1">
              <a:spLocks noChangeArrowheads="1"/>
            </p:cNvSpPr>
            <p:nvPr/>
          </p:nvSpPr>
          <p:spPr bwMode="auto">
            <a:xfrm>
              <a:off x="6083725" y="5461788"/>
              <a:ext cx="691105"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D</a:t>
              </a:r>
              <a:endParaRPr lang="zh-CN" altLang="en-US" sz="1200">
                <a:latin typeface="微软雅黑" panose="020B0503020204020204" pitchFamily="34" charset="-122"/>
                <a:ea typeface="微软雅黑" panose="020B0503020204020204" pitchFamily="34" charset="-122"/>
              </a:endParaRPr>
            </a:p>
          </p:txBody>
        </p:sp>
        <p:cxnSp>
          <p:nvCxnSpPr>
            <p:cNvPr id="19474" name="直接箭头连接符 35"/>
            <p:cNvCxnSpPr>
              <a:cxnSpLocks noChangeShapeType="1"/>
            </p:cNvCxnSpPr>
            <p:nvPr/>
          </p:nvCxnSpPr>
          <p:spPr bwMode="auto">
            <a:xfrm flipV="1">
              <a:off x="5325417" y="3671773"/>
              <a:ext cx="0" cy="385345"/>
            </a:xfrm>
            <a:prstGeom prst="straightConnector1">
              <a:avLst/>
            </a:prstGeom>
            <a:noFill/>
            <a:ln w="25400" algn="ctr">
              <a:solidFill>
                <a:srgbClr val="C00000"/>
              </a:solidFill>
              <a:round/>
              <a:headEnd/>
              <a:tailEnd type="arrow" w="med" len="med"/>
            </a:ln>
          </p:spPr>
        </p:cxnSp>
        <p:cxnSp>
          <p:nvCxnSpPr>
            <p:cNvPr id="19475" name="直接箭头连接符 29"/>
            <p:cNvCxnSpPr>
              <a:cxnSpLocks noChangeShapeType="1"/>
            </p:cNvCxnSpPr>
            <p:nvPr/>
          </p:nvCxnSpPr>
          <p:spPr bwMode="auto">
            <a:xfrm>
              <a:off x="2720045" y="3666135"/>
              <a:ext cx="0" cy="384305"/>
            </a:xfrm>
            <a:prstGeom prst="straightConnector1">
              <a:avLst/>
            </a:prstGeom>
            <a:noFill/>
            <a:ln w="25400" algn="ctr">
              <a:solidFill>
                <a:srgbClr val="C00000"/>
              </a:solidFill>
              <a:round/>
              <a:headEnd/>
              <a:tailEnd type="arrow" w="med" len="med"/>
            </a:ln>
          </p:spPr>
        </p:cxnSp>
        <p:sp>
          <p:nvSpPr>
            <p:cNvPr id="43" name="Rectangle 7"/>
            <p:cNvSpPr>
              <a:spLocks noChangeArrowheads="1"/>
            </p:cNvSpPr>
            <p:nvPr/>
          </p:nvSpPr>
          <p:spPr bwMode="auto">
            <a:xfrm>
              <a:off x="1564214" y="1916113"/>
              <a:ext cx="935707"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7 bits</a:t>
              </a:r>
            </a:p>
          </p:txBody>
        </p:sp>
        <p:sp>
          <p:nvSpPr>
            <p:cNvPr id="44" name="Rectangle 8"/>
            <p:cNvSpPr>
              <a:spLocks noChangeArrowheads="1"/>
            </p:cNvSpPr>
            <p:nvPr/>
          </p:nvSpPr>
          <p:spPr bwMode="auto">
            <a:xfrm>
              <a:off x="2859962" y="1916113"/>
              <a:ext cx="4664366"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45" name="Rectangle 7"/>
            <p:cNvSpPr>
              <a:spLocks noChangeArrowheads="1"/>
            </p:cNvSpPr>
            <p:nvPr/>
          </p:nvSpPr>
          <p:spPr bwMode="auto">
            <a:xfrm>
              <a:off x="2499921" y="1916832"/>
              <a:ext cx="350838"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0</a:t>
              </a:r>
            </a:p>
          </p:txBody>
        </p:sp>
        <p:grpSp>
          <p:nvGrpSpPr>
            <p:cNvPr id="19485" name="组合 55"/>
            <p:cNvGrpSpPr>
              <a:grpSpLocks/>
            </p:cNvGrpSpPr>
            <p:nvPr/>
          </p:nvGrpSpPr>
          <p:grpSpPr bwMode="auto">
            <a:xfrm>
              <a:off x="4045862" y="4502150"/>
              <a:ext cx="142875" cy="142875"/>
              <a:chOff x="323528" y="3429000"/>
              <a:chExt cx="360040" cy="368424"/>
            </a:xfrm>
          </p:grpSpPr>
          <p:cxnSp>
            <p:nvCxnSpPr>
              <p:cNvPr id="19493" name="直接连接符 50"/>
              <p:cNvCxnSpPr>
                <a:cxnSpLocks noChangeShapeType="1"/>
              </p:cNvCxnSpPr>
              <p:nvPr/>
            </p:nvCxnSpPr>
            <p:spPr bwMode="auto">
              <a:xfrm>
                <a:off x="395536" y="3429000"/>
                <a:ext cx="288032" cy="360040"/>
              </a:xfrm>
              <a:prstGeom prst="line">
                <a:avLst/>
              </a:prstGeom>
              <a:noFill/>
              <a:ln w="9525" algn="ctr">
                <a:solidFill>
                  <a:schemeClr val="tx2"/>
                </a:solidFill>
                <a:round/>
                <a:headEnd/>
                <a:tailEnd/>
              </a:ln>
            </p:spPr>
          </p:cxnSp>
          <p:cxnSp>
            <p:nvCxnSpPr>
              <p:cNvPr id="19494" name="直接连接符 53"/>
              <p:cNvCxnSpPr>
                <a:cxnSpLocks noChangeShapeType="1"/>
              </p:cNvCxnSpPr>
              <p:nvPr/>
            </p:nvCxnSpPr>
            <p:spPr bwMode="auto">
              <a:xfrm flipV="1">
                <a:off x="323528" y="3429000"/>
                <a:ext cx="351656" cy="368424"/>
              </a:xfrm>
              <a:prstGeom prst="line">
                <a:avLst/>
              </a:prstGeom>
              <a:noFill/>
              <a:ln w="9525" algn="ctr">
                <a:solidFill>
                  <a:schemeClr val="tx2"/>
                </a:solidFill>
                <a:round/>
                <a:headEnd/>
                <a:tailEnd/>
              </a:ln>
            </p:spPr>
          </p:cxnSp>
        </p:grpSp>
        <p:grpSp>
          <p:nvGrpSpPr>
            <p:cNvPr id="19486" name="组合 56"/>
            <p:cNvGrpSpPr>
              <a:grpSpLocks/>
            </p:cNvGrpSpPr>
            <p:nvPr/>
          </p:nvGrpSpPr>
          <p:grpSpPr bwMode="auto">
            <a:xfrm>
              <a:off x="6604912" y="4497388"/>
              <a:ext cx="142875" cy="142875"/>
              <a:chOff x="323528" y="3429000"/>
              <a:chExt cx="360040" cy="368424"/>
            </a:xfrm>
          </p:grpSpPr>
          <p:cxnSp>
            <p:nvCxnSpPr>
              <p:cNvPr id="19491" name="直接连接符 57"/>
              <p:cNvCxnSpPr>
                <a:cxnSpLocks noChangeShapeType="1"/>
              </p:cNvCxnSpPr>
              <p:nvPr/>
            </p:nvCxnSpPr>
            <p:spPr bwMode="auto">
              <a:xfrm>
                <a:off x="395536" y="3429000"/>
                <a:ext cx="288032" cy="360040"/>
              </a:xfrm>
              <a:prstGeom prst="line">
                <a:avLst/>
              </a:prstGeom>
              <a:noFill/>
              <a:ln w="9525" algn="ctr">
                <a:solidFill>
                  <a:schemeClr val="tx2"/>
                </a:solidFill>
                <a:round/>
                <a:headEnd/>
                <a:tailEnd/>
              </a:ln>
            </p:spPr>
          </p:cxnSp>
          <p:cxnSp>
            <p:nvCxnSpPr>
              <p:cNvPr id="19492" name="直接连接符 58"/>
              <p:cNvCxnSpPr>
                <a:cxnSpLocks noChangeShapeType="1"/>
              </p:cNvCxnSpPr>
              <p:nvPr/>
            </p:nvCxnSpPr>
            <p:spPr bwMode="auto">
              <a:xfrm flipV="1">
                <a:off x="323528" y="3429000"/>
                <a:ext cx="351656" cy="368424"/>
              </a:xfrm>
              <a:prstGeom prst="line">
                <a:avLst/>
              </a:prstGeom>
              <a:noFill/>
              <a:ln w="9525" algn="ctr">
                <a:solidFill>
                  <a:schemeClr val="tx2"/>
                </a:solidFill>
                <a:round/>
                <a:headEnd/>
                <a:tailEnd/>
              </a:ln>
            </p:spPr>
          </p:cxnSp>
        </p:grpSp>
        <p:cxnSp>
          <p:nvCxnSpPr>
            <p:cNvPr id="19487" name="直接箭头连接符 29"/>
            <p:cNvCxnSpPr>
              <a:cxnSpLocks noChangeShapeType="1"/>
            </p:cNvCxnSpPr>
            <p:nvPr/>
          </p:nvCxnSpPr>
          <p:spPr bwMode="auto">
            <a:xfrm>
              <a:off x="6325512" y="4319588"/>
              <a:ext cx="0" cy="384175"/>
            </a:xfrm>
            <a:prstGeom prst="straightConnector1">
              <a:avLst/>
            </a:prstGeom>
            <a:noFill/>
            <a:ln w="25400" algn="ctr">
              <a:solidFill>
                <a:srgbClr val="C00000"/>
              </a:solidFill>
              <a:round/>
              <a:headEnd/>
              <a:tailEnd type="arrow" w="med" len="med"/>
            </a:ln>
          </p:spPr>
        </p:cxnSp>
        <p:sp>
          <p:nvSpPr>
            <p:cNvPr id="19488" name="TextBox 8"/>
            <p:cNvSpPr txBox="1">
              <a:spLocks noChangeArrowheads="1"/>
            </p:cNvSpPr>
            <p:nvPr/>
          </p:nvSpPr>
          <p:spPr bwMode="auto">
            <a:xfrm>
              <a:off x="2942549" y="3686175"/>
              <a:ext cx="705530"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unicast</a:t>
              </a:r>
              <a:endParaRPr lang="zh-CN" altLang="en-US" sz="1200">
                <a:latin typeface="微软雅黑" panose="020B0503020204020204" pitchFamily="34" charset="-122"/>
                <a:ea typeface="微软雅黑" panose="020B0503020204020204" pitchFamily="34" charset="-122"/>
              </a:endParaRPr>
            </a:p>
          </p:txBody>
        </p:sp>
        <p:sp>
          <p:nvSpPr>
            <p:cNvPr id="19489" name="TextBox 8"/>
            <p:cNvSpPr txBox="1">
              <a:spLocks noChangeArrowheads="1"/>
            </p:cNvSpPr>
            <p:nvPr/>
          </p:nvSpPr>
          <p:spPr bwMode="auto">
            <a:xfrm>
              <a:off x="4284778" y="1557338"/>
              <a:ext cx="676680" cy="276999"/>
            </a:xfrm>
            <a:prstGeom prst="rect">
              <a:avLst/>
            </a:prstGeom>
            <a:noFill/>
            <a:ln w="9525">
              <a:noFill/>
              <a:miter lim="800000"/>
              <a:headEnd/>
              <a:tailEnd/>
            </a:ln>
          </p:spPr>
          <p:txBody>
            <a:bodyPr wrap="none">
              <a:spAutoFit/>
            </a:bodyPr>
            <a:lstStyle/>
            <a:p>
              <a:pPr algn="ctr" defTabSz="784225"/>
              <a:r>
                <a:rPr lang="en-US" altLang="zh-CN" sz="1200">
                  <a:latin typeface="微软雅黑" panose="020B0503020204020204" pitchFamily="34" charset="-122"/>
                  <a:ea typeface="微软雅黑" panose="020B0503020204020204" pitchFamily="34" charset="-122"/>
                </a:rPr>
                <a:t>48 bits</a:t>
              </a:r>
            </a:p>
          </p:txBody>
        </p:sp>
        <p:cxnSp>
          <p:nvCxnSpPr>
            <p:cNvPr id="19490" name="直接箭头连接符 29"/>
            <p:cNvCxnSpPr>
              <a:cxnSpLocks noChangeShapeType="1"/>
            </p:cNvCxnSpPr>
            <p:nvPr/>
          </p:nvCxnSpPr>
          <p:spPr bwMode="auto">
            <a:xfrm>
              <a:off x="3839561" y="4320290"/>
              <a:ext cx="0" cy="384251"/>
            </a:xfrm>
            <a:prstGeom prst="straightConnector1">
              <a:avLst/>
            </a:prstGeom>
            <a:noFill/>
            <a:ln w="25400" algn="ctr">
              <a:solidFill>
                <a:srgbClr val="C00000"/>
              </a:solidFill>
              <a:round/>
              <a:headEnd/>
              <a:tailEnd type="arrow" w="med" len="med"/>
            </a:ln>
          </p:spPr>
        </p:cxnSp>
      </p:grpSp>
      <p:pic>
        <p:nvPicPr>
          <p:cNvPr id="35" name="图片 34" descr="PC.png"/>
          <p:cNvPicPr>
            <a:picLocks noChangeAspect="1"/>
          </p:cNvPicPr>
          <p:nvPr/>
        </p:nvPicPr>
        <p:blipFill>
          <a:blip r:embed="rId5" cstate="print"/>
          <a:stretch>
            <a:fillRect/>
          </a:stretch>
        </p:blipFill>
        <p:spPr>
          <a:xfrm>
            <a:off x="3781464" y="2910265"/>
            <a:ext cx="790644" cy="607214"/>
          </a:xfrm>
          <a:prstGeom prst="rect">
            <a:avLst/>
          </a:prstGeom>
        </p:spPr>
      </p:pic>
      <p:pic>
        <p:nvPicPr>
          <p:cNvPr id="36" name="图片 35" descr="PC.png"/>
          <p:cNvPicPr>
            <a:picLocks noChangeAspect="1"/>
          </p:cNvPicPr>
          <p:nvPr/>
        </p:nvPicPr>
        <p:blipFill>
          <a:blip r:embed="rId5" cstate="print"/>
          <a:stretch>
            <a:fillRect/>
          </a:stretch>
        </p:blipFill>
        <p:spPr>
          <a:xfrm>
            <a:off x="6268073" y="2910265"/>
            <a:ext cx="790644" cy="607214"/>
          </a:xfrm>
          <a:prstGeom prst="rect">
            <a:avLst/>
          </a:prstGeom>
        </p:spPr>
      </p:pic>
      <p:pic>
        <p:nvPicPr>
          <p:cNvPr id="37" name="图片 36" descr="PC.png"/>
          <p:cNvPicPr>
            <a:picLocks noChangeAspect="1"/>
          </p:cNvPicPr>
          <p:nvPr/>
        </p:nvPicPr>
        <p:blipFill>
          <a:blip r:embed="rId5" cstate="print"/>
          <a:stretch>
            <a:fillRect/>
          </a:stretch>
        </p:blipFill>
        <p:spPr>
          <a:xfrm>
            <a:off x="5018041" y="4835696"/>
            <a:ext cx="790644" cy="607214"/>
          </a:xfrm>
          <a:prstGeom prst="rect">
            <a:avLst/>
          </a:prstGeom>
        </p:spPr>
      </p:pic>
      <p:pic>
        <p:nvPicPr>
          <p:cNvPr id="38" name="图片 37" descr="PC.png"/>
          <p:cNvPicPr>
            <a:picLocks noChangeAspect="1"/>
          </p:cNvPicPr>
          <p:nvPr/>
        </p:nvPicPr>
        <p:blipFill>
          <a:blip r:embed="rId5" cstate="print"/>
          <a:stretch>
            <a:fillRect/>
          </a:stretch>
        </p:blipFill>
        <p:spPr>
          <a:xfrm>
            <a:off x="7597882" y="4835696"/>
            <a:ext cx="790644" cy="607214"/>
          </a:xfrm>
          <a:prstGeom prst="rect">
            <a:avLst/>
          </a:prstGeom>
        </p:spPr>
      </p:pic>
    </p:spTree>
    <p:extLst>
      <p:ext uri="{BB962C8B-B14F-4D97-AF65-F5344CB8AC3E}">
        <p14:creationId xmlns:p14="http://schemas.microsoft.com/office/powerpoint/2010/main" val="681604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latin typeface="Arial" charset="0"/>
                <a:cs typeface="Arial" charset="0"/>
              </a:rPr>
              <a:t>Broadcast Frame Forwarding</a:t>
            </a:r>
            <a:endParaRPr lang="zh-CN" altLang="en-US" dirty="0"/>
          </a:p>
        </p:txBody>
      </p:sp>
      <p:grpSp>
        <p:nvGrpSpPr>
          <p:cNvPr id="20484" name="Group 61"/>
          <p:cNvGrpSpPr>
            <a:grpSpLocks/>
          </p:cNvGrpSpPr>
          <p:nvPr/>
        </p:nvGrpSpPr>
        <p:grpSpPr bwMode="auto">
          <a:xfrm>
            <a:off x="3071814" y="1557338"/>
            <a:ext cx="5978525" cy="4186250"/>
            <a:chOff x="1548167" y="1557338"/>
            <a:chExt cx="5978319" cy="4186250"/>
          </a:xfrm>
        </p:grpSpPr>
        <p:pic>
          <p:nvPicPr>
            <p:cNvPr id="20485" name="Picture 2"/>
            <p:cNvPicPr>
              <a:picLocks noChangeArrowheads="1"/>
            </p:cNvPicPr>
            <p:nvPr/>
          </p:nvPicPr>
          <p:blipFill>
            <a:blip r:embed="rId3" cstate="print"/>
            <a:srcRect/>
            <a:stretch>
              <a:fillRect/>
            </a:stretch>
          </p:blipFill>
          <p:spPr bwMode="auto">
            <a:xfrm>
              <a:off x="3898998" y="4270375"/>
              <a:ext cx="93667" cy="833438"/>
            </a:xfrm>
            <a:prstGeom prst="rect">
              <a:avLst/>
            </a:prstGeom>
            <a:noFill/>
            <a:ln w="9525">
              <a:noFill/>
              <a:miter lim="800000"/>
              <a:headEnd/>
              <a:tailEnd/>
            </a:ln>
          </p:spPr>
        </p:pic>
        <p:pic>
          <p:nvPicPr>
            <p:cNvPr id="20486" name="Picture 2"/>
            <p:cNvPicPr>
              <a:picLocks noChangeArrowheads="1"/>
            </p:cNvPicPr>
            <p:nvPr/>
          </p:nvPicPr>
          <p:blipFill>
            <a:blip r:embed="rId3" cstate="print"/>
            <a:srcRect/>
            <a:stretch>
              <a:fillRect/>
            </a:stretch>
          </p:blipFill>
          <p:spPr bwMode="auto">
            <a:xfrm>
              <a:off x="5132538" y="3446463"/>
              <a:ext cx="95254" cy="833437"/>
            </a:xfrm>
            <a:prstGeom prst="rect">
              <a:avLst/>
            </a:prstGeom>
            <a:noFill/>
            <a:ln w="9525">
              <a:noFill/>
              <a:miter lim="800000"/>
              <a:headEnd/>
              <a:tailEnd/>
            </a:ln>
          </p:spPr>
        </p:pic>
        <p:pic>
          <p:nvPicPr>
            <p:cNvPr id="20487" name="Picture 2"/>
            <p:cNvPicPr>
              <a:picLocks noChangeArrowheads="1"/>
            </p:cNvPicPr>
            <p:nvPr/>
          </p:nvPicPr>
          <p:blipFill>
            <a:blip r:embed="rId3" cstate="print"/>
            <a:srcRect/>
            <a:stretch>
              <a:fillRect/>
            </a:stretch>
          </p:blipFill>
          <p:spPr bwMode="auto">
            <a:xfrm>
              <a:off x="6423229" y="4270375"/>
              <a:ext cx="93667" cy="833438"/>
            </a:xfrm>
            <a:prstGeom prst="rect">
              <a:avLst/>
            </a:prstGeom>
            <a:noFill/>
            <a:ln w="9525">
              <a:noFill/>
              <a:miter lim="800000"/>
              <a:headEnd/>
              <a:tailEnd/>
            </a:ln>
          </p:spPr>
        </p:pic>
        <p:pic>
          <p:nvPicPr>
            <p:cNvPr id="20488" name="Picture 2"/>
            <p:cNvPicPr>
              <a:picLocks noChangeArrowheads="1"/>
            </p:cNvPicPr>
            <p:nvPr/>
          </p:nvPicPr>
          <p:blipFill>
            <a:blip r:embed="rId3" cstate="print"/>
            <a:srcRect/>
            <a:stretch>
              <a:fillRect/>
            </a:stretch>
          </p:blipFill>
          <p:spPr bwMode="auto">
            <a:xfrm>
              <a:off x="2552742" y="3438525"/>
              <a:ext cx="93667" cy="831850"/>
            </a:xfrm>
            <a:prstGeom prst="rect">
              <a:avLst/>
            </a:prstGeom>
            <a:noFill/>
            <a:ln w="9525">
              <a:noFill/>
              <a:miter lim="800000"/>
              <a:headEnd/>
              <a:tailEnd/>
            </a:ln>
          </p:spPr>
        </p:pic>
        <p:pic>
          <p:nvPicPr>
            <p:cNvPr id="20489" name="Picture 2"/>
            <p:cNvPicPr>
              <a:picLocks noChangeArrowheads="1"/>
            </p:cNvPicPr>
            <p:nvPr/>
          </p:nvPicPr>
          <p:blipFill>
            <a:blip r:embed="rId4" cstate="print"/>
            <a:srcRect/>
            <a:stretch>
              <a:fillRect/>
            </a:stretch>
          </p:blipFill>
          <p:spPr bwMode="auto">
            <a:xfrm>
              <a:off x="1766897" y="4216400"/>
              <a:ext cx="5616810" cy="92075"/>
            </a:xfrm>
            <a:prstGeom prst="rect">
              <a:avLst/>
            </a:prstGeom>
            <a:noFill/>
            <a:ln w="9525">
              <a:noFill/>
              <a:miter lim="800000"/>
              <a:headEnd/>
              <a:tailEnd/>
            </a:ln>
          </p:spPr>
        </p:pic>
        <p:sp>
          <p:nvSpPr>
            <p:cNvPr id="20490" name="TextBox 8"/>
            <p:cNvSpPr txBox="1">
              <a:spLocks noChangeArrowheads="1"/>
            </p:cNvSpPr>
            <p:nvPr/>
          </p:nvSpPr>
          <p:spPr bwMode="auto">
            <a:xfrm>
              <a:off x="4284778" y="1557338"/>
              <a:ext cx="676765" cy="276999"/>
            </a:xfrm>
            <a:prstGeom prst="rect">
              <a:avLst/>
            </a:prstGeom>
            <a:noFill/>
            <a:ln w="9525">
              <a:noFill/>
              <a:miter lim="800000"/>
              <a:headEnd/>
              <a:tailEnd/>
            </a:ln>
          </p:spPr>
          <p:txBody>
            <a:bodyPr wrap="none">
              <a:spAutoFit/>
            </a:bodyPr>
            <a:lstStyle/>
            <a:p>
              <a:pPr algn="ctr" defTabSz="784225"/>
              <a:r>
                <a:rPr lang="en-US" altLang="zh-CN" sz="1200">
                  <a:latin typeface="微软雅黑" panose="020B0503020204020204" pitchFamily="34" charset="-122"/>
                  <a:ea typeface="微软雅黑" panose="020B0503020204020204" pitchFamily="34" charset="-122"/>
                </a:rPr>
                <a:t>48 bits</a:t>
              </a:r>
            </a:p>
          </p:txBody>
        </p:sp>
        <p:grpSp>
          <p:nvGrpSpPr>
            <p:cNvPr id="20491" name="Group 41"/>
            <p:cNvGrpSpPr>
              <a:grpSpLocks/>
            </p:cNvGrpSpPr>
            <p:nvPr/>
          </p:nvGrpSpPr>
          <p:grpSpPr bwMode="auto">
            <a:xfrm>
              <a:off x="1548167" y="1916832"/>
              <a:ext cx="5978319" cy="431800"/>
              <a:chOff x="1548167" y="1916832"/>
              <a:chExt cx="5978319" cy="431800"/>
            </a:xfrm>
          </p:grpSpPr>
          <p:sp>
            <p:nvSpPr>
              <p:cNvPr id="40" name="Rectangle 7"/>
              <p:cNvSpPr>
                <a:spLocks noChangeArrowheads="1"/>
              </p:cNvSpPr>
              <p:nvPr/>
            </p:nvSpPr>
            <p:spPr bwMode="auto">
              <a:xfrm>
                <a:off x="1548167"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FF</a:t>
                </a:r>
              </a:p>
            </p:txBody>
          </p:sp>
          <p:sp>
            <p:nvSpPr>
              <p:cNvPr id="41" name="Rectangle 7"/>
              <p:cNvSpPr>
                <a:spLocks noChangeArrowheads="1"/>
              </p:cNvSpPr>
              <p:nvPr/>
            </p:nvSpPr>
            <p:spPr bwMode="auto">
              <a:xfrm>
                <a:off x="2558048"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FF</a:t>
                </a:r>
              </a:p>
            </p:txBody>
          </p:sp>
          <p:sp>
            <p:nvSpPr>
              <p:cNvPr id="48" name="Rectangle 7"/>
              <p:cNvSpPr>
                <a:spLocks noChangeArrowheads="1"/>
              </p:cNvSpPr>
              <p:nvPr/>
            </p:nvSpPr>
            <p:spPr bwMode="auto">
              <a:xfrm>
                <a:off x="3575685"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FF</a:t>
                </a:r>
              </a:p>
            </p:txBody>
          </p:sp>
          <p:sp>
            <p:nvSpPr>
              <p:cNvPr id="49" name="Rectangle 7"/>
              <p:cNvSpPr>
                <a:spLocks noChangeArrowheads="1"/>
              </p:cNvSpPr>
              <p:nvPr/>
            </p:nvSpPr>
            <p:spPr bwMode="auto">
              <a:xfrm>
                <a:off x="4600813"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FF</a:t>
                </a:r>
              </a:p>
            </p:txBody>
          </p:sp>
          <p:sp>
            <p:nvSpPr>
              <p:cNvPr id="50" name="Rectangle 7"/>
              <p:cNvSpPr>
                <a:spLocks noChangeArrowheads="1"/>
              </p:cNvSpPr>
              <p:nvPr/>
            </p:nvSpPr>
            <p:spPr bwMode="auto">
              <a:xfrm>
                <a:off x="5565492"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FF</a:t>
                </a:r>
              </a:p>
            </p:txBody>
          </p:sp>
          <p:sp>
            <p:nvSpPr>
              <p:cNvPr id="51" name="Rectangle 7"/>
              <p:cNvSpPr>
                <a:spLocks noChangeArrowheads="1"/>
              </p:cNvSpPr>
              <p:nvPr/>
            </p:nvSpPr>
            <p:spPr bwMode="auto">
              <a:xfrm>
                <a:off x="6520646"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FF</a:t>
                </a:r>
              </a:p>
            </p:txBody>
          </p:sp>
        </p:grpSp>
        <p:sp>
          <p:nvSpPr>
            <p:cNvPr id="20492" name="TextBox 13"/>
            <p:cNvSpPr txBox="1">
              <a:spLocks noChangeArrowheads="1"/>
            </p:cNvSpPr>
            <p:nvPr/>
          </p:nvSpPr>
          <p:spPr bwMode="auto">
            <a:xfrm>
              <a:off x="6084838" y="5466589"/>
              <a:ext cx="691191"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D</a:t>
              </a:r>
              <a:endParaRPr lang="zh-CN" altLang="en-US" sz="1200">
                <a:latin typeface="微软雅黑" panose="020B0503020204020204" pitchFamily="34" charset="-122"/>
                <a:ea typeface="微软雅黑" panose="020B0503020204020204" pitchFamily="34" charset="-122"/>
              </a:endParaRPr>
            </a:p>
          </p:txBody>
        </p:sp>
        <p:cxnSp>
          <p:nvCxnSpPr>
            <p:cNvPr id="20493" name="直接箭头连接符 29"/>
            <p:cNvCxnSpPr>
              <a:cxnSpLocks noChangeShapeType="1"/>
            </p:cNvCxnSpPr>
            <p:nvPr/>
          </p:nvCxnSpPr>
          <p:spPr bwMode="auto">
            <a:xfrm>
              <a:off x="3839561" y="4320290"/>
              <a:ext cx="0" cy="384251"/>
            </a:xfrm>
            <a:prstGeom prst="straightConnector1">
              <a:avLst/>
            </a:prstGeom>
            <a:noFill/>
            <a:ln w="25400" algn="ctr">
              <a:solidFill>
                <a:srgbClr val="C00000"/>
              </a:solidFill>
              <a:round/>
              <a:headEnd/>
              <a:tailEnd type="arrow" w="med" len="med"/>
            </a:ln>
          </p:spPr>
        </p:cxnSp>
        <p:sp>
          <p:nvSpPr>
            <p:cNvPr id="20494" name="TextBox 8"/>
            <p:cNvSpPr txBox="1">
              <a:spLocks noChangeArrowheads="1"/>
            </p:cNvSpPr>
            <p:nvPr/>
          </p:nvSpPr>
          <p:spPr bwMode="auto">
            <a:xfrm>
              <a:off x="2849617" y="3686175"/>
              <a:ext cx="908038"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broadcast</a:t>
              </a:r>
              <a:endParaRPr lang="zh-CN" altLang="en-US" sz="1200">
                <a:latin typeface="微软雅黑" panose="020B0503020204020204" pitchFamily="34" charset="-122"/>
                <a:ea typeface="微软雅黑" panose="020B0503020204020204" pitchFamily="34" charset="-122"/>
              </a:endParaRPr>
            </a:p>
          </p:txBody>
        </p:sp>
        <p:sp>
          <p:nvSpPr>
            <p:cNvPr id="20496" name="TextBox 12"/>
            <p:cNvSpPr txBox="1">
              <a:spLocks noChangeArrowheads="1"/>
            </p:cNvSpPr>
            <p:nvPr/>
          </p:nvSpPr>
          <p:spPr bwMode="auto">
            <a:xfrm>
              <a:off x="3557672" y="5449888"/>
              <a:ext cx="676765"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C</a:t>
              </a:r>
              <a:endParaRPr lang="zh-CN" altLang="en-US" sz="1200">
                <a:latin typeface="微软雅黑" panose="020B0503020204020204" pitchFamily="34" charset="-122"/>
                <a:ea typeface="微软雅黑" panose="020B0503020204020204" pitchFamily="34" charset="-122"/>
              </a:endParaRPr>
            </a:p>
          </p:txBody>
        </p:sp>
        <p:sp>
          <p:nvSpPr>
            <p:cNvPr id="20498" name="TextBox 8"/>
            <p:cNvSpPr txBox="1">
              <a:spLocks noChangeArrowheads="1"/>
            </p:cNvSpPr>
            <p:nvPr/>
          </p:nvSpPr>
          <p:spPr bwMode="auto">
            <a:xfrm>
              <a:off x="2310234" y="2570163"/>
              <a:ext cx="683176"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A</a:t>
              </a:r>
              <a:endParaRPr lang="zh-CN" altLang="en-US" sz="1200">
                <a:latin typeface="微软雅黑" panose="020B0503020204020204" pitchFamily="34" charset="-122"/>
                <a:ea typeface="微软雅黑" panose="020B0503020204020204" pitchFamily="34" charset="-122"/>
              </a:endParaRPr>
            </a:p>
          </p:txBody>
        </p:sp>
        <p:sp>
          <p:nvSpPr>
            <p:cNvPr id="20499" name="TextBox 9"/>
            <p:cNvSpPr txBox="1">
              <a:spLocks noChangeArrowheads="1"/>
            </p:cNvSpPr>
            <p:nvPr/>
          </p:nvSpPr>
          <p:spPr bwMode="auto">
            <a:xfrm>
              <a:off x="4877077" y="2570163"/>
              <a:ext cx="670353"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B</a:t>
              </a:r>
              <a:endParaRPr lang="zh-CN" altLang="en-US" sz="1200">
                <a:latin typeface="微软雅黑" panose="020B0503020204020204" pitchFamily="34" charset="-122"/>
                <a:ea typeface="微软雅黑" panose="020B0503020204020204" pitchFamily="34" charset="-122"/>
              </a:endParaRPr>
            </a:p>
          </p:txBody>
        </p:sp>
        <p:cxnSp>
          <p:nvCxnSpPr>
            <p:cNvPr id="20502" name="直接箭头连接符 35"/>
            <p:cNvCxnSpPr>
              <a:cxnSpLocks noChangeShapeType="1"/>
            </p:cNvCxnSpPr>
            <p:nvPr/>
          </p:nvCxnSpPr>
          <p:spPr bwMode="auto">
            <a:xfrm flipV="1">
              <a:off x="5325417" y="3671773"/>
              <a:ext cx="0" cy="385345"/>
            </a:xfrm>
            <a:prstGeom prst="straightConnector1">
              <a:avLst/>
            </a:prstGeom>
            <a:noFill/>
            <a:ln w="25400" algn="ctr">
              <a:solidFill>
                <a:srgbClr val="C00000"/>
              </a:solidFill>
              <a:round/>
              <a:headEnd/>
              <a:tailEnd type="arrow" w="med" len="med"/>
            </a:ln>
          </p:spPr>
        </p:cxnSp>
        <p:cxnSp>
          <p:nvCxnSpPr>
            <p:cNvPr id="20503" name="直接箭头连接符 29"/>
            <p:cNvCxnSpPr>
              <a:cxnSpLocks noChangeShapeType="1"/>
            </p:cNvCxnSpPr>
            <p:nvPr/>
          </p:nvCxnSpPr>
          <p:spPr bwMode="auto">
            <a:xfrm>
              <a:off x="2720045" y="3666135"/>
              <a:ext cx="0" cy="384305"/>
            </a:xfrm>
            <a:prstGeom prst="straightConnector1">
              <a:avLst/>
            </a:prstGeom>
            <a:noFill/>
            <a:ln w="25400" algn="ctr">
              <a:solidFill>
                <a:srgbClr val="C00000"/>
              </a:solidFill>
              <a:round/>
              <a:headEnd/>
              <a:tailEnd type="arrow" w="med" len="med"/>
            </a:ln>
          </p:spPr>
        </p:cxnSp>
        <p:cxnSp>
          <p:nvCxnSpPr>
            <p:cNvPr id="20504" name="直接箭头连接符 29"/>
            <p:cNvCxnSpPr>
              <a:cxnSpLocks noChangeShapeType="1"/>
            </p:cNvCxnSpPr>
            <p:nvPr/>
          </p:nvCxnSpPr>
          <p:spPr bwMode="auto">
            <a:xfrm>
              <a:off x="6325512" y="4319588"/>
              <a:ext cx="0" cy="384175"/>
            </a:xfrm>
            <a:prstGeom prst="straightConnector1">
              <a:avLst/>
            </a:prstGeom>
            <a:noFill/>
            <a:ln w="25400" algn="ctr">
              <a:solidFill>
                <a:srgbClr val="C00000"/>
              </a:solidFill>
              <a:round/>
              <a:headEnd/>
              <a:tailEnd type="arrow" w="med" len="med"/>
            </a:ln>
          </p:spPr>
        </p:cxnSp>
      </p:grpSp>
      <p:pic>
        <p:nvPicPr>
          <p:cNvPr id="32" name="图片 31" descr="PC.png"/>
          <p:cNvPicPr>
            <a:picLocks noChangeAspect="1"/>
          </p:cNvPicPr>
          <p:nvPr/>
        </p:nvPicPr>
        <p:blipFill>
          <a:blip r:embed="rId5" cstate="print"/>
          <a:stretch>
            <a:fillRect/>
          </a:stretch>
        </p:blipFill>
        <p:spPr>
          <a:xfrm>
            <a:off x="3781464" y="2910265"/>
            <a:ext cx="790644" cy="607214"/>
          </a:xfrm>
          <a:prstGeom prst="rect">
            <a:avLst/>
          </a:prstGeom>
        </p:spPr>
      </p:pic>
      <p:pic>
        <p:nvPicPr>
          <p:cNvPr id="33" name="图片 32" descr="PC.png"/>
          <p:cNvPicPr>
            <a:picLocks noChangeAspect="1"/>
          </p:cNvPicPr>
          <p:nvPr/>
        </p:nvPicPr>
        <p:blipFill>
          <a:blip r:embed="rId5" cstate="print"/>
          <a:stretch>
            <a:fillRect/>
          </a:stretch>
        </p:blipFill>
        <p:spPr>
          <a:xfrm>
            <a:off x="6280571" y="2910265"/>
            <a:ext cx="790644" cy="607214"/>
          </a:xfrm>
          <a:prstGeom prst="rect">
            <a:avLst/>
          </a:prstGeom>
        </p:spPr>
      </p:pic>
      <p:pic>
        <p:nvPicPr>
          <p:cNvPr id="34" name="图片 33" descr="PC.png"/>
          <p:cNvPicPr>
            <a:picLocks noChangeAspect="1"/>
          </p:cNvPicPr>
          <p:nvPr/>
        </p:nvPicPr>
        <p:blipFill>
          <a:blip r:embed="rId5" cstate="print"/>
          <a:stretch>
            <a:fillRect/>
          </a:stretch>
        </p:blipFill>
        <p:spPr>
          <a:xfrm>
            <a:off x="5082321" y="4836853"/>
            <a:ext cx="790644" cy="607214"/>
          </a:xfrm>
          <a:prstGeom prst="rect">
            <a:avLst/>
          </a:prstGeom>
        </p:spPr>
      </p:pic>
      <p:pic>
        <p:nvPicPr>
          <p:cNvPr id="65" name="图片 64" descr="PC.png"/>
          <p:cNvPicPr>
            <a:picLocks noChangeAspect="1"/>
          </p:cNvPicPr>
          <p:nvPr/>
        </p:nvPicPr>
        <p:blipFill>
          <a:blip r:embed="rId5" cstate="print"/>
          <a:stretch>
            <a:fillRect/>
          </a:stretch>
        </p:blipFill>
        <p:spPr>
          <a:xfrm>
            <a:off x="7576599" y="4836853"/>
            <a:ext cx="790644" cy="607214"/>
          </a:xfrm>
          <a:prstGeom prst="rect">
            <a:avLst/>
          </a:prstGeom>
        </p:spPr>
      </p:pic>
    </p:spTree>
    <p:extLst>
      <p:ext uri="{BB962C8B-B14F-4D97-AF65-F5344CB8AC3E}">
        <p14:creationId xmlns:p14="http://schemas.microsoft.com/office/powerpoint/2010/main" val="3172258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a:t>Multicast Frame Forwarding</a:t>
            </a:r>
            <a:endParaRPr lang="zh-CN" altLang="en-US" dirty="0"/>
          </a:p>
        </p:txBody>
      </p:sp>
      <p:grpSp>
        <p:nvGrpSpPr>
          <p:cNvPr id="21508" name="Group 45"/>
          <p:cNvGrpSpPr>
            <a:grpSpLocks/>
          </p:cNvGrpSpPr>
          <p:nvPr/>
        </p:nvGrpSpPr>
        <p:grpSpPr bwMode="auto">
          <a:xfrm>
            <a:off x="3087688" y="1557339"/>
            <a:ext cx="5961062" cy="4181449"/>
            <a:chOff x="1564214" y="1557338"/>
            <a:chExt cx="5960114" cy="4181449"/>
          </a:xfrm>
        </p:grpSpPr>
        <p:pic>
          <p:nvPicPr>
            <p:cNvPr id="21509" name="Picture 2"/>
            <p:cNvPicPr>
              <a:picLocks noChangeArrowheads="1"/>
            </p:cNvPicPr>
            <p:nvPr/>
          </p:nvPicPr>
          <p:blipFill>
            <a:blip r:embed="rId3" cstate="print"/>
            <a:srcRect/>
            <a:stretch>
              <a:fillRect/>
            </a:stretch>
          </p:blipFill>
          <p:spPr bwMode="auto">
            <a:xfrm>
              <a:off x="3899446" y="4270646"/>
              <a:ext cx="93981" cy="832863"/>
            </a:xfrm>
            <a:prstGeom prst="rect">
              <a:avLst/>
            </a:prstGeom>
            <a:noFill/>
            <a:ln w="9525">
              <a:noFill/>
              <a:miter lim="800000"/>
              <a:headEnd/>
              <a:tailEnd/>
            </a:ln>
          </p:spPr>
        </p:pic>
        <p:pic>
          <p:nvPicPr>
            <p:cNvPr id="21510" name="Picture 2"/>
            <p:cNvPicPr>
              <a:picLocks noChangeArrowheads="1"/>
            </p:cNvPicPr>
            <p:nvPr/>
          </p:nvPicPr>
          <p:blipFill>
            <a:blip r:embed="rId3" cstate="print"/>
            <a:srcRect/>
            <a:stretch>
              <a:fillRect/>
            </a:stretch>
          </p:blipFill>
          <p:spPr bwMode="auto">
            <a:xfrm>
              <a:off x="5133559" y="3446270"/>
              <a:ext cx="93981" cy="832863"/>
            </a:xfrm>
            <a:prstGeom prst="rect">
              <a:avLst/>
            </a:prstGeom>
            <a:noFill/>
            <a:ln w="9525">
              <a:noFill/>
              <a:miter lim="800000"/>
              <a:headEnd/>
              <a:tailEnd/>
            </a:ln>
          </p:spPr>
        </p:pic>
        <p:pic>
          <p:nvPicPr>
            <p:cNvPr id="21511" name="Picture 2"/>
            <p:cNvPicPr>
              <a:picLocks noChangeArrowheads="1"/>
            </p:cNvPicPr>
            <p:nvPr/>
          </p:nvPicPr>
          <p:blipFill>
            <a:blip r:embed="rId3" cstate="print"/>
            <a:srcRect/>
            <a:stretch>
              <a:fillRect/>
            </a:stretch>
          </p:blipFill>
          <p:spPr bwMode="auto">
            <a:xfrm>
              <a:off x="6423318" y="4270646"/>
              <a:ext cx="93981" cy="832863"/>
            </a:xfrm>
            <a:prstGeom prst="rect">
              <a:avLst/>
            </a:prstGeom>
            <a:noFill/>
            <a:ln w="9525">
              <a:noFill/>
              <a:miter lim="800000"/>
              <a:headEnd/>
              <a:tailEnd/>
            </a:ln>
          </p:spPr>
        </p:pic>
        <p:pic>
          <p:nvPicPr>
            <p:cNvPr id="21512" name="Picture 2"/>
            <p:cNvPicPr>
              <a:picLocks noChangeArrowheads="1"/>
            </p:cNvPicPr>
            <p:nvPr/>
          </p:nvPicPr>
          <p:blipFill>
            <a:blip r:embed="rId3" cstate="print"/>
            <a:srcRect/>
            <a:stretch>
              <a:fillRect/>
            </a:stretch>
          </p:blipFill>
          <p:spPr bwMode="auto">
            <a:xfrm>
              <a:off x="2552803" y="3437784"/>
              <a:ext cx="93981" cy="832863"/>
            </a:xfrm>
            <a:prstGeom prst="rect">
              <a:avLst/>
            </a:prstGeom>
            <a:noFill/>
            <a:ln w="9525">
              <a:noFill/>
              <a:miter lim="800000"/>
              <a:headEnd/>
              <a:tailEnd/>
            </a:ln>
          </p:spPr>
        </p:pic>
        <p:pic>
          <p:nvPicPr>
            <p:cNvPr id="21513" name="Picture 2"/>
            <p:cNvPicPr>
              <a:picLocks noChangeArrowheads="1"/>
            </p:cNvPicPr>
            <p:nvPr/>
          </p:nvPicPr>
          <p:blipFill>
            <a:blip r:embed="rId4" cstate="print"/>
            <a:srcRect/>
            <a:stretch>
              <a:fillRect/>
            </a:stretch>
          </p:blipFill>
          <p:spPr bwMode="auto">
            <a:xfrm>
              <a:off x="1767571" y="4216093"/>
              <a:ext cx="5616575" cy="92136"/>
            </a:xfrm>
            <a:prstGeom prst="rect">
              <a:avLst/>
            </a:prstGeom>
            <a:noFill/>
            <a:ln w="9525">
              <a:noFill/>
              <a:miter lim="800000"/>
              <a:headEnd/>
              <a:tailEnd/>
            </a:ln>
          </p:spPr>
        </p:pic>
        <p:sp>
          <p:nvSpPr>
            <p:cNvPr id="21514" name="TextBox 8"/>
            <p:cNvSpPr txBox="1">
              <a:spLocks noChangeArrowheads="1"/>
            </p:cNvSpPr>
            <p:nvPr/>
          </p:nvSpPr>
          <p:spPr bwMode="auto">
            <a:xfrm>
              <a:off x="2311593" y="2570163"/>
              <a:ext cx="683091"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A</a:t>
              </a:r>
              <a:endParaRPr lang="zh-CN" altLang="en-US" sz="1200">
                <a:latin typeface="微软雅黑" panose="020B0503020204020204" pitchFamily="34" charset="-122"/>
                <a:ea typeface="微软雅黑" panose="020B0503020204020204" pitchFamily="34" charset="-122"/>
              </a:endParaRPr>
            </a:p>
          </p:txBody>
        </p:sp>
        <p:sp>
          <p:nvSpPr>
            <p:cNvPr id="21515" name="TextBox 9"/>
            <p:cNvSpPr txBox="1">
              <a:spLocks noChangeArrowheads="1"/>
            </p:cNvSpPr>
            <p:nvPr/>
          </p:nvSpPr>
          <p:spPr bwMode="auto">
            <a:xfrm>
              <a:off x="4878436" y="2570163"/>
              <a:ext cx="670269"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B</a:t>
              </a:r>
              <a:endParaRPr lang="zh-CN" altLang="en-US" sz="1200">
                <a:latin typeface="微软雅黑" panose="020B0503020204020204" pitchFamily="34" charset="-122"/>
                <a:ea typeface="微软雅黑" panose="020B0503020204020204" pitchFamily="34" charset="-122"/>
              </a:endParaRPr>
            </a:p>
          </p:txBody>
        </p:sp>
        <p:sp>
          <p:nvSpPr>
            <p:cNvPr id="21518" name="TextBox 12"/>
            <p:cNvSpPr txBox="1">
              <a:spLocks noChangeArrowheads="1"/>
            </p:cNvSpPr>
            <p:nvPr/>
          </p:nvSpPr>
          <p:spPr bwMode="auto">
            <a:xfrm>
              <a:off x="3558530" y="5450078"/>
              <a:ext cx="676680"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C</a:t>
              </a:r>
              <a:endParaRPr lang="zh-CN" altLang="en-US" sz="1200">
                <a:latin typeface="微软雅黑" panose="020B0503020204020204" pitchFamily="34" charset="-122"/>
                <a:ea typeface="微软雅黑" panose="020B0503020204020204" pitchFamily="34" charset="-122"/>
              </a:endParaRPr>
            </a:p>
          </p:txBody>
        </p:sp>
        <p:sp>
          <p:nvSpPr>
            <p:cNvPr id="21519" name="TextBox 13"/>
            <p:cNvSpPr txBox="1">
              <a:spLocks noChangeArrowheads="1"/>
            </p:cNvSpPr>
            <p:nvPr/>
          </p:nvSpPr>
          <p:spPr bwMode="auto">
            <a:xfrm>
              <a:off x="6085084" y="5461788"/>
              <a:ext cx="691105"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D</a:t>
              </a:r>
              <a:endParaRPr lang="zh-CN" altLang="en-US" sz="1200">
                <a:latin typeface="微软雅黑" panose="020B0503020204020204" pitchFamily="34" charset="-122"/>
                <a:ea typeface="微软雅黑" panose="020B0503020204020204" pitchFamily="34" charset="-122"/>
              </a:endParaRPr>
            </a:p>
          </p:txBody>
        </p:sp>
        <p:grpSp>
          <p:nvGrpSpPr>
            <p:cNvPr id="21520" name="组合 55"/>
            <p:cNvGrpSpPr>
              <a:grpSpLocks/>
            </p:cNvGrpSpPr>
            <p:nvPr/>
          </p:nvGrpSpPr>
          <p:grpSpPr bwMode="auto">
            <a:xfrm>
              <a:off x="4047221" y="4502150"/>
              <a:ext cx="142875" cy="142875"/>
              <a:chOff x="323528" y="3429000"/>
              <a:chExt cx="360040" cy="368424"/>
            </a:xfrm>
          </p:grpSpPr>
          <p:cxnSp>
            <p:nvCxnSpPr>
              <p:cNvPr id="21538" name="直接连接符 50"/>
              <p:cNvCxnSpPr>
                <a:cxnSpLocks noChangeShapeType="1"/>
              </p:cNvCxnSpPr>
              <p:nvPr/>
            </p:nvCxnSpPr>
            <p:spPr bwMode="auto">
              <a:xfrm>
                <a:off x="395536" y="3429000"/>
                <a:ext cx="288032" cy="360040"/>
              </a:xfrm>
              <a:prstGeom prst="line">
                <a:avLst/>
              </a:prstGeom>
              <a:noFill/>
              <a:ln w="9525" algn="ctr">
                <a:solidFill>
                  <a:schemeClr val="tx2"/>
                </a:solidFill>
                <a:round/>
                <a:headEnd/>
                <a:tailEnd/>
              </a:ln>
            </p:spPr>
          </p:cxnSp>
          <p:cxnSp>
            <p:nvCxnSpPr>
              <p:cNvPr id="21539" name="直接连接符 53"/>
              <p:cNvCxnSpPr>
                <a:cxnSpLocks noChangeShapeType="1"/>
              </p:cNvCxnSpPr>
              <p:nvPr/>
            </p:nvCxnSpPr>
            <p:spPr bwMode="auto">
              <a:xfrm flipV="1">
                <a:off x="323528" y="3429000"/>
                <a:ext cx="351656" cy="368424"/>
              </a:xfrm>
              <a:prstGeom prst="line">
                <a:avLst/>
              </a:prstGeom>
              <a:noFill/>
              <a:ln w="9525" algn="ctr">
                <a:solidFill>
                  <a:schemeClr val="tx2"/>
                </a:solidFill>
                <a:round/>
                <a:headEnd/>
                <a:tailEnd/>
              </a:ln>
            </p:spPr>
          </p:cxnSp>
        </p:grpSp>
        <p:sp>
          <p:nvSpPr>
            <p:cNvPr id="21521" name="TextBox 8"/>
            <p:cNvSpPr txBox="1">
              <a:spLocks noChangeArrowheads="1"/>
            </p:cNvSpPr>
            <p:nvPr/>
          </p:nvSpPr>
          <p:spPr bwMode="auto">
            <a:xfrm>
              <a:off x="2883583" y="3686175"/>
              <a:ext cx="854585" cy="276999"/>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multicast</a:t>
              </a:r>
              <a:endParaRPr lang="zh-CN" altLang="en-US" sz="1200">
                <a:latin typeface="微软雅黑" panose="020B0503020204020204" pitchFamily="34" charset="-122"/>
                <a:ea typeface="微软雅黑" panose="020B0503020204020204" pitchFamily="34" charset="-122"/>
              </a:endParaRPr>
            </a:p>
          </p:txBody>
        </p:sp>
        <p:sp>
          <p:nvSpPr>
            <p:cNvPr id="21522" name="TextBox 8"/>
            <p:cNvSpPr txBox="1">
              <a:spLocks noChangeArrowheads="1"/>
            </p:cNvSpPr>
            <p:nvPr/>
          </p:nvSpPr>
          <p:spPr bwMode="auto">
            <a:xfrm>
              <a:off x="4284778" y="1557338"/>
              <a:ext cx="676680" cy="276999"/>
            </a:xfrm>
            <a:prstGeom prst="rect">
              <a:avLst/>
            </a:prstGeom>
            <a:noFill/>
            <a:ln w="9525">
              <a:noFill/>
              <a:miter lim="800000"/>
              <a:headEnd/>
              <a:tailEnd/>
            </a:ln>
          </p:spPr>
          <p:txBody>
            <a:bodyPr wrap="none">
              <a:spAutoFit/>
            </a:bodyPr>
            <a:lstStyle/>
            <a:p>
              <a:pPr algn="ctr" defTabSz="784225"/>
              <a:r>
                <a:rPr lang="en-US" altLang="zh-CN" sz="1200">
                  <a:latin typeface="微软雅黑" panose="020B0503020204020204" pitchFamily="34" charset="-122"/>
                  <a:ea typeface="微软雅黑" panose="020B0503020204020204" pitchFamily="34" charset="-122"/>
                </a:rPr>
                <a:t>48 bits</a:t>
              </a:r>
            </a:p>
          </p:txBody>
        </p:sp>
        <p:sp>
          <p:nvSpPr>
            <p:cNvPr id="35" name="Rectangle 7"/>
            <p:cNvSpPr>
              <a:spLocks noChangeArrowheads="1"/>
            </p:cNvSpPr>
            <p:nvPr/>
          </p:nvSpPr>
          <p:spPr bwMode="auto">
            <a:xfrm>
              <a:off x="1564214" y="1916113"/>
              <a:ext cx="935707"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7 bits</a:t>
              </a:r>
            </a:p>
          </p:txBody>
        </p:sp>
        <p:sp>
          <p:nvSpPr>
            <p:cNvPr id="36" name="Rectangle 8"/>
            <p:cNvSpPr>
              <a:spLocks noChangeArrowheads="1"/>
            </p:cNvSpPr>
            <p:nvPr/>
          </p:nvSpPr>
          <p:spPr bwMode="auto">
            <a:xfrm>
              <a:off x="2859962" y="1916113"/>
              <a:ext cx="4664366"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37" name="Rectangle 7"/>
            <p:cNvSpPr>
              <a:spLocks noChangeArrowheads="1"/>
            </p:cNvSpPr>
            <p:nvPr/>
          </p:nvSpPr>
          <p:spPr bwMode="auto">
            <a:xfrm>
              <a:off x="2499921" y="1916832"/>
              <a:ext cx="350838"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微软雅黑" panose="020B0503020204020204" pitchFamily="34" charset="-122"/>
                  <a:ea typeface="微软雅黑" panose="020B0503020204020204" pitchFamily="34" charset="-122"/>
                </a:rPr>
                <a:t>1</a:t>
              </a:r>
            </a:p>
          </p:txBody>
        </p:sp>
        <p:cxnSp>
          <p:nvCxnSpPr>
            <p:cNvPr id="21534" name="直接箭头连接符 29"/>
            <p:cNvCxnSpPr>
              <a:cxnSpLocks noChangeShapeType="1"/>
            </p:cNvCxnSpPr>
            <p:nvPr/>
          </p:nvCxnSpPr>
          <p:spPr bwMode="auto">
            <a:xfrm>
              <a:off x="3839561" y="4320290"/>
              <a:ext cx="0" cy="384251"/>
            </a:xfrm>
            <a:prstGeom prst="straightConnector1">
              <a:avLst/>
            </a:prstGeom>
            <a:noFill/>
            <a:ln w="25400" algn="ctr">
              <a:solidFill>
                <a:srgbClr val="C00000"/>
              </a:solidFill>
              <a:round/>
              <a:headEnd/>
              <a:tailEnd type="arrow" w="med" len="med"/>
            </a:ln>
          </p:spPr>
        </p:cxnSp>
        <p:cxnSp>
          <p:nvCxnSpPr>
            <p:cNvPr id="21535" name="直接箭头连接符 35"/>
            <p:cNvCxnSpPr>
              <a:cxnSpLocks noChangeShapeType="1"/>
            </p:cNvCxnSpPr>
            <p:nvPr/>
          </p:nvCxnSpPr>
          <p:spPr bwMode="auto">
            <a:xfrm flipV="1">
              <a:off x="5325417" y="3671773"/>
              <a:ext cx="0" cy="385345"/>
            </a:xfrm>
            <a:prstGeom prst="straightConnector1">
              <a:avLst/>
            </a:prstGeom>
            <a:noFill/>
            <a:ln w="25400" algn="ctr">
              <a:solidFill>
                <a:srgbClr val="C00000"/>
              </a:solidFill>
              <a:round/>
              <a:headEnd/>
              <a:tailEnd type="arrow" w="med" len="med"/>
            </a:ln>
          </p:spPr>
        </p:cxnSp>
        <p:cxnSp>
          <p:nvCxnSpPr>
            <p:cNvPr id="21536" name="直接箭头连接符 29"/>
            <p:cNvCxnSpPr>
              <a:cxnSpLocks noChangeShapeType="1"/>
            </p:cNvCxnSpPr>
            <p:nvPr/>
          </p:nvCxnSpPr>
          <p:spPr bwMode="auto">
            <a:xfrm>
              <a:off x="2720045" y="3666135"/>
              <a:ext cx="0" cy="384305"/>
            </a:xfrm>
            <a:prstGeom prst="straightConnector1">
              <a:avLst/>
            </a:prstGeom>
            <a:noFill/>
            <a:ln w="25400" algn="ctr">
              <a:solidFill>
                <a:srgbClr val="C00000"/>
              </a:solidFill>
              <a:round/>
              <a:headEnd/>
              <a:tailEnd type="arrow" w="med" len="med"/>
            </a:ln>
          </p:spPr>
        </p:cxnSp>
        <p:cxnSp>
          <p:nvCxnSpPr>
            <p:cNvPr id="21537" name="直接箭头连接符 29"/>
            <p:cNvCxnSpPr>
              <a:cxnSpLocks noChangeShapeType="1"/>
            </p:cNvCxnSpPr>
            <p:nvPr/>
          </p:nvCxnSpPr>
          <p:spPr bwMode="auto">
            <a:xfrm>
              <a:off x="6325512" y="4319588"/>
              <a:ext cx="0" cy="384175"/>
            </a:xfrm>
            <a:prstGeom prst="straightConnector1">
              <a:avLst/>
            </a:prstGeom>
            <a:noFill/>
            <a:ln w="25400" algn="ctr">
              <a:solidFill>
                <a:srgbClr val="C00000"/>
              </a:solidFill>
              <a:round/>
              <a:headEnd/>
              <a:tailEnd type="arrow" w="med" len="med"/>
            </a:ln>
          </p:spPr>
        </p:cxnSp>
      </p:grpSp>
      <p:pic>
        <p:nvPicPr>
          <p:cNvPr id="32" name="图片 31" descr="PC.png"/>
          <p:cNvPicPr>
            <a:picLocks noChangeAspect="1"/>
          </p:cNvPicPr>
          <p:nvPr/>
        </p:nvPicPr>
        <p:blipFill>
          <a:blip r:embed="rId5" cstate="print"/>
          <a:stretch>
            <a:fillRect/>
          </a:stretch>
        </p:blipFill>
        <p:spPr>
          <a:xfrm>
            <a:off x="3781464" y="2910265"/>
            <a:ext cx="790644" cy="607214"/>
          </a:xfrm>
          <a:prstGeom prst="rect">
            <a:avLst/>
          </a:prstGeom>
        </p:spPr>
      </p:pic>
      <p:pic>
        <p:nvPicPr>
          <p:cNvPr id="33" name="图片 32" descr="PC.png"/>
          <p:cNvPicPr>
            <a:picLocks noChangeAspect="1"/>
          </p:cNvPicPr>
          <p:nvPr/>
        </p:nvPicPr>
        <p:blipFill>
          <a:blip r:embed="rId5" cstate="print"/>
          <a:stretch>
            <a:fillRect/>
          </a:stretch>
        </p:blipFill>
        <p:spPr>
          <a:xfrm>
            <a:off x="6299718" y="2910265"/>
            <a:ext cx="790644" cy="607214"/>
          </a:xfrm>
          <a:prstGeom prst="rect">
            <a:avLst/>
          </a:prstGeom>
        </p:spPr>
      </p:pic>
      <p:pic>
        <p:nvPicPr>
          <p:cNvPr id="34" name="图片 33" descr="PC.png"/>
          <p:cNvPicPr>
            <a:picLocks noChangeAspect="1"/>
          </p:cNvPicPr>
          <p:nvPr/>
        </p:nvPicPr>
        <p:blipFill>
          <a:blip r:embed="rId5" cstate="print"/>
          <a:stretch>
            <a:fillRect/>
          </a:stretch>
        </p:blipFill>
        <p:spPr>
          <a:xfrm>
            <a:off x="5082321" y="4836853"/>
            <a:ext cx="790644" cy="607214"/>
          </a:xfrm>
          <a:prstGeom prst="rect">
            <a:avLst/>
          </a:prstGeom>
        </p:spPr>
      </p:pic>
      <p:pic>
        <p:nvPicPr>
          <p:cNvPr id="38" name="图片 37" descr="PC.png"/>
          <p:cNvPicPr>
            <a:picLocks noChangeAspect="1"/>
          </p:cNvPicPr>
          <p:nvPr/>
        </p:nvPicPr>
        <p:blipFill>
          <a:blip r:embed="rId5" cstate="print"/>
          <a:stretch>
            <a:fillRect/>
          </a:stretch>
        </p:blipFill>
        <p:spPr>
          <a:xfrm>
            <a:off x="7599241" y="4836853"/>
            <a:ext cx="790644" cy="607214"/>
          </a:xfrm>
          <a:prstGeom prst="rect">
            <a:avLst/>
          </a:prstGeom>
        </p:spPr>
      </p:pic>
    </p:spTree>
    <p:extLst>
      <p:ext uri="{BB962C8B-B14F-4D97-AF65-F5344CB8AC3E}">
        <p14:creationId xmlns:p14="http://schemas.microsoft.com/office/powerpoint/2010/main" val="2888442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a:t>Carrier Sense</a:t>
            </a:r>
            <a:endParaRPr lang="zh-CN" altLang="en-US" dirty="0"/>
          </a:p>
        </p:txBody>
      </p:sp>
      <p:grpSp>
        <p:nvGrpSpPr>
          <p:cNvPr id="22532" name="Group 36"/>
          <p:cNvGrpSpPr>
            <a:grpSpLocks/>
          </p:cNvGrpSpPr>
          <p:nvPr/>
        </p:nvGrpSpPr>
        <p:grpSpPr bwMode="auto">
          <a:xfrm>
            <a:off x="3287714" y="1484313"/>
            <a:ext cx="5470525" cy="4349750"/>
            <a:chOff x="1763713" y="1484313"/>
            <a:chExt cx="5470525" cy="4349750"/>
          </a:xfrm>
        </p:grpSpPr>
        <p:grpSp>
          <p:nvGrpSpPr>
            <p:cNvPr id="22533" name="组合 10"/>
            <p:cNvGrpSpPr>
              <a:grpSpLocks/>
            </p:cNvGrpSpPr>
            <p:nvPr/>
          </p:nvGrpSpPr>
          <p:grpSpPr bwMode="auto">
            <a:xfrm>
              <a:off x="1763713" y="2275344"/>
              <a:ext cx="5400675" cy="3241889"/>
              <a:chOff x="611188" y="3196145"/>
              <a:chExt cx="6931871" cy="4248453"/>
            </a:xfrm>
          </p:grpSpPr>
          <p:pic>
            <p:nvPicPr>
              <p:cNvPr id="22554" name="Picture 2"/>
              <p:cNvPicPr>
                <a:picLocks noChangeArrowheads="1"/>
              </p:cNvPicPr>
              <p:nvPr/>
            </p:nvPicPr>
            <p:blipFill>
              <a:blip r:embed="rId3" cstate="print"/>
              <a:srcRect/>
              <a:stretch>
                <a:fillRect/>
              </a:stretch>
            </p:blipFill>
            <p:spPr bwMode="auto">
              <a:xfrm>
                <a:off x="6711912" y="3196145"/>
                <a:ext cx="120650" cy="1090613"/>
              </a:xfrm>
              <a:prstGeom prst="rect">
                <a:avLst/>
              </a:prstGeom>
              <a:noFill/>
              <a:ln w="9525">
                <a:noFill/>
                <a:miter lim="800000"/>
                <a:headEnd/>
                <a:tailEnd/>
              </a:ln>
            </p:spPr>
          </p:pic>
          <p:pic>
            <p:nvPicPr>
              <p:cNvPr id="22555" name="Picture 2"/>
              <p:cNvPicPr>
                <a:picLocks noChangeArrowheads="1"/>
              </p:cNvPicPr>
              <p:nvPr/>
            </p:nvPicPr>
            <p:blipFill>
              <a:blip r:embed="rId3" cstate="print"/>
              <a:srcRect/>
              <a:stretch>
                <a:fillRect/>
              </a:stretch>
            </p:blipFill>
            <p:spPr bwMode="auto">
              <a:xfrm>
                <a:off x="4185784" y="3213100"/>
                <a:ext cx="120651" cy="1090613"/>
              </a:xfrm>
              <a:prstGeom prst="rect">
                <a:avLst/>
              </a:prstGeom>
              <a:noFill/>
              <a:ln w="9525">
                <a:noFill/>
                <a:miter lim="800000"/>
                <a:headEnd/>
                <a:tailEnd/>
              </a:ln>
            </p:spPr>
          </p:pic>
          <p:pic>
            <p:nvPicPr>
              <p:cNvPr id="22556" name="Picture 2"/>
              <p:cNvPicPr>
                <a:picLocks noChangeArrowheads="1"/>
              </p:cNvPicPr>
              <p:nvPr/>
            </p:nvPicPr>
            <p:blipFill>
              <a:blip r:embed="rId3" cstate="print"/>
              <a:srcRect/>
              <a:stretch>
                <a:fillRect/>
              </a:stretch>
            </p:blipFill>
            <p:spPr bwMode="auto">
              <a:xfrm>
                <a:off x="1619250" y="3201988"/>
                <a:ext cx="120650" cy="1090612"/>
              </a:xfrm>
              <a:prstGeom prst="rect">
                <a:avLst/>
              </a:prstGeom>
              <a:noFill/>
              <a:ln w="9525">
                <a:noFill/>
                <a:miter lim="800000"/>
                <a:headEnd/>
                <a:tailEnd/>
              </a:ln>
            </p:spPr>
          </p:pic>
          <p:pic>
            <p:nvPicPr>
              <p:cNvPr id="22557" name="Picture 2"/>
              <p:cNvPicPr>
                <a:picLocks noChangeArrowheads="1"/>
              </p:cNvPicPr>
              <p:nvPr/>
            </p:nvPicPr>
            <p:blipFill>
              <a:blip r:embed="rId4" cstate="print"/>
              <a:srcRect/>
              <a:stretch>
                <a:fillRect/>
              </a:stretch>
            </p:blipFill>
            <p:spPr bwMode="auto">
              <a:xfrm>
                <a:off x="611188" y="4221164"/>
                <a:ext cx="6931871" cy="120650"/>
              </a:xfrm>
              <a:prstGeom prst="rect">
                <a:avLst/>
              </a:prstGeom>
              <a:noFill/>
              <a:ln w="9525">
                <a:noFill/>
                <a:miter lim="800000"/>
                <a:headEnd/>
                <a:tailEnd/>
              </a:ln>
            </p:spPr>
          </p:pic>
          <p:cxnSp>
            <p:nvCxnSpPr>
              <p:cNvPr id="22561" name="直接箭头连接符 29"/>
              <p:cNvCxnSpPr>
                <a:cxnSpLocks noChangeShapeType="1"/>
              </p:cNvCxnSpPr>
              <p:nvPr/>
            </p:nvCxnSpPr>
            <p:spPr bwMode="auto">
              <a:xfrm>
                <a:off x="1835696" y="3501008"/>
                <a:ext cx="0" cy="471767"/>
              </a:xfrm>
              <a:prstGeom prst="straightConnector1">
                <a:avLst/>
              </a:prstGeom>
              <a:noFill/>
              <a:ln w="25400" algn="ctr">
                <a:solidFill>
                  <a:srgbClr val="C00000"/>
                </a:solidFill>
                <a:prstDash val="dash"/>
                <a:round/>
                <a:headEnd type="arrow" w="med" len="med"/>
                <a:tailEnd/>
              </a:ln>
            </p:spPr>
          </p:cxnSp>
          <p:cxnSp>
            <p:nvCxnSpPr>
              <p:cNvPr id="22562" name="直接箭头连接符 29"/>
              <p:cNvCxnSpPr>
                <a:cxnSpLocks noChangeShapeType="1"/>
              </p:cNvCxnSpPr>
              <p:nvPr/>
            </p:nvCxnSpPr>
            <p:spPr bwMode="auto">
              <a:xfrm>
                <a:off x="4400941" y="3519421"/>
                <a:ext cx="0" cy="377413"/>
              </a:xfrm>
              <a:prstGeom prst="straightConnector1">
                <a:avLst/>
              </a:prstGeom>
              <a:noFill/>
              <a:ln w="25400" algn="ctr">
                <a:solidFill>
                  <a:srgbClr val="C00000"/>
                </a:solidFill>
                <a:round/>
                <a:headEnd type="arrow" w="med" len="med"/>
                <a:tailEnd/>
              </a:ln>
            </p:spPr>
          </p:cxnSp>
          <p:cxnSp>
            <p:nvCxnSpPr>
              <p:cNvPr id="22563" name="直接箭头连接符 29"/>
              <p:cNvCxnSpPr>
                <a:cxnSpLocks noChangeShapeType="1"/>
              </p:cNvCxnSpPr>
              <p:nvPr/>
            </p:nvCxnSpPr>
            <p:spPr bwMode="auto">
              <a:xfrm>
                <a:off x="6896380" y="3519420"/>
                <a:ext cx="0" cy="377413"/>
              </a:xfrm>
              <a:prstGeom prst="straightConnector1">
                <a:avLst/>
              </a:prstGeom>
              <a:noFill/>
              <a:ln w="25400" algn="ctr">
                <a:solidFill>
                  <a:srgbClr val="C00000"/>
                </a:solidFill>
                <a:round/>
                <a:headEnd/>
                <a:tailEnd type="arrow" w="med" len="med"/>
              </a:ln>
            </p:spPr>
          </p:cxnSp>
          <p:cxnSp>
            <p:nvCxnSpPr>
              <p:cNvPr id="22564" name="直接箭头连接符 29"/>
              <p:cNvCxnSpPr>
                <a:cxnSpLocks noChangeShapeType="1"/>
              </p:cNvCxnSpPr>
              <p:nvPr/>
            </p:nvCxnSpPr>
            <p:spPr bwMode="auto">
              <a:xfrm flipH="1">
                <a:off x="4492950" y="6916518"/>
                <a:ext cx="415" cy="528080"/>
              </a:xfrm>
              <a:prstGeom prst="straightConnector1">
                <a:avLst/>
              </a:prstGeom>
              <a:noFill/>
              <a:ln w="25400" algn="ctr">
                <a:solidFill>
                  <a:srgbClr val="C00000"/>
                </a:solidFill>
                <a:prstDash val="dash"/>
                <a:round/>
                <a:headEnd type="arrow" w="med" len="med"/>
                <a:tailEnd/>
              </a:ln>
            </p:spPr>
          </p:cxnSp>
          <p:cxnSp>
            <p:nvCxnSpPr>
              <p:cNvPr id="22565" name="直接箭头连接符 29"/>
              <p:cNvCxnSpPr>
                <a:cxnSpLocks noChangeShapeType="1"/>
              </p:cNvCxnSpPr>
              <p:nvPr/>
            </p:nvCxnSpPr>
            <p:spPr bwMode="auto">
              <a:xfrm>
                <a:off x="7081227" y="6916519"/>
                <a:ext cx="0" cy="377414"/>
              </a:xfrm>
              <a:prstGeom prst="straightConnector1">
                <a:avLst/>
              </a:prstGeom>
              <a:noFill/>
              <a:ln w="25400" algn="ctr">
                <a:solidFill>
                  <a:srgbClr val="C00000"/>
                </a:solidFill>
                <a:round/>
                <a:headEnd type="arrow" w="med" len="med"/>
                <a:tailEnd/>
              </a:ln>
            </p:spPr>
          </p:cxnSp>
        </p:grpSp>
        <p:sp>
          <p:nvSpPr>
            <p:cNvPr id="39" name="Rectangle 7"/>
            <p:cNvSpPr>
              <a:spLocks noChangeArrowheads="1"/>
            </p:cNvSpPr>
            <p:nvPr/>
          </p:nvSpPr>
          <p:spPr bwMode="auto">
            <a:xfrm>
              <a:off x="2916238" y="5114925"/>
              <a:ext cx="576262" cy="215900"/>
            </a:xfrm>
            <a:prstGeom prst="rect">
              <a:avLst/>
            </a:prstGeom>
            <a:solidFill>
              <a:srgbClr val="0099CC">
                <a:alpha val="49804"/>
              </a:srgbClr>
            </a:solidFill>
            <a:ln w="9525" algn="ctr">
              <a:solidFill>
                <a:schemeClr val="bg1">
                  <a:lumMod val="50000"/>
                </a:schemeClr>
              </a:solidFill>
              <a:miter lim="800000"/>
              <a:headEnd/>
              <a:tailEnd/>
            </a:ln>
          </p:spPr>
          <p:txBody>
            <a:bodyPr wrap="none" anchor="ctr"/>
            <a:lstStyle/>
            <a:p>
              <a:pPr defTabSz="784225">
                <a:defRPr/>
              </a:pPr>
              <a:r>
                <a:rPr lang="en-US" altLang="zh-CN" sz="1200" dirty="0">
                  <a:solidFill>
                    <a:schemeClr val="bg1"/>
                  </a:solidFill>
                  <a:latin typeface="微软雅黑" panose="020B0503020204020204" pitchFamily="34" charset="-122"/>
                  <a:ea typeface="微软雅黑" panose="020B0503020204020204" pitchFamily="34" charset="-122"/>
                </a:rPr>
                <a:t>Data</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2535" name="TextBox 42"/>
            <p:cNvSpPr txBox="1">
              <a:spLocks noChangeArrowheads="1"/>
            </p:cNvSpPr>
            <p:nvPr/>
          </p:nvSpPr>
          <p:spPr bwMode="auto">
            <a:xfrm>
              <a:off x="2636500" y="3170238"/>
              <a:ext cx="3513526" cy="338554"/>
            </a:xfrm>
            <a:prstGeom prst="rect">
              <a:avLst/>
            </a:prstGeom>
            <a:noFill/>
            <a:ln w="9525">
              <a:noFill/>
              <a:miter lim="800000"/>
              <a:headEnd/>
              <a:tailEnd/>
            </a:ln>
          </p:spPr>
          <p:txBody>
            <a:bodyPr wrap="none">
              <a:spAutoFit/>
            </a:bodyPr>
            <a:lstStyle/>
            <a:p>
              <a:r>
                <a:rPr lang="en-US" altLang="zh-CN" sz="1600" dirty="0">
                  <a:latin typeface="微软雅黑" panose="020B0503020204020204" pitchFamily="34" charset="-122"/>
                  <a:ea typeface="微软雅黑" panose="020B0503020204020204" pitchFamily="34" charset="-122"/>
                </a:rPr>
                <a:t>Carrier Sense (Network Occupied)</a:t>
              </a:r>
              <a:endParaRPr lang="zh-CN" altLang="en-US" sz="1600" dirty="0">
                <a:latin typeface="微软雅黑" panose="020B0503020204020204" pitchFamily="34" charset="-122"/>
                <a:ea typeface="微软雅黑" panose="020B0503020204020204" pitchFamily="34" charset="-122"/>
              </a:endParaRPr>
            </a:p>
          </p:txBody>
        </p:sp>
        <p:grpSp>
          <p:nvGrpSpPr>
            <p:cNvPr id="22536" name="组合 43"/>
            <p:cNvGrpSpPr>
              <a:grpSpLocks/>
            </p:cNvGrpSpPr>
            <p:nvPr/>
          </p:nvGrpSpPr>
          <p:grpSpPr bwMode="auto">
            <a:xfrm>
              <a:off x="1835150" y="4845833"/>
              <a:ext cx="5399088" cy="873927"/>
              <a:chOff x="611188" y="3196145"/>
              <a:chExt cx="6931871" cy="1145669"/>
            </a:xfrm>
          </p:grpSpPr>
          <p:pic>
            <p:nvPicPr>
              <p:cNvPr id="22546" name="Picture 2"/>
              <p:cNvPicPr>
                <a:picLocks noChangeArrowheads="1"/>
              </p:cNvPicPr>
              <p:nvPr/>
            </p:nvPicPr>
            <p:blipFill>
              <a:blip r:embed="rId3" cstate="print"/>
              <a:srcRect/>
              <a:stretch>
                <a:fillRect/>
              </a:stretch>
            </p:blipFill>
            <p:spPr bwMode="auto">
              <a:xfrm>
                <a:off x="6711912" y="3196145"/>
                <a:ext cx="120650" cy="1090613"/>
              </a:xfrm>
              <a:prstGeom prst="rect">
                <a:avLst/>
              </a:prstGeom>
              <a:noFill/>
              <a:ln w="9525">
                <a:noFill/>
                <a:miter lim="800000"/>
                <a:headEnd/>
                <a:tailEnd/>
              </a:ln>
            </p:spPr>
          </p:pic>
          <p:pic>
            <p:nvPicPr>
              <p:cNvPr id="22547" name="Picture 2"/>
              <p:cNvPicPr>
                <a:picLocks noChangeArrowheads="1"/>
              </p:cNvPicPr>
              <p:nvPr/>
            </p:nvPicPr>
            <p:blipFill>
              <a:blip r:embed="rId3" cstate="print"/>
              <a:srcRect/>
              <a:stretch>
                <a:fillRect/>
              </a:stretch>
            </p:blipFill>
            <p:spPr bwMode="auto">
              <a:xfrm>
                <a:off x="4185784" y="3213100"/>
                <a:ext cx="120651" cy="1090613"/>
              </a:xfrm>
              <a:prstGeom prst="rect">
                <a:avLst/>
              </a:prstGeom>
              <a:noFill/>
              <a:ln w="9525">
                <a:noFill/>
                <a:miter lim="800000"/>
                <a:headEnd/>
                <a:tailEnd/>
              </a:ln>
            </p:spPr>
          </p:pic>
          <p:pic>
            <p:nvPicPr>
              <p:cNvPr id="22548" name="Picture 2"/>
              <p:cNvPicPr>
                <a:picLocks noChangeArrowheads="1"/>
              </p:cNvPicPr>
              <p:nvPr/>
            </p:nvPicPr>
            <p:blipFill>
              <a:blip r:embed="rId3" cstate="print"/>
              <a:srcRect/>
              <a:stretch>
                <a:fillRect/>
              </a:stretch>
            </p:blipFill>
            <p:spPr bwMode="auto">
              <a:xfrm>
                <a:off x="1619250" y="3201988"/>
                <a:ext cx="120650" cy="1090612"/>
              </a:xfrm>
              <a:prstGeom prst="rect">
                <a:avLst/>
              </a:prstGeom>
              <a:noFill/>
              <a:ln w="9525">
                <a:noFill/>
                <a:miter lim="800000"/>
                <a:headEnd/>
                <a:tailEnd/>
              </a:ln>
            </p:spPr>
          </p:pic>
          <p:pic>
            <p:nvPicPr>
              <p:cNvPr id="22549" name="Picture 2"/>
              <p:cNvPicPr>
                <a:picLocks noChangeArrowheads="1"/>
              </p:cNvPicPr>
              <p:nvPr/>
            </p:nvPicPr>
            <p:blipFill>
              <a:blip r:embed="rId4" cstate="print"/>
              <a:srcRect/>
              <a:stretch>
                <a:fillRect/>
              </a:stretch>
            </p:blipFill>
            <p:spPr bwMode="auto">
              <a:xfrm>
                <a:off x="611188" y="4221164"/>
                <a:ext cx="6931871" cy="120650"/>
              </a:xfrm>
              <a:prstGeom prst="rect">
                <a:avLst/>
              </a:prstGeom>
              <a:noFill/>
              <a:ln w="9525">
                <a:noFill/>
                <a:miter lim="800000"/>
                <a:headEnd/>
                <a:tailEnd/>
              </a:ln>
            </p:spPr>
          </p:pic>
          <p:cxnSp>
            <p:nvCxnSpPr>
              <p:cNvPr id="22553" name="直接箭头连接符 29"/>
              <p:cNvCxnSpPr>
                <a:cxnSpLocks noChangeShapeType="1"/>
              </p:cNvCxnSpPr>
              <p:nvPr/>
            </p:nvCxnSpPr>
            <p:spPr bwMode="auto">
              <a:xfrm>
                <a:off x="1835696" y="3501008"/>
                <a:ext cx="0" cy="503238"/>
              </a:xfrm>
              <a:prstGeom prst="straightConnector1">
                <a:avLst/>
              </a:prstGeom>
              <a:noFill/>
              <a:ln w="25400" algn="ctr">
                <a:solidFill>
                  <a:srgbClr val="C00000"/>
                </a:solidFill>
                <a:round/>
                <a:headEnd/>
                <a:tailEnd type="arrow" w="med" len="med"/>
              </a:ln>
            </p:spPr>
          </p:cxnSp>
        </p:grpSp>
        <p:cxnSp>
          <p:nvCxnSpPr>
            <p:cNvPr id="22537" name="直接箭头连接符 29"/>
            <p:cNvCxnSpPr>
              <a:cxnSpLocks noChangeShapeType="1"/>
            </p:cNvCxnSpPr>
            <p:nvPr/>
          </p:nvCxnSpPr>
          <p:spPr bwMode="auto">
            <a:xfrm>
              <a:off x="2844800" y="5834063"/>
              <a:ext cx="3600450" cy="0"/>
            </a:xfrm>
            <a:prstGeom prst="straightConnector1">
              <a:avLst/>
            </a:prstGeom>
            <a:noFill/>
            <a:ln w="25400" algn="ctr">
              <a:solidFill>
                <a:srgbClr val="C00000"/>
              </a:solidFill>
              <a:round/>
              <a:headEnd/>
              <a:tailEnd type="arrow" w="med" len="med"/>
            </a:ln>
          </p:spPr>
        </p:cxnSp>
        <p:sp>
          <p:nvSpPr>
            <p:cNvPr id="22538" name="TextBox 8"/>
            <p:cNvSpPr txBox="1">
              <a:spLocks noChangeArrowheads="1"/>
            </p:cNvSpPr>
            <p:nvPr/>
          </p:nvSpPr>
          <p:spPr bwMode="auto">
            <a:xfrm>
              <a:off x="2322513" y="1484313"/>
              <a:ext cx="683200" cy="276999"/>
            </a:xfrm>
            <a:prstGeom prst="rect">
              <a:avLst/>
            </a:prstGeom>
            <a:noFill/>
            <a:ln w="9525">
              <a:noFill/>
              <a:miter lim="800000"/>
              <a:headEnd/>
              <a:tailEnd/>
            </a:ln>
          </p:spPr>
          <p:txBody>
            <a:bodyPr wrap="none">
              <a:spAutoFit/>
            </a:bodyPr>
            <a:lstStyle/>
            <a:p>
              <a:pPr algn="ctr"/>
              <a:r>
                <a:rPr lang="en-US" altLang="zh-CN" sz="1200" dirty="0">
                  <a:latin typeface="微软雅黑" panose="020B0503020204020204" pitchFamily="34" charset="-122"/>
                  <a:ea typeface="微软雅黑" panose="020B0503020204020204" pitchFamily="34" charset="-122"/>
                </a:rPr>
                <a:t>Host A</a:t>
              </a:r>
              <a:endParaRPr lang="zh-CN" altLang="en-US" sz="1200" dirty="0">
                <a:latin typeface="微软雅黑" panose="020B0503020204020204" pitchFamily="34" charset="-122"/>
                <a:ea typeface="微软雅黑" panose="020B0503020204020204" pitchFamily="34" charset="-122"/>
              </a:endParaRPr>
            </a:p>
          </p:txBody>
        </p:sp>
        <p:sp>
          <p:nvSpPr>
            <p:cNvPr id="22539" name="TextBox 9"/>
            <p:cNvSpPr txBox="1">
              <a:spLocks noChangeArrowheads="1"/>
            </p:cNvSpPr>
            <p:nvPr/>
          </p:nvSpPr>
          <p:spPr bwMode="auto">
            <a:xfrm>
              <a:off x="4262438" y="1484313"/>
              <a:ext cx="670376" cy="276999"/>
            </a:xfrm>
            <a:prstGeom prst="rect">
              <a:avLst/>
            </a:prstGeom>
            <a:noFill/>
            <a:ln w="9525">
              <a:noFill/>
              <a:miter lim="800000"/>
              <a:headEnd/>
              <a:tailEnd/>
            </a:ln>
          </p:spPr>
          <p:txBody>
            <a:bodyPr wrap="none">
              <a:spAutoFit/>
            </a:bodyPr>
            <a:lstStyle/>
            <a:p>
              <a:r>
                <a:rPr lang="en-US" altLang="zh-CN" sz="1200">
                  <a:latin typeface="微软雅黑" panose="020B0503020204020204" pitchFamily="34" charset="-122"/>
                  <a:ea typeface="微软雅黑" panose="020B0503020204020204" pitchFamily="34" charset="-122"/>
                </a:rPr>
                <a:t>Host B</a:t>
              </a:r>
              <a:endParaRPr lang="zh-CN" altLang="en-US" sz="1200">
                <a:latin typeface="微软雅黑" panose="020B0503020204020204" pitchFamily="34" charset="-122"/>
                <a:ea typeface="微软雅黑" panose="020B0503020204020204" pitchFamily="34" charset="-122"/>
              </a:endParaRPr>
            </a:p>
          </p:txBody>
        </p:sp>
        <p:sp>
          <p:nvSpPr>
            <p:cNvPr id="22540" name="TextBox 12"/>
            <p:cNvSpPr txBox="1">
              <a:spLocks noChangeArrowheads="1"/>
            </p:cNvSpPr>
            <p:nvPr/>
          </p:nvSpPr>
          <p:spPr bwMode="auto">
            <a:xfrm>
              <a:off x="6205538" y="1484313"/>
              <a:ext cx="676788" cy="276999"/>
            </a:xfrm>
            <a:prstGeom prst="rect">
              <a:avLst/>
            </a:prstGeom>
            <a:noFill/>
            <a:ln w="9525">
              <a:noFill/>
              <a:miter lim="800000"/>
              <a:headEnd/>
              <a:tailEnd/>
            </a:ln>
          </p:spPr>
          <p:txBody>
            <a:bodyPr wrap="none">
              <a:spAutoFit/>
            </a:bodyPr>
            <a:lstStyle/>
            <a:p>
              <a:r>
                <a:rPr lang="en-US" altLang="zh-CN" sz="1200">
                  <a:latin typeface="微软雅黑" panose="020B0503020204020204" pitchFamily="34" charset="-122"/>
                  <a:ea typeface="微软雅黑" panose="020B0503020204020204" pitchFamily="34" charset="-122"/>
                </a:rPr>
                <a:t>Host C</a:t>
              </a:r>
              <a:endParaRPr lang="zh-CN" altLang="en-US" sz="1200">
                <a:latin typeface="微软雅黑" panose="020B0503020204020204" pitchFamily="34" charset="-122"/>
                <a:ea typeface="微软雅黑" panose="020B0503020204020204" pitchFamily="34" charset="-122"/>
              </a:endParaRPr>
            </a:p>
          </p:txBody>
        </p:sp>
        <p:sp>
          <p:nvSpPr>
            <p:cNvPr id="22541" name="TextBox 8"/>
            <p:cNvSpPr txBox="1">
              <a:spLocks noChangeArrowheads="1"/>
            </p:cNvSpPr>
            <p:nvPr/>
          </p:nvSpPr>
          <p:spPr bwMode="auto">
            <a:xfrm>
              <a:off x="2409825" y="4077072"/>
              <a:ext cx="683200" cy="276999"/>
            </a:xfrm>
            <a:prstGeom prst="rect">
              <a:avLst/>
            </a:prstGeom>
            <a:noFill/>
            <a:ln w="9525">
              <a:noFill/>
              <a:miter lim="800000"/>
              <a:headEnd/>
              <a:tailEnd/>
            </a:ln>
          </p:spPr>
          <p:txBody>
            <a:bodyPr wrap="none">
              <a:spAutoFit/>
            </a:bodyPr>
            <a:lstStyle/>
            <a:p>
              <a:r>
                <a:rPr lang="en-US" altLang="zh-CN" sz="1200">
                  <a:latin typeface="微软雅黑" panose="020B0503020204020204" pitchFamily="34" charset="-122"/>
                  <a:ea typeface="微软雅黑" panose="020B0503020204020204" pitchFamily="34" charset="-122"/>
                </a:rPr>
                <a:t>Host A</a:t>
              </a:r>
              <a:endParaRPr lang="zh-CN" altLang="en-US" sz="1200">
                <a:latin typeface="微软雅黑" panose="020B0503020204020204" pitchFamily="34" charset="-122"/>
                <a:ea typeface="微软雅黑" panose="020B0503020204020204" pitchFamily="34" charset="-122"/>
              </a:endParaRPr>
            </a:p>
          </p:txBody>
        </p:sp>
        <p:sp>
          <p:nvSpPr>
            <p:cNvPr id="22542" name="TextBox 9"/>
            <p:cNvSpPr txBox="1">
              <a:spLocks noChangeArrowheads="1"/>
            </p:cNvSpPr>
            <p:nvPr/>
          </p:nvSpPr>
          <p:spPr bwMode="auto">
            <a:xfrm>
              <a:off x="4348163" y="4087813"/>
              <a:ext cx="670376" cy="276999"/>
            </a:xfrm>
            <a:prstGeom prst="rect">
              <a:avLst/>
            </a:prstGeom>
            <a:noFill/>
            <a:ln w="9525">
              <a:noFill/>
              <a:miter lim="800000"/>
              <a:headEnd/>
              <a:tailEnd/>
            </a:ln>
          </p:spPr>
          <p:txBody>
            <a:bodyPr wrap="none">
              <a:spAutoFit/>
            </a:bodyPr>
            <a:lstStyle/>
            <a:p>
              <a:r>
                <a:rPr lang="en-US" altLang="zh-CN" sz="1200">
                  <a:latin typeface="微软雅黑" panose="020B0503020204020204" pitchFamily="34" charset="-122"/>
                  <a:ea typeface="微软雅黑" panose="020B0503020204020204" pitchFamily="34" charset="-122"/>
                </a:rPr>
                <a:t>Host B</a:t>
              </a:r>
              <a:endParaRPr lang="zh-CN" altLang="en-US" sz="1200">
                <a:latin typeface="微软雅黑" panose="020B0503020204020204" pitchFamily="34" charset="-122"/>
                <a:ea typeface="微软雅黑" panose="020B0503020204020204" pitchFamily="34" charset="-122"/>
              </a:endParaRPr>
            </a:p>
          </p:txBody>
        </p:sp>
        <p:sp>
          <p:nvSpPr>
            <p:cNvPr id="22543" name="TextBox 12"/>
            <p:cNvSpPr txBox="1">
              <a:spLocks noChangeArrowheads="1"/>
            </p:cNvSpPr>
            <p:nvPr/>
          </p:nvSpPr>
          <p:spPr bwMode="auto">
            <a:xfrm>
              <a:off x="6292850" y="4087813"/>
              <a:ext cx="676788" cy="276999"/>
            </a:xfrm>
            <a:prstGeom prst="rect">
              <a:avLst/>
            </a:prstGeom>
            <a:noFill/>
            <a:ln w="9525">
              <a:noFill/>
              <a:miter lim="800000"/>
              <a:headEnd/>
              <a:tailEnd/>
            </a:ln>
          </p:spPr>
          <p:txBody>
            <a:bodyPr wrap="none">
              <a:spAutoFit/>
            </a:bodyPr>
            <a:lstStyle/>
            <a:p>
              <a:r>
                <a:rPr lang="en-US" altLang="zh-CN" sz="1200">
                  <a:latin typeface="微软雅黑" panose="020B0503020204020204" pitchFamily="34" charset="-122"/>
                  <a:ea typeface="微软雅黑" panose="020B0503020204020204" pitchFamily="34" charset="-122"/>
                </a:rPr>
                <a:t>Host C</a:t>
              </a:r>
              <a:endParaRPr lang="zh-CN" altLang="en-US" sz="1200">
                <a:latin typeface="微软雅黑" panose="020B0503020204020204" pitchFamily="34" charset="-122"/>
                <a:ea typeface="微软雅黑" panose="020B0503020204020204" pitchFamily="34" charset="-122"/>
              </a:endParaRPr>
            </a:p>
          </p:txBody>
        </p:sp>
        <p:cxnSp>
          <p:nvCxnSpPr>
            <p:cNvPr id="22544" name="直接箭头连接符 29"/>
            <p:cNvCxnSpPr>
              <a:cxnSpLocks noChangeShapeType="1"/>
            </p:cNvCxnSpPr>
            <p:nvPr/>
          </p:nvCxnSpPr>
          <p:spPr bwMode="auto">
            <a:xfrm>
              <a:off x="5076825" y="2954338"/>
              <a:ext cx="1079500" cy="0"/>
            </a:xfrm>
            <a:prstGeom prst="straightConnector1">
              <a:avLst/>
            </a:prstGeom>
            <a:noFill/>
            <a:ln w="25400" algn="ctr">
              <a:solidFill>
                <a:srgbClr val="C00000"/>
              </a:solidFill>
              <a:round/>
              <a:headEnd type="arrow" w="med" len="med"/>
              <a:tailEnd/>
            </a:ln>
          </p:spPr>
        </p:cxnSp>
        <p:cxnSp>
          <p:nvCxnSpPr>
            <p:cNvPr id="22545" name="直接箭头连接符 29"/>
            <p:cNvCxnSpPr>
              <a:cxnSpLocks noChangeShapeType="1"/>
            </p:cNvCxnSpPr>
            <p:nvPr/>
          </p:nvCxnSpPr>
          <p:spPr bwMode="auto">
            <a:xfrm>
              <a:off x="2916238" y="2954338"/>
              <a:ext cx="1079500" cy="0"/>
            </a:xfrm>
            <a:prstGeom prst="straightConnector1">
              <a:avLst/>
            </a:prstGeom>
            <a:noFill/>
            <a:ln w="25400" algn="ctr">
              <a:solidFill>
                <a:srgbClr val="C00000"/>
              </a:solidFill>
              <a:prstDash val="lgDash"/>
              <a:round/>
              <a:headEnd type="arrow" w="med" len="med"/>
              <a:tailEnd/>
            </a:ln>
          </p:spPr>
        </p:cxnSp>
      </p:grpSp>
      <p:pic>
        <p:nvPicPr>
          <p:cNvPr id="40" name="图片 39" descr="PC.png"/>
          <p:cNvPicPr>
            <a:picLocks noChangeAspect="1"/>
          </p:cNvPicPr>
          <p:nvPr/>
        </p:nvPicPr>
        <p:blipFill>
          <a:blip r:embed="rId5" cstate="print"/>
          <a:stretch>
            <a:fillRect/>
          </a:stretch>
        </p:blipFill>
        <p:spPr>
          <a:xfrm>
            <a:off x="3734068" y="1766262"/>
            <a:ext cx="790644" cy="607214"/>
          </a:xfrm>
          <a:prstGeom prst="rect">
            <a:avLst/>
          </a:prstGeom>
        </p:spPr>
      </p:pic>
      <p:pic>
        <p:nvPicPr>
          <p:cNvPr id="41" name="图片 40" descr="PC.png"/>
          <p:cNvPicPr>
            <a:picLocks noChangeAspect="1"/>
          </p:cNvPicPr>
          <p:nvPr/>
        </p:nvPicPr>
        <p:blipFill>
          <a:blip r:embed="rId5" cstate="print"/>
          <a:stretch>
            <a:fillRect/>
          </a:stretch>
        </p:blipFill>
        <p:spPr>
          <a:xfrm>
            <a:off x="5719636" y="1766262"/>
            <a:ext cx="790644" cy="607214"/>
          </a:xfrm>
          <a:prstGeom prst="rect">
            <a:avLst/>
          </a:prstGeom>
        </p:spPr>
      </p:pic>
      <p:pic>
        <p:nvPicPr>
          <p:cNvPr id="42" name="图片 41" descr="PC.png"/>
          <p:cNvPicPr>
            <a:picLocks noChangeAspect="1"/>
          </p:cNvPicPr>
          <p:nvPr/>
        </p:nvPicPr>
        <p:blipFill>
          <a:blip r:embed="rId5" cstate="print"/>
          <a:stretch>
            <a:fillRect/>
          </a:stretch>
        </p:blipFill>
        <p:spPr>
          <a:xfrm>
            <a:off x="7674027" y="1766262"/>
            <a:ext cx="790644" cy="607214"/>
          </a:xfrm>
          <a:prstGeom prst="rect">
            <a:avLst/>
          </a:prstGeom>
        </p:spPr>
      </p:pic>
      <p:pic>
        <p:nvPicPr>
          <p:cNvPr id="43" name="图片 42" descr="PC.png"/>
          <p:cNvPicPr>
            <a:picLocks noChangeAspect="1"/>
          </p:cNvPicPr>
          <p:nvPr/>
        </p:nvPicPr>
        <p:blipFill>
          <a:blip r:embed="rId5" cstate="print"/>
          <a:stretch>
            <a:fillRect/>
          </a:stretch>
        </p:blipFill>
        <p:spPr>
          <a:xfrm>
            <a:off x="3792792" y="4334371"/>
            <a:ext cx="790644" cy="607214"/>
          </a:xfrm>
          <a:prstGeom prst="rect">
            <a:avLst/>
          </a:prstGeom>
        </p:spPr>
      </p:pic>
      <p:pic>
        <p:nvPicPr>
          <p:cNvPr id="44" name="图片 43" descr="PC.png"/>
          <p:cNvPicPr>
            <a:picLocks noChangeAspect="1"/>
          </p:cNvPicPr>
          <p:nvPr/>
        </p:nvPicPr>
        <p:blipFill>
          <a:blip r:embed="rId5" cstate="print"/>
          <a:stretch>
            <a:fillRect/>
          </a:stretch>
        </p:blipFill>
        <p:spPr>
          <a:xfrm>
            <a:off x="5777297" y="4334371"/>
            <a:ext cx="790644" cy="607214"/>
          </a:xfrm>
          <a:prstGeom prst="rect">
            <a:avLst/>
          </a:prstGeom>
        </p:spPr>
      </p:pic>
      <p:pic>
        <p:nvPicPr>
          <p:cNvPr id="45" name="图片 44" descr="PC.png"/>
          <p:cNvPicPr>
            <a:picLocks noChangeAspect="1"/>
          </p:cNvPicPr>
          <p:nvPr/>
        </p:nvPicPr>
        <p:blipFill>
          <a:blip r:embed="rId5" cstate="print"/>
          <a:stretch>
            <a:fillRect/>
          </a:stretch>
        </p:blipFill>
        <p:spPr>
          <a:xfrm>
            <a:off x="7779855" y="4334371"/>
            <a:ext cx="790644" cy="607214"/>
          </a:xfrm>
          <a:prstGeom prst="rect">
            <a:avLst/>
          </a:prstGeom>
        </p:spPr>
      </p:pic>
    </p:spTree>
    <p:extLst>
      <p:ext uri="{BB962C8B-B14F-4D97-AF65-F5344CB8AC3E}">
        <p14:creationId xmlns:p14="http://schemas.microsoft.com/office/powerpoint/2010/main" val="2211925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Data link (frame) instructions are received, processed and discarded.</a:t>
            </a:r>
            <a:endParaRPr lang="zh-CN" altLang="en-US" dirty="0"/>
          </a:p>
          <a:p>
            <a:endParaRPr lang="zh-CN" altLang="en-US" dirty="0"/>
          </a:p>
        </p:txBody>
      </p:sp>
      <p:sp>
        <p:nvSpPr>
          <p:cNvPr id="3" name="文本占位符 2"/>
          <p:cNvSpPr>
            <a:spLocks noGrp="1"/>
          </p:cNvSpPr>
          <p:nvPr>
            <p:ph type="body" sz="quarter" idx="12"/>
          </p:nvPr>
        </p:nvSpPr>
        <p:spPr/>
        <p:txBody>
          <a:bodyPr/>
          <a:lstStyle/>
          <a:p>
            <a:r>
              <a:rPr lang="en-US" altLang="zh-CN"/>
              <a:t>Frame Processing</a:t>
            </a:r>
            <a:endParaRPr lang="zh-CN" altLang="en-US" dirty="0"/>
          </a:p>
        </p:txBody>
      </p:sp>
      <p:grpSp>
        <p:nvGrpSpPr>
          <p:cNvPr id="23556" name="Group 29"/>
          <p:cNvGrpSpPr>
            <a:grpSpLocks/>
          </p:cNvGrpSpPr>
          <p:nvPr/>
        </p:nvGrpSpPr>
        <p:grpSpPr bwMode="auto">
          <a:xfrm>
            <a:off x="2482851" y="1484313"/>
            <a:ext cx="7339013" cy="3224212"/>
            <a:chOff x="958850" y="1484313"/>
            <a:chExt cx="7338921" cy="3223673"/>
          </a:xfrm>
        </p:grpSpPr>
        <p:grpSp>
          <p:nvGrpSpPr>
            <p:cNvPr id="23558" name="组合 10"/>
            <p:cNvGrpSpPr>
              <a:grpSpLocks/>
            </p:cNvGrpSpPr>
            <p:nvPr/>
          </p:nvGrpSpPr>
          <p:grpSpPr bwMode="auto">
            <a:xfrm>
              <a:off x="1512888" y="2318538"/>
              <a:ext cx="6480175" cy="873924"/>
              <a:chOff x="591627" y="3196145"/>
              <a:chExt cx="8317209" cy="1145666"/>
            </a:xfrm>
          </p:grpSpPr>
          <p:pic>
            <p:nvPicPr>
              <p:cNvPr id="23598" name="Picture 2"/>
              <p:cNvPicPr>
                <a:picLocks noChangeArrowheads="1"/>
              </p:cNvPicPr>
              <p:nvPr/>
            </p:nvPicPr>
            <p:blipFill>
              <a:blip r:embed="rId3" cstate="print"/>
              <a:srcRect/>
              <a:stretch>
                <a:fillRect/>
              </a:stretch>
            </p:blipFill>
            <p:spPr bwMode="auto">
              <a:xfrm>
                <a:off x="7800019" y="3196145"/>
                <a:ext cx="120650" cy="1090613"/>
              </a:xfrm>
              <a:prstGeom prst="rect">
                <a:avLst/>
              </a:prstGeom>
              <a:noFill/>
              <a:ln w="9525">
                <a:noFill/>
                <a:miter lim="800000"/>
                <a:headEnd/>
                <a:tailEnd/>
              </a:ln>
            </p:spPr>
          </p:pic>
          <p:pic>
            <p:nvPicPr>
              <p:cNvPr id="23599" name="Picture 2"/>
              <p:cNvPicPr>
                <a:picLocks noChangeArrowheads="1"/>
              </p:cNvPicPr>
              <p:nvPr/>
            </p:nvPicPr>
            <p:blipFill>
              <a:blip r:embed="rId3" cstate="print"/>
              <a:srcRect/>
              <a:stretch>
                <a:fillRect/>
              </a:stretch>
            </p:blipFill>
            <p:spPr bwMode="auto">
              <a:xfrm>
                <a:off x="1258536" y="3201982"/>
                <a:ext cx="120650" cy="1090611"/>
              </a:xfrm>
              <a:prstGeom prst="rect">
                <a:avLst/>
              </a:prstGeom>
              <a:noFill/>
              <a:ln w="9525">
                <a:noFill/>
                <a:miter lim="800000"/>
                <a:headEnd/>
                <a:tailEnd/>
              </a:ln>
            </p:spPr>
          </p:pic>
          <p:pic>
            <p:nvPicPr>
              <p:cNvPr id="23600" name="Picture 2"/>
              <p:cNvPicPr>
                <a:picLocks noChangeArrowheads="1"/>
              </p:cNvPicPr>
              <p:nvPr/>
            </p:nvPicPr>
            <p:blipFill>
              <a:blip r:embed="rId4" cstate="print"/>
              <a:srcRect/>
              <a:stretch>
                <a:fillRect/>
              </a:stretch>
            </p:blipFill>
            <p:spPr bwMode="auto">
              <a:xfrm>
                <a:off x="591627" y="4221161"/>
                <a:ext cx="8317209" cy="120650"/>
              </a:xfrm>
              <a:prstGeom prst="rect">
                <a:avLst/>
              </a:prstGeom>
              <a:noFill/>
              <a:ln w="9525">
                <a:noFill/>
                <a:miter lim="800000"/>
                <a:headEnd/>
                <a:tailEnd/>
              </a:ln>
            </p:spPr>
          </p:pic>
        </p:grpSp>
        <p:cxnSp>
          <p:nvCxnSpPr>
            <p:cNvPr id="23559" name="直接箭头连接符 29"/>
            <p:cNvCxnSpPr>
              <a:cxnSpLocks noChangeShapeType="1"/>
            </p:cNvCxnSpPr>
            <p:nvPr/>
          </p:nvCxnSpPr>
          <p:spPr bwMode="auto">
            <a:xfrm>
              <a:off x="2254250" y="2997200"/>
              <a:ext cx="4751388" cy="0"/>
            </a:xfrm>
            <a:prstGeom prst="straightConnector1">
              <a:avLst/>
            </a:prstGeom>
            <a:noFill/>
            <a:ln w="25400" algn="ctr">
              <a:solidFill>
                <a:srgbClr val="C00000"/>
              </a:solidFill>
              <a:round/>
              <a:headEnd/>
              <a:tailEnd type="arrow" w="med" len="med"/>
            </a:ln>
          </p:spPr>
        </p:cxnSp>
        <p:sp>
          <p:nvSpPr>
            <p:cNvPr id="40" name="矩形 32"/>
            <p:cNvSpPr/>
            <p:nvPr/>
          </p:nvSpPr>
          <p:spPr bwMode="auto">
            <a:xfrm>
              <a:off x="958850" y="3357942"/>
              <a:ext cx="751054"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MAC B</a:t>
              </a:r>
            </a:p>
          </p:txBody>
        </p:sp>
        <p:sp>
          <p:nvSpPr>
            <p:cNvPr id="41" name="矩形 33"/>
            <p:cNvSpPr/>
            <p:nvPr/>
          </p:nvSpPr>
          <p:spPr bwMode="auto">
            <a:xfrm>
              <a:off x="3112550" y="3357563"/>
              <a:ext cx="1264289"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Data</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3" name="矩形 34"/>
            <p:cNvSpPr/>
            <p:nvPr/>
          </p:nvSpPr>
          <p:spPr bwMode="auto">
            <a:xfrm>
              <a:off x="1720822" y="3357942"/>
              <a:ext cx="756214"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MAC A</a:t>
              </a:r>
            </a:p>
          </p:txBody>
        </p:sp>
        <p:sp>
          <p:nvSpPr>
            <p:cNvPr id="44" name="矩形 35"/>
            <p:cNvSpPr/>
            <p:nvPr/>
          </p:nvSpPr>
          <p:spPr bwMode="auto">
            <a:xfrm>
              <a:off x="2494225" y="3357563"/>
              <a:ext cx="768544" cy="287337"/>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0x0800</a:t>
              </a:r>
            </a:p>
          </p:txBody>
        </p:sp>
        <p:sp>
          <p:nvSpPr>
            <p:cNvPr id="46" name="矩形 36"/>
            <p:cNvSpPr/>
            <p:nvPr/>
          </p:nvSpPr>
          <p:spPr bwMode="auto">
            <a:xfrm>
              <a:off x="4364911" y="3357563"/>
              <a:ext cx="626189"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FCS</a:t>
              </a:r>
            </a:p>
          </p:txBody>
        </p:sp>
        <p:grpSp>
          <p:nvGrpSpPr>
            <p:cNvPr id="23575" name="组合 31"/>
            <p:cNvGrpSpPr>
              <a:grpSpLocks/>
            </p:cNvGrpSpPr>
            <p:nvPr/>
          </p:nvGrpSpPr>
          <p:grpSpPr bwMode="auto">
            <a:xfrm>
              <a:off x="5638800" y="3357563"/>
              <a:ext cx="2503488" cy="287337"/>
              <a:chOff x="3595688" y="4076700"/>
              <a:chExt cx="4487971" cy="360363"/>
            </a:xfrm>
          </p:grpSpPr>
          <p:sp>
            <p:nvSpPr>
              <p:cNvPr id="59" name="矩形 37"/>
              <p:cNvSpPr/>
              <p:nvPr/>
            </p:nvSpPr>
            <p:spPr bwMode="auto">
              <a:xfrm>
                <a:off x="3595688" y="4076700"/>
                <a:ext cx="122396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200" b="1">
                    <a:solidFill>
                      <a:schemeClr val="bg1"/>
                    </a:solidFill>
                    <a:latin typeface="微软雅黑" panose="020B0503020204020204" pitchFamily="34" charset="-122"/>
                    <a:ea typeface="微软雅黑" panose="020B0503020204020204" pitchFamily="34" charset="-122"/>
                  </a:rPr>
                  <a:t>IP</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0" name="矩形 38"/>
              <p:cNvSpPr/>
              <p:nvPr/>
            </p:nvSpPr>
            <p:spPr bwMode="auto">
              <a:xfrm>
                <a:off x="4843572" y="4076700"/>
                <a:ext cx="3240087"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200" b="1">
                    <a:solidFill>
                      <a:schemeClr val="bg1"/>
                    </a:solidFill>
                    <a:latin typeface="微软雅黑" panose="020B0503020204020204" pitchFamily="34" charset="-122"/>
                    <a:ea typeface="微软雅黑" panose="020B0503020204020204" pitchFamily="34" charset="-122"/>
                  </a:rPr>
                  <a:t>Data</a:t>
                </a:r>
                <a:endParaRPr lang="zh-CN" altLang="en-US" sz="1200" b="1">
                  <a:solidFill>
                    <a:schemeClr val="bg1"/>
                  </a:solidFill>
                  <a:latin typeface="微软雅黑" panose="020B0503020204020204" pitchFamily="34" charset="-122"/>
                  <a:ea typeface="微软雅黑" panose="020B0503020204020204" pitchFamily="34" charset="-122"/>
                </a:endParaRPr>
              </a:p>
            </p:txBody>
          </p:sp>
        </p:grpSp>
        <p:cxnSp>
          <p:nvCxnSpPr>
            <p:cNvPr id="23576" name="直接箭头连接符 35"/>
            <p:cNvCxnSpPr>
              <a:cxnSpLocks noChangeShapeType="1"/>
            </p:cNvCxnSpPr>
            <p:nvPr/>
          </p:nvCxnSpPr>
          <p:spPr bwMode="auto">
            <a:xfrm flipV="1">
              <a:off x="7294563" y="2555875"/>
              <a:ext cx="0" cy="360363"/>
            </a:xfrm>
            <a:prstGeom prst="straightConnector1">
              <a:avLst/>
            </a:prstGeom>
            <a:noFill/>
            <a:ln w="25400" algn="ctr">
              <a:solidFill>
                <a:srgbClr val="C00000"/>
              </a:solidFill>
              <a:round/>
              <a:headEnd/>
              <a:tailEnd type="arrow" w="med" len="med"/>
            </a:ln>
          </p:spPr>
        </p:cxnSp>
        <p:cxnSp>
          <p:nvCxnSpPr>
            <p:cNvPr id="23577" name="直接箭头连接符 35"/>
            <p:cNvCxnSpPr>
              <a:cxnSpLocks noChangeShapeType="1"/>
            </p:cNvCxnSpPr>
            <p:nvPr/>
          </p:nvCxnSpPr>
          <p:spPr bwMode="auto">
            <a:xfrm flipV="1">
              <a:off x="2254250" y="2516188"/>
              <a:ext cx="0" cy="358775"/>
            </a:xfrm>
            <a:prstGeom prst="straightConnector1">
              <a:avLst/>
            </a:prstGeom>
            <a:noFill/>
            <a:ln w="25400" algn="ctr">
              <a:solidFill>
                <a:srgbClr val="C00000"/>
              </a:solidFill>
              <a:round/>
              <a:headEnd type="arrow" w="med" len="med"/>
              <a:tailEnd/>
            </a:ln>
          </p:spPr>
        </p:cxnSp>
        <p:cxnSp>
          <p:nvCxnSpPr>
            <p:cNvPr id="23578" name="直接箭头连接符 29"/>
            <p:cNvCxnSpPr>
              <a:cxnSpLocks noChangeShapeType="1"/>
            </p:cNvCxnSpPr>
            <p:nvPr/>
          </p:nvCxnSpPr>
          <p:spPr bwMode="auto">
            <a:xfrm>
              <a:off x="7440613" y="2997200"/>
              <a:ext cx="433387" cy="0"/>
            </a:xfrm>
            <a:prstGeom prst="straightConnector1">
              <a:avLst/>
            </a:prstGeom>
            <a:noFill/>
            <a:ln w="25400" algn="ctr">
              <a:solidFill>
                <a:srgbClr val="C00000"/>
              </a:solidFill>
              <a:round/>
              <a:headEnd/>
              <a:tailEnd type="arrow" w="med" len="med"/>
            </a:ln>
          </p:spPr>
        </p:cxnSp>
        <p:cxnSp>
          <p:nvCxnSpPr>
            <p:cNvPr id="23579" name="直接箭头连接符 29"/>
            <p:cNvCxnSpPr>
              <a:cxnSpLocks noChangeShapeType="1"/>
            </p:cNvCxnSpPr>
            <p:nvPr/>
          </p:nvCxnSpPr>
          <p:spPr bwMode="auto">
            <a:xfrm>
              <a:off x="1565275" y="2997200"/>
              <a:ext cx="431800" cy="0"/>
            </a:xfrm>
            <a:prstGeom prst="straightConnector1">
              <a:avLst/>
            </a:prstGeom>
            <a:noFill/>
            <a:ln w="25400" algn="ctr">
              <a:solidFill>
                <a:srgbClr val="C00000"/>
              </a:solidFill>
              <a:round/>
              <a:headEnd type="arrow" w="med" len="med"/>
              <a:tailEnd/>
            </a:ln>
          </p:spPr>
        </p:cxnSp>
        <p:sp>
          <p:nvSpPr>
            <p:cNvPr id="23580" name="TextBox 8"/>
            <p:cNvSpPr txBox="1">
              <a:spLocks noChangeArrowheads="1"/>
            </p:cNvSpPr>
            <p:nvPr/>
          </p:nvSpPr>
          <p:spPr bwMode="auto">
            <a:xfrm>
              <a:off x="1717675" y="1484313"/>
              <a:ext cx="683191" cy="276953"/>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A</a:t>
              </a:r>
              <a:endParaRPr lang="zh-CN" altLang="en-US" sz="1200">
                <a:latin typeface="微软雅黑" panose="020B0503020204020204" pitchFamily="34" charset="-122"/>
                <a:ea typeface="微软雅黑" panose="020B0503020204020204" pitchFamily="34" charset="-122"/>
              </a:endParaRPr>
            </a:p>
          </p:txBody>
        </p:sp>
        <p:sp>
          <p:nvSpPr>
            <p:cNvPr id="23581" name="TextBox 9"/>
            <p:cNvSpPr txBox="1">
              <a:spLocks noChangeArrowheads="1"/>
            </p:cNvSpPr>
            <p:nvPr/>
          </p:nvSpPr>
          <p:spPr bwMode="auto">
            <a:xfrm>
              <a:off x="6829425" y="1500188"/>
              <a:ext cx="670368" cy="276953"/>
            </a:xfrm>
            <a:prstGeom prst="rect">
              <a:avLst/>
            </a:prstGeom>
            <a:noFill/>
            <a:ln w="9525">
              <a:noFill/>
              <a:miter lim="800000"/>
              <a:headEnd/>
              <a:tailEnd/>
            </a:ln>
          </p:spPr>
          <p:txBody>
            <a:bodyPr wrap="none">
              <a:spAutoFit/>
            </a:bodyPr>
            <a:lstStyle/>
            <a:p>
              <a:pPr algn="ctr"/>
              <a:r>
                <a:rPr lang="en-US" altLang="zh-CN" sz="1200">
                  <a:latin typeface="微软雅黑" panose="020B0503020204020204" pitchFamily="34" charset="-122"/>
                  <a:ea typeface="微软雅黑" panose="020B0503020204020204" pitchFamily="34" charset="-122"/>
                </a:rPr>
                <a:t>Host B</a:t>
              </a:r>
              <a:endParaRPr lang="zh-CN" altLang="en-US" sz="1200">
                <a:latin typeface="微软雅黑" panose="020B0503020204020204" pitchFamily="34" charset="-122"/>
                <a:ea typeface="微软雅黑" panose="020B0503020204020204" pitchFamily="34" charset="-122"/>
              </a:endParaRPr>
            </a:p>
          </p:txBody>
        </p:sp>
        <p:sp>
          <p:nvSpPr>
            <p:cNvPr id="55" name="矩形 41"/>
            <p:cNvSpPr/>
            <p:nvPr/>
          </p:nvSpPr>
          <p:spPr bwMode="auto">
            <a:xfrm>
              <a:off x="5800098" y="4364905"/>
              <a:ext cx="1810512" cy="283464"/>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200" b="1" dirty="0">
                  <a:solidFill>
                    <a:schemeClr val="bg1"/>
                  </a:solidFill>
                  <a:latin typeface="微软雅黑" panose="020B0503020204020204" pitchFamily="34" charset="-122"/>
                  <a:ea typeface="微软雅黑" panose="020B0503020204020204" pitchFamily="34" charset="-122"/>
                </a:rPr>
                <a:t>Data</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6" name="矩形 44"/>
            <p:cNvSpPr/>
            <p:nvPr/>
          </p:nvSpPr>
          <p:spPr bwMode="auto">
            <a:xfrm rot="540000">
              <a:off x="7671632" y="4415763"/>
              <a:ext cx="626139" cy="28765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FCS</a:t>
              </a:r>
            </a:p>
          </p:txBody>
        </p:sp>
        <p:cxnSp>
          <p:nvCxnSpPr>
            <p:cNvPr id="23588" name="直接箭头连接符 35"/>
            <p:cNvCxnSpPr>
              <a:cxnSpLocks noChangeShapeType="1"/>
            </p:cNvCxnSpPr>
            <p:nvPr/>
          </p:nvCxnSpPr>
          <p:spPr bwMode="auto">
            <a:xfrm flipV="1">
              <a:off x="6659563" y="3789040"/>
              <a:ext cx="0" cy="360362"/>
            </a:xfrm>
            <a:prstGeom prst="straightConnector1">
              <a:avLst/>
            </a:prstGeom>
            <a:noFill/>
            <a:ln w="25400" algn="ctr">
              <a:solidFill>
                <a:srgbClr val="C00000"/>
              </a:solidFill>
              <a:round/>
              <a:headEnd/>
              <a:tailEnd type="arrow" w="med" len="med"/>
            </a:ln>
          </p:spPr>
        </p:cxnSp>
        <p:sp>
          <p:nvSpPr>
            <p:cNvPr id="58" name="矩形 32"/>
            <p:cNvSpPr/>
            <p:nvPr/>
          </p:nvSpPr>
          <p:spPr bwMode="auto">
            <a:xfrm rot="21120000">
              <a:off x="4975717" y="4421028"/>
              <a:ext cx="751054"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微软雅黑" panose="020B0503020204020204" pitchFamily="34" charset="-122"/>
                  <a:ea typeface="微软雅黑" panose="020B0503020204020204" pitchFamily="34" charset="-122"/>
                </a:rPr>
                <a:t>ETH_II</a:t>
              </a:r>
            </a:p>
          </p:txBody>
        </p:sp>
      </p:grpSp>
      <p:pic>
        <p:nvPicPr>
          <p:cNvPr id="35" name="图片 34" descr="PC.png"/>
          <p:cNvPicPr>
            <a:picLocks noChangeAspect="1"/>
          </p:cNvPicPr>
          <p:nvPr/>
        </p:nvPicPr>
        <p:blipFill>
          <a:blip r:embed="rId5" cstate="print"/>
          <a:stretch>
            <a:fillRect/>
          </a:stretch>
        </p:blipFill>
        <p:spPr>
          <a:xfrm>
            <a:off x="3210412" y="1773547"/>
            <a:ext cx="790644" cy="607214"/>
          </a:xfrm>
          <a:prstGeom prst="rect">
            <a:avLst/>
          </a:prstGeom>
        </p:spPr>
      </p:pic>
      <p:pic>
        <p:nvPicPr>
          <p:cNvPr id="36" name="图片 35" descr="PC.png"/>
          <p:cNvPicPr>
            <a:picLocks noChangeAspect="1"/>
          </p:cNvPicPr>
          <p:nvPr/>
        </p:nvPicPr>
        <p:blipFill>
          <a:blip r:embed="rId5" cstate="print"/>
          <a:stretch>
            <a:fillRect/>
          </a:stretch>
        </p:blipFill>
        <p:spPr>
          <a:xfrm>
            <a:off x="8241842" y="1773547"/>
            <a:ext cx="790644" cy="607214"/>
          </a:xfrm>
          <a:prstGeom prst="rect">
            <a:avLst/>
          </a:prstGeom>
        </p:spPr>
      </p:pic>
    </p:spTree>
    <p:extLst>
      <p:ext uri="{BB962C8B-B14F-4D97-AF65-F5344CB8AC3E}">
        <p14:creationId xmlns:p14="http://schemas.microsoft.com/office/powerpoint/2010/main" val="129349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r>
              <a:rPr lang="en-US" altLang="zh-CN" dirty="0"/>
              <a:t>Upon completion of this section, </a:t>
            </a:r>
            <a:r>
              <a:rPr lang="en-US" altLang="zh-CN" dirty="0">
                <a:sym typeface="FrutigerNext LT Regular" pitchFamily="34" charset="0"/>
              </a:rPr>
              <a:t>you will be able to:</a:t>
            </a:r>
          </a:p>
          <a:p>
            <a:pPr lvl="1"/>
            <a:r>
              <a:rPr lang="en-US" altLang="zh-CN" dirty="0">
                <a:sym typeface="FrutigerNext LT Regular" pitchFamily="34" charset="0"/>
              </a:rPr>
              <a:t>Explain what constitutes a network.</a:t>
            </a:r>
          </a:p>
          <a:p>
            <a:pPr lvl="1"/>
            <a:r>
              <a:rPr lang="en-US" altLang="zh-CN" dirty="0">
                <a:sym typeface="FrutigerNext LT Regular" pitchFamily="34" charset="0"/>
              </a:rPr>
              <a:t>Identify the basic components of a network.</a:t>
            </a:r>
          </a:p>
          <a:p>
            <a:pPr lvl="1"/>
            <a:r>
              <a:rPr lang="en-US" altLang="zh-CN" dirty="0">
                <a:sym typeface="FrutigerNext LT Regular" pitchFamily="34" charset="0"/>
              </a:rPr>
              <a:t>Describe the primary mechanisms for communication over a network.</a:t>
            </a:r>
          </a:p>
        </p:txBody>
      </p:sp>
    </p:spTree>
    <p:extLst>
      <p:ext uri="{BB962C8B-B14F-4D97-AF65-F5344CB8AC3E}">
        <p14:creationId xmlns:p14="http://schemas.microsoft.com/office/powerpoint/2010/main" val="328213986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sz="quarter" idx="11"/>
          </p:nvPr>
        </p:nvSpPr>
        <p:spPr/>
        <p:txBody>
          <a:bodyPr/>
          <a:lstStyle/>
          <a:p>
            <a:pPr lvl="1"/>
            <a:r>
              <a:rPr lang="en-US" altLang="zh-CN"/>
              <a:t>How does Ethernet determine the protocol to which a processed frame should be delivered?</a:t>
            </a:r>
          </a:p>
          <a:p>
            <a:pPr lvl="1"/>
            <a:r>
              <a:rPr lang="en-US" altLang="zh-CN"/>
              <a:t>How is it determined whether a frame should be processed or discarded upon being received by an end device?</a:t>
            </a:r>
          </a:p>
          <a:p>
            <a:pPr lvl="1"/>
            <a:endParaRPr lang="zh-CN" altLang="en-US"/>
          </a:p>
        </p:txBody>
      </p:sp>
    </p:spTree>
    <p:extLst>
      <p:ext uri="{BB962C8B-B14F-4D97-AF65-F5344CB8AC3E}">
        <p14:creationId xmlns:p14="http://schemas.microsoft.com/office/powerpoint/2010/main" val="39213296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991176"/>
      </p:ext>
    </p:extLst>
  </p:cSld>
  <p:clrMapOvr>
    <a:masterClrMapping/>
  </p:clrMapOvr>
  <p:transition advClick="0" advTm="8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Networks are comprised of at least two end stations, and a medium over which data can be carried.</a:t>
            </a:r>
            <a:endParaRPr lang="zh-CN" altLang="en-US" dirty="0"/>
          </a:p>
          <a:p>
            <a:endParaRPr lang="zh-CN" altLang="en-US" dirty="0"/>
          </a:p>
        </p:txBody>
      </p:sp>
      <p:sp>
        <p:nvSpPr>
          <p:cNvPr id="5" name="文本占位符 4"/>
          <p:cNvSpPr>
            <a:spLocks noGrp="1"/>
          </p:cNvSpPr>
          <p:nvPr>
            <p:ph type="body" sz="quarter" idx="12"/>
          </p:nvPr>
        </p:nvSpPr>
        <p:spPr/>
        <p:txBody>
          <a:bodyPr/>
          <a:lstStyle/>
          <a:p>
            <a:r>
              <a:rPr lang="en-US" altLang="zh-CN" dirty="0">
                <a:cs typeface="Arial" charset="0"/>
              </a:rPr>
              <a:t>Simple Point-to-Point Ethernet Networks</a:t>
            </a:r>
            <a:endParaRPr lang="zh-CN" altLang="en-US" dirty="0"/>
          </a:p>
        </p:txBody>
      </p:sp>
      <p:grpSp>
        <p:nvGrpSpPr>
          <p:cNvPr id="10244" name="Group 9"/>
          <p:cNvGrpSpPr>
            <a:grpSpLocks/>
          </p:cNvGrpSpPr>
          <p:nvPr/>
        </p:nvGrpSpPr>
        <p:grpSpPr bwMode="auto">
          <a:xfrm>
            <a:off x="3533777" y="2349500"/>
            <a:ext cx="5129401" cy="1202511"/>
            <a:chOff x="1773238" y="2071688"/>
            <a:chExt cx="5129402" cy="1202511"/>
          </a:xfrm>
        </p:grpSpPr>
        <p:pic>
          <p:nvPicPr>
            <p:cNvPr id="10246" name="Picture 2"/>
            <p:cNvPicPr>
              <a:picLocks noChangeArrowheads="1"/>
            </p:cNvPicPr>
            <p:nvPr/>
          </p:nvPicPr>
          <p:blipFill>
            <a:blip r:embed="rId3" cstate="print"/>
            <a:srcRect/>
            <a:stretch>
              <a:fillRect/>
            </a:stretch>
          </p:blipFill>
          <p:spPr bwMode="auto">
            <a:xfrm>
              <a:off x="2484438" y="2852738"/>
              <a:ext cx="3609975" cy="120650"/>
            </a:xfrm>
            <a:prstGeom prst="rect">
              <a:avLst/>
            </a:prstGeom>
            <a:noFill/>
            <a:ln w="9525">
              <a:noFill/>
              <a:miter lim="800000"/>
              <a:headEnd/>
              <a:tailEnd/>
            </a:ln>
          </p:spPr>
        </p:pic>
        <p:sp>
          <p:nvSpPr>
            <p:cNvPr id="10249" name="TextBox 8"/>
            <p:cNvSpPr txBox="1">
              <a:spLocks noChangeArrowheads="1"/>
            </p:cNvSpPr>
            <p:nvPr/>
          </p:nvSpPr>
          <p:spPr bwMode="auto">
            <a:xfrm>
              <a:off x="1773238" y="2071688"/>
              <a:ext cx="1024127" cy="276999"/>
            </a:xfrm>
            <a:prstGeom prst="rect">
              <a:avLst/>
            </a:prstGeom>
            <a:noFill/>
            <a:ln w="9525">
              <a:noFill/>
              <a:miter lim="800000"/>
              <a:headEnd/>
              <a:tailEnd/>
            </a:ln>
          </p:spPr>
          <p:txBody>
            <a:bodyPr wrap="none">
              <a:spAutoFit/>
            </a:bodyPr>
            <a:lstStyle/>
            <a:p>
              <a:r>
                <a:rPr lang="en-US" altLang="zh-CN" sz="1200" dirty="0">
                  <a:latin typeface="+mn-ea"/>
                  <a:ea typeface="+mn-ea"/>
                </a:rPr>
                <a:t>End Station</a:t>
              </a:r>
              <a:endParaRPr lang="zh-CN" altLang="en-US" sz="1200" dirty="0">
                <a:latin typeface="+mn-ea"/>
                <a:ea typeface="+mn-ea"/>
              </a:endParaRPr>
            </a:p>
          </p:txBody>
        </p:sp>
        <p:sp>
          <p:nvSpPr>
            <p:cNvPr id="10250" name="TextBox 9"/>
            <p:cNvSpPr txBox="1">
              <a:spLocks noChangeArrowheads="1"/>
            </p:cNvSpPr>
            <p:nvPr/>
          </p:nvSpPr>
          <p:spPr bwMode="auto">
            <a:xfrm>
              <a:off x="5878513" y="2071688"/>
              <a:ext cx="1024127" cy="276999"/>
            </a:xfrm>
            <a:prstGeom prst="rect">
              <a:avLst/>
            </a:prstGeom>
            <a:noFill/>
            <a:ln w="9525">
              <a:noFill/>
              <a:miter lim="800000"/>
              <a:headEnd/>
              <a:tailEnd/>
            </a:ln>
          </p:spPr>
          <p:txBody>
            <a:bodyPr wrap="none">
              <a:spAutoFit/>
            </a:bodyPr>
            <a:lstStyle/>
            <a:p>
              <a:r>
                <a:rPr lang="en-US" altLang="zh-CN" sz="1200">
                  <a:latin typeface="+mn-ea"/>
                  <a:ea typeface="+mn-ea"/>
                </a:rPr>
                <a:t>End Station</a:t>
              </a:r>
              <a:endParaRPr lang="zh-CN" altLang="en-US" sz="1200">
                <a:latin typeface="+mn-ea"/>
                <a:ea typeface="+mn-ea"/>
              </a:endParaRPr>
            </a:p>
          </p:txBody>
        </p:sp>
        <p:sp>
          <p:nvSpPr>
            <p:cNvPr id="10251" name="TextBox 10"/>
            <p:cNvSpPr txBox="1">
              <a:spLocks noChangeArrowheads="1"/>
            </p:cNvSpPr>
            <p:nvPr/>
          </p:nvSpPr>
          <p:spPr bwMode="auto">
            <a:xfrm>
              <a:off x="3569187" y="2997200"/>
              <a:ext cx="1431802" cy="276999"/>
            </a:xfrm>
            <a:prstGeom prst="rect">
              <a:avLst/>
            </a:prstGeom>
            <a:noFill/>
            <a:ln w="9525">
              <a:noFill/>
              <a:miter lim="800000"/>
              <a:headEnd/>
              <a:tailEnd/>
            </a:ln>
          </p:spPr>
          <p:txBody>
            <a:bodyPr wrap="none">
              <a:spAutoFit/>
            </a:bodyPr>
            <a:lstStyle/>
            <a:p>
              <a:r>
                <a:rPr lang="en-US" altLang="zh-CN" sz="1200" dirty="0">
                  <a:latin typeface="+mn-ea"/>
                  <a:ea typeface="+mn-ea"/>
                </a:rPr>
                <a:t>Physical Medium</a:t>
              </a:r>
              <a:endParaRPr lang="zh-CN" altLang="en-US" sz="1200" dirty="0">
                <a:latin typeface="+mn-ea"/>
                <a:ea typeface="+mn-ea"/>
              </a:endParaRPr>
            </a:p>
          </p:txBody>
        </p:sp>
      </p:grpSp>
      <p:pic>
        <p:nvPicPr>
          <p:cNvPr id="16" name="图片 15" descr="PC.png"/>
          <p:cNvPicPr>
            <a:picLocks noChangeAspect="1"/>
          </p:cNvPicPr>
          <p:nvPr/>
        </p:nvPicPr>
        <p:blipFill>
          <a:blip r:embed="rId4" cstate="print"/>
          <a:stretch>
            <a:fillRect/>
          </a:stretch>
        </p:blipFill>
        <p:spPr>
          <a:xfrm>
            <a:off x="3447725" y="2770761"/>
            <a:ext cx="936952" cy="719578"/>
          </a:xfrm>
          <a:prstGeom prst="rect">
            <a:avLst/>
          </a:prstGeom>
        </p:spPr>
      </p:pic>
      <p:pic>
        <p:nvPicPr>
          <p:cNvPr id="17" name="图片 16" descr="PC.png"/>
          <p:cNvPicPr>
            <a:picLocks noChangeAspect="1"/>
          </p:cNvPicPr>
          <p:nvPr/>
        </p:nvPicPr>
        <p:blipFill>
          <a:blip r:embed="rId4" cstate="print"/>
          <a:stretch>
            <a:fillRect/>
          </a:stretch>
        </p:blipFill>
        <p:spPr>
          <a:xfrm>
            <a:off x="7627938" y="2773807"/>
            <a:ext cx="936952" cy="719578"/>
          </a:xfrm>
          <a:prstGeom prst="rect">
            <a:avLst/>
          </a:prstGeom>
        </p:spPr>
      </p:pic>
    </p:spTree>
    <p:extLst>
      <p:ext uri="{BB962C8B-B14F-4D97-AF65-F5344CB8AC3E}">
        <p14:creationId xmlns:p14="http://schemas.microsoft.com/office/powerpoint/2010/main" val="91842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Copper coaxial cabling commonly used to support users as part of a shared network.</a:t>
            </a:r>
            <a:endParaRPr lang="zh-CN" altLang="en-US" dirty="0"/>
          </a:p>
          <a:p>
            <a:endParaRPr lang="zh-CN" altLang="en-US" dirty="0"/>
          </a:p>
        </p:txBody>
      </p:sp>
      <p:sp>
        <p:nvSpPr>
          <p:cNvPr id="3" name="文本占位符 2"/>
          <p:cNvSpPr>
            <a:spLocks noGrp="1"/>
          </p:cNvSpPr>
          <p:nvPr>
            <p:ph type="body" sz="quarter" idx="12"/>
          </p:nvPr>
        </p:nvSpPr>
        <p:spPr/>
        <p:txBody>
          <a:bodyPr/>
          <a:lstStyle/>
          <a:p>
            <a:r>
              <a:rPr lang="en-US" altLang="zh-CN" dirty="0"/>
              <a:t>Coaxial</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48246165"/>
              </p:ext>
            </p:extLst>
          </p:nvPr>
        </p:nvGraphicFramePr>
        <p:xfrm>
          <a:off x="2366964" y="3860800"/>
          <a:ext cx="7343725" cy="1225798"/>
        </p:xfrm>
        <a:graphic>
          <a:graphicData uri="http://schemas.openxmlformats.org/drawingml/2006/table">
            <a:tbl>
              <a:tblPr firstRow="1">
                <a:tableStyleId>{5C22544A-7EE6-4342-B048-85BDC9FD1C3A}</a:tableStyleId>
              </a:tblPr>
              <a:tblGrid>
                <a:gridCol w="1468835">
                  <a:extLst>
                    <a:ext uri="{9D8B030D-6E8A-4147-A177-3AD203B41FA5}">
                      <a16:colId xmlns:a16="http://schemas.microsoft.com/office/drawing/2014/main" val="20000"/>
                    </a:ext>
                  </a:extLst>
                </a:gridCol>
                <a:gridCol w="1708573">
                  <a:extLst>
                    <a:ext uri="{9D8B030D-6E8A-4147-A177-3AD203B41FA5}">
                      <a16:colId xmlns:a16="http://schemas.microsoft.com/office/drawing/2014/main" val="20001"/>
                    </a:ext>
                  </a:extLst>
                </a:gridCol>
                <a:gridCol w="4166317">
                  <a:extLst>
                    <a:ext uri="{9D8B030D-6E8A-4147-A177-3AD203B41FA5}">
                      <a16:colId xmlns:a16="http://schemas.microsoft.com/office/drawing/2014/main" val="20002"/>
                    </a:ext>
                  </a:extLst>
                </a:gridCol>
              </a:tblGrid>
              <a:tr h="3338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cs typeface="Arial" pitchFamily="34" charset="0"/>
                        </a:rPr>
                        <a:t>Standard</a:t>
                      </a:r>
                      <a:endParaRPr lang="zh-CN" altLang="en-US" sz="1600" b="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Cables</a:t>
                      </a:r>
                      <a:endParaRPr lang="zh-CN" altLang="en-US" sz="1600" b="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Maximum Transmission Distance</a:t>
                      </a:r>
                      <a:endParaRPr lang="zh-CN" altLang="en-US" sz="1600" b="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99172">
                <a:tc>
                  <a:txBody>
                    <a:bodyPr/>
                    <a:lstStyle/>
                    <a:p>
                      <a:pPr algn="l"/>
                      <a:r>
                        <a:rPr lang="en-US" altLang="zh-CN" sz="1600" dirty="0">
                          <a:latin typeface="微软雅黑" panose="020B0503020204020204" pitchFamily="34" charset="-122"/>
                          <a:ea typeface="微软雅黑" panose="020B0503020204020204" pitchFamily="34" charset="-122"/>
                          <a:cs typeface="Arial" pitchFamily="34" charset="0"/>
                        </a:rPr>
                        <a:t>10Base2</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600" dirty="0">
                          <a:latin typeface="微软雅黑" panose="020B0503020204020204" pitchFamily="34" charset="-122"/>
                          <a:ea typeface="微软雅黑" panose="020B0503020204020204" pitchFamily="34" charset="-122"/>
                          <a:cs typeface="Arial" pitchFamily="34" charset="0"/>
                        </a:rPr>
                        <a:t>Thin coaxial</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微软雅黑" panose="020B0503020204020204" pitchFamily="34" charset="-122"/>
                          <a:ea typeface="微软雅黑" panose="020B0503020204020204" pitchFamily="34" charset="-122"/>
                          <a:cs typeface="Arial" pitchFamily="34" charset="0"/>
                        </a:rPr>
                        <a:t>185m</a:t>
                      </a:r>
                    </a:p>
                  </a:txBody>
                  <a:tcPr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91346">
                <a:tc>
                  <a:txBody>
                    <a:bodyPr/>
                    <a:lstStyle/>
                    <a:p>
                      <a:pPr algn="l"/>
                      <a:r>
                        <a:rPr lang="en-US" altLang="zh-CN" sz="1600" dirty="0">
                          <a:latin typeface="微软雅黑" panose="020B0503020204020204" pitchFamily="34" charset="-122"/>
                          <a:ea typeface="微软雅黑" panose="020B0503020204020204" pitchFamily="34" charset="-122"/>
                          <a:cs typeface="Arial" pitchFamily="34" charset="0"/>
                        </a:rPr>
                        <a:t>10Base5</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r>
                        <a:rPr lang="en-US" altLang="zh-CN" sz="1600" dirty="0">
                          <a:latin typeface="微软雅黑" panose="020B0503020204020204" pitchFamily="34" charset="-122"/>
                          <a:ea typeface="微软雅黑" panose="020B0503020204020204" pitchFamily="34" charset="-122"/>
                          <a:cs typeface="Arial" pitchFamily="34" charset="0"/>
                        </a:rPr>
                        <a:t>Thick coaxial</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r>
                        <a:rPr lang="en-US" altLang="zh-CN" sz="1600" dirty="0">
                          <a:latin typeface="微软雅黑" panose="020B0503020204020204" pitchFamily="34" charset="-122"/>
                          <a:ea typeface="微软雅黑" panose="020B0503020204020204" pitchFamily="34" charset="-122"/>
                          <a:cs typeface="Arial" pitchFamily="34" charset="0"/>
                        </a:rPr>
                        <a:t>500m</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pic>
        <p:nvPicPr>
          <p:cNvPr id="11286" name="Picture 23" descr="C:\Users\z00206179\Desktop\捕获.JPG"/>
          <p:cNvPicPr>
            <a:picLocks noChangeAspect="1" noChangeArrowheads="1"/>
          </p:cNvPicPr>
          <p:nvPr/>
        </p:nvPicPr>
        <p:blipFill>
          <a:blip r:embed="rId3" cstate="print"/>
          <a:srcRect/>
          <a:stretch>
            <a:fillRect/>
          </a:stretch>
        </p:blipFill>
        <p:spPr bwMode="auto">
          <a:xfrm rot="1842318">
            <a:off x="6743700" y="1773239"/>
            <a:ext cx="1828800" cy="1519237"/>
          </a:xfrm>
          <a:prstGeom prst="rect">
            <a:avLst/>
          </a:prstGeom>
          <a:noFill/>
          <a:ln w="9525">
            <a:noFill/>
            <a:miter lim="800000"/>
            <a:headEnd/>
            <a:tailEnd/>
          </a:ln>
        </p:spPr>
      </p:pic>
      <p:pic>
        <p:nvPicPr>
          <p:cNvPr id="11287" name="Picture 25" descr="C:\Users\z00206179\Desktop\捕获.JPG"/>
          <p:cNvPicPr>
            <a:picLocks noChangeAspect="1" noChangeArrowheads="1"/>
          </p:cNvPicPr>
          <p:nvPr/>
        </p:nvPicPr>
        <p:blipFill>
          <a:blip r:embed="rId4" cstate="print"/>
          <a:srcRect/>
          <a:stretch>
            <a:fillRect/>
          </a:stretch>
        </p:blipFill>
        <p:spPr bwMode="auto">
          <a:xfrm>
            <a:off x="3287713" y="1584326"/>
            <a:ext cx="2520950" cy="1890713"/>
          </a:xfrm>
          <a:prstGeom prst="rect">
            <a:avLst/>
          </a:prstGeom>
          <a:noFill/>
          <a:ln w="9525">
            <a:noFill/>
            <a:miter lim="800000"/>
            <a:headEnd/>
            <a:tailEnd/>
          </a:ln>
        </p:spPr>
      </p:pic>
    </p:spTree>
    <p:extLst>
      <p:ext uri="{BB962C8B-B14F-4D97-AF65-F5344CB8AC3E}">
        <p14:creationId xmlns:p14="http://schemas.microsoft.com/office/powerpoint/2010/main" val="182038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91444" y="1612256"/>
            <a:ext cx="10560048" cy="4680000"/>
          </a:xfrm>
        </p:spPr>
        <p:txBody>
          <a:bodyPr>
            <a:normAutofit fontScale="77500" lnSpcReduction="2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ar-EG" altLang="zh-CN" dirty="0"/>
          </a:p>
          <a:p>
            <a:endParaRPr lang="ar-EG" altLang="zh-CN" dirty="0"/>
          </a:p>
          <a:p>
            <a:endParaRPr lang="ar-EG" altLang="zh-CN" dirty="0"/>
          </a:p>
          <a:p>
            <a:endParaRPr lang="ar-EG" altLang="zh-CN" dirty="0"/>
          </a:p>
          <a:p>
            <a:r>
              <a:rPr lang="en-US" altLang="zh-CN" dirty="0"/>
              <a:t>The primary physical medium used in enterprise networks.</a:t>
            </a:r>
          </a:p>
          <a:p>
            <a:endParaRPr lang="zh-CN" altLang="en-US" dirty="0"/>
          </a:p>
        </p:txBody>
      </p:sp>
      <p:sp>
        <p:nvSpPr>
          <p:cNvPr id="9" name="文本占位符 8"/>
          <p:cNvSpPr>
            <a:spLocks noGrp="1"/>
          </p:cNvSpPr>
          <p:nvPr>
            <p:ph type="body" sz="quarter" idx="12"/>
          </p:nvPr>
        </p:nvSpPr>
        <p:spPr/>
        <p:txBody>
          <a:bodyPr/>
          <a:lstStyle/>
          <a:p>
            <a:r>
              <a:rPr lang="en-US" altLang="zh-CN" dirty="0">
                <a:latin typeface="微软雅黑" panose="020B0503020204020204" pitchFamily="34" charset="-122"/>
                <a:ea typeface="微软雅黑" panose="020B0503020204020204" pitchFamily="34" charset="-122"/>
                <a:cs typeface="Arial" charset="0"/>
              </a:rPr>
              <a:t>Ethernet</a:t>
            </a:r>
            <a:endParaRPr lang="zh-CN" altLang="en-US"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146617459"/>
              </p:ext>
            </p:extLst>
          </p:nvPr>
        </p:nvGraphicFramePr>
        <p:xfrm>
          <a:off x="2392363" y="3851276"/>
          <a:ext cx="7592069" cy="1732221"/>
        </p:xfrm>
        <a:graphic>
          <a:graphicData uri="http://schemas.openxmlformats.org/drawingml/2006/table">
            <a:tbl>
              <a:tblPr firstRow="1">
                <a:tableStyleId>{5C22544A-7EE6-4342-B048-85BDC9FD1C3A}</a:tableStyleId>
              </a:tblPr>
              <a:tblGrid>
                <a:gridCol w="1447070">
                  <a:extLst>
                    <a:ext uri="{9D8B030D-6E8A-4147-A177-3AD203B41FA5}">
                      <a16:colId xmlns:a16="http://schemas.microsoft.com/office/drawing/2014/main" val="20000"/>
                    </a:ext>
                  </a:extLst>
                </a:gridCol>
                <a:gridCol w="4848855">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359595">
                <a:tc>
                  <a:txBody>
                    <a:bodyPr/>
                    <a:lstStyle/>
                    <a:p>
                      <a:pPr marL="0" algn="ctr" defTabSz="914400" rtl="0" eaLnBrk="1" latinLnBrk="0" hangingPunct="1"/>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Standard</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Physical Medium</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Distance</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57542">
                <a:tc>
                  <a:txBody>
                    <a:bodyPr/>
                    <a:lstStyle/>
                    <a:p>
                      <a:r>
                        <a:rPr lang="en-US" altLang="zh-CN" sz="1600" dirty="0">
                          <a:latin typeface="微软雅黑" panose="020B0503020204020204" pitchFamily="34" charset="-122"/>
                          <a:ea typeface="微软雅黑" panose="020B0503020204020204" pitchFamily="34" charset="-122"/>
                          <a:cs typeface="Arial" pitchFamily="34" charset="0"/>
                        </a:rPr>
                        <a:t>10Base-T</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200"/>
                        </a:lnSpc>
                        <a:spcBef>
                          <a:spcPts val="400"/>
                        </a:spcBef>
                        <a:spcAft>
                          <a:spcPts val="400"/>
                        </a:spcAft>
                      </a:pPr>
                      <a:r>
                        <a:rPr lang="en-US" altLang="zh-CN" sz="1600" kern="100" dirty="0">
                          <a:latin typeface="微软雅黑" panose="020B0503020204020204" pitchFamily="34" charset="-122"/>
                          <a:ea typeface="微软雅黑" panose="020B0503020204020204" pitchFamily="34" charset="-122"/>
                          <a:cs typeface="Arial" pitchFamily="34" charset="0"/>
                        </a:rPr>
                        <a:t>Two pairs of Category 3/4/5 twisted pair cables</a:t>
                      </a:r>
                      <a:endParaRPr lang="zh-CN" altLang="zh-CN" sz="1600" kern="100" dirty="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latin typeface="微软雅黑" panose="020B0503020204020204" pitchFamily="34" charset="-122"/>
                          <a:ea typeface="微软雅黑" panose="020B0503020204020204" pitchFamily="34" charset="-122"/>
                          <a:cs typeface="Arial" pitchFamily="34" charset="0"/>
                        </a:rPr>
                        <a:t>100m</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57542">
                <a:tc>
                  <a:txBody>
                    <a:bodyPr/>
                    <a:lstStyle/>
                    <a:p>
                      <a:r>
                        <a:rPr lang="en-US" altLang="zh-CN" sz="1600" dirty="0">
                          <a:latin typeface="微软雅黑" panose="020B0503020204020204" pitchFamily="34" charset="-122"/>
                          <a:ea typeface="微软雅黑" panose="020B0503020204020204" pitchFamily="34" charset="-122"/>
                          <a:cs typeface="Arial" pitchFamily="34" charset="0"/>
                        </a:rPr>
                        <a:t>100Base-TX</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200"/>
                        </a:lnSpc>
                        <a:spcBef>
                          <a:spcPts val="400"/>
                        </a:spcBef>
                        <a:spcAft>
                          <a:spcPts val="400"/>
                        </a:spcAft>
                      </a:pPr>
                      <a:r>
                        <a:rPr lang="en-US" altLang="zh-CN" sz="1600" kern="100" dirty="0">
                          <a:latin typeface="微软雅黑" panose="020B0503020204020204" pitchFamily="34" charset="-122"/>
                          <a:ea typeface="微软雅黑" panose="020B0503020204020204" pitchFamily="34" charset="-122"/>
                          <a:cs typeface="Arial" pitchFamily="34" charset="0"/>
                        </a:rPr>
                        <a:t>Two pairs of Category 5 twisted pair cables</a:t>
                      </a:r>
                      <a:endParaRPr lang="zh-CN" altLang="zh-CN" sz="1600" kern="100" dirty="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latin typeface="微软雅黑" panose="020B0503020204020204" pitchFamily="34" charset="-122"/>
                          <a:ea typeface="微软雅黑" panose="020B0503020204020204" pitchFamily="34" charset="-122"/>
                          <a:cs typeface="Arial" pitchFamily="34" charset="0"/>
                        </a:rPr>
                        <a:t>100m</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微软雅黑" panose="020B0503020204020204" pitchFamily="34" charset="-122"/>
                          <a:ea typeface="微软雅黑" panose="020B0503020204020204" pitchFamily="34" charset="-122"/>
                          <a:cs typeface="Arial" pitchFamily="34" charset="0"/>
                        </a:rPr>
                        <a:t>1000Base-T</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latin typeface="微软雅黑" panose="020B0503020204020204" pitchFamily="34" charset="-122"/>
                          <a:ea typeface="微软雅黑" panose="020B0503020204020204" pitchFamily="34" charset="-122"/>
                          <a:cs typeface="Arial" pitchFamily="34" charset="0"/>
                        </a:rPr>
                        <a:t>Four pairs of Category 5e twisted pair cables</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sz="1600" dirty="0">
                          <a:latin typeface="微软雅黑" panose="020B0503020204020204" pitchFamily="34" charset="-122"/>
                          <a:ea typeface="微软雅黑" panose="020B0503020204020204" pitchFamily="34" charset="-122"/>
                          <a:cs typeface="Arial" pitchFamily="34" charset="0"/>
                        </a:rPr>
                        <a:t>100m</a:t>
                      </a:r>
                      <a:endParaRPr lang="zh-CN" altLang="en-US" sz="1600" dirty="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2314" name="Picture 28" descr="\\info-server\10_PhotoLib\01-Network\03-Enterprise Network\03-S77&amp;S97\Huawei S77&amp;S97 Other Modules Photos (2012-12-04)\01-Cable\03-Network cable &amp; unshielded RJ 45 connector\02-Processed images\03-Unshielded RJ 45 connector.png"/>
          <p:cNvPicPr>
            <a:picLocks noChangeAspect="1" noChangeArrowheads="1"/>
          </p:cNvPicPr>
          <p:nvPr/>
        </p:nvPicPr>
        <p:blipFill>
          <a:blip r:embed="rId3" cstate="print"/>
          <a:srcRect/>
          <a:stretch>
            <a:fillRect/>
          </a:stretch>
        </p:blipFill>
        <p:spPr bwMode="auto">
          <a:xfrm>
            <a:off x="6888163" y="2033588"/>
            <a:ext cx="2087562" cy="1250950"/>
          </a:xfrm>
          <a:prstGeom prst="rect">
            <a:avLst/>
          </a:prstGeom>
          <a:noFill/>
          <a:ln w="9525">
            <a:noFill/>
            <a:miter lim="800000"/>
            <a:headEnd/>
            <a:tailEnd/>
          </a:ln>
        </p:spPr>
      </p:pic>
      <p:pic>
        <p:nvPicPr>
          <p:cNvPr id="12315" name="Picture 31" descr="C:\Users\z00206179\Desktop\捕获.JPG"/>
          <p:cNvPicPr>
            <a:picLocks noChangeAspect="1" noChangeArrowheads="1"/>
          </p:cNvPicPr>
          <p:nvPr/>
        </p:nvPicPr>
        <p:blipFill>
          <a:blip r:embed="rId4" cstate="print">
            <a:clrChange>
              <a:clrFrom>
                <a:srgbClr val="FDFDFD"/>
              </a:clrFrom>
              <a:clrTo>
                <a:srgbClr val="FDFDFD">
                  <a:alpha val="0"/>
                </a:srgbClr>
              </a:clrTo>
            </a:clrChange>
          </a:blip>
          <a:srcRect/>
          <a:stretch>
            <a:fillRect/>
          </a:stretch>
        </p:blipFill>
        <p:spPr bwMode="auto">
          <a:xfrm>
            <a:off x="2566989" y="1557339"/>
            <a:ext cx="3525837" cy="1887537"/>
          </a:xfrm>
          <a:prstGeom prst="rect">
            <a:avLst/>
          </a:prstGeom>
          <a:noFill/>
          <a:ln w="9525">
            <a:noFill/>
            <a:miter lim="800000"/>
            <a:headEnd/>
            <a:tailEnd/>
          </a:ln>
        </p:spPr>
      </p:pic>
    </p:spTree>
    <p:extLst>
      <p:ext uri="{BB962C8B-B14F-4D97-AF65-F5344CB8AC3E}">
        <p14:creationId xmlns:p14="http://schemas.microsoft.com/office/powerpoint/2010/main" val="266313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lstStyle/>
          <a:p>
            <a:r>
              <a:rPr lang="en-US" altLang="zh-CN" dirty="0">
                <a:latin typeface="微软雅黑" panose="020B0503020204020204" pitchFamily="34" charset="-122"/>
                <a:ea typeface="微软雅黑" panose="020B0503020204020204" pitchFamily="34" charset="-122"/>
                <a:cs typeface="Arial" charset="0"/>
              </a:rPr>
              <a:t>Fiber Optic</a:t>
            </a:r>
            <a:endParaRPr lang="zh-CN" altLang="en-US"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226661552"/>
              </p:ext>
            </p:extLst>
          </p:nvPr>
        </p:nvGraphicFramePr>
        <p:xfrm>
          <a:off x="2292350" y="3863975"/>
          <a:ext cx="7561262" cy="2263490"/>
        </p:xfrm>
        <a:graphic>
          <a:graphicData uri="http://schemas.openxmlformats.org/drawingml/2006/table">
            <a:tbl>
              <a:tblPr firstRow="1">
                <a:tableStyleId>{5C22544A-7EE6-4342-B048-85BDC9FD1C3A}</a:tableStyleId>
              </a:tblPr>
              <a:tblGrid>
                <a:gridCol w="1704990">
                  <a:extLst>
                    <a:ext uri="{9D8B030D-6E8A-4147-A177-3AD203B41FA5}">
                      <a16:colId xmlns:a16="http://schemas.microsoft.com/office/drawing/2014/main" val="20000"/>
                    </a:ext>
                  </a:extLst>
                </a:gridCol>
                <a:gridCol w="4225922">
                  <a:extLst>
                    <a:ext uri="{9D8B030D-6E8A-4147-A177-3AD203B41FA5}">
                      <a16:colId xmlns:a16="http://schemas.microsoft.com/office/drawing/2014/main" val="20001"/>
                    </a:ext>
                  </a:extLst>
                </a:gridCol>
                <a:gridCol w="1630350">
                  <a:extLst>
                    <a:ext uri="{9D8B030D-6E8A-4147-A177-3AD203B41FA5}">
                      <a16:colId xmlns:a16="http://schemas.microsoft.com/office/drawing/2014/main" val="20002"/>
                    </a:ext>
                  </a:extLst>
                </a:gridCol>
              </a:tblGrid>
              <a:tr h="363379">
                <a:tc>
                  <a:txBody>
                    <a:bodyPr/>
                    <a:lstStyle/>
                    <a:p>
                      <a:pPr marL="0" algn="ctr" defTabSz="914400" rtl="0" eaLnBrk="1" latinLnBrk="0" hangingPunct="1"/>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Standard</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Physical Medium</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Distance</a:t>
                      </a:r>
                      <a:endParaRPr lang="zh-CN" altLang="en-US"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54927">
                <a:tc>
                  <a:txBody>
                    <a:bodyPr/>
                    <a:lstStyle/>
                    <a:p>
                      <a:pPr marL="0" algn="ctr" defTabSz="914400" rtl="0" eaLnBrk="1" latinLnBrk="0" hangingPunct="1">
                        <a:lnSpc>
                          <a:spcPts val="1200"/>
                        </a:lnSpc>
                        <a:spcBef>
                          <a:spcPts val="400"/>
                        </a:spcBef>
                        <a:spcAft>
                          <a:spcPts val="400"/>
                        </a:spcAft>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10Base-F</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Two strand fiber</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2000m</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47853">
                <a:tc>
                  <a:txBody>
                    <a:bodyPr/>
                    <a:lstStyle/>
                    <a:p>
                      <a:pPr marL="0" algn="ctr" defTabSz="914400" rtl="0" eaLnBrk="1" latinLnBrk="0" hangingPunct="1">
                        <a:lnSpc>
                          <a:spcPts val="1200"/>
                        </a:lnSpc>
                        <a:spcBef>
                          <a:spcPts val="400"/>
                        </a:spcBef>
                        <a:spcAft>
                          <a:spcPts val="400"/>
                        </a:spcAft>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100Base-FX</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Two strand multi-mode fiber</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2000m</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88251">
                <a:tc>
                  <a:txBody>
                    <a:bodyPr/>
                    <a:lstStyle/>
                    <a:p>
                      <a:pPr marL="0" algn="ctr" defTabSz="914400" rtl="0" eaLnBrk="1" latinLnBrk="0" hangingPunct="1">
                        <a:lnSpc>
                          <a:spcPts val="1200"/>
                        </a:lnSpc>
                        <a:spcBef>
                          <a:spcPts val="400"/>
                        </a:spcBef>
                        <a:spcAft>
                          <a:spcPts val="400"/>
                        </a:spcAft>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1000Base-LX</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Single-mode fiber or multi-mode fiber</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316 - 5000m</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09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1000Base-SX</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Multi-mode fiber</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ts val="1200"/>
                        </a:lnSpc>
                        <a:spcBef>
                          <a:spcPts val="400"/>
                        </a:spcBef>
                        <a:spcAft>
                          <a:spcPts val="400"/>
                        </a:spcAft>
                        <a:buClrTx/>
                        <a:buSzTx/>
                        <a:buFontTx/>
                        <a:buNone/>
                        <a:tabLst/>
                        <a:defRPr/>
                      </a:pP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275</a:t>
                      </a:r>
                      <a:r>
                        <a:rPr lang="en-US" altLang="zh-CN" sz="1600" b="0" kern="1200" baseline="0" dirty="0">
                          <a:solidFill>
                            <a:schemeClr val="tx1"/>
                          </a:solidFill>
                          <a:latin typeface="微软雅黑" panose="020B0503020204020204" pitchFamily="34" charset="-122"/>
                          <a:ea typeface="微软雅黑" panose="020B0503020204020204" pitchFamily="34" charset="-122"/>
                          <a:cs typeface="Arial" pitchFamily="34" charset="0"/>
                        </a:rPr>
                        <a:t> - 550</a:t>
                      </a:r>
                      <a:r>
                        <a:rPr lang="en-US" altLang="zh-CN" sz="1600" b="0" kern="1200" dirty="0">
                          <a:solidFill>
                            <a:schemeClr val="tx1"/>
                          </a:solidFill>
                          <a:latin typeface="微软雅黑" panose="020B0503020204020204" pitchFamily="34" charset="-122"/>
                          <a:ea typeface="微软雅黑" panose="020B0503020204020204" pitchFamily="34" charset="-122"/>
                          <a:cs typeface="Arial" pitchFamily="34" charset="0"/>
                        </a:rPr>
                        <a:t>m</a:t>
                      </a:r>
                      <a:endParaRPr lang="zh-CN" altLang="zh-CN" sz="1600" b="0" kern="120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13342" name="Picture 32" descr="C:\Users\l00208490\Desktop\Picture1edited.bmp"/>
          <p:cNvPicPr>
            <a:picLocks noChangeAspect="1" noChangeArrowheads="1"/>
          </p:cNvPicPr>
          <p:nvPr/>
        </p:nvPicPr>
        <p:blipFill>
          <a:blip r:embed="rId3" cstate="print"/>
          <a:srcRect/>
          <a:stretch>
            <a:fillRect/>
          </a:stretch>
        </p:blipFill>
        <p:spPr bwMode="auto">
          <a:xfrm>
            <a:off x="3216275" y="1557339"/>
            <a:ext cx="2374900" cy="2244725"/>
          </a:xfrm>
          <a:prstGeom prst="rect">
            <a:avLst/>
          </a:prstGeom>
          <a:noFill/>
          <a:ln w="9525">
            <a:noFill/>
            <a:miter lim="800000"/>
            <a:headEnd/>
            <a:tailEnd/>
          </a:ln>
        </p:spPr>
      </p:pic>
      <p:pic>
        <p:nvPicPr>
          <p:cNvPr id="13343" name="Picture 35"/>
          <p:cNvPicPr>
            <a:picLocks noChangeAspect="1" noChangeArrowheads="1"/>
          </p:cNvPicPr>
          <p:nvPr/>
        </p:nvPicPr>
        <p:blipFill>
          <a:blip r:embed="rId4" cstate="print"/>
          <a:srcRect/>
          <a:stretch>
            <a:fillRect/>
          </a:stretch>
        </p:blipFill>
        <p:spPr bwMode="auto">
          <a:xfrm>
            <a:off x="6456364" y="1557339"/>
            <a:ext cx="3024187" cy="2295525"/>
          </a:xfrm>
          <a:prstGeom prst="rect">
            <a:avLst/>
          </a:prstGeom>
          <a:noFill/>
          <a:ln w="9525" algn="ctr">
            <a:noFill/>
            <a:miter lim="800000"/>
            <a:headEnd/>
            <a:tailEnd/>
          </a:ln>
        </p:spPr>
      </p:pic>
    </p:spTree>
    <p:extLst>
      <p:ext uri="{BB962C8B-B14F-4D97-AF65-F5344CB8AC3E}">
        <p14:creationId xmlns:p14="http://schemas.microsoft.com/office/powerpoint/2010/main" val="133644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12285" y="1881348"/>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ar-EG" altLang="zh-CN"/>
              <a:t> </a:t>
            </a:r>
            <a:r>
              <a:rPr lang="en-US" altLang="zh-CN"/>
              <a:t>Serial </a:t>
            </a:r>
            <a:r>
              <a:rPr lang="en-US" altLang="zh-CN" dirty="0"/>
              <a:t>supports reliable transmission between devices.</a:t>
            </a:r>
          </a:p>
          <a:p>
            <a:r>
              <a:rPr lang="en-US" altLang="zh-CN" dirty="0"/>
              <a:t> The serial connection is designed to support the transmission of data as a serial stream of bits</a:t>
            </a:r>
            <a:endParaRPr lang="zh-CN" altLang="en-US" dirty="0"/>
          </a:p>
        </p:txBody>
      </p:sp>
      <p:sp>
        <p:nvSpPr>
          <p:cNvPr id="5" name="文本占位符 4"/>
          <p:cNvSpPr>
            <a:spLocks noGrp="1"/>
          </p:cNvSpPr>
          <p:nvPr>
            <p:ph type="body" sz="quarter" idx="12"/>
          </p:nvPr>
        </p:nvSpPr>
        <p:spPr/>
        <p:txBody>
          <a:bodyPr/>
          <a:lstStyle/>
          <a:p>
            <a:r>
              <a:rPr lang="en-US" altLang="zh-CN" dirty="0"/>
              <a:t>Serial</a:t>
            </a:r>
            <a:endParaRPr lang="zh-CN" altLang="en-US" dirty="0"/>
          </a:p>
        </p:txBody>
      </p:sp>
      <p:pic>
        <p:nvPicPr>
          <p:cNvPr id="14340" name="Picture 22" descr="\\info-server\10_PhotoLib\01-Network\03-Enterprise Network\05-AR\Other Modules Photos\02-Cable\05-V 24 DTE cable\02-Processed images\V 24 DTE cable.jpg"/>
          <p:cNvPicPr>
            <a:picLocks noChangeAspect="1" noChangeArrowheads="1"/>
          </p:cNvPicPr>
          <p:nvPr/>
        </p:nvPicPr>
        <p:blipFill>
          <a:blip r:embed="rId3" cstate="print"/>
          <a:srcRect/>
          <a:stretch>
            <a:fillRect/>
          </a:stretch>
        </p:blipFill>
        <p:spPr bwMode="auto">
          <a:xfrm>
            <a:off x="2424113" y="1603376"/>
            <a:ext cx="3097212" cy="2124075"/>
          </a:xfrm>
          <a:prstGeom prst="rect">
            <a:avLst/>
          </a:prstGeom>
          <a:noFill/>
          <a:ln w="9525">
            <a:noFill/>
            <a:miter lim="800000"/>
            <a:headEnd/>
            <a:tailEnd/>
          </a:ln>
        </p:spPr>
      </p:pic>
      <p:graphicFrame>
        <p:nvGraphicFramePr>
          <p:cNvPr id="6" name="表格 5"/>
          <p:cNvGraphicFramePr>
            <a:graphicFrameLocks noGrp="1"/>
          </p:cNvGraphicFramePr>
          <p:nvPr>
            <p:extLst>
              <p:ext uri="{D42A27DB-BD31-4B8C-83A1-F6EECF244321}">
                <p14:modId xmlns:p14="http://schemas.microsoft.com/office/powerpoint/2010/main" val="1587561629"/>
              </p:ext>
            </p:extLst>
          </p:nvPr>
        </p:nvGraphicFramePr>
        <p:xfrm>
          <a:off x="2099556" y="3989388"/>
          <a:ext cx="8100380" cy="1223120"/>
        </p:xfrm>
        <a:graphic>
          <a:graphicData uri="http://schemas.openxmlformats.org/drawingml/2006/table">
            <a:tbl>
              <a:tblPr firstRow="1">
                <a:tableStyleId>{5C22544A-7EE6-4342-B048-85BDC9FD1C3A}</a:tableStyleId>
              </a:tblPr>
              <a:tblGrid>
                <a:gridCol w="2302475">
                  <a:extLst>
                    <a:ext uri="{9D8B030D-6E8A-4147-A177-3AD203B41FA5}">
                      <a16:colId xmlns:a16="http://schemas.microsoft.com/office/drawing/2014/main" val="20000"/>
                    </a:ext>
                  </a:extLst>
                </a:gridCol>
                <a:gridCol w="5797905">
                  <a:extLst>
                    <a:ext uri="{9D8B030D-6E8A-4147-A177-3AD203B41FA5}">
                      <a16:colId xmlns:a16="http://schemas.microsoft.com/office/drawing/2014/main" val="20001"/>
                    </a:ext>
                  </a:extLst>
                </a:gridCol>
              </a:tblGrid>
              <a:tr h="337011">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cs typeface="Arial" pitchFamily="34" charset="0"/>
                        </a:rPr>
                        <a:t>Standard</a:t>
                      </a:r>
                      <a:endParaRPr lang="zh-CN" altLang="en-US" sz="1600" b="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cs typeface="Arial" pitchFamily="34" charset="0"/>
                        </a:rPr>
                        <a:t>Speed</a:t>
                      </a:r>
                      <a:endParaRPr lang="zh-CN" altLang="en-US" sz="1600" b="0" dirty="0">
                        <a:solidFill>
                          <a:schemeClr val="tx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70753">
                <a:tc>
                  <a:txBody>
                    <a:bodyPr/>
                    <a:lstStyle/>
                    <a:p>
                      <a:pPr algn="ctr">
                        <a:lnSpc>
                          <a:spcPts val="1200"/>
                        </a:lnSpc>
                        <a:spcBef>
                          <a:spcPts val="400"/>
                        </a:spcBef>
                        <a:spcAft>
                          <a:spcPts val="400"/>
                        </a:spcAft>
                      </a:pPr>
                      <a:r>
                        <a:rPr lang="en-US" altLang="zh-CN" sz="1600" kern="100" dirty="0">
                          <a:latin typeface="微软雅黑" panose="020B0503020204020204" pitchFamily="34" charset="-122"/>
                          <a:ea typeface="微软雅黑" panose="020B0503020204020204" pitchFamily="34" charset="-122"/>
                          <a:cs typeface="Arial" pitchFamily="34" charset="0"/>
                        </a:rPr>
                        <a:t>RS-232</a:t>
                      </a:r>
                      <a:endParaRPr lang="zh-CN" altLang="zh-CN" sz="1600" kern="1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kern="100" dirty="0">
                          <a:solidFill>
                            <a:schemeClr val="dk1"/>
                          </a:solidFill>
                          <a:latin typeface="微软雅黑" panose="020B0503020204020204" pitchFamily="34" charset="-122"/>
                          <a:ea typeface="微软雅黑" panose="020B0503020204020204" pitchFamily="34" charset="-122"/>
                          <a:cs typeface="Arial" pitchFamily="34" charset="0"/>
                        </a:rPr>
                        <a:t>Standards</a:t>
                      </a:r>
                      <a:r>
                        <a:rPr lang="en-US" altLang="zh-CN" sz="1600" kern="100" baseline="0" dirty="0">
                          <a:solidFill>
                            <a:schemeClr val="dk1"/>
                          </a:solidFill>
                          <a:latin typeface="微软雅黑" panose="020B0503020204020204" pitchFamily="34" charset="-122"/>
                          <a:ea typeface="微软雅黑" panose="020B0503020204020204" pitchFamily="34" charset="-122"/>
                          <a:cs typeface="Arial" pitchFamily="34" charset="0"/>
                        </a:rPr>
                        <a:t> define up to 20000bps, but can reach</a:t>
                      </a:r>
                      <a:r>
                        <a:rPr lang="en-US" altLang="zh-CN" sz="1600" kern="100" dirty="0">
                          <a:solidFill>
                            <a:schemeClr val="dk1"/>
                          </a:solidFill>
                          <a:latin typeface="微软雅黑" panose="020B0503020204020204" pitchFamily="34" charset="-122"/>
                          <a:ea typeface="微软雅黑" panose="020B0503020204020204" pitchFamily="34" charset="-122"/>
                          <a:cs typeface="Arial" pitchFamily="34" charset="0"/>
                        </a:rPr>
                        <a:t> 1Mbit/s</a:t>
                      </a:r>
                      <a:endParaRPr lang="zh-CN" altLang="zh-CN" sz="1600" kern="100" dirty="0">
                        <a:solidFill>
                          <a:schemeClr val="dk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5356">
                <a:tc>
                  <a:txBody>
                    <a:bodyPr/>
                    <a:lstStyle/>
                    <a:p>
                      <a:pPr algn="ctr">
                        <a:lnSpc>
                          <a:spcPts val="1200"/>
                        </a:lnSpc>
                        <a:spcBef>
                          <a:spcPts val="400"/>
                        </a:spcBef>
                        <a:spcAft>
                          <a:spcPts val="400"/>
                        </a:spcAft>
                      </a:pPr>
                      <a:r>
                        <a:rPr lang="en-US" altLang="zh-CN" sz="1600" kern="100" dirty="0">
                          <a:latin typeface="微软雅黑" panose="020B0503020204020204" pitchFamily="34" charset="-122"/>
                          <a:ea typeface="微软雅黑" panose="020B0503020204020204" pitchFamily="34" charset="-122"/>
                          <a:cs typeface="Arial" pitchFamily="34" charset="0"/>
                        </a:rPr>
                        <a:t>RS-422</a:t>
                      </a:r>
                      <a:endParaRPr lang="zh-CN" altLang="zh-CN" sz="1600" kern="1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ts val="1200"/>
                        </a:lnSpc>
                        <a:spcBef>
                          <a:spcPts val="400"/>
                        </a:spcBef>
                        <a:spcAft>
                          <a:spcPts val="400"/>
                        </a:spcAft>
                      </a:pPr>
                      <a:r>
                        <a:rPr lang="en-US" altLang="zh-CN" sz="1600" kern="100" dirty="0">
                          <a:solidFill>
                            <a:schemeClr val="dk1"/>
                          </a:solidFill>
                          <a:latin typeface="微软雅黑" panose="020B0503020204020204" pitchFamily="34" charset="-122"/>
                          <a:ea typeface="微软雅黑" panose="020B0503020204020204" pitchFamily="34" charset="-122"/>
                          <a:cs typeface="Arial" pitchFamily="34" charset="0"/>
                        </a:rPr>
                        <a:t>100Kbit/s</a:t>
                      </a:r>
                      <a:r>
                        <a:rPr lang="zh-CN" altLang="en-US" sz="1600" kern="100" baseline="0" dirty="0">
                          <a:solidFill>
                            <a:schemeClr val="dk1"/>
                          </a:solidFill>
                          <a:latin typeface="微软雅黑" panose="020B0503020204020204" pitchFamily="34" charset="-122"/>
                          <a:ea typeface="微软雅黑" panose="020B0503020204020204" pitchFamily="34" charset="-122"/>
                          <a:cs typeface="Arial" pitchFamily="34" charset="0"/>
                        </a:rPr>
                        <a:t> </a:t>
                      </a:r>
                      <a:r>
                        <a:rPr lang="en-US" altLang="zh-CN" sz="1600" kern="100" baseline="0" dirty="0">
                          <a:solidFill>
                            <a:schemeClr val="dk1"/>
                          </a:solidFill>
                          <a:latin typeface="微软雅黑" panose="020B0503020204020204" pitchFamily="34" charset="-122"/>
                          <a:ea typeface="微软雅黑" panose="020B0503020204020204" pitchFamily="34" charset="-122"/>
                          <a:cs typeface="Arial" pitchFamily="34" charset="0"/>
                        </a:rPr>
                        <a:t>~ </a:t>
                      </a:r>
                      <a:r>
                        <a:rPr lang="en-US" altLang="zh-CN" sz="1600" kern="100" dirty="0">
                          <a:solidFill>
                            <a:schemeClr val="dk1"/>
                          </a:solidFill>
                          <a:latin typeface="微软雅黑" panose="020B0503020204020204" pitchFamily="34" charset="-122"/>
                          <a:ea typeface="微软雅黑" panose="020B0503020204020204" pitchFamily="34" charset="-122"/>
                          <a:cs typeface="Arial" pitchFamily="34" charset="0"/>
                        </a:rPr>
                        <a:t>10Mbit/s+</a:t>
                      </a:r>
                      <a:endParaRPr lang="zh-CN" altLang="zh-CN" sz="1600" kern="100" dirty="0">
                        <a:solidFill>
                          <a:schemeClr val="dk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pic>
        <p:nvPicPr>
          <p:cNvPr id="14355" name="Picture 7" descr="fig_dc_ar_hw_02013303.png"/>
          <p:cNvPicPr>
            <a:picLocks noChangeAspect="1"/>
          </p:cNvPicPr>
          <p:nvPr/>
        </p:nvPicPr>
        <p:blipFill>
          <a:blip r:embed="rId4" cstate="print"/>
          <a:srcRect/>
          <a:stretch>
            <a:fillRect/>
          </a:stretch>
        </p:blipFill>
        <p:spPr bwMode="auto">
          <a:xfrm>
            <a:off x="6038850" y="1557338"/>
            <a:ext cx="3657600" cy="2159000"/>
          </a:xfrm>
          <a:prstGeom prst="rect">
            <a:avLst/>
          </a:prstGeom>
          <a:noFill/>
          <a:ln w="9525">
            <a:noFill/>
            <a:miter lim="800000"/>
            <a:headEnd/>
            <a:tailEnd/>
          </a:ln>
        </p:spPr>
      </p:pic>
    </p:spTree>
    <p:extLst>
      <p:ext uri="{BB962C8B-B14F-4D97-AF65-F5344CB8AC3E}">
        <p14:creationId xmlns:p14="http://schemas.microsoft.com/office/powerpoint/2010/main" val="198641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fontScale="92500" lnSpcReduction="10000"/>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Signal patterns used for interpretation of communication.</a:t>
            </a:r>
          </a:p>
          <a:p>
            <a:r>
              <a:rPr lang="en-US" altLang="zh-CN" dirty="0">
                <a:latin typeface="微软雅黑" panose="020B0503020204020204" pitchFamily="34" charset="-122"/>
                <a:ea typeface="微软雅黑" panose="020B0503020204020204" pitchFamily="34" charset="-122"/>
              </a:rPr>
              <a:t>Encoding is used to synchronize transmission.</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2"/>
          </p:nvPr>
        </p:nvSpPr>
        <p:spPr/>
        <p:txBody>
          <a:bodyPr/>
          <a:lstStyle/>
          <a:p>
            <a:r>
              <a:rPr lang="en-US" altLang="zh-CN" dirty="0">
                <a:latin typeface="微软雅黑" panose="020B0503020204020204" pitchFamily="34" charset="-122"/>
                <a:ea typeface="微软雅黑" panose="020B0503020204020204" pitchFamily="34" charset="-122"/>
                <a:cs typeface="Arial" charset="0"/>
              </a:rPr>
              <a:t>Signal Data Encoding</a:t>
            </a:r>
            <a:endParaRPr lang="zh-CN" altLang="en-US" dirty="0">
              <a:latin typeface="微软雅黑" panose="020B0503020204020204" pitchFamily="34" charset="-122"/>
              <a:ea typeface="微软雅黑" panose="020B0503020204020204" pitchFamily="34" charset="-122"/>
            </a:endParaRPr>
          </a:p>
        </p:txBody>
      </p:sp>
      <p:grpSp>
        <p:nvGrpSpPr>
          <p:cNvPr id="15364" name="Group 28"/>
          <p:cNvGrpSpPr>
            <a:grpSpLocks/>
          </p:cNvGrpSpPr>
          <p:nvPr/>
        </p:nvGrpSpPr>
        <p:grpSpPr bwMode="auto">
          <a:xfrm>
            <a:off x="3432175" y="2003426"/>
            <a:ext cx="5410200" cy="1128713"/>
            <a:chOff x="1908175" y="1844675"/>
            <a:chExt cx="5410200" cy="1128713"/>
          </a:xfrm>
        </p:grpSpPr>
        <p:grpSp>
          <p:nvGrpSpPr>
            <p:cNvPr id="15386" name="组合 41"/>
            <p:cNvGrpSpPr>
              <a:grpSpLocks/>
            </p:cNvGrpSpPr>
            <p:nvPr/>
          </p:nvGrpSpPr>
          <p:grpSpPr bwMode="auto">
            <a:xfrm>
              <a:off x="2195513" y="2276475"/>
              <a:ext cx="4537075" cy="576263"/>
              <a:chOff x="2123728" y="3068960"/>
              <a:chExt cx="4536058" cy="576263"/>
            </a:xfrm>
          </p:grpSpPr>
          <p:cxnSp>
            <p:nvCxnSpPr>
              <p:cNvPr id="15399" name="直接连接符 36"/>
              <p:cNvCxnSpPr>
                <a:cxnSpLocks noChangeShapeType="1"/>
              </p:cNvCxnSpPr>
              <p:nvPr/>
            </p:nvCxnSpPr>
            <p:spPr bwMode="auto">
              <a:xfrm>
                <a:off x="2987824" y="3630510"/>
                <a:ext cx="576000" cy="0"/>
              </a:xfrm>
              <a:prstGeom prst="line">
                <a:avLst/>
              </a:prstGeom>
              <a:noFill/>
              <a:ln w="9525" algn="ctr">
                <a:solidFill>
                  <a:srgbClr val="A5A5A5"/>
                </a:solidFill>
                <a:round/>
                <a:headEnd/>
                <a:tailEnd/>
              </a:ln>
            </p:spPr>
          </p:cxnSp>
          <p:cxnSp>
            <p:nvCxnSpPr>
              <p:cNvPr id="15400" name="直接连接符 37"/>
              <p:cNvCxnSpPr>
                <a:cxnSpLocks noChangeShapeType="1"/>
              </p:cNvCxnSpPr>
              <p:nvPr/>
            </p:nvCxnSpPr>
            <p:spPr bwMode="auto">
              <a:xfrm>
                <a:off x="3851920" y="3630510"/>
                <a:ext cx="576000" cy="0"/>
              </a:xfrm>
              <a:prstGeom prst="line">
                <a:avLst/>
              </a:prstGeom>
              <a:noFill/>
              <a:ln w="9525" algn="ctr">
                <a:solidFill>
                  <a:srgbClr val="A5A5A5"/>
                </a:solidFill>
                <a:round/>
                <a:headEnd/>
                <a:tailEnd/>
              </a:ln>
            </p:spPr>
          </p:cxnSp>
          <p:cxnSp>
            <p:nvCxnSpPr>
              <p:cNvPr id="15401" name="直接连接符 39"/>
              <p:cNvCxnSpPr>
                <a:cxnSpLocks noChangeShapeType="1"/>
              </p:cNvCxnSpPr>
              <p:nvPr/>
            </p:nvCxnSpPr>
            <p:spPr bwMode="auto">
              <a:xfrm>
                <a:off x="4716016" y="3630510"/>
                <a:ext cx="576000" cy="0"/>
              </a:xfrm>
              <a:prstGeom prst="line">
                <a:avLst/>
              </a:prstGeom>
              <a:noFill/>
              <a:ln w="9525" algn="ctr">
                <a:solidFill>
                  <a:srgbClr val="A5A5A5"/>
                </a:solidFill>
                <a:round/>
                <a:headEnd/>
                <a:tailEnd/>
              </a:ln>
            </p:spPr>
          </p:cxnSp>
          <p:cxnSp>
            <p:nvCxnSpPr>
              <p:cNvPr id="15402" name="直接连接符 40"/>
              <p:cNvCxnSpPr>
                <a:cxnSpLocks noChangeShapeType="1"/>
              </p:cNvCxnSpPr>
              <p:nvPr/>
            </p:nvCxnSpPr>
            <p:spPr bwMode="auto">
              <a:xfrm>
                <a:off x="5695100" y="3630510"/>
                <a:ext cx="576000" cy="0"/>
              </a:xfrm>
              <a:prstGeom prst="line">
                <a:avLst/>
              </a:prstGeom>
              <a:noFill/>
              <a:ln w="9525" algn="ctr">
                <a:solidFill>
                  <a:srgbClr val="A5A5A5"/>
                </a:solidFill>
                <a:round/>
                <a:headEnd/>
                <a:tailEnd/>
              </a:ln>
            </p:spPr>
          </p:cxnSp>
          <p:cxnSp>
            <p:nvCxnSpPr>
              <p:cNvPr id="15403" name="直接连接符 35"/>
              <p:cNvCxnSpPr>
                <a:cxnSpLocks noChangeShapeType="1"/>
              </p:cNvCxnSpPr>
              <p:nvPr/>
            </p:nvCxnSpPr>
            <p:spPr bwMode="auto">
              <a:xfrm>
                <a:off x="2123728" y="3630510"/>
                <a:ext cx="576000" cy="0"/>
              </a:xfrm>
              <a:prstGeom prst="line">
                <a:avLst/>
              </a:prstGeom>
              <a:noFill/>
              <a:ln w="9525" algn="ctr">
                <a:solidFill>
                  <a:srgbClr val="A5A5A5"/>
                </a:solidFill>
                <a:round/>
                <a:headEnd/>
                <a:tailEnd/>
              </a:ln>
            </p:spPr>
          </p:cxnSp>
          <p:sp>
            <p:nvSpPr>
              <p:cNvPr id="13" name="AutoShape 36"/>
              <p:cNvSpPr>
                <a:spLocks noChangeArrowheads="1"/>
              </p:cNvSpPr>
              <p:nvPr/>
            </p:nvSpPr>
            <p:spPr bwMode="auto">
              <a:xfrm>
                <a:off x="3461690" y="3068960"/>
                <a:ext cx="482492" cy="576263"/>
              </a:xfrm>
              <a:prstGeom prst="roundRect">
                <a:avLst>
                  <a:gd name="adj" fmla="val 0"/>
                </a:avLst>
              </a:prstGeom>
              <a:solidFill>
                <a:schemeClr val="bg2">
                  <a:lumMod val="60000"/>
                  <a:lumOff val="40000"/>
                </a:schemeClr>
              </a:solidFill>
              <a:ln w="9525">
                <a:noFill/>
                <a:round/>
                <a:headEnd/>
                <a:tailEnd/>
              </a:ln>
            </p:spPr>
            <p:txBody>
              <a:bodyPr wrap="none" anchor="ctr"/>
              <a:lstStyle/>
              <a:p>
                <a:pPr>
                  <a:defRPr/>
                </a:pPr>
                <a:endParaRPr lang="zh-CN" altLang="zh-CN">
                  <a:solidFill>
                    <a:srgbClr val="B2B2B2"/>
                  </a:solidFill>
                  <a:latin typeface="微软雅黑" panose="020B0503020204020204" pitchFamily="34" charset="-122"/>
                  <a:ea typeface="微软雅黑" panose="020B0503020204020204" pitchFamily="34" charset="-122"/>
                  <a:sym typeface="Arial" charset="0"/>
                </a:endParaRPr>
              </a:p>
            </p:txBody>
          </p:sp>
          <p:sp>
            <p:nvSpPr>
              <p:cNvPr id="18" name="AutoShape 36"/>
              <p:cNvSpPr>
                <a:spLocks noChangeArrowheads="1"/>
              </p:cNvSpPr>
              <p:nvPr/>
            </p:nvSpPr>
            <p:spPr bwMode="auto">
              <a:xfrm>
                <a:off x="2555431" y="3068960"/>
                <a:ext cx="482492" cy="576263"/>
              </a:xfrm>
              <a:prstGeom prst="roundRect">
                <a:avLst>
                  <a:gd name="adj" fmla="val 0"/>
                </a:avLst>
              </a:prstGeom>
              <a:solidFill>
                <a:schemeClr val="bg2">
                  <a:lumMod val="60000"/>
                  <a:lumOff val="40000"/>
                </a:schemeClr>
              </a:solidFill>
              <a:ln w="9525">
                <a:noFill/>
                <a:round/>
                <a:headEnd/>
                <a:tailEnd/>
              </a:ln>
            </p:spPr>
            <p:txBody>
              <a:bodyPr wrap="none" anchor="ctr"/>
              <a:lstStyle/>
              <a:p>
                <a:pPr>
                  <a:defRPr/>
                </a:pPr>
                <a:endParaRPr lang="zh-CN" altLang="zh-CN">
                  <a:solidFill>
                    <a:srgbClr val="B2B2B2"/>
                  </a:solidFill>
                  <a:latin typeface="微软雅黑" panose="020B0503020204020204" pitchFamily="34" charset="-122"/>
                  <a:ea typeface="微软雅黑" panose="020B0503020204020204" pitchFamily="34" charset="-122"/>
                  <a:sym typeface="Arial" charset="0"/>
                </a:endParaRPr>
              </a:p>
            </p:txBody>
          </p:sp>
          <p:sp>
            <p:nvSpPr>
              <p:cNvPr id="21" name="AutoShape 36"/>
              <p:cNvSpPr>
                <a:spLocks noChangeArrowheads="1"/>
              </p:cNvSpPr>
              <p:nvPr/>
            </p:nvSpPr>
            <p:spPr bwMode="auto">
              <a:xfrm>
                <a:off x="4321922" y="3068960"/>
                <a:ext cx="482492" cy="576263"/>
              </a:xfrm>
              <a:prstGeom prst="roundRect">
                <a:avLst>
                  <a:gd name="adj" fmla="val 0"/>
                </a:avLst>
              </a:prstGeom>
              <a:solidFill>
                <a:schemeClr val="bg2">
                  <a:lumMod val="60000"/>
                  <a:lumOff val="40000"/>
                </a:schemeClr>
              </a:solidFill>
              <a:ln w="9525">
                <a:noFill/>
                <a:round/>
                <a:headEnd/>
                <a:tailEnd/>
              </a:ln>
            </p:spPr>
            <p:txBody>
              <a:bodyPr wrap="none" anchor="ctr"/>
              <a:lstStyle/>
              <a:p>
                <a:pPr>
                  <a:defRPr/>
                </a:pPr>
                <a:endParaRPr lang="zh-CN" altLang="zh-CN">
                  <a:solidFill>
                    <a:srgbClr val="B2B2B2"/>
                  </a:solidFill>
                  <a:latin typeface="微软雅黑" panose="020B0503020204020204" pitchFamily="34" charset="-122"/>
                  <a:ea typeface="微软雅黑" panose="020B0503020204020204" pitchFamily="34" charset="-122"/>
                  <a:sym typeface="Arial" charset="0"/>
                </a:endParaRPr>
              </a:p>
            </p:txBody>
          </p:sp>
          <p:sp>
            <p:nvSpPr>
              <p:cNvPr id="24" name="AutoShape 36"/>
              <p:cNvSpPr>
                <a:spLocks noChangeArrowheads="1"/>
              </p:cNvSpPr>
              <p:nvPr/>
            </p:nvSpPr>
            <p:spPr bwMode="auto">
              <a:xfrm>
                <a:off x="5226594" y="3068960"/>
                <a:ext cx="482492" cy="576263"/>
              </a:xfrm>
              <a:prstGeom prst="roundRect">
                <a:avLst>
                  <a:gd name="adj" fmla="val 0"/>
                </a:avLst>
              </a:prstGeom>
              <a:solidFill>
                <a:schemeClr val="bg2">
                  <a:lumMod val="60000"/>
                  <a:lumOff val="40000"/>
                </a:schemeClr>
              </a:solidFill>
              <a:ln w="9525">
                <a:noFill/>
                <a:round/>
                <a:headEnd/>
                <a:tailEnd/>
              </a:ln>
            </p:spPr>
            <p:txBody>
              <a:bodyPr wrap="none" anchor="ctr"/>
              <a:lstStyle/>
              <a:p>
                <a:pPr>
                  <a:defRPr/>
                </a:pPr>
                <a:endParaRPr lang="zh-CN" altLang="zh-CN">
                  <a:solidFill>
                    <a:srgbClr val="B2B2B2"/>
                  </a:solidFill>
                  <a:latin typeface="微软雅黑" panose="020B0503020204020204" pitchFamily="34" charset="-122"/>
                  <a:ea typeface="微软雅黑" panose="020B0503020204020204" pitchFamily="34" charset="-122"/>
                  <a:sym typeface="Arial" charset="0"/>
                </a:endParaRPr>
              </a:p>
            </p:txBody>
          </p:sp>
          <p:sp>
            <p:nvSpPr>
              <p:cNvPr id="27" name="AutoShape 36"/>
              <p:cNvSpPr>
                <a:spLocks noChangeArrowheads="1"/>
              </p:cNvSpPr>
              <p:nvPr/>
            </p:nvSpPr>
            <p:spPr bwMode="auto">
              <a:xfrm>
                <a:off x="6177294" y="3068960"/>
                <a:ext cx="482492" cy="576263"/>
              </a:xfrm>
              <a:prstGeom prst="roundRect">
                <a:avLst>
                  <a:gd name="adj" fmla="val 0"/>
                </a:avLst>
              </a:prstGeom>
              <a:solidFill>
                <a:schemeClr val="bg2">
                  <a:lumMod val="60000"/>
                  <a:lumOff val="40000"/>
                </a:schemeClr>
              </a:solidFill>
              <a:ln w="9525">
                <a:noFill/>
                <a:round/>
                <a:headEnd/>
                <a:tailEnd/>
              </a:ln>
            </p:spPr>
            <p:txBody>
              <a:bodyPr wrap="none" anchor="ctr"/>
              <a:lstStyle/>
              <a:p>
                <a:pPr>
                  <a:defRPr/>
                </a:pPr>
                <a:endParaRPr lang="zh-CN" altLang="zh-CN">
                  <a:solidFill>
                    <a:srgbClr val="B2B2B2"/>
                  </a:solidFill>
                  <a:latin typeface="微软雅黑" panose="020B0503020204020204" pitchFamily="34" charset="-122"/>
                  <a:ea typeface="微软雅黑" panose="020B0503020204020204" pitchFamily="34" charset="-122"/>
                  <a:sym typeface="Arial" charset="0"/>
                </a:endParaRPr>
              </a:p>
            </p:txBody>
          </p:sp>
        </p:grpSp>
        <p:pic>
          <p:nvPicPr>
            <p:cNvPr id="15387" name="Picture 2"/>
            <p:cNvPicPr>
              <a:picLocks noChangeArrowheads="1"/>
            </p:cNvPicPr>
            <p:nvPr/>
          </p:nvPicPr>
          <p:blipFill>
            <a:blip r:embed="rId3" cstate="print"/>
            <a:srcRect/>
            <a:stretch>
              <a:fillRect/>
            </a:stretch>
          </p:blipFill>
          <p:spPr bwMode="auto">
            <a:xfrm>
              <a:off x="1908175" y="2852738"/>
              <a:ext cx="5410200" cy="120650"/>
            </a:xfrm>
            <a:prstGeom prst="rect">
              <a:avLst/>
            </a:prstGeom>
            <a:noFill/>
            <a:ln w="9525">
              <a:noFill/>
              <a:miter lim="800000"/>
              <a:headEnd/>
              <a:tailEnd/>
            </a:ln>
          </p:spPr>
        </p:pic>
        <p:sp>
          <p:nvSpPr>
            <p:cNvPr id="15390" name="TextBox 29"/>
            <p:cNvSpPr txBox="1">
              <a:spLocks noChangeArrowheads="1"/>
            </p:cNvSpPr>
            <p:nvPr/>
          </p:nvSpPr>
          <p:spPr bwMode="auto">
            <a:xfrm>
              <a:off x="3121025" y="1844675"/>
              <a:ext cx="304892" cy="338554"/>
            </a:xfrm>
            <a:prstGeom prst="rect">
              <a:avLst/>
            </a:prstGeom>
            <a:noFill/>
            <a:ln w="9525">
              <a:noFill/>
              <a:miter lim="800000"/>
              <a:headEnd/>
              <a:tailEnd/>
            </a:ln>
          </p:spPr>
          <p:txBody>
            <a:bodyPr wrap="none">
              <a:spAutoFit/>
            </a:bodyPr>
            <a:lstStyle/>
            <a:p>
              <a:r>
                <a:rPr lang="en-US" altLang="zh-CN" sz="1600">
                  <a:latin typeface="微软雅黑" panose="020B0503020204020204" pitchFamily="34" charset="-122"/>
                  <a:ea typeface="微软雅黑" panose="020B0503020204020204" pitchFamily="34" charset="-122"/>
                </a:rPr>
                <a:t>0</a:t>
              </a:r>
              <a:endParaRPr lang="zh-CN" altLang="en-US" sz="1600">
                <a:latin typeface="微软雅黑" panose="020B0503020204020204" pitchFamily="34" charset="-122"/>
                <a:ea typeface="微软雅黑" panose="020B0503020204020204" pitchFamily="34" charset="-122"/>
              </a:endParaRPr>
            </a:p>
          </p:txBody>
        </p:sp>
        <p:sp>
          <p:nvSpPr>
            <p:cNvPr id="15391" name="TextBox 30"/>
            <p:cNvSpPr txBox="1">
              <a:spLocks noChangeArrowheads="1"/>
            </p:cNvSpPr>
            <p:nvPr/>
          </p:nvSpPr>
          <p:spPr bwMode="auto">
            <a:xfrm>
              <a:off x="3611563" y="1844675"/>
              <a:ext cx="304892" cy="338554"/>
            </a:xfrm>
            <a:prstGeom prst="rect">
              <a:avLst/>
            </a:prstGeom>
            <a:noFill/>
            <a:ln w="9525">
              <a:noFill/>
              <a:miter lim="800000"/>
              <a:headEnd/>
              <a:tailEnd/>
            </a:ln>
          </p:spPr>
          <p:txBody>
            <a:bodyPr wrap="none">
              <a:spAutoFit/>
            </a:bodyPr>
            <a:lstStyle/>
            <a:p>
              <a:r>
                <a:rPr lang="en-US" altLang="zh-CN" sz="1600">
                  <a:latin typeface="微软雅黑" panose="020B0503020204020204" pitchFamily="34" charset="-122"/>
                  <a:ea typeface="微软雅黑" panose="020B0503020204020204" pitchFamily="34" charset="-122"/>
                </a:rPr>
                <a:t>1</a:t>
              </a:r>
              <a:endParaRPr lang="zh-CN" altLang="en-US" sz="1600">
                <a:latin typeface="微软雅黑" panose="020B0503020204020204" pitchFamily="34" charset="-122"/>
                <a:ea typeface="微软雅黑" panose="020B0503020204020204" pitchFamily="34" charset="-122"/>
              </a:endParaRPr>
            </a:p>
          </p:txBody>
        </p:sp>
        <p:sp>
          <p:nvSpPr>
            <p:cNvPr id="15392" name="TextBox 31"/>
            <p:cNvSpPr txBox="1">
              <a:spLocks noChangeArrowheads="1"/>
            </p:cNvSpPr>
            <p:nvPr/>
          </p:nvSpPr>
          <p:spPr bwMode="auto">
            <a:xfrm>
              <a:off x="4025900" y="1844675"/>
              <a:ext cx="304892" cy="338554"/>
            </a:xfrm>
            <a:prstGeom prst="rect">
              <a:avLst/>
            </a:prstGeom>
            <a:noFill/>
            <a:ln w="9525">
              <a:noFill/>
              <a:miter lim="800000"/>
              <a:headEnd/>
              <a:tailEnd/>
            </a:ln>
          </p:spPr>
          <p:txBody>
            <a:bodyPr wrap="none">
              <a:spAutoFit/>
            </a:bodyPr>
            <a:lstStyle/>
            <a:p>
              <a:r>
                <a:rPr lang="en-US" altLang="zh-CN" sz="1600">
                  <a:latin typeface="微软雅黑" panose="020B0503020204020204" pitchFamily="34" charset="-122"/>
                  <a:ea typeface="微软雅黑" panose="020B0503020204020204" pitchFamily="34" charset="-122"/>
                </a:rPr>
                <a:t>0</a:t>
              </a:r>
              <a:endParaRPr lang="zh-CN" altLang="en-US" sz="1600">
                <a:latin typeface="微软雅黑" panose="020B0503020204020204" pitchFamily="34" charset="-122"/>
                <a:ea typeface="微软雅黑" panose="020B0503020204020204" pitchFamily="34" charset="-122"/>
              </a:endParaRPr>
            </a:p>
          </p:txBody>
        </p:sp>
        <p:sp>
          <p:nvSpPr>
            <p:cNvPr id="15393" name="TextBox 32"/>
            <p:cNvSpPr txBox="1">
              <a:spLocks noChangeArrowheads="1"/>
            </p:cNvSpPr>
            <p:nvPr/>
          </p:nvSpPr>
          <p:spPr bwMode="auto">
            <a:xfrm>
              <a:off x="4460875" y="1844675"/>
              <a:ext cx="304892" cy="338554"/>
            </a:xfrm>
            <a:prstGeom prst="rect">
              <a:avLst/>
            </a:prstGeom>
            <a:noFill/>
            <a:ln w="9525">
              <a:noFill/>
              <a:miter lim="800000"/>
              <a:headEnd/>
              <a:tailEnd/>
            </a:ln>
          </p:spPr>
          <p:txBody>
            <a:bodyPr wrap="none">
              <a:spAutoFit/>
            </a:bodyPr>
            <a:lstStyle/>
            <a:p>
              <a:r>
                <a:rPr lang="en-US" altLang="zh-CN" sz="1600">
                  <a:latin typeface="微软雅黑" panose="020B0503020204020204" pitchFamily="34" charset="-122"/>
                  <a:ea typeface="微软雅黑" panose="020B0503020204020204" pitchFamily="34" charset="-122"/>
                </a:rPr>
                <a:t>1</a:t>
              </a:r>
              <a:endParaRPr lang="zh-CN" altLang="en-US" sz="1600">
                <a:latin typeface="微软雅黑" panose="020B0503020204020204" pitchFamily="34" charset="-122"/>
                <a:ea typeface="微软雅黑" panose="020B0503020204020204" pitchFamily="34" charset="-122"/>
              </a:endParaRPr>
            </a:p>
          </p:txBody>
        </p:sp>
        <p:sp>
          <p:nvSpPr>
            <p:cNvPr id="15394" name="TextBox 33"/>
            <p:cNvSpPr txBox="1">
              <a:spLocks noChangeArrowheads="1"/>
            </p:cNvSpPr>
            <p:nvPr/>
          </p:nvSpPr>
          <p:spPr bwMode="auto">
            <a:xfrm>
              <a:off x="4921250" y="1844675"/>
              <a:ext cx="304892" cy="338554"/>
            </a:xfrm>
            <a:prstGeom prst="rect">
              <a:avLst/>
            </a:prstGeom>
            <a:noFill/>
            <a:ln w="9525">
              <a:noFill/>
              <a:miter lim="800000"/>
              <a:headEnd/>
              <a:tailEnd/>
            </a:ln>
          </p:spPr>
          <p:txBody>
            <a:bodyPr wrap="none">
              <a:spAutoFit/>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p:txBody>
        </p:sp>
        <p:sp>
          <p:nvSpPr>
            <p:cNvPr id="15395" name="TextBox 34"/>
            <p:cNvSpPr txBox="1">
              <a:spLocks noChangeArrowheads="1"/>
            </p:cNvSpPr>
            <p:nvPr/>
          </p:nvSpPr>
          <p:spPr bwMode="auto">
            <a:xfrm>
              <a:off x="5367338" y="1844675"/>
              <a:ext cx="304892" cy="338554"/>
            </a:xfrm>
            <a:prstGeom prst="rect">
              <a:avLst/>
            </a:prstGeom>
            <a:noFill/>
            <a:ln w="9525">
              <a:noFill/>
              <a:miter lim="800000"/>
              <a:headEnd/>
              <a:tailEnd/>
            </a:ln>
          </p:spPr>
          <p:txBody>
            <a:bodyPr wrap="none">
              <a:spAutoFit/>
            </a:bodyPr>
            <a:lstStyle/>
            <a:p>
              <a:r>
                <a:rPr lang="en-US" altLang="zh-CN" sz="1600">
                  <a:latin typeface="微软雅黑" panose="020B0503020204020204" pitchFamily="34" charset="-122"/>
                  <a:ea typeface="微软雅黑" panose="020B0503020204020204" pitchFamily="34" charset="-122"/>
                </a:rPr>
                <a:t>1</a:t>
              </a:r>
              <a:endParaRPr lang="zh-CN" altLang="en-US" sz="1600">
                <a:latin typeface="微软雅黑" panose="020B0503020204020204" pitchFamily="34" charset="-122"/>
                <a:ea typeface="微软雅黑" panose="020B0503020204020204" pitchFamily="34" charset="-122"/>
              </a:endParaRPr>
            </a:p>
          </p:txBody>
        </p:sp>
        <p:sp>
          <p:nvSpPr>
            <p:cNvPr id="15396" name="TextBox 35"/>
            <p:cNvSpPr txBox="1">
              <a:spLocks noChangeArrowheads="1"/>
            </p:cNvSpPr>
            <p:nvPr/>
          </p:nvSpPr>
          <p:spPr bwMode="auto">
            <a:xfrm>
              <a:off x="5857875" y="1844675"/>
              <a:ext cx="304892" cy="338554"/>
            </a:xfrm>
            <a:prstGeom prst="rect">
              <a:avLst/>
            </a:prstGeom>
            <a:noFill/>
            <a:ln w="9525">
              <a:noFill/>
              <a:miter lim="800000"/>
              <a:headEnd/>
              <a:tailEnd/>
            </a:ln>
          </p:spPr>
          <p:txBody>
            <a:bodyPr wrap="none">
              <a:spAutoFit/>
            </a:bodyPr>
            <a:lstStyle/>
            <a:p>
              <a:r>
                <a:rPr lang="en-US" altLang="zh-CN" sz="1600">
                  <a:latin typeface="微软雅黑" panose="020B0503020204020204" pitchFamily="34" charset="-122"/>
                  <a:ea typeface="微软雅黑" panose="020B0503020204020204" pitchFamily="34" charset="-122"/>
                </a:rPr>
                <a:t>0</a:t>
              </a:r>
              <a:endParaRPr lang="zh-CN" altLang="en-US" sz="1600">
                <a:latin typeface="微软雅黑" panose="020B0503020204020204" pitchFamily="34" charset="-122"/>
                <a:ea typeface="微软雅黑" panose="020B0503020204020204" pitchFamily="34" charset="-122"/>
              </a:endParaRPr>
            </a:p>
          </p:txBody>
        </p:sp>
        <p:sp>
          <p:nvSpPr>
            <p:cNvPr id="15397" name="TextBox 36"/>
            <p:cNvSpPr txBox="1">
              <a:spLocks noChangeArrowheads="1"/>
            </p:cNvSpPr>
            <p:nvPr/>
          </p:nvSpPr>
          <p:spPr bwMode="auto">
            <a:xfrm>
              <a:off x="6275388" y="1844675"/>
              <a:ext cx="304892" cy="338554"/>
            </a:xfrm>
            <a:prstGeom prst="rect">
              <a:avLst/>
            </a:prstGeom>
            <a:noFill/>
            <a:ln w="9525">
              <a:noFill/>
              <a:miter lim="800000"/>
              <a:headEnd/>
              <a:tailEnd/>
            </a:ln>
          </p:spPr>
          <p:txBody>
            <a:bodyPr wrap="none">
              <a:spAutoFit/>
            </a:bodyPr>
            <a:lstStyle/>
            <a:p>
              <a:r>
                <a:rPr lang="en-US" altLang="zh-CN" sz="1600">
                  <a:latin typeface="微软雅黑" panose="020B0503020204020204" pitchFamily="34" charset="-122"/>
                  <a:ea typeface="微软雅黑" panose="020B0503020204020204" pitchFamily="34" charset="-122"/>
                </a:rPr>
                <a:t>1</a:t>
              </a:r>
              <a:endParaRPr lang="zh-CN" altLang="en-US" sz="1600">
                <a:latin typeface="微软雅黑" panose="020B0503020204020204" pitchFamily="34" charset="-122"/>
                <a:ea typeface="微软雅黑" panose="020B0503020204020204" pitchFamily="34" charset="-122"/>
              </a:endParaRPr>
            </a:p>
          </p:txBody>
        </p:sp>
        <p:sp>
          <p:nvSpPr>
            <p:cNvPr id="15398" name="TextBox 37"/>
            <p:cNvSpPr txBox="1">
              <a:spLocks noChangeArrowheads="1"/>
            </p:cNvSpPr>
            <p:nvPr/>
          </p:nvSpPr>
          <p:spPr bwMode="auto">
            <a:xfrm>
              <a:off x="2627313" y="1844675"/>
              <a:ext cx="304892" cy="338554"/>
            </a:xfrm>
            <a:prstGeom prst="rect">
              <a:avLst/>
            </a:prstGeom>
            <a:noFill/>
            <a:ln w="9525">
              <a:noFill/>
              <a:miter lim="800000"/>
              <a:headEnd/>
              <a:tailEnd/>
            </a:ln>
          </p:spPr>
          <p:txBody>
            <a:bodyPr wrap="none">
              <a:spAutoFit/>
            </a:bodyPr>
            <a:lstStyle/>
            <a:p>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p:txBody>
        </p:sp>
      </p:grpSp>
      <p:graphicFrame>
        <p:nvGraphicFramePr>
          <p:cNvPr id="39" name="表格 38"/>
          <p:cNvGraphicFramePr>
            <a:graphicFrameLocks noGrp="1"/>
          </p:cNvGraphicFramePr>
          <p:nvPr>
            <p:extLst>
              <p:ext uri="{D42A27DB-BD31-4B8C-83A1-F6EECF244321}">
                <p14:modId xmlns:p14="http://schemas.microsoft.com/office/powerpoint/2010/main" val="966517818"/>
              </p:ext>
            </p:extLst>
          </p:nvPr>
        </p:nvGraphicFramePr>
        <p:xfrm>
          <a:off x="2351089" y="3948113"/>
          <a:ext cx="7289199" cy="849644"/>
        </p:xfrm>
        <a:graphic>
          <a:graphicData uri="http://schemas.openxmlformats.org/drawingml/2006/table">
            <a:tbl>
              <a:tblPr>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528559">
                  <a:extLst>
                    <a:ext uri="{9D8B030D-6E8A-4147-A177-3AD203B41FA5}">
                      <a16:colId xmlns:a16="http://schemas.microsoft.com/office/drawing/2014/main" val="20004"/>
                    </a:ext>
                  </a:extLst>
                </a:gridCol>
              </a:tblGrid>
              <a:tr h="424822">
                <a:tc>
                  <a:txBody>
                    <a:bodyPr/>
                    <a:lstStyle/>
                    <a:p>
                      <a:pPr algn="ct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0000</a:t>
                      </a:r>
                      <a:endParaRPr lang="zh-CN" altLang="en-US" dirty="0">
                        <a:solidFill>
                          <a:schemeClr val="bg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74C2E1"/>
                    </a:solidFill>
                  </a:tcPr>
                </a:tc>
                <a:tc>
                  <a:txBody>
                    <a:bodyPr/>
                    <a:lstStyle/>
                    <a:p>
                      <a:pPr algn="ct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0001</a:t>
                      </a:r>
                      <a:endParaRPr lang="zh-CN" altLang="en-US" dirty="0">
                        <a:solidFill>
                          <a:schemeClr val="bg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74C2E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0010</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74C2E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0011</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74C2E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0100</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74C2E1"/>
                    </a:solidFill>
                  </a:tcPr>
                </a:tc>
                <a:extLst>
                  <a:ext uri="{0D108BD9-81ED-4DB2-BD59-A6C34878D82A}">
                    <a16:rowId xmlns:a16="http://schemas.microsoft.com/office/drawing/2014/main" val="10000"/>
                  </a:ext>
                </a:extLst>
              </a:tr>
              <a:tr h="424822">
                <a:tc>
                  <a:txBody>
                    <a:bodyPr/>
                    <a:lstStyle/>
                    <a:p>
                      <a:pPr algn="ct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0</a:t>
                      </a:r>
                      <a:endParaRPr lang="zh-CN" altLang="en-US" dirty="0">
                        <a:solidFill>
                          <a:schemeClr val="bg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74C2E1"/>
                    </a:solidFill>
                  </a:tcPr>
                </a:tc>
                <a:tc>
                  <a:txBody>
                    <a:bodyPr/>
                    <a:lstStyle/>
                    <a:p>
                      <a:pPr algn="ct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1</a:t>
                      </a:r>
                      <a:endParaRPr lang="zh-CN" altLang="en-US" dirty="0">
                        <a:solidFill>
                          <a:schemeClr val="bg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74C2E1"/>
                    </a:solidFill>
                  </a:tcPr>
                </a:tc>
                <a:tc>
                  <a:txBody>
                    <a:bodyPr/>
                    <a:lstStyle/>
                    <a:p>
                      <a:pPr algn="ct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2</a:t>
                      </a:r>
                      <a:endParaRPr lang="zh-CN" altLang="en-US" dirty="0">
                        <a:solidFill>
                          <a:schemeClr val="bg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74C2E1"/>
                    </a:solidFill>
                  </a:tcPr>
                </a:tc>
                <a:tc>
                  <a:txBody>
                    <a:bodyPr/>
                    <a:lstStyle/>
                    <a:p>
                      <a:pPr algn="ct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3</a:t>
                      </a:r>
                      <a:endParaRPr lang="zh-CN" altLang="en-US" dirty="0">
                        <a:solidFill>
                          <a:schemeClr val="bg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74C2E1"/>
                    </a:solidFill>
                  </a:tcPr>
                </a:tc>
                <a:tc>
                  <a:txBody>
                    <a:bodyPr/>
                    <a:lstStyle/>
                    <a:p>
                      <a:pPr algn="ctr"/>
                      <a:r>
                        <a:rPr lang="en-US" altLang="zh-CN" dirty="0">
                          <a:solidFill>
                            <a:schemeClr val="bg1"/>
                          </a:solidFill>
                          <a:latin typeface="微软雅黑" panose="020B0503020204020204" pitchFamily="34" charset="-122"/>
                          <a:ea typeface="微软雅黑" panose="020B0503020204020204" pitchFamily="34" charset="-122"/>
                          <a:cs typeface="Arial" pitchFamily="34" charset="0"/>
                        </a:rPr>
                        <a:t>4</a:t>
                      </a:r>
                      <a:endParaRPr lang="zh-CN" altLang="en-US" dirty="0">
                        <a:solidFill>
                          <a:schemeClr val="bg1"/>
                        </a:solidFill>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74C2E1"/>
                    </a:solidFill>
                  </a:tcPr>
                </a:tc>
                <a:extLst>
                  <a:ext uri="{0D108BD9-81ED-4DB2-BD59-A6C34878D82A}">
                    <a16:rowId xmlns:a16="http://schemas.microsoft.com/office/drawing/2014/main" val="10001"/>
                  </a:ext>
                </a:extLst>
              </a:tr>
            </a:tbl>
          </a:graphicData>
        </a:graphic>
      </p:graphicFrame>
      <p:pic>
        <p:nvPicPr>
          <p:cNvPr id="36" name="图片 35" descr="PC.png"/>
          <p:cNvPicPr>
            <a:picLocks noChangeAspect="1"/>
          </p:cNvPicPr>
          <p:nvPr/>
        </p:nvPicPr>
        <p:blipFill>
          <a:blip r:embed="rId4" cstate="print"/>
          <a:stretch>
            <a:fillRect/>
          </a:stretch>
        </p:blipFill>
        <p:spPr>
          <a:xfrm>
            <a:off x="2770562" y="2712025"/>
            <a:ext cx="936952" cy="719578"/>
          </a:xfrm>
          <a:prstGeom prst="rect">
            <a:avLst/>
          </a:prstGeom>
        </p:spPr>
      </p:pic>
      <p:pic>
        <p:nvPicPr>
          <p:cNvPr id="37" name="图片 36" descr="PC.png"/>
          <p:cNvPicPr>
            <a:picLocks noChangeAspect="1"/>
          </p:cNvPicPr>
          <p:nvPr/>
        </p:nvPicPr>
        <p:blipFill>
          <a:blip r:embed="rId4" cstate="print"/>
          <a:stretch>
            <a:fillRect/>
          </a:stretch>
        </p:blipFill>
        <p:spPr>
          <a:xfrm>
            <a:off x="8337223" y="2708465"/>
            <a:ext cx="936952" cy="719578"/>
          </a:xfrm>
          <a:prstGeom prst="rect">
            <a:avLst/>
          </a:prstGeom>
        </p:spPr>
      </p:pic>
    </p:spTree>
    <p:extLst>
      <p:ext uri="{BB962C8B-B14F-4D97-AF65-F5344CB8AC3E}">
        <p14:creationId xmlns:p14="http://schemas.microsoft.com/office/powerpoint/2010/main" val="6167806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9949E2C-17CD-41A1-A734-17C0A41CFD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AE3093B-232B-4C15-AB25-7F1FBE134870}">
  <ds:schemaRefs>
    <ds:schemaRef ds:uri="http://schemas.microsoft.com/office/2006/documentManagement/types"/>
    <ds:schemaRef ds:uri="http://purl.org/dc/dcmitype/"/>
    <ds:schemaRef ds:uri="http://purl.org/dc/terms/"/>
    <ds:schemaRef ds:uri="http://schemas.openxmlformats.org/package/2006/metadata/core-properties"/>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70269</TotalTime>
  <Words>5214</Words>
  <Application>Microsoft Office PowerPoint</Application>
  <PresentationFormat>Widescreen</PresentationFormat>
  <Paragraphs>476</Paragraphs>
  <Slides>31</Slides>
  <Notes>31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31</vt:i4>
      </vt:variant>
    </vt:vector>
  </HeadingPairs>
  <TitlesOfParts>
    <vt:vector size="45" baseType="lpstr">
      <vt:lpstr>微软雅黑</vt:lpstr>
      <vt:lpstr>华文仿宋</vt:lpstr>
      <vt:lpstr>Arial</vt:lpstr>
      <vt:lpstr>Arial</vt:lpstr>
      <vt:lpstr>FrutigerNext LT Bold</vt:lpstr>
      <vt:lpstr>FrutigerNext LT Light</vt:lpstr>
      <vt:lpstr>FrutigerNext LT Medium</vt:lpstr>
      <vt:lpstr>FrutigerNext LT Regular</vt:lpstr>
      <vt:lpstr>Tw Cen MT</vt:lpstr>
      <vt:lpstr>Tw Cen MT Condensed</vt:lpstr>
      <vt:lpstr>Wingdings</vt:lpstr>
      <vt:lpstr>Wingdings 3</vt:lpstr>
      <vt:lpstr>培训与认证部-母版</vt:lpstr>
      <vt:lpstr>Integral</vt:lpstr>
      <vt:lpstr>Routing and Switching </vt:lpstr>
      <vt:lpstr>Introduction to Transmission 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Ethernet 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mohamed ashraf ali hassan</cp:lastModifiedBy>
  <cp:revision>2451</cp:revision>
  <dcterms:created xsi:type="dcterms:W3CDTF">2003-08-21T06:48:56Z</dcterms:created>
  <dcterms:modified xsi:type="dcterms:W3CDTF">2020-10-25T23:02:45Z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(3)BDqE+O5dWftocXwijE4ULGzLa1zzGv2Bc7HET6VwdHzyrczOM+/d+cxBidiB1Hu/O0T+ovCu
mgWBMg3oJTGK9wscaCjWrgsCZRypBUM2ukChqx/CXPfft01VnqoZkz6WYEdETMJuCs1HKXV/
57PiP7hz+fo49LPHUIODW1LlXfFZo0aH1EDoLMf30DzOHrb1Dq6oqYKBz9J5ky2zk6AYpFPy
qU9kPZPcDbf5hxYWVR</vt:lpwstr>
  </property>
  <property fmtid="{D5CDD505-2E9C-101B-9397-08002B2CF9AE}" pid="18" name="_2015_ms_pID_7253431">
    <vt:lpwstr>a2NmxTn2vbE7ux8Sjyqy9PqfllJuIqOLsa0Y4bcdV5VDjuD8hLpPy0
oxpcEWdl/VHJo2llw391P2xQA+k4vSCTLFdAtjvlW9xO7Q7cb0TqqYQPTwKEIyCrFYSVe5Du
GSfTN3EvAC0W9W4ISF1BAkU8eMuHLYpBJg5IasW5sB1k4t9tcKzpKSWXtFIb3bf74fASkRqB
XsgcrPOBCqya/6SkcknvbOU0kwDjucHNKQ9q</vt:lpwstr>
  </property>
  <property fmtid="{D5CDD505-2E9C-101B-9397-08002B2CF9AE}" pid="19" name="_2015_ms_pID_7253432">
    <vt:lpwstr>zYp+XBa2OCoLmOP5Q9QUfqSTtBO9EIUZijj0
mDahWzLfTYAW2A9BU2GoAW/QBSus1w==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