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a:cs typeface="Trebuchet MS"/>
              </a:rPr>
              <a:t>Soniya Munda</a:t>
            </a:r>
            <a:endParaRPr sz="32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Rectangle 1">
            <a:extLst>
              <a:ext uri="{FF2B5EF4-FFF2-40B4-BE49-F238E27FC236}">
                <a16:creationId xmlns:a16="http://schemas.microsoft.com/office/drawing/2014/main" id="{D6ABD1F6-D801-FE10-BE74-03AB67E3125E}"/>
              </a:ext>
            </a:extLst>
          </p:cNvPr>
          <p:cNvSpPr>
            <a:spLocks noChangeArrowheads="1"/>
          </p:cNvSpPr>
          <p:nvPr/>
        </p:nvSpPr>
        <p:spPr bwMode="auto">
          <a:xfrm>
            <a:off x="5791200" y="2667000"/>
            <a:ext cx="510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B.E-Computer Science and Engineering</a:t>
            </a:r>
          </a:p>
        </p:txBody>
      </p:sp>
      <p:sp>
        <p:nvSpPr>
          <p:cNvPr id="13" name="Rectangle 2">
            <a:extLst>
              <a:ext uri="{FF2B5EF4-FFF2-40B4-BE49-F238E27FC236}">
                <a16:creationId xmlns:a16="http://schemas.microsoft.com/office/drawing/2014/main" id="{0BE40DD6-5CFF-B1F9-5EBE-D0D2E292A282}"/>
              </a:ext>
            </a:extLst>
          </p:cNvPr>
          <p:cNvSpPr>
            <a:spLocks noChangeArrowheads="1"/>
          </p:cNvSpPr>
          <p:nvPr/>
        </p:nvSpPr>
        <p:spPr bwMode="auto">
          <a:xfrm>
            <a:off x="0" y="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BA801166-E721-A788-3192-EF3506C90544}"/>
              </a:ext>
            </a:extLst>
          </p:cNvPr>
          <p:cNvSpPr>
            <a:spLocks noChangeArrowheads="1"/>
          </p:cNvSpPr>
          <p:nvPr/>
        </p:nvSpPr>
        <p:spPr bwMode="auto">
          <a:xfrm>
            <a:off x="152400" y="152400"/>
            <a:ext cx="363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FD99AA03-F138-7C55-38A0-C6B082C04A9F}"/>
              </a:ext>
            </a:extLst>
          </p:cNvPr>
          <p:cNvSpPr txBox="1"/>
          <p:nvPr/>
        </p:nvSpPr>
        <p:spPr>
          <a:xfrm>
            <a:off x="685800" y="1237080"/>
            <a:ext cx="8896350" cy="923330"/>
          </a:xfrm>
          <a:prstGeom prst="rect">
            <a:avLst/>
          </a:prstGeom>
          <a:noFill/>
        </p:spPr>
        <p:txBody>
          <a:bodyPr wrap="square" rtlCol="0">
            <a:spAutoFit/>
          </a:bodyPr>
          <a:lstStyle/>
          <a:p>
            <a:r>
              <a:rPr lang="en-US"/>
              <a:t>In the result phase, we unveil visually captivating artworks produced by our platform using the DeepDream algorithm, showcasing the creative potential of neural networks in generating surreal visual effects.</a:t>
            </a:r>
            <a:endParaRPr lang="en-IN"/>
          </a:p>
        </p:txBody>
      </p:sp>
      <p:pic>
        <p:nvPicPr>
          <p:cNvPr id="13" name="Picture 12" descr="A screenshot of a computer&#10;&#10;Description automatically generated">
            <a:extLst>
              <a:ext uri="{FF2B5EF4-FFF2-40B4-BE49-F238E27FC236}">
                <a16:creationId xmlns:a16="http://schemas.microsoft.com/office/drawing/2014/main" id="{43DCB575-5203-3A8F-EBE8-050D49C07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292925"/>
            <a:ext cx="8000999" cy="3784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385444"/>
            <a:ext cx="9505949" cy="2427267"/>
          </a:xfrm>
          <a:prstGeom prst="rect">
            <a:avLst/>
          </a:prstGeom>
        </p:spPr>
        <p:txBody>
          <a:bodyPr vert="horz" wrap="square" lIns="0" tIns="460692" rIns="0" bIns="0" rtlCol="0">
            <a:spAutoFit/>
          </a:bodyPr>
          <a:lstStyle/>
          <a:p>
            <a:pPr marL="193675">
              <a:lnSpc>
                <a:spcPct val="100000"/>
              </a:lnSpc>
              <a:spcBef>
                <a:spcPts val="130"/>
              </a:spcBef>
            </a:pPr>
            <a:r>
              <a:rPr lang="en-IN" sz="4250" dirty="0"/>
              <a:t>Exploring Visual Creativity : DeepDream Algorithm for Surreal Image Generation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extLst>
      <p:ext uri="{BB962C8B-B14F-4D97-AF65-F5344CB8AC3E}">
        <p14:creationId xmlns:p14="http://schemas.microsoft.com/office/powerpoint/2010/main" val="1577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mj-lt"/>
              <a:buAutoNum type="arabicPeriod"/>
            </a:pP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652A0276-5984-9B8D-F451-69CBA1139190}"/>
              </a:ext>
            </a:extLst>
          </p:cNvPr>
          <p:cNvSpPr txBox="1"/>
          <p:nvPr/>
        </p:nvSpPr>
        <p:spPr>
          <a:xfrm>
            <a:off x="2054144" y="1888302"/>
            <a:ext cx="9154856"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spc="-10" dirty="0"/>
              <a:t>Problem Statement</a:t>
            </a:r>
          </a:p>
          <a:p>
            <a:pPr marL="285750" indent="-285750">
              <a:lnSpc>
                <a:spcPct val="150000"/>
              </a:lnSpc>
              <a:buFont typeface="Arial" panose="020B0604020202020204" pitchFamily="34" charset="0"/>
              <a:buChar char="•"/>
            </a:pPr>
            <a:r>
              <a:rPr lang="en-IN" spc="-10" dirty="0"/>
              <a:t>Project Overview</a:t>
            </a:r>
          </a:p>
          <a:p>
            <a:pPr marL="285750" indent="-285750">
              <a:lnSpc>
                <a:spcPct val="150000"/>
              </a:lnSpc>
              <a:buFont typeface="Arial" panose="020B0604020202020204" pitchFamily="34" charset="0"/>
              <a:buChar char="•"/>
            </a:pPr>
            <a:r>
              <a:rPr lang="en-IN" spc="-10" dirty="0"/>
              <a:t>End Users</a:t>
            </a:r>
          </a:p>
          <a:p>
            <a:pPr marL="285750" indent="-285750">
              <a:lnSpc>
                <a:spcPct val="150000"/>
              </a:lnSpc>
              <a:buFont typeface="Arial" panose="020B0604020202020204" pitchFamily="34" charset="0"/>
              <a:buChar char="•"/>
            </a:pPr>
            <a:r>
              <a:rPr lang="en-IN" spc="-10" dirty="0"/>
              <a:t>Solutions</a:t>
            </a:r>
          </a:p>
          <a:p>
            <a:pPr marL="285750" indent="-285750">
              <a:lnSpc>
                <a:spcPct val="150000"/>
              </a:lnSpc>
              <a:buFont typeface="Arial" panose="020B0604020202020204" pitchFamily="34" charset="0"/>
              <a:buChar char="•"/>
            </a:pPr>
            <a:r>
              <a:rPr lang="en-IN" spc="-10" dirty="0"/>
              <a:t>Wow Content</a:t>
            </a:r>
          </a:p>
          <a:p>
            <a:pPr marL="285750" indent="-285750">
              <a:lnSpc>
                <a:spcPct val="150000"/>
              </a:lnSpc>
              <a:buFont typeface="Arial" panose="020B0604020202020204" pitchFamily="34" charset="0"/>
              <a:buChar char="•"/>
            </a:pPr>
            <a:r>
              <a:rPr lang="en-IN" spc="-10" dirty="0"/>
              <a:t>Modelling </a:t>
            </a:r>
          </a:p>
          <a:p>
            <a:pPr marL="285750" indent="-285750">
              <a:lnSpc>
                <a:spcPct val="150000"/>
              </a:lnSpc>
              <a:buFont typeface="Arial" panose="020B0604020202020204" pitchFamily="34" charset="0"/>
              <a:buChar char="•"/>
            </a:pPr>
            <a:r>
              <a:rPr lang="en-IN" spc="-10" dirty="0"/>
              <a:t>Results</a:t>
            </a:r>
          </a:p>
          <a:p>
            <a:pPr marL="285750" indent="-285750">
              <a:lnSpc>
                <a:spcPct val="150000"/>
              </a:lnSpc>
              <a:buFont typeface="Arial" panose="020B0604020202020204" pitchFamily="34" charset="0"/>
              <a:buChar char="•"/>
            </a:pPr>
            <a:endParaRPr lang="en-IN" spc="-10" dirty="0"/>
          </a:p>
          <a:p>
            <a:pPr marL="285750" indent="-285750">
              <a:lnSpc>
                <a:spcPct val="150000"/>
              </a:lnSpc>
              <a:buFont typeface="Arial" panose="020B0604020202020204" pitchFamily="34" charset="0"/>
              <a:buChar char="•"/>
            </a:pPr>
            <a:endParaRPr lang="en-IN" sz="1800" spc="-10" dirty="0"/>
          </a:p>
          <a:p>
            <a:pPr marL="285750" indent="-285750">
              <a:lnSpc>
                <a:spcPct val="150000"/>
              </a:lnSpc>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76893" y="3209925"/>
            <a:ext cx="260032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lang="en-IN" spc="-50" smtClean="0"/>
              <a:t>4</a:t>
            </a:fld>
            <a:endParaRPr spc="-50" dirty="0"/>
          </a:p>
        </p:txBody>
      </p:sp>
      <p:sp>
        <p:nvSpPr>
          <p:cNvPr id="11" name="TextBox 10">
            <a:extLst>
              <a:ext uri="{FF2B5EF4-FFF2-40B4-BE49-F238E27FC236}">
                <a16:creationId xmlns:a16="http://schemas.microsoft.com/office/drawing/2014/main" id="{7187C2A6-1F30-3B23-BB0E-5E507BBB693B}"/>
              </a:ext>
            </a:extLst>
          </p:cNvPr>
          <p:cNvSpPr txBox="1"/>
          <p:nvPr/>
        </p:nvSpPr>
        <p:spPr>
          <a:xfrm>
            <a:off x="834072" y="1676400"/>
            <a:ext cx="8326755" cy="2031325"/>
          </a:xfrm>
          <a:prstGeom prst="rect">
            <a:avLst/>
          </a:prstGeom>
          <a:noFill/>
        </p:spPr>
        <p:txBody>
          <a:bodyPr wrap="square" rtlCol="0">
            <a:spAutoFit/>
          </a:bodyPr>
          <a:lstStyle/>
          <a:p>
            <a:r>
              <a:rPr lang="en-US" b="0" i="0" dirty="0">
                <a:solidFill>
                  <a:schemeClr val="tx1"/>
                </a:solidFill>
                <a:effectLst/>
                <a:latin typeface="Söhne"/>
              </a:rPr>
              <a:t>The DeepDream project aims to explore the capabilities of neural networks in generating visually intriguing and artistically expressive images through the application of the DeepDream algorithm. DeepDream, a computer vision technique developed by Google, utilizes deep neural networks to enhance and generate images by amplifying and manipulating patterns and features detected within them. The primary objective of this project is to investigate the potential of DeepDream in creating captivating and surreal visual artworks.</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EEA6118D-C1F8-AF2F-6562-90A1DDF64488}"/>
              </a:ext>
            </a:extLst>
          </p:cNvPr>
          <p:cNvSpPr txBox="1"/>
          <p:nvPr/>
        </p:nvSpPr>
        <p:spPr>
          <a:xfrm>
            <a:off x="629151" y="1828800"/>
            <a:ext cx="8001000" cy="2862322"/>
          </a:xfrm>
          <a:prstGeom prst="rect">
            <a:avLst/>
          </a:prstGeom>
          <a:noFill/>
        </p:spPr>
        <p:txBody>
          <a:bodyPr wrap="square" rtlCol="0">
            <a:spAutoFit/>
          </a:bodyPr>
          <a:lstStyle/>
          <a:p>
            <a:r>
              <a:rPr lang="en-US" b="0" i="0" dirty="0">
                <a:solidFill>
                  <a:schemeClr val="tx1"/>
                </a:solidFill>
                <a:effectLst/>
                <a:latin typeface="Söhne"/>
              </a:rPr>
              <a:t>Our project explores computational art and visual creativity using the DeepDream algorithm. DeepDream, developed by Google, generates captivating images by leveraging neural networks. Through the InceptionV3 model, we aim to create surreal visual artworks. We'll implement DeepDream to enhance input images iteratively, emphasizing interesting patterns. Key components include understanding neural networks, preprocessing, applying DeepDream, and post-processing. Our goal is to foster creative expression and experimentation in computational art. We'll optimize parameters and evaluate outcomes, contributing to digital media advancement. Ultimately, we aim to revolutionize art by pushing creative boundaries with technology.</a:t>
            </a: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4279DC18-EE5C-77A7-B464-AAF71D6A5802}"/>
              </a:ext>
            </a:extLst>
          </p:cNvPr>
          <p:cNvSpPr txBox="1"/>
          <p:nvPr/>
        </p:nvSpPr>
        <p:spPr>
          <a:xfrm>
            <a:off x="530091" y="1670663"/>
            <a:ext cx="7429500" cy="2585323"/>
          </a:xfrm>
          <a:prstGeom prst="rect">
            <a:avLst/>
          </a:prstGeom>
          <a:noFill/>
        </p:spPr>
        <p:txBody>
          <a:bodyPr wrap="square" rtlCol="0">
            <a:spAutoFit/>
          </a:bodyPr>
          <a:lstStyle/>
          <a:p>
            <a:r>
              <a:rPr lang="en-US" b="0" i="0" dirty="0">
                <a:solidFill>
                  <a:schemeClr val="tx1"/>
                </a:solidFill>
                <a:effectLst/>
                <a:latin typeface="Söhne"/>
              </a:rPr>
              <a:t>Our project offers a user-friendly platform for unleashing creativity through the DeepDream algorithm. Users can effortlessly transform their images into mesmerizing artworks, exploring new dimensions of digital artistry. With intuitive controls, they customize their creations, sharing and inspiring a global community of artists. Join us in democratizing art and empowering creative expression for all. In addition to providing intuitive controls for customizing artworks, our platform facilitates seamless sharing and collaboration among users. </a:t>
            </a:r>
          </a:p>
          <a:p>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7564"/>
            <a:ext cx="2695574" cy="3615036"/>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7C9BDEDB-520A-3071-C19F-A9A0EAE3387D}"/>
              </a:ext>
            </a:extLst>
          </p:cNvPr>
          <p:cNvSpPr txBox="1"/>
          <p:nvPr/>
        </p:nvSpPr>
        <p:spPr>
          <a:xfrm>
            <a:off x="2855495" y="1947564"/>
            <a:ext cx="7355305" cy="1754326"/>
          </a:xfrm>
          <a:prstGeom prst="rect">
            <a:avLst/>
          </a:prstGeom>
          <a:noFill/>
        </p:spPr>
        <p:txBody>
          <a:bodyPr wrap="square" rtlCol="0">
            <a:spAutoFit/>
          </a:bodyPr>
          <a:lstStyle/>
          <a:p>
            <a:r>
              <a:rPr lang="en-US" b="0" i="0" dirty="0">
                <a:solidFill>
                  <a:schemeClr val="tx1"/>
                </a:solidFill>
                <a:effectLst/>
                <a:latin typeface="Söhne"/>
              </a:rPr>
              <a:t>Our solution integrates the DeepDream algorithm into a user-friendly platform, democratizing art and enabling effortless creativity. By simplifying the process, users can easily create captivating visual artworks, regardless of their technical expertise. Our platform fosters a global community of artists, promoting collaboration and sharing. Join us in unlocking your creative potential and connecting with fellow artists worldwide.</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174E27F5-572A-4BB8-6BFC-5A82C62A084E}"/>
              </a:ext>
            </a:extLst>
          </p:cNvPr>
          <p:cNvSpPr txBox="1"/>
          <p:nvPr/>
        </p:nvSpPr>
        <p:spPr>
          <a:xfrm>
            <a:off x="2125254" y="1855081"/>
            <a:ext cx="7564502" cy="2308324"/>
          </a:xfrm>
          <a:prstGeom prst="rect">
            <a:avLst/>
          </a:prstGeom>
          <a:noFill/>
        </p:spPr>
        <p:txBody>
          <a:bodyPr wrap="square" rtlCol="0">
            <a:spAutoFit/>
          </a:bodyPr>
          <a:lstStyle/>
          <a:p>
            <a:r>
              <a:rPr lang="en-US" b="0" i="0" dirty="0">
                <a:solidFill>
                  <a:schemeClr val="tx1"/>
                </a:solidFill>
                <a:effectLst/>
                <a:latin typeface="Söhne"/>
              </a:rPr>
              <a:t>The "wow" factor in our solution lies in its ability to transform the way people perceive and engage with art. By seamlessly integrating the DeepDream algorithm into a user-friendly platform, we're breaking down barriers to creativity and making art accessible to everyone. What's truly remarkable is how effortlessly users can create mesmerizing visual artworks, regardless of their technical expertise or artistic background. Our platform not only empowers individuals to unleash their creativity but also fosters a global community of artists, where collaboration, sharing, and inspiration thrive. </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AA9D0E51-04BD-DCE1-A05E-C5827FE9B560}"/>
              </a:ext>
            </a:extLst>
          </p:cNvPr>
          <p:cNvSpPr txBox="1"/>
          <p:nvPr/>
        </p:nvSpPr>
        <p:spPr>
          <a:xfrm>
            <a:off x="739775" y="1524000"/>
            <a:ext cx="8537575" cy="3505200"/>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Algorithm Implementation</a:t>
            </a:r>
            <a:r>
              <a:rPr lang="en-US" b="0" i="0" dirty="0">
                <a:solidFill>
                  <a:schemeClr val="tx1"/>
                </a:solidFill>
                <a:effectLst/>
                <a:latin typeface="Söhne"/>
              </a:rPr>
              <a:t>: We translate the DeepDream algorithm, which is a complex computer vision technique, into executable code that can be run on our platform. This includes defining the mathematical operations involved in modifying input images to enhance visual patterns.</a:t>
            </a:r>
          </a:p>
          <a:p>
            <a:pPr algn="l">
              <a:buFont typeface="+mj-lt"/>
              <a:buAutoNum type="arabicPeriod"/>
            </a:pPr>
            <a:r>
              <a:rPr lang="en-US" b="1" i="0" dirty="0">
                <a:solidFill>
                  <a:schemeClr val="tx1"/>
                </a:solidFill>
                <a:effectLst/>
                <a:latin typeface="Söhne"/>
              </a:rPr>
              <a:t>Model Integration</a:t>
            </a:r>
            <a:r>
              <a:rPr lang="en-US" b="0" i="0" dirty="0">
                <a:solidFill>
                  <a:schemeClr val="tx1"/>
                </a:solidFill>
                <a:effectLst/>
                <a:latin typeface="Söhne"/>
              </a:rPr>
              <a:t>: We integrate the InceptionV3 model, a pre-trained convolutional neural network developed by Google, into our platform. This model serves as the backbone of the DeepDream algorithm, providing the necessary feature extraction capabilities.</a:t>
            </a:r>
          </a:p>
          <a:p>
            <a:pPr algn="l">
              <a:buFont typeface="+mj-lt"/>
              <a:buAutoNum type="arabicPeriod"/>
            </a:pPr>
            <a:r>
              <a:rPr lang="en-US" b="1" i="0" dirty="0">
                <a:solidFill>
                  <a:schemeClr val="tx1"/>
                </a:solidFill>
                <a:effectLst/>
                <a:latin typeface="Söhne"/>
              </a:rPr>
              <a:t>Parameter Configuration</a:t>
            </a:r>
            <a:r>
              <a:rPr lang="en-US" b="0" i="0" dirty="0">
                <a:solidFill>
                  <a:schemeClr val="tx1"/>
                </a:solidFill>
                <a:effectLst/>
                <a:latin typeface="Söhne"/>
              </a:rPr>
              <a:t>: We fine-tune various parameters of the DeepDream algorithm, such as the step size, number of iterations, and octave scale, to achieve optimal results. This involves experimentation and testing to determine the most effective settings for generating captivating visual artworks.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666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Exploring Visual Creativity : DeepDream Algorithm for Surreal Image Generation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Soniya Munda</cp:lastModifiedBy>
  <cp:revision>1</cp:revision>
  <dcterms:created xsi:type="dcterms:W3CDTF">2024-04-05T08:51:12Z</dcterms:created>
  <dcterms:modified xsi:type="dcterms:W3CDTF">2024-04-05T09:47:37Z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