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가을소풍B" panose="02020600000000000000" pitchFamily="18" charset="-127"/>
      <p:regular r:id="rId9"/>
    </p:embeddedFont>
    <p:embeddedFont>
      <p:font typeface="a가을소풍M" panose="02020600000000000000" pitchFamily="18" charset="-127"/>
      <p:regular r:id="rId10"/>
    </p:embeddedFont>
    <p:embeddedFont>
      <p:font typeface="a타이틀고딕3" panose="02020600000000000000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CCC"/>
    <a:srgbClr val="8FAADC"/>
    <a:srgbClr val="FF99FF"/>
    <a:srgbClr val="FF3300"/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3" autoAdjust="0"/>
  </p:normalViewPr>
  <p:slideViewPr>
    <p:cSldViewPr snapToGrid="0">
      <p:cViewPr varScale="1">
        <p:scale>
          <a:sx n="80" d="100"/>
          <a:sy n="80" d="100"/>
        </p:scale>
        <p:origin x="120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7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2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2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DAE1-FFEA-4CAE-9D03-58BA427495E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C51F-8656-4BEB-9E01-453E28A1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0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A12A94-34E2-4D70-8981-BE7134AF38CF}"/>
              </a:ext>
            </a:extLst>
          </p:cNvPr>
          <p:cNvSpPr txBox="1"/>
          <p:nvPr/>
        </p:nvSpPr>
        <p:spPr>
          <a:xfrm>
            <a:off x="3452199" y="1782384"/>
            <a:ext cx="5287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</a:t>
            </a:r>
            <a:r>
              <a:rPr lang="ko-KR" altLang="en-US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언어 프로젝트</a:t>
            </a:r>
            <a:endParaRPr lang="en-US" altLang="ko-KR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회귀</a:t>
            </a:r>
            <a:endParaRPr lang="en-US" altLang="ko-KR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en-US" altLang="ko-KR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Project return</a:t>
            </a:r>
            <a:endParaRPr lang="ko-KR" altLang="en-US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577F8-6E1F-48E3-ABB0-618020FB666A}"/>
              </a:ext>
            </a:extLst>
          </p:cNvPr>
          <p:cNvSpPr txBox="1"/>
          <p:nvPr/>
        </p:nvSpPr>
        <p:spPr>
          <a:xfrm>
            <a:off x="3048762" y="452963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텍스트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RPG</a:t>
            </a:r>
          </a:p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1404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김태은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,1417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최민준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78356-D6BC-47B8-A0DD-DA5B34CBCD0A}"/>
              </a:ext>
            </a:extLst>
          </p:cNvPr>
          <p:cNvCxnSpPr>
            <a:cxnSpLocks/>
          </p:cNvCxnSpPr>
          <p:nvPr/>
        </p:nvCxnSpPr>
        <p:spPr>
          <a:xfrm flipV="1">
            <a:off x="3452199" y="4418346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20786C-4978-4DF7-B567-6CAF87B453C9}"/>
              </a:ext>
            </a:extLst>
          </p:cNvPr>
          <p:cNvCxnSpPr>
            <a:cxnSpLocks/>
          </p:cNvCxnSpPr>
          <p:nvPr/>
        </p:nvCxnSpPr>
        <p:spPr>
          <a:xfrm flipV="1">
            <a:off x="3452198" y="5240671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B71DD4-65D2-4303-9AFF-6114D7A641EF}"/>
              </a:ext>
            </a:extLst>
          </p:cNvPr>
          <p:cNvSpPr txBox="1"/>
          <p:nvPr/>
        </p:nvSpPr>
        <p:spPr>
          <a:xfrm>
            <a:off x="-2267712" y="21945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26841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EB784-B9F8-49B0-BA29-7F49A3A47E5F}"/>
              </a:ext>
            </a:extLst>
          </p:cNvPr>
          <p:cNvSpPr txBox="1"/>
          <p:nvPr/>
        </p:nvSpPr>
        <p:spPr>
          <a:xfrm>
            <a:off x="329184" y="237744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팀원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E4F7F-100B-4100-A59D-16C55C9AC69A}"/>
              </a:ext>
            </a:extLst>
          </p:cNvPr>
          <p:cNvSpPr txBox="1"/>
          <p:nvPr/>
        </p:nvSpPr>
        <p:spPr>
          <a:xfrm>
            <a:off x="12468183" y="1800672"/>
            <a:ext cx="5287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</a:t>
            </a:r>
            <a:r>
              <a:rPr lang="ko-KR" altLang="en-US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언어 프로젝트</a:t>
            </a:r>
            <a:endParaRPr lang="en-US" altLang="ko-KR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회귀</a:t>
            </a:r>
            <a:endParaRPr lang="en-US" altLang="ko-KR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en-US" altLang="ko-KR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Project return</a:t>
            </a:r>
            <a:endParaRPr lang="ko-KR" altLang="en-US" sz="54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69582E-05A4-4541-A0FA-77025CBB4653}"/>
              </a:ext>
            </a:extLst>
          </p:cNvPr>
          <p:cNvCxnSpPr>
            <a:cxnSpLocks/>
          </p:cNvCxnSpPr>
          <p:nvPr/>
        </p:nvCxnSpPr>
        <p:spPr>
          <a:xfrm>
            <a:off x="6108441" y="961053"/>
            <a:ext cx="0" cy="509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59CB4F-A7E7-485C-81FB-9C070048BB9B}"/>
              </a:ext>
            </a:extLst>
          </p:cNvPr>
          <p:cNvSpPr txBox="1"/>
          <p:nvPr/>
        </p:nvSpPr>
        <p:spPr>
          <a:xfrm>
            <a:off x="1306286" y="2136710"/>
            <a:ext cx="37577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김태은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프로그램 개발 전반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PPT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ko-KR" altLang="en-US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7FE23F-487D-4AE3-AE68-9A93BCEE3B7A}"/>
              </a:ext>
            </a:extLst>
          </p:cNvPr>
          <p:cNvCxnSpPr>
            <a:cxnSpLocks/>
          </p:cNvCxnSpPr>
          <p:nvPr/>
        </p:nvCxnSpPr>
        <p:spPr>
          <a:xfrm flipV="1">
            <a:off x="3330901" y="11644601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3FB082-3FAB-493F-9ADC-DA671D93525E}"/>
              </a:ext>
            </a:extLst>
          </p:cNvPr>
          <p:cNvCxnSpPr>
            <a:cxnSpLocks/>
          </p:cNvCxnSpPr>
          <p:nvPr/>
        </p:nvCxnSpPr>
        <p:spPr>
          <a:xfrm flipV="1">
            <a:off x="3452199" y="11630911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BB60F-41F7-4F2F-A832-FB094484C42C}"/>
              </a:ext>
            </a:extLst>
          </p:cNvPr>
          <p:cNvSpPr txBox="1"/>
          <p:nvPr/>
        </p:nvSpPr>
        <p:spPr>
          <a:xfrm>
            <a:off x="7666027" y="2077081"/>
            <a:ext cx="2379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최민준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개발보조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PPT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보고서 작성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FE6C6-A6DC-4454-AEEF-5FFE1E67CE95}"/>
              </a:ext>
            </a:extLst>
          </p:cNvPr>
          <p:cNvSpPr txBox="1"/>
          <p:nvPr/>
        </p:nvSpPr>
        <p:spPr>
          <a:xfrm>
            <a:off x="197799" y="-1488416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1117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0B478-39BB-4F0F-B1FD-EE575D2A870A}"/>
              </a:ext>
            </a:extLst>
          </p:cNvPr>
          <p:cNvSpPr txBox="1"/>
          <p:nvPr/>
        </p:nvSpPr>
        <p:spPr>
          <a:xfrm>
            <a:off x="-2732002" y="237744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팀원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66950-E071-4A9D-B838-1986118D3BCB}"/>
              </a:ext>
            </a:extLst>
          </p:cNvPr>
          <p:cNvSpPr txBox="1"/>
          <p:nvPr/>
        </p:nvSpPr>
        <p:spPr>
          <a:xfrm>
            <a:off x="356426" y="237743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프로젝트 목적</a:t>
            </a:r>
          </a:p>
        </p:txBody>
      </p:sp>
      <p:pic>
        <p:nvPicPr>
          <p:cNvPr id="1026" name="Picture 2" descr="코딩 - 무료 전자개 아이콘">
            <a:extLst>
              <a:ext uri="{FF2B5EF4-FFF2-40B4-BE49-F238E27FC236}">
                <a16:creationId xmlns:a16="http://schemas.microsoft.com/office/drawing/2014/main" id="{4F904949-79A6-4B08-9B3D-BED0DD6A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61" y="1130559"/>
            <a:ext cx="2013857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협동 - 무료 사업개 아이콘">
            <a:extLst>
              <a:ext uri="{FF2B5EF4-FFF2-40B4-BE49-F238E27FC236}">
                <a16:creationId xmlns:a16="http://schemas.microsoft.com/office/drawing/2014/main" id="{1160CA30-4A18-443C-965F-9E9B241E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8" y="4097693"/>
            <a:ext cx="2013856" cy="20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ession">
            <a:extLst>
              <a:ext uri="{FF2B5EF4-FFF2-40B4-BE49-F238E27FC236}">
                <a16:creationId xmlns:a16="http://schemas.microsoft.com/office/drawing/2014/main" id="{F73CB626-DAC3-44A9-94B8-8217AC37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15" y="3586454"/>
            <a:ext cx="2254509" cy="22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EB5ECC-E54F-4CC6-BD3C-8061C9827DEF}"/>
              </a:ext>
            </a:extLst>
          </p:cNvPr>
          <p:cNvSpPr txBox="1"/>
          <p:nvPr/>
        </p:nvSpPr>
        <p:spPr>
          <a:xfrm>
            <a:off x="3128864" y="4458290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협동심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60F97-3A13-4AA8-BAA7-8A15CBEAA578}"/>
              </a:ext>
            </a:extLst>
          </p:cNvPr>
          <p:cNvSpPr txBox="1"/>
          <p:nvPr/>
        </p:nvSpPr>
        <p:spPr>
          <a:xfrm>
            <a:off x="5690118" y="1491156"/>
            <a:ext cx="5304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프로그래밍 전공능력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09E95-B339-467B-A44E-0A9A6A4F026B}"/>
              </a:ext>
            </a:extLst>
          </p:cNvPr>
          <p:cNvSpPr txBox="1"/>
          <p:nvPr/>
        </p:nvSpPr>
        <p:spPr>
          <a:xfrm>
            <a:off x="8093896" y="4269243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프로젝트 기획 경험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6800D-8B6E-44D7-AA0C-4B99F90FB2AE}"/>
              </a:ext>
            </a:extLst>
          </p:cNvPr>
          <p:cNvSpPr txBox="1"/>
          <p:nvPr/>
        </p:nvSpPr>
        <p:spPr>
          <a:xfrm>
            <a:off x="-4553339" y="2136710"/>
            <a:ext cx="37577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김태은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프로그램 개발 전반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PPT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ko-KR" altLang="en-US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1F2B9-E54E-405D-A837-448B23785461}"/>
              </a:ext>
            </a:extLst>
          </p:cNvPr>
          <p:cNvSpPr txBox="1"/>
          <p:nvPr/>
        </p:nvSpPr>
        <p:spPr>
          <a:xfrm>
            <a:off x="13945527" y="2077081"/>
            <a:ext cx="2379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최민준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개발보조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PPT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  <a:endParaRPr lang="en-US" altLang="ko-KR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보고서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D9166-8AA4-4BE9-8D98-17F0C24EFB3E}"/>
              </a:ext>
            </a:extLst>
          </p:cNvPr>
          <p:cNvSpPr txBox="1"/>
          <p:nvPr/>
        </p:nvSpPr>
        <p:spPr>
          <a:xfrm>
            <a:off x="356426" y="-1647044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781035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B7EEA-5A44-4793-919D-D36A7FA63369}"/>
              </a:ext>
            </a:extLst>
          </p:cNvPr>
          <p:cNvSpPr txBox="1"/>
          <p:nvPr/>
        </p:nvSpPr>
        <p:spPr>
          <a:xfrm>
            <a:off x="-4757497" y="237743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프로젝트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54812-2874-4235-9772-ABBBC50F6600}"/>
              </a:ext>
            </a:extLst>
          </p:cNvPr>
          <p:cNvSpPr txBox="1"/>
          <p:nvPr/>
        </p:nvSpPr>
        <p:spPr>
          <a:xfrm>
            <a:off x="356426" y="237743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순서도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16269A9E-63F8-42CB-A7B3-2ACB8C07B6F0}"/>
              </a:ext>
            </a:extLst>
          </p:cNvPr>
          <p:cNvSpPr/>
          <p:nvPr/>
        </p:nvSpPr>
        <p:spPr>
          <a:xfrm>
            <a:off x="4813040" y="884074"/>
            <a:ext cx="2565919" cy="842089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 or </a:t>
            </a:r>
            <a:r>
              <a:rPr lang="ko-KR" altLang="en-US" dirty="0"/>
              <a:t>로그인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50E015C-16F8-475F-9245-E91FD0FA0692}"/>
              </a:ext>
            </a:extLst>
          </p:cNvPr>
          <p:cNvSpPr/>
          <p:nvPr/>
        </p:nvSpPr>
        <p:spPr>
          <a:xfrm>
            <a:off x="4813040" y="2230016"/>
            <a:ext cx="2566800" cy="842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3D6E3EAC-D313-491C-937E-77D1CFC3D306}"/>
              </a:ext>
            </a:extLst>
          </p:cNvPr>
          <p:cNvSpPr/>
          <p:nvPr/>
        </p:nvSpPr>
        <p:spPr>
          <a:xfrm>
            <a:off x="4813040" y="3576269"/>
            <a:ext cx="2566800" cy="842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등장 </a:t>
            </a:r>
            <a:r>
              <a:rPr lang="en-US" altLang="ko-KR" dirty="0"/>
              <a:t>or </a:t>
            </a:r>
            <a:r>
              <a:rPr lang="ko-KR" altLang="en-US" dirty="0"/>
              <a:t>이벤트</a:t>
            </a:r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2907ECF-E6A0-4C9F-BD39-4B6537165FED}"/>
              </a:ext>
            </a:extLst>
          </p:cNvPr>
          <p:cNvSpPr/>
          <p:nvPr/>
        </p:nvSpPr>
        <p:spPr>
          <a:xfrm>
            <a:off x="4812159" y="4922522"/>
            <a:ext cx="2566800" cy="842400"/>
          </a:xfrm>
          <a:prstGeom prst="flowChartOnlineStorag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실시간 저장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1A42FB36-F5D4-445B-8E7C-FB5B9CD636D5}"/>
              </a:ext>
            </a:extLst>
          </p:cNvPr>
          <p:cNvSpPr/>
          <p:nvPr/>
        </p:nvSpPr>
        <p:spPr>
          <a:xfrm>
            <a:off x="1419807" y="4922522"/>
            <a:ext cx="2566800" cy="842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 시 </a:t>
            </a:r>
            <a:r>
              <a:rPr lang="ko-KR" altLang="en-US" dirty="0" err="1"/>
              <a:t>스탯</a:t>
            </a:r>
            <a:r>
              <a:rPr lang="ko-KR" altLang="en-US" dirty="0"/>
              <a:t> 유지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7D550C68-E3F5-4486-B719-7EB77B1EE4F2}"/>
              </a:ext>
            </a:extLst>
          </p:cNvPr>
          <p:cNvSpPr/>
          <p:nvPr/>
        </p:nvSpPr>
        <p:spPr>
          <a:xfrm>
            <a:off x="8204511" y="4922522"/>
            <a:ext cx="2566800" cy="842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스탯으로</a:t>
            </a:r>
            <a:r>
              <a:rPr lang="ko-KR" altLang="en-US" dirty="0"/>
              <a:t> 바뀌는 </a:t>
            </a:r>
            <a:r>
              <a:rPr lang="en-US" altLang="ko-KR" dirty="0"/>
              <a:t>3</a:t>
            </a:r>
            <a:r>
              <a:rPr lang="ko-KR" altLang="en-US" dirty="0"/>
              <a:t>가지 엔딩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CCD381-0202-49DC-BEDC-2CAA2636523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26163"/>
            <a:ext cx="0" cy="35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B4E5121-1E38-4965-9C88-E8475D17DF74}"/>
              </a:ext>
            </a:extLst>
          </p:cNvPr>
          <p:cNvCxnSpPr>
            <a:cxnSpLocks/>
          </p:cNvCxnSpPr>
          <p:nvPr/>
        </p:nvCxnSpPr>
        <p:spPr>
          <a:xfrm>
            <a:off x="6096000" y="3072416"/>
            <a:ext cx="0" cy="35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481886-7D5D-40CE-A7C4-5490EE5EAE89}"/>
              </a:ext>
            </a:extLst>
          </p:cNvPr>
          <p:cNvCxnSpPr>
            <a:cxnSpLocks/>
          </p:cNvCxnSpPr>
          <p:nvPr/>
        </p:nvCxnSpPr>
        <p:spPr>
          <a:xfrm>
            <a:off x="6096000" y="4418669"/>
            <a:ext cx="0" cy="354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6ADBE4-15A8-44AA-8EAF-FA77759F9B17}"/>
              </a:ext>
            </a:extLst>
          </p:cNvPr>
          <p:cNvCxnSpPr>
            <a:cxnSpLocks/>
          </p:cNvCxnSpPr>
          <p:nvPr/>
        </p:nvCxnSpPr>
        <p:spPr>
          <a:xfrm>
            <a:off x="6965302" y="5352196"/>
            <a:ext cx="975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681AAB-0092-4B9A-8B57-D50347A4459F}"/>
              </a:ext>
            </a:extLst>
          </p:cNvPr>
          <p:cNvCxnSpPr>
            <a:cxnSpLocks/>
          </p:cNvCxnSpPr>
          <p:nvPr/>
        </p:nvCxnSpPr>
        <p:spPr>
          <a:xfrm flipH="1">
            <a:off x="4145900" y="5352196"/>
            <a:ext cx="6662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BCB6D4-B630-49C5-8F8B-F01EC787744E}"/>
              </a:ext>
            </a:extLst>
          </p:cNvPr>
          <p:cNvSpPr txBox="1"/>
          <p:nvPr/>
        </p:nvSpPr>
        <p:spPr>
          <a:xfrm>
            <a:off x="356426" y="-1591058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기술스택과</a:t>
            </a:r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주요기능</a:t>
            </a:r>
          </a:p>
        </p:txBody>
      </p:sp>
    </p:spTree>
    <p:extLst>
      <p:ext uri="{BB962C8B-B14F-4D97-AF65-F5344CB8AC3E}">
        <p14:creationId xmlns:p14="http://schemas.microsoft.com/office/powerpoint/2010/main" val="63404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E938D-B3BE-4E85-A010-E6628AAC65E8}"/>
              </a:ext>
            </a:extLst>
          </p:cNvPr>
          <p:cNvSpPr txBox="1"/>
          <p:nvPr/>
        </p:nvSpPr>
        <p:spPr>
          <a:xfrm>
            <a:off x="-1929574" y="237743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순서도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8AEEA-4FF5-4F0A-804F-75822DC54D4A}"/>
              </a:ext>
            </a:extLst>
          </p:cNvPr>
          <p:cNvSpPr txBox="1"/>
          <p:nvPr/>
        </p:nvSpPr>
        <p:spPr>
          <a:xfrm>
            <a:off x="356426" y="237743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기술스택과</a:t>
            </a:r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주요기능</a:t>
            </a:r>
          </a:p>
        </p:txBody>
      </p:sp>
      <p:pic>
        <p:nvPicPr>
          <p:cNvPr id="2050" name="Picture 2" descr="MariaDB] Mac MariaDB 설치 및 조작">
            <a:extLst>
              <a:ext uri="{FF2B5EF4-FFF2-40B4-BE49-F238E27FC236}">
                <a16:creationId xmlns:a16="http://schemas.microsoft.com/office/drawing/2014/main" id="{D24CA456-49F8-407A-BA27-0F02E6D7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4" y="1672019"/>
            <a:ext cx="2695588" cy="138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DA208-672E-45D3-978F-9C8FC6DA31C6}"/>
              </a:ext>
            </a:extLst>
          </p:cNvPr>
          <p:cNvSpPr txBox="1"/>
          <p:nvPr/>
        </p:nvSpPr>
        <p:spPr>
          <a:xfrm>
            <a:off x="3432442" y="1859125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Maria DB 11.3  </a:t>
            </a: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-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로그인 기능 및 실시간 저장기능</a:t>
            </a:r>
          </a:p>
        </p:txBody>
      </p:sp>
      <p:sp>
        <p:nvSpPr>
          <p:cNvPr id="4" name="AutoShape 4" descr="OpenSSL - 나무위키">
            <a:extLst>
              <a:ext uri="{FF2B5EF4-FFF2-40B4-BE49-F238E27FC236}">
                <a16:creationId xmlns:a16="http://schemas.microsoft.com/office/drawing/2014/main" id="{7934CBE8-2080-43F1-BCF9-5C81FA4AB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392" y="3276600"/>
            <a:ext cx="3020008" cy="30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OpenSSL - 나무위키">
            <a:extLst>
              <a:ext uri="{FF2B5EF4-FFF2-40B4-BE49-F238E27FC236}">
                <a16:creationId xmlns:a16="http://schemas.microsoft.com/office/drawing/2014/main" id="{A51B5508-5784-481C-B448-6FA937513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286000" y="3920411"/>
            <a:ext cx="1807029" cy="1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5872D-FAEC-42C1-8650-C1FC2D2F3DB5}"/>
              </a:ext>
            </a:extLst>
          </p:cNvPr>
          <p:cNvSpPr txBox="1"/>
          <p:nvPr/>
        </p:nvSpPr>
        <p:spPr>
          <a:xfrm>
            <a:off x="3432442" y="4223760"/>
            <a:ext cx="4094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CURL 8.8.0</a:t>
            </a:r>
          </a:p>
          <a:p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-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비밀번호 찾기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7B187-F816-49D9-8372-15D987AD7070}"/>
              </a:ext>
            </a:extLst>
          </p:cNvPr>
          <p:cNvSpPr txBox="1"/>
          <p:nvPr/>
        </p:nvSpPr>
        <p:spPr>
          <a:xfrm>
            <a:off x="356426" y="-101498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주요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0A227-EAD4-4F97-93E3-70ACF48D9BE0}"/>
              </a:ext>
            </a:extLst>
          </p:cNvPr>
          <p:cNvSpPr txBox="1"/>
          <p:nvPr/>
        </p:nvSpPr>
        <p:spPr>
          <a:xfrm>
            <a:off x="464323" y="8807333"/>
            <a:ext cx="115371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68CCC"/>
                </a:solidFill>
                <a:latin typeface="Consolas" panose="020B0609020204030204" pitchFamily="49" charset="0"/>
              </a:rPr>
              <a:t>Hp_Query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latin typeface="Consolas" panose="020B0609020204030204" pitchFamily="49" charset="0"/>
              </a:rPr>
              <a:t> id[]) {</a:t>
            </a:r>
          </a:p>
          <a:p>
            <a:r>
              <a:rPr lang="en-US" altLang="ko-KR" dirty="0">
                <a:solidFill>
                  <a:srgbClr val="00FFFF"/>
                </a:solidFill>
                <a:latin typeface="Consolas" panose="020B0609020204030204" pitchFamily="49" charset="0"/>
              </a:rPr>
              <a:t>	MYSQL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mysql_init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FF3300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mysql_real_connect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, “Domain", “Name", “</a:t>
            </a:r>
            <a:r>
              <a:rPr lang="en-US" altLang="ko-KR" dirty="0" err="1">
                <a:latin typeface="Consolas" panose="020B0609020204030204" pitchFamily="49" charset="0"/>
              </a:rPr>
              <a:t>DB_Password</a:t>
            </a:r>
            <a:r>
              <a:rPr lang="en-US" altLang="ko-KR" dirty="0">
                <a:latin typeface="Consolas" panose="020B0609020204030204" pitchFamily="49" charset="0"/>
              </a:rPr>
              <a:t>", “S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chema</a:t>
            </a:r>
            <a:r>
              <a:rPr lang="en-US" altLang="ko-KR" dirty="0">
                <a:latin typeface="Consolas" panose="020B0609020204030204" pitchFamily="49" charset="0"/>
              </a:rPr>
              <a:t>", 0, NULL, 0))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fprintf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FAADC"/>
                </a:solidFill>
                <a:latin typeface="Consolas" panose="020B0609020204030204" pitchFamily="49" charset="0"/>
              </a:rPr>
              <a:t>stderr</a:t>
            </a:r>
            <a:r>
              <a:rPr lang="en-US" altLang="ko-KR" dirty="0">
                <a:latin typeface="Consolas" panose="020B0609020204030204" pitchFamily="49" charset="0"/>
              </a:rPr>
              <a:t>, "Database connect </a:t>
            </a:r>
            <a:r>
              <a:rPr lang="en-US" altLang="ko-KR" dirty="0" err="1">
                <a:latin typeface="Consolas" panose="020B0609020204030204" pitchFamily="49" charset="0"/>
              </a:rPr>
              <a:t>falled</a:t>
            </a:r>
            <a:r>
              <a:rPr lang="en-US" altLang="ko-KR" dirty="0">
                <a:latin typeface="Consolas" panose="020B0609020204030204" pitchFamily="49" charset="0"/>
              </a:rPr>
              <a:t>: %s\n", </a:t>
            </a:r>
            <a:r>
              <a:rPr lang="en-US" altLang="ko-KR" dirty="0" err="1">
                <a:latin typeface="Consolas" panose="020B0609020204030204" pitchFamily="49" charset="0"/>
              </a:rPr>
              <a:t>mysql_error</a:t>
            </a:r>
            <a:r>
              <a:rPr lang="en-US" altLang="ko-KR" dirty="0">
                <a:latin typeface="Consolas" panose="020B0609020204030204" pitchFamily="49" charset="0"/>
              </a:rPr>
              <a:t>(conn));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15);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latin typeface="Consolas" panose="020B0609020204030204" pitchFamily="49" charset="0"/>
              </a:rPr>
              <a:t>(3000);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A68CCC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	char</a:t>
            </a:r>
            <a:r>
              <a:rPr lang="en-US" altLang="ko-KR" dirty="0">
                <a:latin typeface="Consolas" panose="020B0609020204030204" pitchFamily="49" charset="0"/>
              </a:rPr>
              <a:t> query[255];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latin typeface="Consolas" panose="020B0609020204030204" pitchFamily="49" charset="0"/>
              </a:rPr>
              <a:t>(query, 0 ,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(query));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sprintf</a:t>
            </a:r>
            <a:r>
              <a:rPr lang="en-US" altLang="ko-KR" dirty="0">
                <a:latin typeface="Consolas" panose="020B0609020204030204" pitchFamily="49" charset="0"/>
              </a:rPr>
              <a:t>(query, “SELECT hp FROM </a:t>
            </a:r>
            <a:r>
              <a:rPr lang="en-US" altLang="ko-KR" dirty="0" err="1">
                <a:latin typeface="Consolas" panose="020B0609020204030204" pitchFamily="49" charset="0"/>
              </a:rPr>
              <a:t>demo.table</a:t>
            </a:r>
            <a:r>
              <a:rPr lang="en-US" altLang="ko-KR" dirty="0">
                <a:latin typeface="Consolas" panose="020B0609020204030204" pitchFamily="49" charset="0"/>
              </a:rPr>
              <a:t> WHERE id = ‘%s’”, id);</a:t>
            </a:r>
          </a:p>
          <a:p>
            <a:r>
              <a:rPr lang="en-US" altLang="ko-KR" dirty="0">
                <a:solidFill>
                  <a:srgbClr val="FF3300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mysql_query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, query)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fprintf</a:t>
            </a:r>
            <a:r>
              <a:rPr lang="en-US" altLang="ko-KR" dirty="0">
                <a:latin typeface="Consolas" panose="020B0609020204030204" pitchFamily="49" charset="0"/>
              </a:rPr>
              <a:t>(stderr, "Query execution failed: %s\n", </a:t>
            </a:r>
            <a:r>
              <a:rPr lang="en-US" altLang="ko-KR" dirty="0" err="1">
                <a:latin typeface="Consolas" panose="020B0609020204030204" pitchFamily="49" charset="0"/>
              </a:rPr>
              <a:t>mysql_error</a:t>
            </a:r>
            <a:r>
              <a:rPr lang="en-US" altLang="ko-KR" dirty="0">
                <a:latin typeface="Consolas" panose="020B0609020204030204" pitchFamily="49" charset="0"/>
              </a:rPr>
              <a:t>(conn));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latin typeface="Consolas" panose="020B0609020204030204" pitchFamily="49" charset="0"/>
              </a:rPr>
              <a:t>(3000);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15);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A68CCC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242C3B-5802-453F-BF6C-951369874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2" y="4435164"/>
            <a:ext cx="2731091" cy="8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D376D-B28D-4408-8E7E-9258D579486C}"/>
              </a:ext>
            </a:extLst>
          </p:cNvPr>
          <p:cNvSpPr txBox="1"/>
          <p:nvPr/>
        </p:nvSpPr>
        <p:spPr>
          <a:xfrm>
            <a:off x="-5222153" y="237743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기술스택과</a:t>
            </a:r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1A174-DC03-4654-96EC-24720A879F5A}"/>
              </a:ext>
            </a:extLst>
          </p:cNvPr>
          <p:cNvSpPr txBox="1"/>
          <p:nvPr/>
        </p:nvSpPr>
        <p:spPr>
          <a:xfrm>
            <a:off x="356426" y="237743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주요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DC682-B520-45BA-BA0E-F0DA8014FEAA}"/>
              </a:ext>
            </a:extLst>
          </p:cNvPr>
          <p:cNvSpPr txBox="1"/>
          <p:nvPr/>
        </p:nvSpPr>
        <p:spPr>
          <a:xfrm>
            <a:off x="464323" y="939683"/>
            <a:ext cx="115371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68CCC"/>
                </a:solidFill>
                <a:latin typeface="Consolas" panose="020B0609020204030204" pitchFamily="49" charset="0"/>
              </a:rPr>
              <a:t>Hp_Query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latin typeface="Consolas" panose="020B0609020204030204" pitchFamily="49" charset="0"/>
              </a:rPr>
              <a:t> id[]) {</a:t>
            </a:r>
          </a:p>
          <a:p>
            <a:r>
              <a:rPr lang="en-US" altLang="ko-KR" dirty="0">
                <a:solidFill>
                  <a:srgbClr val="00FFFF"/>
                </a:solidFill>
                <a:latin typeface="Consolas" panose="020B0609020204030204" pitchFamily="49" charset="0"/>
              </a:rPr>
              <a:t>	MYSQL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mysql_init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FF3300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mysql_real_connect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, “Domain", “Name", “</a:t>
            </a:r>
            <a:r>
              <a:rPr lang="en-US" altLang="ko-KR" dirty="0" err="1">
                <a:latin typeface="Consolas" panose="020B0609020204030204" pitchFamily="49" charset="0"/>
              </a:rPr>
              <a:t>DB_Password</a:t>
            </a:r>
            <a:r>
              <a:rPr lang="en-US" altLang="ko-KR" dirty="0">
                <a:latin typeface="Consolas" panose="020B0609020204030204" pitchFamily="49" charset="0"/>
              </a:rPr>
              <a:t>", “S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chema</a:t>
            </a:r>
            <a:r>
              <a:rPr lang="en-US" altLang="ko-KR" dirty="0">
                <a:latin typeface="Consolas" panose="020B0609020204030204" pitchFamily="49" charset="0"/>
              </a:rPr>
              <a:t>", 0, NULL, 0))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fprintf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FAADC"/>
                </a:solidFill>
                <a:latin typeface="Consolas" panose="020B0609020204030204" pitchFamily="49" charset="0"/>
              </a:rPr>
              <a:t>stderr</a:t>
            </a:r>
            <a:r>
              <a:rPr lang="en-US" altLang="ko-KR" dirty="0">
                <a:latin typeface="Consolas" panose="020B0609020204030204" pitchFamily="49" charset="0"/>
              </a:rPr>
              <a:t>, "Database connect </a:t>
            </a:r>
            <a:r>
              <a:rPr lang="en-US" altLang="ko-KR" dirty="0" err="1">
                <a:latin typeface="Consolas" panose="020B0609020204030204" pitchFamily="49" charset="0"/>
              </a:rPr>
              <a:t>falled</a:t>
            </a:r>
            <a:r>
              <a:rPr lang="en-US" altLang="ko-KR" dirty="0">
                <a:latin typeface="Consolas" panose="020B0609020204030204" pitchFamily="49" charset="0"/>
              </a:rPr>
              <a:t>: %s\n", </a:t>
            </a:r>
            <a:r>
              <a:rPr lang="en-US" altLang="ko-KR" dirty="0" err="1">
                <a:latin typeface="Consolas" panose="020B0609020204030204" pitchFamily="49" charset="0"/>
              </a:rPr>
              <a:t>mysql_error</a:t>
            </a:r>
            <a:r>
              <a:rPr lang="en-US" altLang="ko-KR" dirty="0">
                <a:latin typeface="Consolas" panose="020B0609020204030204" pitchFamily="49" charset="0"/>
              </a:rPr>
              <a:t>(conn));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15);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latin typeface="Consolas" panose="020B0609020204030204" pitchFamily="49" charset="0"/>
              </a:rPr>
              <a:t>(3000);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A68CCC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	char</a:t>
            </a:r>
            <a:r>
              <a:rPr lang="en-US" altLang="ko-KR" dirty="0">
                <a:latin typeface="Consolas" panose="020B0609020204030204" pitchFamily="49" charset="0"/>
              </a:rPr>
              <a:t> query[255];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latin typeface="Consolas" panose="020B0609020204030204" pitchFamily="49" charset="0"/>
              </a:rPr>
              <a:t>(query, 0 ,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(query));</a:t>
            </a: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sprintf</a:t>
            </a:r>
            <a:r>
              <a:rPr lang="en-US" altLang="ko-KR" dirty="0">
                <a:latin typeface="Consolas" panose="020B0609020204030204" pitchFamily="49" charset="0"/>
              </a:rPr>
              <a:t>(query, “SELECT hp FROM </a:t>
            </a:r>
            <a:r>
              <a:rPr lang="en-US" altLang="ko-KR" dirty="0" err="1">
                <a:latin typeface="Consolas" panose="020B0609020204030204" pitchFamily="49" charset="0"/>
              </a:rPr>
              <a:t>demo.table</a:t>
            </a:r>
            <a:r>
              <a:rPr lang="en-US" altLang="ko-KR" dirty="0">
                <a:latin typeface="Consolas" panose="020B0609020204030204" pitchFamily="49" charset="0"/>
              </a:rPr>
              <a:t> WHERE id = ‘%s’”, id);</a:t>
            </a:r>
          </a:p>
          <a:p>
            <a:r>
              <a:rPr lang="en-US" altLang="ko-KR" dirty="0">
                <a:solidFill>
                  <a:srgbClr val="FF3300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mysql_query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db</a:t>
            </a:r>
            <a:r>
              <a:rPr lang="en-US" altLang="ko-KR" dirty="0">
                <a:latin typeface="Consolas" panose="020B0609020204030204" pitchFamily="49" charset="0"/>
              </a:rPr>
              <a:t>, query)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fprintf</a:t>
            </a:r>
            <a:r>
              <a:rPr lang="en-US" altLang="ko-KR" dirty="0">
                <a:latin typeface="Consolas" panose="020B0609020204030204" pitchFamily="49" charset="0"/>
              </a:rPr>
              <a:t>(stderr, "Query execution failed: %s\n", </a:t>
            </a:r>
            <a:r>
              <a:rPr lang="en-US" altLang="ko-KR" dirty="0" err="1">
                <a:latin typeface="Consolas" panose="020B0609020204030204" pitchFamily="49" charset="0"/>
              </a:rPr>
              <a:t>mysql_error</a:t>
            </a:r>
            <a:r>
              <a:rPr lang="en-US" altLang="ko-KR" dirty="0">
                <a:latin typeface="Consolas" panose="020B0609020204030204" pitchFamily="49" charset="0"/>
              </a:rPr>
              <a:t>(conn));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latin typeface="Consolas" panose="020B0609020204030204" pitchFamily="49" charset="0"/>
              </a:rPr>
              <a:t>(3000);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SetConsoleTextAttribute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FAADC"/>
                </a:solidFill>
                <a:latin typeface="Consolas" panose="020B0609020204030204" pitchFamily="49" charset="0"/>
              </a:rPr>
              <a:t>GetStdHandle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99FF"/>
                </a:solidFill>
                <a:latin typeface="Consolas" panose="020B0609020204030204" pitchFamily="49" charset="0"/>
              </a:rPr>
              <a:t>STD_OUTPUT_HANDLE</a:t>
            </a:r>
            <a:r>
              <a:rPr lang="en-US" altLang="ko-KR" dirty="0">
                <a:latin typeface="Consolas" panose="020B0609020204030204" pitchFamily="49" charset="0"/>
              </a:rPr>
              <a:t>), 15);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A68CCC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3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BC009-1487-479D-92DA-FF10631A63E3}"/>
              </a:ext>
            </a:extLst>
          </p:cNvPr>
          <p:cNvSpPr txBox="1"/>
          <p:nvPr/>
        </p:nvSpPr>
        <p:spPr>
          <a:xfrm>
            <a:off x="4330934" y="2706309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B3777-C521-4003-B0F4-FD4F05C64EC7}"/>
              </a:ext>
            </a:extLst>
          </p:cNvPr>
          <p:cNvSpPr txBox="1"/>
          <p:nvPr/>
        </p:nvSpPr>
        <p:spPr>
          <a:xfrm>
            <a:off x="3048762" y="382478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회귀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1404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김태은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,1417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최민준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292CED-16ED-4226-980A-8E8135BFA404}"/>
              </a:ext>
            </a:extLst>
          </p:cNvPr>
          <p:cNvCxnSpPr>
            <a:cxnSpLocks/>
          </p:cNvCxnSpPr>
          <p:nvPr/>
        </p:nvCxnSpPr>
        <p:spPr>
          <a:xfrm flipV="1">
            <a:off x="3452199" y="3713496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1DB4103-E183-4FBB-A075-B980D6CBF196}"/>
              </a:ext>
            </a:extLst>
          </p:cNvPr>
          <p:cNvCxnSpPr>
            <a:cxnSpLocks/>
          </p:cNvCxnSpPr>
          <p:nvPr/>
        </p:nvCxnSpPr>
        <p:spPr>
          <a:xfrm flipV="1">
            <a:off x="3452198" y="4535821"/>
            <a:ext cx="5207169" cy="5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5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573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a타이틀고딕3</vt:lpstr>
      <vt:lpstr>Calibri Light</vt:lpstr>
      <vt:lpstr>Calibri</vt:lpstr>
      <vt:lpstr>a가을소풍B</vt:lpstr>
      <vt:lpstr>Consolas</vt:lpstr>
      <vt:lpstr>Arial</vt:lpstr>
      <vt:lpstr>a가을소풍M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태은 김</dc:creator>
  <cp:lastModifiedBy>태은 김</cp:lastModifiedBy>
  <cp:revision>12</cp:revision>
  <dcterms:created xsi:type="dcterms:W3CDTF">2024-06-21T10:28:14Z</dcterms:created>
  <dcterms:modified xsi:type="dcterms:W3CDTF">2024-07-01T04:46:02Z</dcterms:modified>
</cp:coreProperties>
</file>