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8" r:id="rId6"/>
    <p:sldId id="260" r:id="rId7"/>
    <p:sldId id="261" r:id="rId8"/>
    <p:sldId id="269" r:id="rId9"/>
    <p:sldId id="270" r:id="rId10"/>
    <p:sldId id="262" r:id="rId11"/>
    <p:sldId id="263" r:id="rId12"/>
    <p:sldId id="264" r:id="rId13"/>
    <p:sldId id="271" r:id="rId14"/>
    <p:sldId id="273" r:id="rId15"/>
    <p:sldId id="272" r:id="rId16"/>
    <p:sldId id="265" r:id="rId17"/>
    <p:sldId id="266" r:id="rId18"/>
    <p:sldId id="267"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4EC629D-7EA9-40EC-8B07-2B6F78954205}">
          <p14:sldIdLst>
            <p14:sldId id="256"/>
            <p14:sldId id="257"/>
            <p14:sldId id="258"/>
            <p14:sldId id="259"/>
            <p14:sldId id="268"/>
            <p14:sldId id="260"/>
            <p14:sldId id="261"/>
            <p14:sldId id="269"/>
            <p14:sldId id="270"/>
            <p14:sldId id="262"/>
            <p14:sldId id="263"/>
            <p14:sldId id="264"/>
            <p14:sldId id="271"/>
            <p14:sldId id="273"/>
            <p14:sldId id="272"/>
            <p14:sldId id="265"/>
            <p14:sldId id="266"/>
            <p14:sldId id="267"/>
            <p14:sldId id="274"/>
          </p14:sldIdLst>
        </p14:section>
        <p14:section name="Section sans titre" id="{F428E18E-168A-4303-815A-69735760FD5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9745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5131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278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3901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747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7726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421207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5588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13815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2950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266986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007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88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6230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392439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0045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159490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E3295-55FD-41EF-9E42-B62D97AEABBC}"/>
              </a:ext>
            </a:extLst>
          </p:cNvPr>
          <p:cNvSpPr>
            <a:spLocks noGrp="1"/>
          </p:cNvSpPr>
          <p:nvPr>
            <p:ph type="ctrTitle"/>
          </p:nvPr>
        </p:nvSpPr>
        <p:spPr/>
        <p:txBody>
          <a:bodyPr/>
          <a:lstStyle/>
          <a:p>
            <a:r>
              <a:rPr lang="fr-FR" dirty="0"/>
              <a:t>BACKUP and RECOVERY</a:t>
            </a:r>
            <a:br>
              <a:rPr lang="fr-FR" dirty="0"/>
            </a:br>
            <a:r>
              <a:rPr lang="fr-FR" dirty="0"/>
              <a:t>Intro to RMAN</a:t>
            </a:r>
            <a:endParaRPr lang="es-ES" dirty="0"/>
          </a:p>
        </p:txBody>
      </p:sp>
      <p:sp>
        <p:nvSpPr>
          <p:cNvPr id="3" name="Sous-titre 2">
            <a:extLst>
              <a:ext uri="{FF2B5EF4-FFF2-40B4-BE49-F238E27FC236}">
                <a16:creationId xmlns:a16="http://schemas.microsoft.com/office/drawing/2014/main" id="{75DF8596-80AB-8C21-62BE-69FAD619290C}"/>
              </a:ext>
            </a:extLst>
          </p:cNvPr>
          <p:cNvSpPr>
            <a:spLocks noGrp="1"/>
          </p:cNvSpPr>
          <p:nvPr>
            <p:ph type="subTitle" idx="1"/>
          </p:nvPr>
        </p:nvSpPr>
        <p:spPr>
          <a:xfrm>
            <a:off x="1507067" y="4050832"/>
            <a:ext cx="7766936" cy="1897581"/>
          </a:xfrm>
        </p:spPr>
        <p:txBody>
          <a:bodyPr>
            <a:normAutofit/>
          </a:bodyPr>
          <a:lstStyle/>
          <a:p>
            <a:r>
              <a:rPr lang="fr-FR" dirty="0"/>
              <a:t>Dr. Tarik JAHID</a:t>
            </a:r>
          </a:p>
          <a:p>
            <a:r>
              <a:rPr lang="fr-FR" dirty="0"/>
              <a:t>Enseignant chercheur – EMSI – Rabat</a:t>
            </a:r>
          </a:p>
          <a:p>
            <a:r>
              <a:rPr lang="fr-FR" dirty="0"/>
              <a:t>Filière</a:t>
            </a:r>
            <a:r>
              <a:rPr lang="es-ES" dirty="0"/>
              <a:t> IIR</a:t>
            </a:r>
          </a:p>
          <a:p>
            <a:r>
              <a:rPr lang="es-ES" dirty="0"/>
              <a:t>2023-2024</a:t>
            </a:r>
          </a:p>
        </p:txBody>
      </p:sp>
      <p:pic>
        <p:nvPicPr>
          <p:cNvPr id="1026" name="Picture 2">
            <a:extLst>
              <a:ext uri="{FF2B5EF4-FFF2-40B4-BE49-F238E27FC236}">
                <a16:creationId xmlns:a16="http://schemas.microsoft.com/office/drawing/2014/main" id="{4AADDA11-359F-6ECC-5459-FCE0FACFF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669" y="538319"/>
            <a:ext cx="34671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5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8CFDE-1C0F-0886-5CD6-F499572A6392}"/>
              </a:ext>
            </a:extLst>
          </p:cNvPr>
          <p:cNvSpPr>
            <a:spLocks noGrp="1"/>
          </p:cNvSpPr>
          <p:nvPr>
            <p:ph type="title"/>
          </p:nvPr>
        </p:nvSpPr>
        <p:spPr/>
        <p:txBody>
          <a:bodyPr/>
          <a:lstStyle/>
          <a:p>
            <a:r>
              <a:rPr lang="fr-FR" dirty="0"/>
              <a:t>Les paramètres de RMAN (1/6)</a:t>
            </a:r>
            <a:endParaRPr lang="es-ES" dirty="0"/>
          </a:p>
        </p:txBody>
      </p:sp>
      <p:sp>
        <p:nvSpPr>
          <p:cNvPr id="3" name="Espace réservé du contenu 2">
            <a:extLst>
              <a:ext uri="{FF2B5EF4-FFF2-40B4-BE49-F238E27FC236}">
                <a16:creationId xmlns:a16="http://schemas.microsoft.com/office/drawing/2014/main" id="{5AC3027F-9327-A0B6-016B-2BAADE515061}"/>
              </a:ext>
            </a:extLst>
          </p:cNvPr>
          <p:cNvSpPr>
            <a:spLocks noGrp="1"/>
          </p:cNvSpPr>
          <p:nvPr>
            <p:ph idx="1"/>
          </p:nvPr>
        </p:nvSpPr>
        <p:spPr/>
        <p:txBody>
          <a:bodyPr>
            <a:normAutofit lnSpcReduction="10000"/>
          </a:bodyPr>
          <a:lstStyle/>
          <a:p>
            <a:r>
              <a:rPr lang="fr-FR" dirty="0"/>
              <a:t>RMAN est installé avec une configuration de paramètres par défaut, nous pouvons les modifier selon le besoin. Ces paramètres permettent la manipulation et le contrôle des sauvegardes selon nos besoins </a:t>
            </a:r>
            <a:r>
              <a:rPr lang="fr-FR" dirty="0" err="1"/>
              <a:t>spècifiques</a:t>
            </a:r>
            <a:r>
              <a:rPr lang="fr-FR" dirty="0"/>
              <a:t>, par exemple on peut définir le nombre de copy de sauvegardes à faire.</a:t>
            </a:r>
          </a:p>
          <a:p>
            <a:r>
              <a:rPr lang="fr-FR" dirty="0"/>
              <a:t>Les paramètres de RMAN :</a:t>
            </a:r>
          </a:p>
          <a:p>
            <a:pPr lvl="1"/>
            <a:r>
              <a:rPr lang="es-ES" dirty="0" err="1"/>
              <a:t>Politique</a:t>
            </a:r>
            <a:r>
              <a:rPr lang="es-ES" dirty="0"/>
              <a:t> de </a:t>
            </a:r>
            <a:r>
              <a:rPr lang="es-ES" dirty="0" err="1"/>
              <a:t>rétention</a:t>
            </a:r>
            <a:r>
              <a:rPr lang="es-ES" dirty="0"/>
              <a:t> des </a:t>
            </a:r>
            <a:r>
              <a:rPr lang="es-ES" dirty="0" err="1"/>
              <a:t>sauvegardes</a:t>
            </a:r>
            <a:endParaRPr lang="es-ES" dirty="0"/>
          </a:p>
          <a:p>
            <a:pPr lvl="1"/>
            <a:r>
              <a:rPr lang="es-ES" dirty="0"/>
              <a:t>Le nombre de </a:t>
            </a:r>
            <a:r>
              <a:rPr lang="es-ES" dirty="0" err="1"/>
              <a:t>sauvegarde</a:t>
            </a:r>
            <a:r>
              <a:rPr lang="es-ES" dirty="0"/>
              <a:t> à creer</a:t>
            </a:r>
          </a:p>
          <a:p>
            <a:pPr lvl="1"/>
            <a:r>
              <a:rPr lang="es-ES" dirty="0" err="1"/>
              <a:t>Type</a:t>
            </a:r>
            <a:r>
              <a:rPr lang="es-ES" dirty="0"/>
              <a:t> de </a:t>
            </a:r>
            <a:r>
              <a:rPr lang="es-ES" dirty="0" err="1"/>
              <a:t>backup</a:t>
            </a:r>
            <a:r>
              <a:rPr lang="es-ES" dirty="0"/>
              <a:t> : ‘</a:t>
            </a:r>
            <a:r>
              <a:rPr lang="es-ES" dirty="0" err="1"/>
              <a:t>Backupset</a:t>
            </a:r>
            <a:r>
              <a:rPr lang="es-ES" dirty="0"/>
              <a:t>’ </a:t>
            </a:r>
            <a:r>
              <a:rPr lang="es-ES" dirty="0" err="1"/>
              <a:t>ou</a:t>
            </a:r>
            <a:r>
              <a:rPr lang="es-ES" dirty="0"/>
              <a:t> ‘</a:t>
            </a:r>
            <a:r>
              <a:rPr lang="es-ES" dirty="0" err="1"/>
              <a:t>Copy</a:t>
            </a:r>
            <a:r>
              <a:rPr lang="es-ES" dirty="0"/>
              <a:t>’</a:t>
            </a:r>
          </a:p>
          <a:p>
            <a:pPr lvl="1"/>
            <a:r>
              <a:rPr lang="es-ES" dirty="0"/>
              <a:t>Limite les </a:t>
            </a:r>
            <a:r>
              <a:rPr lang="es-ES" dirty="0" err="1"/>
              <a:t>tailles</a:t>
            </a:r>
            <a:r>
              <a:rPr lang="es-ES" dirty="0"/>
              <a:t> des </a:t>
            </a:r>
            <a:r>
              <a:rPr lang="es-ES" dirty="0" err="1"/>
              <a:t>pièces</a:t>
            </a:r>
            <a:r>
              <a:rPr lang="es-ES" dirty="0"/>
              <a:t> </a:t>
            </a:r>
            <a:r>
              <a:rPr lang="es-ES" dirty="0" err="1"/>
              <a:t>sauvegardés</a:t>
            </a:r>
            <a:endParaRPr lang="es-ES" dirty="0"/>
          </a:p>
          <a:p>
            <a:pPr lvl="1"/>
            <a:r>
              <a:rPr lang="es-ES" dirty="0" err="1"/>
              <a:t>Activer</a:t>
            </a:r>
            <a:r>
              <a:rPr lang="es-ES" dirty="0"/>
              <a:t> </a:t>
            </a:r>
            <a:r>
              <a:rPr lang="es-ES" dirty="0" err="1"/>
              <a:t>l’optimisation</a:t>
            </a:r>
            <a:r>
              <a:rPr lang="es-ES" dirty="0"/>
              <a:t> du </a:t>
            </a:r>
            <a:r>
              <a:rPr lang="es-ES" dirty="0" err="1"/>
              <a:t>sauvegarde</a:t>
            </a:r>
            <a:endParaRPr lang="es-ES" dirty="0"/>
          </a:p>
          <a:p>
            <a:pPr lvl="1"/>
            <a:r>
              <a:rPr lang="es-ES" dirty="0" err="1"/>
              <a:t>Sauvegarde</a:t>
            </a:r>
            <a:r>
              <a:rPr lang="es-ES" dirty="0"/>
              <a:t> </a:t>
            </a:r>
            <a:r>
              <a:rPr lang="es-ES" dirty="0" err="1"/>
              <a:t>automatique</a:t>
            </a:r>
            <a:r>
              <a:rPr lang="es-ES" dirty="0"/>
              <a:t> des Control Files</a:t>
            </a:r>
          </a:p>
          <a:p>
            <a:pPr lvl="1"/>
            <a:r>
              <a:rPr lang="es-ES" dirty="0"/>
              <a:t>….</a:t>
            </a:r>
          </a:p>
        </p:txBody>
      </p:sp>
    </p:spTree>
    <p:extLst>
      <p:ext uri="{BB962C8B-B14F-4D97-AF65-F5344CB8AC3E}">
        <p14:creationId xmlns:p14="http://schemas.microsoft.com/office/powerpoint/2010/main" val="89447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E29FF-2518-C09C-33BA-7676223EA01A}"/>
              </a:ext>
            </a:extLst>
          </p:cNvPr>
          <p:cNvSpPr>
            <a:spLocks noGrp="1"/>
          </p:cNvSpPr>
          <p:nvPr>
            <p:ph type="title"/>
          </p:nvPr>
        </p:nvSpPr>
        <p:spPr/>
        <p:txBody>
          <a:bodyPr/>
          <a:lstStyle/>
          <a:p>
            <a:r>
              <a:rPr lang="fr-FR" dirty="0"/>
              <a:t>Les paramètres de RMAN (2/6)</a:t>
            </a:r>
            <a:endParaRPr lang="es-ES" dirty="0"/>
          </a:p>
        </p:txBody>
      </p:sp>
      <p:sp>
        <p:nvSpPr>
          <p:cNvPr id="3" name="Espace réservé du contenu 2">
            <a:extLst>
              <a:ext uri="{FF2B5EF4-FFF2-40B4-BE49-F238E27FC236}">
                <a16:creationId xmlns:a16="http://schemas.microsoft.com/office/drawing/2014/main" id="{B19876A3-0C12-4413-20B6-AECA0D1FA888}"/>
              </a:ext>
            </a:extLst>
          </p:cNvPr>
          <p:cNvSpPr>
            <a:spLocks noGrp="1"/>
          </p:cNvSpPr>
          <p:nvPr>
            <p:ph idx="1"/>
          </p:nvPr>
        </p:nvSpPr>
        <p:spPr/>
        <p:txBody>
          <a:bodyPr/>
          <a:lstStyle/>
          <a:p>
            <a:r>
              <a:rPr lang="fr-FR" dirty="0"/>
              <a:t>Pour vérifier les paramètres persistants de RMAN (Persistent settings) pour la base de donnée :</a:t>
            </a:r>
          </a:p>
          <a:p>
            <a:pPr lvl="1"/>
            <a:endParaRPr lang="fr-FR" dirty="0"/>
          </a:p>
          <a:p>
            <a:pPr lvl="1"/>
            <a:r>
              <a:rPr lang="fr-FR" dirty="0"/>
              <a:t>La commande ‘SHOW ALL’ permet de voir tout les paramètres.</a:t>
            </a:r>
          </a:p>
          <a:p>
            <a:pPr lvl="1"/>
            <a:endParaRPr lang="fr-FR" dirty="0"/>
          </a:p>
          <a:p>
            <a:pPr lvl="1"/>
            <a:r>
              <a:rPr lang="fr-FR" dirty="0"/>
              <a:t>La vue ‘V$RMAN_CONFIGURATION’ montre les paramètres qui ont été explicitement configurés (pas ceux par défaut).</a:t>
            </a:r>
            <a:endParaRPr lang="es-ES" dirty="0"/>
          </a:p>
        </p:txBody>
      </p:sp>
    </p:spTree>
    <p:extLst>
      <p:ext uri="{BB962C8B-B14F-4D97-AF65-F5344CB8AC3E}">
        <p14:creationId xmlns:p14="http://schemas.microsoft.com/office/powerpoint/2010/main" val="213172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0FCC2-A4C3-27C4-1B1D-060E3E0519C9}"/>
              </a:ext>
            </a:extLst>
          </p:cNvPr>
          <p:cNvSpPr>
            <a:spLocks noGrp="1"/>
          </p:cNvSpPr>
          <p:nvPr>
            <p:ph type="title"/>
          </p:nvPr>
        </p:nvSpPr>
        <p:spPr/>
        <p:txBody>
          <a:bodyPr/>
          <a:lstStyle/>
          <a:p>
            <a:r>
              <a:rPr lang="fr-FR" dirty="0"/>
              <a:t>Les paramètres de RMAN (3/6)</a:t>
            </a:r>
            <a:endParaRPr lang="es-ES" dirty="0"/>
          </a:p>
        </p:txBody>
      </p:sp>
      <p:sp>
        <p:nvSpPr>
          <p:cNvPr id="3" name="Espace réservé du contenu 2">
            <a:extLst>
              <a:ext uri="{FF2B5EF4-FFF2-40B4-BE49-F238E27FC236}">
                <a16:creationId xmlns:a16="http://schemas.microsoft.com/office/drawing/2014/main" id="{AFFEC52E-933A-2947-5507-E78E429A96C6}"/>
              </a:ext>
            </a:extLst>
          </p:cNvPr>
          <p:cNvSpPr>
            <a:spLocks noGrp="1"/>
          </p:cNvSpPr>
          <p:nvPr>
            <p:ph idx="1"/>
          </p:nvPr>
        </p:nvSpPr>
        <p:spPr/>
        <p:txBody>
          <a:bodyPr/>
          <a:lstStyle/>
          <a:p>
            <a:r>
              <a:rPr lang="fr-FR" dirty="0"/>
              <a:t>Pour gérer ou modifier ces paramètre il faut utiliser la commande ‘Configure’ suivi du paramètre à modifier et la valeur qu’on va lui affecter</a:t>
            </a:r>
          </a:p>
          <a:p>
            <a:endParaRPr lang="fr-FR" dirty="0"/>
          </a:p>
          <a:p>
            <a:r>
              <a:rPr lang="es-ES" dirty="0" err="1"/>
              <a:t>Utiliser</a:t>
            </a:r>
            <a:r>
              <a:rPr lang="es-ES" dirty="0"/>
              <a:t> la </a:t>
            </a:r>
            <a:r>
              <a:rPr lang="es-ES" dirty="0" err="1"/>
              <a:t>commande</a:t>
            </a:r>
            <a:r>
              <a:rPr lang="es-ES" dirty="0"/>
              <a:t> ‘Show’ </a:t>
            </a:r>
            <a:r>
              <a:rPr lang="es-ES" dirty="0" err="1"/>
              <a:t>pour</a:t>
            </a:r>
            <a:r>
              <a:rPr lang="es-ES" dirty="0"/>
              <a:t> </a:t>
            </a:r>
            <a:r>
              <a:rPr lang="es-ES" dirty="0" err="1"/>
              <a:t>lister</a:t>
            </a:r>
            <a:r>
              <a:rPr lang="es-ES" dirty="0"/>
              <a:t> les </a:t>
            </a:r>
            <a:r>
              <a:rPr lang="es-ES" dirty="0" err="1"/>
              <a:t>paramètres</a:t>
            </a:r>
            <a:r>
              <a:rPr lang="es-ES" dirty="0"/>
              <a:t> </a:t>
            </a:r>
            <a:r>
              <a:rPr lang="fr-FR" dirty="0"/>
              <a:t>actuels</a:t>
            </a:r>
          </a:p>
          <a:p>
            <a:endParaRPr lang="es-ES" dirty="0"/>
          </a:p>
          <a:p>
            <a:endParaRPr lang="es-ES" dirty="0"/>
          </a:p>
          <a:p>
            <a:r>
              <a:rPr lang="es-ES" dirty="0" err="1"/>
              <a:t>Utiliser</a:t>
            </a:r>
            <a:r>
              <a:rPr lang="es-ES" dirty="0"/>
              <a:t> </a:t>
            </a:r>
            <a:r>
              <a:rPr lang="es-ES" dirty="0" err="1"/>
              <a:t>l’option</a:t>
            </a:r>
            <a:r>
              <a:rPr lang="es-ES" dirty="0"/>
              <a:t> ‘CLEAR’ </a:t>
            </a:r>
            <a:r>
              <a:rPr lang="es-ES" dirty="0" err="1"/>
              <a:t>pour</a:t>
            </a:r>
            <a:r>
              <a:rPr lang="es-ES" dirty="0"/>
              <a:t> </a:t>
            </a:r>
            <a:r>
              <a:rPr lang="fr-FR" dirty="0"/>
              <a:t>remettre</a:t>
            </a:r>
            <a:r>
              <a:rPr lang="es-ES" dirty="0"/>
              <a:t> la </a:t>
            </a:r>
            <a:r>
              <a:rPr lang="es-ES" dirty="0" err="1"/>
              <a:t>valeur</a:t>
            </a:r>
            <a:r>
              <a:rPr lang="es-ES" dirty="0"/>
              <a:t> par </a:t>
            </a:r>
            <a:r>
              <a:rPr lang="es-ES" dirty="0" err="1"/>
              <a:t>défaut</a:t>
            </a:r>
            <a:r>
              <a:rPr lang="es-ES" dirty="0"/>
              <a:t> du </a:t>
            </a:r>
            <a:r>
              <a:rPr lang="es-ES" dirty="0" err="1"/>
              <a:t>paramètre</a:t>
            </a:r>
            <a:r>
              <a:rPr lang="es-ES" dirty="0"/>
              <a:t> </a:t>
            </a:r>
          </a:p>
          <a:p>
            <a:endParaRPr lang="es-ES" dirty="0"/>
          </a:p>
          <a:p>
            <a:endParaRPr lang="es-ES" dirty="0"/>
          </a:p>
        </p:txBody>
      </p:sp>
      <p:pic>
        <p:nvPicPr>
          <p:cNvPr id="5" name="Image 4">
            <a:extLst>
              <a:ext uri="{FF2B5EF4-FFF2-40B4-BE49-F238E27FC236}">
                <a16:creationId xmlns:a16="http://schemas.microsoft.com/office/drawing/2014/main" id="{37DB599E-4B54-FBC1-F29C-3A9256F69AC1}"/>
              </a:ext>
            </a:extLst>
          </p:cNvPr>
          <p:cNvPicPr>
            <a:picLocks noChangeAspect="1"/>
          </p:cNvPicPr>
          <p:nvPr/>
        </p:nvPicPr>
        <p:blipFill>
          <a:blip r:embed="rId2"/>
          <a:stretch>
            <a:fillRect/>
          </a:stretch>
        </p:blipFill>
        <p:spPr>
          <a:xfrm>
            <a:off x="1757691" y="2766835"/>
            <a:ext cx="6077798" cy="381053"/>
          </a:xfrm>
          <a:prstGeom prst="rect">
            <a:avLst/>
          </a:prstGeom>
        </p:spPr>
      </p:pic>
      <p:pic>
        <p:nvPicPr>
          <p:cNvPr id="7" name="Image 6">
            <a:extLst>
              <a:ext uri="{FF2B5EF4-FFF2-40B4-BE49-F238E27FC236}">
                <a16:creationId xmlns:a16="http://schemas.microsoft.com/office/drawing/2014/main" id="{624F30A0-F167-D3DD-6D9E-7CA0278DD75F}"/>
              </a:ext>
            </a:extLst>
          </p:cNvPr>
          <p:cNvPicPr>
            <a:picLocks noChangeAspect="1"/>
          </p:cNvPicPr>
          <p:nvPr/>
        </p:nvPicPr>
        <p:blipFill>
          <a:blip r:embed="rId3"/>
          <a:stretch>
            <a:fillRect/>
          </a:stretch>
        </p:blipFill>
        <p:spPr>
          <a:xfrm>
            <a:off x="2313496" y="3680097"/>
            <a:ext cx="4677428" cy="609685"/>
          </a:xfrm>
          <a:prstGeom prst="rect">
            <a:avLst/>
          </a:prstGeom>
        </p:spPr>
      </p:pic>
      <p:pic>
        <p:nvPicPr>
          <p:cNvPr id="9" name="Image 8">
            <a:extLst>
              <a:ext uri="{FF2B5EF4-FFF2-40B4-BE49-F238E27FC236}">
                <a16:creationId xmlns:a16="http://schemas.microsoft.com/office/drawing/2014/main" id="{D4372C13-27CB-E1A2-FC06-6E18A843007B}"/>
              </a:ext>
            </a:extLst>
          </p:cNvPr>
          <p:cNvPicPr>
            <a:picLocks noChangeAspect="1"/>
          </p:cNvPicPr>
          <p:nvPr/>
        </p:nvPicPr>
        <p:blipFill>
          <a:blip r:embed="rId4"/>
          <a:stretch>
            <a:fillRect/>
          </a:stretch>
        </p:blipFill>
        <p:spPr>
          <a:xfrm>
            <a:off x="2227759" y="5073422"/>
            <a:ext cx="4848902" cy="638264"/>
          </a:xfrm>
          <a:prstGeom prst="rect">
            <a:avLst/>
          </a:prstGeom>
        </p:spPr>
      </p:pic>
    </p:spTree>
    <p:extLst>
      <p:ext uri="{BB962C8B-B14F-4D97-AF65-F5344CB8AC3E}">
        <p14:creationId xmlns:p14="http://schemas.microsoft.com/office/powerpoint/2010/main" val="158512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A47D3-3270-1A9E-DC8D-902CEABFA67D}"/>
              </a:ext>
            </a:extLst>
          </p:cNvPr>
          <p:cNvSpPr>
            <a:spLocks noGrp="1"/>
          </p:cNvSpPr>
          <p:nvPr>
            <p:ph type="title"/>
          </p:nvPr>
        </p:nvSpPr>
        <p:spPr/>
        <p:txBody>
          <a:bodyPr/>
          <a:lstStyle/>
          <a:p>
            <a:r>
              <a:rPr lang="fr-FR" dirty="0"/>
              <a:t>Les paramètres de RMAN (4/6)</a:t>
            </a:r>
            <a:endParaRPr lang="es-ES" dirty="0"/>
          </a:p>
        </p:txBody>
      </p:sp>
      <p:sp>
        <p:nvSpPr>
          <p:cNvPr id="3" name="Espace réservé du contenu 2">
            <a:extLst>
              <a:ext uri="{FF2B5EF4-FFF2-40B4-BE49-F238E27FC236}">
                <a16:creationId xmlns:a16="http://schemas.microsoft.com/office/drawing/2014/main" id="{2C81BAA7-3736-E34F-995D-D288417DF390}"/>
              </a:ext>
            </a:extLst>
          </p:cNvPr>
          <p:cNvSpPr>
            <a:spLocks noGrp="1"/>
          </p:cNvSpPr>
          <p:nvPr>
            <p:ph idx="1"/>
          </p:nvPr>
        </p:nvSpPr>
        <p:spPr/>
        <p:txBody>
          <a:bodyPr>
            <a:normAutofit/>
          </a:bodyPr>
          <a:lstStyle/>
          <a:p>
            <a:r>
              <a:rPr lang="fr-MA" dirty="0"/>
              <a:t>DEVICE TYPE : Définit le type de périphérique de sauvegarde par défaut.</a:t>
            </a:r>
          </a:p>
          <a:p>
            <a:endParaRPr lang="fr-MA" dirty="0"/>
          </a:p>
          <a:p>
            <a:r>
              <a:rPr lang="fr-MA" dirty="0"/>
              <a:t>RETENTION POLICY : Définit la politique de rétention des sauvegardes.</a:t>
            </a:r>
          </a:p>
          <a:p>
            <a:endParaRPr lang="es-ES" dirty="0"/>
          </a:p>
          <a:p>
            <a:r>
              <a:rPr lang="fr-MA" dirty="0"/>
              <a:t>BACKUP OPTIMIZATION : Active ou désactive l’optimisation de sauvegarde pour éviter les sauvegardes redondantes.</a:t>
            </a:r>
          </a:p>
          <a:p>
            <a:endParaRPr lang="fr-MA" dirty="0"/>
          </a:p>
          <a:p>
            <a:r>
              <a:rPr lang="fr-MA" dirty="0"/>
              <a:t>DEFAULT DEVICE TYPE : Spécifie le type de périphérique de sauvegarde par défaut.</a:t>
            </a:r>
          </a:p>
        </p:txBody>
      </p:sp>
      <p:pic>
        <p:nvPicPr>
          <p:cNvPr id="5" name="Image 4">
            <a:extLst>
              <a:ext uri="{FF2B5EF4-FFF2-40B4-BE49-F238E27FC236}">
                <a16:creationId xmlns:a16="http://schemas.microsoft.com/office/drawing/2014/main" id="{7B2AE8EA-70A3-C661-8DB3-D9D63652EE8B}"/>
              </a:ext>
            </a:extLst>
          </p:cNvPr>
          <p:cNvPicPr>
            <a:picLocks noChangeAspect="1"/>
          </p:cNvPicPr>
          <p:nvPr/>
        </p:nvPicPr>
        <p:blipFill>
          <a:blip r:embed="rId2"/>
          <a:stretch>
            <a:fillRect/>
          </a:stretch>
        </p:blipFill>
        <p:spPr>
          <a:xfrm>
            <a:off x="4975667" y="2494109"/>
            <a:ext cx="4344006" cy="400106"/>
          </a:xfrm>
          <a:prstGeom prst="rect">
            <a:avLst/>
          </a:prstGeom>
        </p:spPr>
      </p:pic>
      <p:pic>
        <p:nvPicPr>
          <p:cNvPr id="7" name="Image 6">
            <a:extLst>
              <a:ext uri="{FF2B5EF4-FFF2-40B4-BE49-F238E27FC236}">
                <a16:creationId xmlns:a16="http://schemas.microsoft.com/office/drawing/2014/main" id="{3DFA7441-92DD-61AA-FC05-D33406893AB7}"/>
              </a:ext>
            </a:extLst>
          </p:cNvPr>
          <p:cNvPicPr>
            <a:picLocks noChangeAspect="1"/>
          </p:cNvPicPr>
          <p:nvPr/>
        </p:nvPicPr>
        <p:blipFill>
          <a:blip r:embed="rId3"/>
          <a:stretch>
            <a:fillRect/>
          </a:stretch>
        </p:blipFill>
        <p:spPr>
          <a:xfrm>
            <a:off x="4975667" y="3352146"/>
            <a:ext cx="6230219" cy="390580"/>
          </a:xfrm>
          <a:prstGeom prst="rect">
            <a:avLst/>
          </a:prstGeom>
        </p:spPr>
      </p:pic>
      <p:pic>
        <p:nvPicPr>
          <p:cNvPr id="9" name="Image 8">
            <a:extLst>
              <a:ext uri="{FF2B5EF4-FFF2-40B4-BE49-F238E27FC236}">
                <a16:creationId xmlns:a16="http://schemas.microsoft.com/office/drawing/2014/main" id="{6C059369-4586-940B-D919-FCE1E8278374}"/>
              </a:ext>
            </a:extLst>
          </p:cNvPr>
          <p:cNvPicPr>
            <a:picLocks noChangeAspect="1"/>
          </p:cNvPicPr>
          <p:nvPr/>
        </p:nvPicPr>
        <p:blipFill>
          <a:blip r:embed="rId4"/>
          <a:stretch>
            <a:fillRect/>
          </a:stretch>
        </p:blipFill>
        <p:spPr>
          <a:xfrm>
            <a:off x="4975667" y="4391911"/>
            <a:ext cx="3696216" cy="333422"/>
          </a:xfrm>
          <a:prstGeom prst="rect">
            <a:avLst/>
          </a:prstGeom>
        </p:spPr>
      </p:pic>
      <p:pic>
        <p:nvPicPr>
          <p:cNvPr id="11" name="Image 10">
            <a:extLst>
              <a:ext uri="{FF2B5EF4-FFF2-40B4-BE49-F238E27FC236}">
                <a16:creationId xmlns:a16="http://schemas.microsoft.com/office/drawing/2014/main" id="{D252153E-21C2-FD95-EAF8-5563063DD9C6}"/>
              </a:ext>
            </a:extLst>
          </p:cNvPr>
          <p:cNvPicPr>
            <a:picLocks noChangeAspect="1"/>
          </p:cNvPicPr>
          <p:nvPr/>
        </p:nvPicPr>
        <p:blipFill>
          <a:blip r:embed="rId5"/>
          <a:stretch>
            <a:fillRect/>
          </a:stretch>
        </p:blipFill>
        <p:spPr>
          <a:xfrm>
            <a:off x="4975667" y="5374518"/>
            <a:ext cx="4134427" cy="352474"/>
          </a:xfrm>
          <a:prstGeom prst="rect">
            <a:avLst/>
          </a:prstGeom>
        </p:spPr>
      </p:pic>
    </p:spTree>
    <p:extLst>
      <p:ext uri="{BB962C8B-B14F-4D97-AF65-F5344CB8AC3E}">
        <p14:creationId xmlns:p14="http://schemas.microsoft.com/office/powerpoint/2010/main" val="345203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A47D3-3270-1A9E-DC8D-902CEABFA67D}"/>
              </a:ext>
            </a:extLst>
          </p:cNvPr>
          <p:cNvSpPr>
            <a:spLocks noGrp="1"/>
          </p:cNvSpPr>
          <p:nvPr>
            <p:ph type="title"/>
          </p:nvPr>
        </p:nvSpPr>
        <p:spPr/>
        <p:txBody>
          <a:bodyPr/>
          <a:lstStyle/>
          <a:p>
            <a:r>
              <a:rPr lang="fr-FR" dirty="0"/>
              <a:t>Les paramètres de RMAN (5/6)</a:t>
            </a:r>
            <a:endParaRPr lang="es-ES" dirty="0"/>
          </a:p>
        </p:txBody>
      </p:sp>
      <p:sp>
        <p:nvSpPr>
          <p:cNvPr id="3" name="Espace réservé du contenu 2">
            <a:extLst>
              <a:ext uri="{FF2B5EF4-FFF2-40B4-BE49-F238E27FC236}">
                <a16:creationId xmlns:a16="http://schemas.microsoft.com/office/drawing/2014/main" id="{2C81BAA7-3736-E34F-995D-D288417DF390}"/>
              </a:ext>
            </a:extLst>
          </p:cNvPr>
          <p:cNvSpPr>
            <a:spLocks noGrp="1"/>
          </p:cNvSpPr>
          <p:nvPr>
            <p:ph idx="1"/>
          </p:nvPr>
        </p:nvSpPr>
        <p:spPr/>
        <p:txBody>
          <a:bodyPr>
            <a:normAutofit/>
          </a:bodyPr>
          <a:lstStyle/>
          <a:p>
            <a:r>
              <a:rPr lang="fr-MA" dirty="0"/>
              <a:t>CONTROLFILE AUTOBACKUP : Active ou désactive la sauvegarde automatique du fichier de contrôle après chaque sauvegarde et restauration.</a:t>
            </a:r>
          </a:p>
          <a:p>
            <a:endParaRPr lang="fr-MA" dirty="0"/>
          </a:p>
          <a:p>
            <a:r>
              <a:rPr lang="fr-MA" dirty="0"/>
              <a:t>CONTROLFILE AUTOBACKUP FORMAT : Définit le format de nom de fichier pour les sauvegardes automatiques du fichier de contrôle.</a:t>
            </a:r>
          </a:p>
          <a:p>
            <a:endParaRPr lang="fr-MA" dirty="0"/>
          </a:p>
          <a:p>
            <a:r>
              <a:rPr lang="fr-MA" dirty="0"/>
              <a:t>MAXSETSIZE : Définit la taille maximale d’un ensemble de sauvegarde.</a:t>
            </a:r>
          </a:p>
          <a:p>
            <a:endParaRPr lang="fr-MA" dirty="0"/>
          </a:p>
          <a:p>
            <a:r>
              <a:rPr lang="fr-MA" dirty="0"/>
              <a:t>DATAFILE BACKUP COPIES : Définit le nombre de copies de sauvegarde pour les fichiers de données.</a:t>
            </a:r>
          </a:p>
        </p:txBody>
      </p:sp>
      <p:pic>
        <p:nvPicPr>
          <p:cNvPr id="5" name="Image 4">
            <a:extLst>
              <a:ext uri="{FF2B5EF4-FFF2-40B4-BE49-F238E27FC236}">
                <a16:creationId xmlns:a16="http://schemas.microsoft.com/office/drawing/2014/main" id="{D55B0ED8-76A0-9ED7-B333-BAF29D76A50B}"/>
              </a:ext>
            </a:extLst>
          </p:cNvPr>
          <p:cNvPicPr>
            <a:picLocks noChangeAspect="1"/>
          </p:cNvPicPr>
          <p:nvPr/>
        </p:nvPicPr>
        <p:blipFill>
          <a:blip r:embed="rId2"/>
          <a:stretch>
            <a:fillRect/>
          </a:stretch>
        </p:blipFill>
        <p:spPr>
          <a:xfrm>
            <a:off x="4975668" y="2843540"/>
            <a:ext cx="4182059" cy="314369"/>
          </a:xfrm>
          <a:prstGeom prst="rect">
            <a:avLst/>
          </a:prstGeom>
        </p:spPr>
      </p:pic>
      <p:pic>
        <p:nvPicPr>
          <p:cNvPr id="7" name="Image 6">
            <a:extLst>
              <a:ext uri="{FF2B5EF4-FFF2-40B4-BE49-F238E27FC236}">
                <a16:creationId xmlns:a16="http://schemas.microsoft.com/office/drawing/2014/main" id="{38656EF1-EE8D-1F1D-5314-E2392DD013A4}"/>
              </a:ext>
            </a:extLst>
          </p:cNvPr>
          <p:cNvPicPr>
            <a:picLocks noChangeAspect="1"/>
          </p:cNvPicPr>
          <p:nvPr/>
        </p:nvPicPr>
        <p:blipFill>
          <a:blip r:embed="rId3"/>
          <a:stretch>
            <a:fillRect/>
          </a:stretch>
        </p:blipFill>
        <p:spPr>
          <a:xfrm>
            <a:off x="4975668" y="3805659"/>
            <a:ext cx="7020905" cy="590632"/>
          </a:xfrm>
          <a:prstGeom prst="rect">
            <a:avLst/>
          </a:prstGeom>
        </p:spPr>
      </p:pic>
      <p:pic>
        <p:nvPicPr>
          <p:cNvPr id="9" name="Image 8">
            <a:extLst>
              <a:ext uri="{FF2B5EF4-FFF2-40B4-BE49-F238E27FC236}">
                <a16:creationId xmlns:a16="http://schemas.microsoft.com/office/drawing/2014/main" id="{52A06703-6B95-ADDA-96B3-6FC1503081EE}"/>
              </a:ext>
            </a:extLst>
          </p:cNvPr>
          <p:cNvPicPr>
            <a:picLocks noChangeAspect="1"/>
          </p:cNvPicPr>
          <p:nvPr/>
        </p:nvPicPr>
        <p:blipFill>
          <a:blip r:embed="rId4"/>
          <a:stretch>
            <a:fillRect/>
          </a:stretch>
        </p:blipFill>
        <p:spPr>
          <a:xfrm>
            <a:off x="4975668" y="4719472"/>
            <a:ext cx="3381847" cy="400106"/>
          </a:xfrm>
          <a:prstGeom prst="rect">
            <a:avLst/>
          </a:prstGeom>
        </p:spPr>
      </p:pic>
      <p:pic>
        <p:nvPicPr>
          <p:cNvPr id="11" name="Image 10">
            <a:extLst>
              <a:ext uri="{FF2B5EF4-FFF2-40B4-BE49-F238E27FC236}">
                <a16:creationId xmlns:a16="http://schemas.microsoft.com/office/drawing/2014/main" id="{DFCA501B-D6EC-4DC0-39A3-EB8913A40E81}"/>
              </a:ext>
            </a:extLst>
          </p:cNvPr>
          <p:cNvPicPr>
            <a:picLocks noChangeAspect="1"/>
          </p:cNvPicPr>
          <p:nvPr/>
        </p:nvPicPr>
        <p:blipFill>
          <a:blip r:embed="rId5"/>
          <a:stretch>
            <a:fillRect/>
          </a:stretch>
        </p:blipFill>
        <p:spPr>
          <a:xfrm>
            <a:off x="4975668" y="5638248"/>
            <a:ext cx="6649378" cy="428685"/>
          </a:xfrm>
          <a:prstGeom prst="rect">
            <a:avLst/>
          </a:prstGeom>
        </p:spPr>
      </p:pic>
    </p:spTree>
    <p:extLst>
      <p:ext uri="{BB962C8B-B14F-4D97-AF65-F5344CB8AC3E}">
        <p14:creationId xmlns:p14="http://schemas.microsoft.com/office/powerpoint/2010/main" val="425002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A47D3-3270-1A9E-DC8D-902CEABFA67D}"/>
              </a:ext>
            </a:extLst>
          </p:cNvPr>
          <p:cNvSpPr>
            <a:spLocks noGrp="1"/>
          </p:cNvSpPr>
          <p:nvPr>
            <p:ph type="title"/>
          </p:nvPr>
        </p:nvSpPr>
        <p:spPr/>
        <p:txBody>
          <a:bodyPr/>
          <a:lstStyle/>
          <a:p>
            <a:r>
              <a:rPr lang="fr-FR" dirty="0"/>
              <a:t>Les paramètres de RMAN (6/6)</a:t>
            </a:r>
            <a:endParaRPr lang="es-ES" dirty="0"/>
          </a:p>
        </p:txBody>
      </p:sp>
      <p:sp>
        <p:nvSpPr>
          <p:cNvPr id="3" name="Espace réservé du contenu 2">
            <a:extLst>
              <a:ext uri="{FF2B5EF4-FFF2-40B4-BE49-F238E27FC236}">
                <a16:creationId xmlns:a16="http://schemas.microsoft.com/office/drawing/2014/main" id="{2C81BAA7-3736-E34F-995D-D288417DF390}"/>
              </a:ext>
            </a:extLst>
          </p:cNvPr>
          <p:cNvSpPr>
            <a:spLocks noGrp="1"/>
          </p:cNvSpPr>
          <p:nvPr>
            <p:ph idx="1"/>
          </p:nvPr>
        </p:nvSpPr>
        <p:spPr/>
        <p:txBody>
          <a:bodyPr>
            <a:normAutofit/>
          </a:bodyPr>
          <a:lstStyle/>
          <a:p>
            <a:r>
              <a:rPr lang="fr-MA" dirty="0"/>
              <a:t>ARCHIVELOG BACKUP COPIES : Définit le nombre de copies de sauvegarde pour les journaux d’archivage.</a:t>
            </a:r>
          </a:p>
          <a:p>
            <a:endParaRPr lang="fr-MA" dirty="0"/>
          </a:p>
          <a:p>
            <a:r>
              <a:rPr lang="fr-MA" dirty="0"/>
              <a:t>AUXNAME : Définit un nom de fichier alternatif pour un fichier de données lors de la restauration.</a:t>
            </a:r>
          </a:p>
          <a:p>
            <a:endParaRPr lang="fr-MA" dirty="0"/>
          </a:p>
          <a:p>
            <a:r>
              <a:rPr lang="fr-MA" dirty="0"/>
              <a:t>ENCRYPTION : Active ou désactive le chiffrement pour les sauvegardes.</a:t>
            </a:r>
          </a:p>
          <a:p>
            <a:endParaRPr lang="es-ES" dirty="0"/>
          </a:p>
          <a:p>
            <a:r>
              <a:rPr lang="fr-MA" dirty="0"/>
              <a:t>COMPRESSION ALGORITHM : Définit l’algorithme de compression pour les sauvegardes.</a:t>
            </a:r>
            <a:endParaRPr lang="es-ES" dirty="0"/>
          </a:p>
        </p:txBody>
      </p:sp>
      <p:pic>
        <p:nvPicPr>
          <p:cNvPr id="5" name="Image 4">
            <a:extLst>
              <a:ext uri="{FF2B5EF4-FFF2-40B4-BE49-F238E27FC236}">
                <a16:creationId xmlns:a16="http://schemas.microsoft.com/office/drawing/2014/main" id="{508F6378-6E21-A3F0-3026-BA3F6FD802DE}"/>
              </a:ext>
            </a:extLst>
          </p:cNvPr>
          <p:cNvPicPr>
            <a:picLocks noChangeAspect="1"/>
          </p:cNvPicPr>
          <p:nvPr/>
        </p:nvPicPr>
        <p:blipFill>
          <a:blip r:embed="rId2"/>
          <a:stretch>
            <a:fillRect/>
          </a:stretch>
        </p:blipFill>
        <p:spPr>
          <a:xfrm>
            <a:off x="4975668" y="2790151"/>
            <a:ext cx="6820852" cy="314369"/>
          </a:xfrm>
          <a:prstGeom prst="rect">
            <a:avLst/>
          </a:prstGeom>
        </p:spPr>
      </p:pic>
      <p:pic>
        <p:nvPicPr>
          <p:cNvPr id="7" name="Image 6">
            <a:extLst>
              <a:ext uri="{FF2B5EF4-FFF2-40B4-BE49-F238E27FC236}">
                <a16:creationId xmlns:a16="http://schemas.microsoft.com/office/drawing/2014/main" id="{15E62F22-CC7A-19F2-27BA-AD981BAE1436}"/>
              </a:ext>
            </a:extLst>
          </p:cNvPr>
          <p:cNvPicPr>
            <a:picLocks noChangeAspect="1"/>
          </p:cNvPicPr>
          <p:nvPr/>
        </p:nvPicPr>
        <p:blipFill>
          <a:blip r:embed="rId3"/>
          <a:stretch>
            <a:fillRect/>
          </a:stretch>
        </p:blipFill>
        <p:spPr>
          <a:xfrm>
            <a:off x="4975668" y="3630960"/>
            <a:ext cx="3934374" cy="666843"/>
          </a:xfrm>
          <a:prstGeom prst="rect">
            <a:avLst/>
          </a:prstGeom>
        </p:spPr>
      </p:pic>
      <p:pic>
        <p:nvPicPr>
          <p:cNvPr id="9" name="Image 8">
            <a:extLst>
              <a:ext uri="{FF2B5EF4-FFF2-40B4-BE49-F238E27FC236}">
                <a16:creationId xmlns:a16="http://schemas.microsoft.com/office/drawing/2014/main" id="{5B4DEEBD-5D52-E996-6703-E8F3B45389AF}"/>
              </a:ext>
            </a:extLst>
          </p:cNvPr>
          <p:cNvPicPr>
            <a:picLocks noChangeAspect="1"/>
          </p:cNvPicPr>
          <p:nvPr/>
        </p:nvPicPr>
        <p:blipFill>
          <a:blip r:embed="rId4"/>
          <a:stretch>
            <a:fillRect/>
          </a:stretch>
        </p:blipFill>
        <p:spPr>
          <a:xfrm>
            <a:off x="4975668" y="4701722"/>
            <a:ext cx="4172532" cy="314369"/>
          </a:xfrm>
          <a:prstGeom prst="rect">
            <a:avLst/>
          </a:prstGeom>
        </p:spPr>
      </p:pic>
      <p:pic>
        <p:nvPicPr>
          <p:cNvPr id="11" name="Image 10">
            <a:extLst>
              <a:ext uri="{FF2B5EF4-FFF2-40B4-BE49-F238E27FC236}">
                <a16:creationId xmlns:a16="http://schemas.microsoft.com/office/drawing/2014/main" id="{C9F76A71-2942-AE37-D00B-F2BD818482C2}"/>
              </a:ext>
            </a:extLst>
          </p:cNvPr>
          <p:cNvPicPr>
            <a:picLocks noChangeAspect="1"/>
          </p:cNvPicPr>
          <p:nvPr/>
        </p:nvPicPr>
        <p:blipFill>
          <a:blip r:embed="rId5"/>
          <a:stretch>
            <a:fillRect/>
          </a:stretch>
        </p:blipFill>
        <p:spPr>
          <a:xfrm>
            <a:off x="4975668" y="5543059"/>
            <a:ext cx="7020905" cy="609685"/>
          </a:xfrm>
          <a:prstGeom prst="rect">
            <a:avLst/>
          </a:prstGeom>
        </p:spPr>
      </p:pic>
    </p:spTree>
    <p:extLst>
      <p:ext uri="{BB962C8B-B14F-4D97-AF65-F5344CB8AC3E}">
        <p14:creationId xmlns:p14="http://schemas.microsoft.com/office/powerpoint/2010/main" val="395914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2A5A0-D105-050D-29E7-4E7FD3A301E4}"/>
              </a:ext>
            </a:extLst>
          </p:cNvPr>
          <p:cNvSpPr>
            <a:spLocks noGrp="1"/>
          </p:cNvSpPr>
          <p:nvPr>
            <p:ph type="title"/>
          </p:nvPr>
        </p:nvSpPr>
        <p:spPr/>
        <p:txBody>
          <a:bodyPr/>
          <a:lstStyle/>
          <a:p>
            <a:r>
              <a:rPr lang="fr-FR" dirty="0"/>
              <a:t>Définir une politique de rétention des sauvegardes (1/3)</a:t>
            </a:r>
            <a:endParaRPr lang="es-ES" dirty="0"/>
          </a:p>
        </p:txBody>
      </p:sp>
      <p:sp>
        <p:nvSpPr>
          <p:cNvPr id="3" name="Espace réservé du contenu 2">
            <a:extLst>
              <a:ext uri="{FF2B5EF4-FFF2-40B4-BE49-F238E27FC236}">
                <a16:creationId xmlns:a16="http://schemas.microsoft.com/office/drawing/2014/main" id="{107FA012-8B53-F992-FE87-705C234610F3}"/>
              </a:ext>
            </a:extLst>
          </p:cNvPr>
          <p:cNvSpPr>
            <a:spLocks noGrp="1"/>
          </p:cNvSpPr>
          <p:nvPr>
            <p:ph idx="1"/>
          </p:nvPr>
        </p:nvSpPr>
        <p:spPr/>
        <p:txBody>
          <a:bodyPr/>
          <a:lstStyle/>
          <a:p>
            <a:r>
              <a:rPr lang="fr-FR" dirty="0"/>
              <a:t>La politique de rétention de sauvegardes : c’est pour définir quelle sauvegarde sera gardé est pour combien de temps.</a:t>
            </a:r>
          </a:p>
          <a:p>
            <a:r>
              <a:rPr lang="fr-FR" dirty="0"/>
              <a:t>Il existe deux type :</a:t>
            </a:r>
          </a:p>
          <a:p>
            <a:pPr lvl="1"/>
            <a:r>
              <a:rPr lang="fr-FR" dirty="0" err="1"/>
              <a:t>Recovery</a:t>
            </a:r>
            <a:r>
              <a:rPr lang="fr-FR" dirty="0"/>
              <a:t> </a:t>
            </a:r>
            <a:r>
              <a:rPr lang="fr-FR" dirty="0" err="1"/>
              <a:t>Window</a:t>
            </a:r>
            <a:r>
              <a:rPr lang="fr-FR" dirty="0"/>
              <a:t> ( fenêtre de récupération) : établir une période dans laquelle la récupération ‘Point in Time PIT ’ est possible </a:t>
            </a:r>
          </a:p>
          <a:p>
            <a:pPr lvl="1"/>
            <a:endParaRPr lang="fr-FR" dirty="0"/>
          </a:p>
          <a:p>
            <a:pPr lvl="1"/>
            <a:endParaRPr lang="fr-FR" dirty="0"/>
          </a:p>
          <a:p>
            <a:pPr lvl="1"/>
            <a:r>
              <a:rPr lang="fr-FR" dirty="0" err="1"/>
              <a:t>Redundancy</a:t>
            </a:r>
            <a:r>
              <a:rPr lang="fr-FR" dirty="0"/>
              <a:t> (Redondance) : établir un </a:t>
            </a:r>
            <a:r>
              <a:rPr lang="fr-FR" dirty="0" err="1"/>
              <a:t>ensembe</a:t>
            </a:r>
            <a:r>
              <a:rPr lang="fr-FR" dirty="0"/>
              <a:t> de sauvegarde qui doivent être gardé.</a:t>
            </a:r>
          </a:p>
          <a:p>
            <a:pPr lvl="1"/>
            <a:endParaRPr lang="fr-FR" dirty="0"/>
          </a:p>
          <a:p>
            <a:r>
              <a:rPr lang="fr-FR" dirty="0"/>
              <a:t>Les politiques de rétentions sont </a:t>
            </a:r>
            <a:r>
              <a:rPr lang="fr-FR"/>
              <a:t>mutuellement exclusives.</a:t>
            </a:r>
            <a:endParaRPr lang="es-ES" dirty="0"/>
          </a:p>
        </p:txBody>
      </p:sp>
      <p:pic>
        <p:nvPicPr>
          <p:cNvPr id="5" name="Image 4">
            <a:extLst>
              <a:ext uri="{FF2B5EF4-FFF2-40B4-BE49-F238E27FC236}">
                <a16:creationId xmlns:a16="http://schemas.microsoft.com/office/drawing/2014/main" id="{F7230C9D-ED05-77A9-7B51-553A418794F6}"/>
              </a:ext>
            </a:extLst>
          </p:cNvPr>
          <p:cNvPicPr>
            <a:picLocks noChangeAspect="1"/>
          </p:cNvPicPr>
          <p:nvPr/>
        </p:nvPicPr>
        <p:blipFill>
          <a:blip r:embed="rId2"/>
          <a:stretch>
            <a:fillRect/>
          </a:stretch>
        </p:blipFill>
        <p:spPr>
          <a:xfrm>
            <a:off x="3066458" y="3851903"/>
            <a:ext cx="4172532" cy="809738"/>
          </a:xfrm>
          <a:prstGeom prst="rect">
            <a:avLst/>
          </a:prstGeom>
        </p:spPr>
      </p:pic>
    </p:spTree>
    <p:extLst>
      <p:ext uri="{BB962C8B-B14F-4D97-AF65-F5344CB8AC3E}">
        <p14:creationId xmlns:p14="http://schemas.microsoft.com/office/powerpoint/2010/main" val="53265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950814-6320-F305-FE2B-8F1DFFBF3980}"/>
              </a:ext>
            </a:extLst>
          </p:cNvPr>
          <p:cNvSpPr>
            <a:spLocks noGrp="1"/>
          </p:cNvSpPr>
          <p:nvPr>
            <p:ph type="title"/>
          </p:nvPr>
        </p:nvSpPr>
        <p:spPr/>
        <p:txBody>
          <a:bodyPr/>
          <a:lstStyle/>
          <a:p>
            <a:r>
              <a:rPr lang="fr-FR" dirty="0"/>
              <a:t>Définir une politique de rétention des sauvegardes (2/3)</a:t>
            </a:r>
            <a:endParaRPr lang="es-ES" dirty="0"/>
          </a:p>
        </p:txBody>
      </p:sp>
      <p:sp>
        <p:nvSpPr>
          <p:cNvPr id="3" name="Espace réservé du contenu 2">
            <a:extLst>
              <a:ext uri="{FF2B5EF4-FFF2-40B4-BE49-F238E27FC236}">
                <a16:creationId xmlns:a16="http://schemas.microsoft.com/office/drawing/2014/main" id="{8B151479-36BB-DC6F-14CD-2907F174989E}"/>
              </a:ext>
            </a:extLst>
          </p:cNvPr>
          <p:cNvSpPr>
            <a:spLocks noGrp="1"/>
          </p:cNvSpPr>
          <p:nvPr>
            <p:ph idx="1"/>
          </p:nvPr>
        </p:nvSpPr>
        <p:spPr/>
        <p:txBody>
          <a:bodyPr/>
          <a:lstStyle/>
          <a:p>
            <a:r>
              <a:rPr lang="fr-FR" dirty="0"/>
              <a:t>Exemple de fenêtre de récupération comme politique de rétention :</a:t>
            </a:r>
          </a:p>
          <a:p>
            <a:endParaRPr lang="fr-FR" dirty="0"/>
          </a:p>
          <a:p>
            <a:endParaRPr lang="fr-FR" dirty="0"/>
          </a:p>
          <a:p>
            <a:endParaRPr lang="fr-FR" dirty="0"/>
          </a:p>
          <a:p>
            <a:endParaRPr lang="fr-FR" dirty="0"/>
          </a:p>
          <a:p>
            <a:endParaRPr lang="fr-FR" dirty="0"/>
          </a:p>
          <a:p>
            <a:endParaRPr lang="fr-FR" dirty="0"/>
          </a:p>
          <a:p>
            <a:r>
              <a:rPr lang="es-ES" dirty="0"/>
              <a:t>En </a:t>
            </a:r>
            <a:r>
              <a:rPr lang="es-ES" dirty="0" err="1"/>
              <a:t>définissant</a:t>
            </a:r>
            <a:r>
              <a:rPr lang="es-ES" dirty="0"/>
              <a:t> une </a:t>
            </a:r>
            <a:r>
              <a:rPr lang="es-ES" dirty="0" err="1"/>
              <a:t>fenêtre</a:t>
            </a:r>
            <a:r>
              <a:rPr lang="es-ES" dirty="0"/>
              <a:t> de </a:t>
            </a:r>
            <a:r>
              <a:rPr lang="es-ES" dirty="0" err="1"/>
              <a:t>récupération</a:t>
            </a:r>
            <a:r>
              <a:rPr lang="es-ES" dirty="0"/>
              <a:t> de 7 </a:t>
            </a:r>
            <a:r>
              <a:rPr lang="es-ES" dirty="0" err="1"/>
              <a:t>jours</a:t>
            </a:r>
            <a:r>
              <a:rPr lang="es-ES" dirty="0"/>
              <a:t>, </a:t>
            </a:r>
            <a:r>
              <a:rPr lang="es-ES" dirty="0" err="1"/>
              <a:t>on</a:t>
            </a:r>
            <a:r>
              <a:rPr lang="es-ES" dirty="0"/>
              <a:t> </a:t>
            </a:r>
            <a:r>
              <a:rPr lang="es-ES" dirty="0" err="1"/>
              <a:t>doit</a:t>
            </a:r>
            <a:r>
              <a:rPr lang="es-ES" dirty="0"/>
              <a:t> </a:t>
            </a:r>
            <a:r>
              <a:rPr lang="es-ES" dirty="0" err="1"/>
              <a:t>avoir</a:t>
            </a:r>
            <a:r>
              <a:rPr lang="es-ES" dirty="0"/>
              <a:t> </a:t>
            </a:r>
            <a:r>
              <a:rPr lang="es-ES" dirty="0" err="1"/>
              <a:t>au</a:t>
            </a:r>
            <a:r>
              <a:rPr lang="es-ES" dirty="0"/>
              <a:t> </a:t>
            </a:r>
            <a:r>
              <a:rPr lang="es-ES" dirty="0" err="1"/>
              <a:t>moins</a:t>
            </a:r>
            <a:r>
              <a:rPr lang="es-ES" dirty="0"/>
              <a:t> 2 </a:t>
            </a:r>
            <a:r>
              <a:rPr lang="es-ES" dirty="0" err="1"/>
              <a:t>backup</a:t>
            </a:r>
            <a:r>
              <a:rPr lang="es-ES" dirty="0"/>
              <a:t> non </a:t>
            </a:r>
            <a:r>
              <a:rPr lang="es-ES" dirty="0" err="1"/>
              <a:t>obsolète</a:t>
            </a:r>
            <a:r>
              <a:rPr lang="es-ES" dirty="0"/>
              <a:t> , </a:t>
            </a:r>
            <a:r>
              <a:rPr lang="es-ES" dirty="0" err="1"/>
              <a:t>dans</a:t>
            </a:r>
            <a:r>
              <a:rPr lang="es-ES" dirty="0"/>
              <a:t> ce cas les </a:t>
            </a:r>
            <a:r>
              <a:rPr lang="es-ES" dirty="0" err="1"/>
              <a:t>backup</a:t>
            </a:r>
            <a:r>
              <a:rPr lang="es-ES" dirty="0"/>
              <a:t> B </a:t>
            </a:r>
            <a:r>
              <a:rPr lang="es-ES" dirty="0" err="1"/>
              <a:t>nécessairement</a:t>
            </a:r>
            <a:r>
              <a:rPr lang="es-ES" dirty="0"/>
              <a:t> et C, et les </a:t>
            </a:r>
            <a:r>
              <a:rPr lang="es-ES" dirty="0" err="1"/>
              <a:t>Archived</a:t>
            </a:r>
            <a:r>
              <a:rPr lang="es-ES" dirty="0"/>
              <a:t> Redo log 200 à 500.</a:t>
            </a:r>
          </a:p>
        </p:txBody>
      </p:sp>
      <p:pic>
        <p:nvPicPr>
          <p:cNvPr id="5" name="Image 4">
            <a:extLst>
              <a:ext uri="{FF2B5EF4-FFF2-40B4-BE49-F238E27FC236}">
                <a16:creationId xmlns:a16="http://schemas.microsoft.com/office/drawing/2014/main" id="{F233F77E-4C99-408C-C859-9EC74A7A649B}"/>
              </a:ext>
            </a:extLst>
          </p:cNvPr>
          <p:cNvPicPr>
            <a:picLocks noChangeAspect="1"/>
          </p:cNvPicPr>
          <p:nvPr/>
        </p:nvPicPr>
        <p:blipFill>
          <a:blip r:embed="rId2"/>
          <a:stretch>
            <a:fillRect/>
          </a:stretch>
        </p:blipFill>
        <p:spPr>
          <a:xfrm>
            <a:off x="3012706" y="2689023"/>
            <a:ext cx="7192801" cy="2194982"/>
          </a:xfrm>
          <a:prstGeom prst="rect">
            <a:avLst/>
          </a:prstGeom>
        </p:spPr>
      </p:pic>
    </p:spTree>
    <p:extLst>
      <p:ext uri="{BB962C8B-B14F-4D97-AF65-F5344CB8AC3E}">
        <p14:creationId xmlns:p14="http://schemas.microsoft.com/office/powerpoint/2010/main" val="131453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36D5E-0A5E-841E-0AAB-2EE915DCF307}"/>
              </a:ext>
            </a:extLst>
          </p:cNvPr>
          <p:cNvSpPr>
            <a:spLocks noGrp="1"/>
          </p:cNvSpPr>
          <p:nvPr>
            <p:ph type="title"/>
          </p:nvPr>
        </p:nvSpPr>
        <p:spPr/>
        <p:txBody>
          <a:bodyPr/>
          <a:lstStyle/>
          <a:p>
            <a:r>
              <a:rPr lang="fr-FR" dirty="0"/>
              <a:t>Définir une politique de rétention des sauvegardes (2/3)</a:t>
            </a:r>
            <a:endParaRPr lang="es-ES" dirty="0"/>
          </a:p>
        </p:txBody>
      </p:sp>
      <p:sp>
        <p:nvSpPr>
          <p:cNvPr id="3" name="Espace réservé du contenu 2">
            <a:extLst>
              <a:ext uri="{FF2B5EF4-FFF2-40B4-BE49-F238E27FC236}">
                <a16:creationId xmlns:a16="http://schemas.microsoft.com/office/drawing/2014/main" id="{7D968E20-5914-2EB4-7D2F-93F00BDEDFF0}"/>
              </a:ext>
            </a:extLst>
          </p:cNvPr>
          <p:cNvSpPr>
            <a:spLocks noGrp="1"/>
          </p:cNvSpPr>
          <p:nvPr>
            <p:ph idx="1"/>
          </p:nvPr>
        </p:nvSpPr>
        <p:spPr/>
        <p:txBody>
          <a:bodyPr/>
          <a:lstStyle/>
          <a:p>
            <a:endParaRPr lang="fr-FR" dirty="0"/>
          </a:p>
          <a:p>
            <a:endParaRPr lang="fr-FR" dirty="0"/>
          </a:p>
          <a:p>
            <a:r>
              <a:rPr lang="fr-FR" dirty="0"/>
              <a:t>Configurer la politique de rétention sur RMAN est très simple, la configuration des paramètres nous permet de le réaliser en une ligne de commande :</a:t>
            </a:r>
          </a:p>
          <a:p>
            <a:endParaRPr lang="fr-FR" dirty="0"/>
          </a:p>
          <a:p>
            <a:endParaRPr lang="fr-FR" dirty="0"/>
          </a:p>
          <a:p>
            <a:endParaRPr lang="fr-FR" dirty="0"/>
          </a:p>
          <a:p>
            <a:r>
              <a:rPr lang="fr-FR" dirty="0"/>
              <a:t>Evidemment il y a plusieurs éléments à configurer pour une réelle politique de rétention, mais nous les étudierons un peu plus loin dans ce module, et en détail.</a:t>
            </a:r>
          </a:p>
          <a:p>
            <a:endParaRPr lang="es-ES" dirty="0"/>
          </a:p>
        </p:txBody>
      </p:sp>
      <p:pic>
        <p:nvPicPr>
          <p:cNvPr id="5" name="Image 4">
            <a:extLst>
              <a:ext uri="{FF2B5EF4-FFF2-40B4-BE49-F238E27FC236}">
                <a16:creationId xmlns:a16="http://schemas.microsoft.com/office/drawing/2014/main" id="{E3108244-8B42-7A1C-B434-E4983DD765BA}"/>
              </a:ext>
            </a:extLst>
          </p:cNvPr>
          <p:cNvPicPr>
            <a:picLocks noChangeAspect="1"/>
          </p:cNvPicPr>
          <p:nvPr/>
        </p:nvPicPr>
        <p:blipFill>
          <a:blip r:embed="rId2"/>
          <a:stretch>
            <a:fillRect/>
          </a:stretch>
        </p:blipFill>
        <p:spPr>
          <a:xfrm>
            <a:off x="1712900" y="3839001"/>
            <a:ext cx="6525536" cy="523948"/>
          </a:xfrm>
          <a:prstGeom prst="rect">
            <a:avLst/>
          </a:prstGeom>
        </p:spPr>
      </p:pic>
    </p:spTree>
    <p:extLst>
      <p:ext uri="{BB962C8B-B14F-4D97-AF65-F5344CB8AC3E}">
        <p14:creationId xmlns:p14="http://schemas.microsoft.com/office/powerpoint/2010/main" val="2558329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FDBBB-80CB-6140-F1CC-0213DDA6B96A}"/>
              </a:ext>
            </a:extLst>
          </p:cNvPr>
          <p:cNvSpPr>
            <a:spLocks noGrp="1"/>
          </p:cNvSpPr>
          <p:nvPr>
            <p:ph type="title"/>
          </p:nvPr>
        </p:nvSpPr>
        <p:spPr/>
        <p:txBody>
          <a:bodyPr/>
          <a:lstStyle/>
          <a:p>
            <a:pPr algn="ctr"/>
            <a:r>
              <a:rPr lang="fr-FR" dirty="0"/>
              <a:t>FIN</a:t>
            </a:r>
            <a:endParaRPr lang="es-ES" dirty="0"/>
          </a:p>
        </p:txBody>
      </p:sp>
      <p:sp>
        <p:nvSpPr>
          <p:cNvPr id="3" name="Espace réservé du contenu 2">
            <a:extLst>
              <a:ext uri="{FF2B5EF4-FFF2-40B4-BE49-F238E27FC236}">
                <a16:creationId xmlns:a16="http://schemas.microsoft.com/office/drawing/2014/main" id="{2F6FA45E-9EC6-D221-06CA-CF530AA672F9}"/>
              </a:ext>
            </a:extLst>
          </p:cNvPr>
          <p:cNvSpPr>
            <a:spLocks noGrp="1"/>
          </p:cNvSpPr>
          <p:nvPr>
            <p:ph idx="1"/>
          </p:nvPr>
        </p:nvSpPr>
        <p:spPr/>
        <p:txBody>
          <a:bodyPr/>
          <a:lstStyle/>
          <a:p>
            <a:pPr algn="ctr"/>
            <a:endParaRPr lang="fr-FR" dirty="0"/>
          </a:p>
          <a:p>
            <a:pPr marL="0" indent="0" algn="ctr">
              <a:buNone/>
            </a:pPr>
            <a:endParaRPr lang="es-ES" sz="4800" dirty="0"/>
          </a:p>
          <a:p>
            <a:pPr algn="ctr"/>
            <a:r>
              <a:rPr lang="es-ES" sz="4800" dirty="0"/>
              <a:t>TP : RMAN INTRO</a:t>
            </a:r>
          </a:p>
        </p:txBody>
      </p:sp>
    </p:spTree>
    <p:extLst>
      <p:ext uri="{BB962C8B-B14F-4D97-AF65-F5344CB8AC3E}">
        <p14:creationId xmlns:p14="http://schemas.microsoft.com/office/powerpoint/2010/main" val="144832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6ED5FA-BA76-4DB2-E314-789E599FF670}"/>
              </a:ext>
            </a:extLst>
          </p:cNvPr>
          <p:cNvSpPr>
            <a:spLocks noGrp="1"/>
          </p:cNvSpPr>
          <p:nvPr>
            <p:ph type="title"/>
          </p:nvPr>
        </p:nvSpPr>
        <p:spPr/>
        <p:txBody>
          <a:bodyPr/>
          <a:lstStyle/>
          <a:p>
            <a:r>
              <a:rPr lang="fr-FR" dirty="0"/>
              <a:t>PLAN</a:t>
            </a:r>
            <a:endParaRPr lang="es-ES" dirty="0"/>
          </a:p>
        </p:txBody>
      </p:sp>
      <p:sp>
        <p:nvSpPr>
          <p:cNvPr id="3" name="Espace réservé du contenu 2">
            <a:extLst>
              <a:ext uri="{FF2B5EF4-FFF2-40B4-BE49-F238E27FC236}">
                <a16:creationId xmlns:a16="http://schemas.microsoft.com/office/drawing/2014/main" id="{BB44BF4A-71B5-1F08-1025-C26F47581F9B}"/>
              </a:ext>
            </a:extLst>
          </p:cNvPr>
          <p:cNvSpPr>
            <a:spLocks noGrp="1"/>
          </p:cNvSpPr>
          <p:nvPr>
            <p:ph idx="1"/>
          </p:nvPr>
        </p:nvSpPr>
        <p:spPr/>
        <p:txBody>
          <a:bodyPr>
            <a:normAutofit/>
          </a:bodyPr>
          <a:lstStyle/>
          <a:p>
            <a:r>
              <a:rPr lang="fr-FR" sz="3200" dirty="0"/>
              <a:t>RMAN, c’est quoi ?</a:t>
            </a:r>
          </a:p>
          <a:p>
            <a:r>
              <a:rPr lang="fr-FR" sz="3200" dirty="0"/>
              <a:t>Connexion à RMAN</a:t>
            </a:r>
          </a:p>
          <a:p>
            <a:r>
              <a:rPr lang="fr-FR" sz="3200" dirty="0"/>
              <a:t>Requêtes et Commandes</a:t>
            </a:r>
          </a:p>
          <a:p>
            <a:r>
              <a:rPr lang="es-ES" sz="3200" dirty="0" err="1"/>
              <a:t>Gérer</a:t>
            </a:r>
            <a:r>
              <a:rPr lang="es-ES" sz="3200" dirty="0"/>
              <a:t> la </a:t>
            </a:r>
            <a:r>
              <a:rPr lang="es-ES" sz="3200" dirty="0" err="1"/>
              <a:t>configuration</a:t>
            </a:r>
            <a:r>
              <a:rPr lang="es-ES" sz="3200" dirty="0"/>
              <a:t> des </a:t>
            </a:r>
            <a:r>
              <a:rPr lang="es-ES" sz="3200" dirty="0" err="1"/>
              <a:t>paramètres</a:t>
            </a:r>
            <a:endParaRPr lang="es-ES" sz="3200" dirty="0"/>
          </a:p>
          <a:p>
            <a:r>
              <a:rPr lang="es-ES" sz="3200" dirty="0" err="1"/>
              <a:t>Politique</a:t>
            </a:r>
            <a:r>
              <a:rPr lang="es-ES" sz="3200" dirty="0"/>
              <a:t> de </a:t>
            </a:r>
            <a:r>
              <a:rPr lang="es-ES" sz="3200" dirty="0" err="1"/>
              <a:t>rétention</a:t>
            </a:r>
            <a:r>
              <a:rPr lang="es-ES" sz="3200" dirty="0"/>
              <a:t> (</a:t>
            </a:r>
            <a:r>
              <a:rPr lang="es-ES" sz="3200" dirty="0" err="1"/>
              <a:t>Retention</a:t>
            </a:r>
            <a:r>
              <a:rPr lang="es-ES" sz="3200" dirty="0"/>
              <a:t> </a:t>
            </a:r>
            <a:r>
              <a:rPr lang="es-ES" sz="3200" dirty="0" err="1"/>
              <a:t>policy</a:t>
            </a:r>
            <a:r>
              <a:rPr lang="es-ES" sz="3200" dirty="0"/>
              <a:t>)</a:t>
            </a:r>
          </a:p>
        </p:txBody>
      </p:sp>
    </p:spTree>
    <p:extLst>
      <p:ext uri="{BB962C8B-B14F-4D97-AF65-F5344CB8AC3E}">
        <p14:creationId xmlns:p14="http://schemas.microsoft.com/office/powerpoint/2010/main" val="359676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0BACEF-ADB8-D55E-0974-5E9ABA9B8B5E}"/>
              </a:ext>
            </a:extLst>
          </p:cNvPr>
          <p:cNvSpPr>
            <a:spLocks noGrp="1"/>
          </p:cNvSpPr>
          <p:nvPr>
            <p:ph type="title"/>
          </p:nvPr>
        </p:nvSpPr>
        <p:spPr/>
        <p:txBody>
          <a:bodyPr>
            <a:normAutofit fontScale="90000"/>
          </a:bodyPr>
          <a:lstStyle/>
          <a:p>
            <a:r>
              <a:rPr lang="fr-FR" dirty="0"/>
              <a:t>RMAN </a:t>
            </a:r>
            <a:br>
              <a:rPr lang="fr-FR" dirty="0"/>
            </a:br>
            <a:r>
              <a:rPr lang="fr-FR" dirty="0"/>
              <a:t>Integrated Oracle </a:t>
            </a:r>
            <a:r>
              <a:rPr lang="fr-FR" dirty="0" err="1"/>
              <a:t>Recovery</a:t>
            </a:r>
            <a:r>
              <a:rPr lang="fr-FR" dirty="0"/>
              <a:t> Manager</a:t>
            </a:r>
            <a:br>
              <a:rPr lang="fr-FR" dirty="0"/>
            </a:br>
            <a:endParaRPr lang="es-ES" dirty="0"/>
          </a:p>
        </p:txBody>
      </p:sp>
      <p:sp>
        <p:nvSpPr>
          <p:cNvPr id="3" name="Espace réservé du contenu 2">
            <a:extLst>
              <a:ext uri="{FF2B5EF4-FFF2-40B4-BE49-F238E27FC236}">
                <a16:creationId xmlns:a16="http://schemas.microsoft.com/office/drawing/2014/main" id="{6AF195D9-148E-5DF7-E421-F6D22B7DD530}"/>
              </a:ext>
            </a:extLst>
          </p:cNvPr>
          <p:cNvSpPr>
            <a:spLocks noGrp="1"/>
          </p:cNvSpPr>
          <p:nvPr>
            <p:ph idx="1"/>
          </p:nvPr>
        </p:nvSpPr>
        <p:spPr/>
        <p:txBody>
          <a:bodyPr>
            <a:normAutofit fontScale="92500" lnSpcReduction="20000"/>
          </a:bodyPr>
          <a:lstStyle/>
          <a:p>
            <a:r>
              <a:rPr lang="fr-FR" dirty="0"/>
              <a:t>Outil intégré d’oracle pour la gestion des sauvegardes et récupération des bases des données.</a:t>
            </a:r>
          </a:p>
          <a:p>
            <a:r>
              <a:rPr lang="es-ES" dirty="0"/>
              <a:t>Comporte une </a:t>
            </a:r>
            <a:r>
              <a:rPr lang="es-ES" dirty="0" err="1"/>
              <a:t>connaissance</a:t>
            </a:r>
            <a:r>
              <a:rPr lang="es-ES" dirty="0"/>
              <a:t> </a:t>
            </a:r>
            <a:r>
              <a:rPr lang="es-ES" dirty="0" err="1"/>
              <a:t>intrinsèque</a:t>
            </a:r>
            <a:r>
              <a:rPr lang="es-ES" dirty="0"/>
              <a:t> de la base de </a:t>
            </a:r>
            <a:r>
              <a:rPr lang="es-ES" dirty="0" err="1"/>
              <a:t>données</a:t>
            </a:r>
            <a:r>
              <a:rPr lang="es-ES" dirty="0"/>
              <a:t> et des </a:t>
            </a:r>
            <a:r>
              <a:rPr lang="es-ES" dirty="0" err="1"/>
              <a:t>procédures</a:t>
            </a:r>
            <a:r>
              <a:rPr lang="es-ES" dirty="0"/>
              <a:t> de </a:t>
            </a:r>
            <a:r>
              <a:rPr lang="es-ES" dirty="0" err="1"/>
              <a:t>sauvegarde</a:t>
            </a:r>
            <a:r>
              <a:rPr lang="es-ES" dirty="0"/>
              <a:t> (</a:t>
            </a:r>
            <a:r>
              <a:rPr lang="es-ES" dirty="0" err="1"/>
              <a:t>backup</a:t>
            </a:r>
            <a:r>
              <a:rPr lang="es-ES" dirty="0"/>
              <a:t>) et de </a:t>
            </a:r>
            <a:r>
              <a:rPr lang="es-ES" dirty="0" err="1"/>
              <a:t>récuppération</a:t>
            </a:r>
            <a:r>
              <a:rPr lang="es-ES" dirty="0"/>
              <a:t> (</a:t>
            </a:r>
            <a:r>
              <a:rPr lang="es-ES" dirty="0" err="1"/>
              <a:t>recovery</a:t>
            </a:r>
            <a:r>
              <a:rPr lang="es-ES" dirty="0"/>
              <a:t>).</a:t>
            </a:r>
          </a:p>
          <a:p>
            <a:pPr lvl="1"/>
            <a:r>
              <a:rPr lang="es-ES" dirty="0" err="1"/>
              <a:t>Tablespace</a:t>
            </a:r>
            <a:r>
              <a:rPr lang="es-ES" dirty="0"/>
              <a:t> et </a:t>
            </a:r>
            <a:r>
              <a:rPr lang="es-ES" dirty="0" err="1"/>
              <a:t>datafiles</a:t>
            </a:r>
            <a:endParaRPr lang="es-ES" dirty="0"/>
          </a:p>
          <a:p>
            <a:pPr lvl="1"/>
            <a:r>
              <a:rPr lang="es-ES" dirty="0" err="1"/>
              <a:t>Validation</a:t>
            </a:r>
            <a:r>
              <a:rPr lang="es-ES" dirty="0"/>
              <a:t> des ‘blocks’</a:t>
            </a:r>
          </a:p>
          <a:p>
            <a:pPr lvl="1"/>
            <a:r>
              <a:rPr lang="es-ES" dirty="0"/>
              <a:t>Online block-</a:t>
            </a:r>
            <a:r>
              <a:rPr lang="es-ES" dirty="0" err="1"/>
              <a:t>level</a:t>
            </a:r>
            <a:r>
              <a:rPr lang="es-ES" dirty="0"/>
              <a:t> </a:t>
            </a:r>
            <a:r>
              <a:rPr lang="es-ES" dirty="0" err="1"/>
              <a:t>recovery</a:t>
            </a:r>
            <a:endParaRPr lang="es-ES" dirty="0"/>
          </a:p>
          <a:p>
            <a:pPr lvl="1"/>
            <a:r>
              <a:rPr lang="es-ES" dirty="0" err="1"/>
              <a:t>Unused</a:t>
            </a:r>
            <a:r>
              <a:rPr lang="es-ES" dirty="0"/>
              <a:t> block </a:t>
            </a:r>
            <a:r>
              <a:rPr lang="es-ES" dirty="0" err="1"/>
              <a:t>compression</a:t>
            </a:r>
            <a:endParaRPr lang="es-ES" dirty="0"/>
          </a:p>
          <a:p>
            <a:pPr lvl="1"/>
            <a:r>
              <a:rPr lang="es-ES" dirty="0"/>
              <a:t>Online </a:t>
            </a:r>
            <a:r>
              <a:rPr lang="es-ES" dirty="0" err="1"/>
              <a:t>Multistreamd</a:t>
            </a:r>
            <a:r>
              <a:rPr lang="es-ES" dirty="0"/>
              <a:t> </a:t>
            </a:r>
            <a:r>
              <a:rPr lang="es-ES" dirty="0" err="1"/>
              <a:t>backup</a:t>
            </a:r>
            <a:endParaRPr lang="es-ES" dirty="0"/>
          </a:p>
          <a:p>
            <a:r>
              <a:rPr lang="es-ES" dirty="0" err="1"/>
              <a:t>Backup</a:t>
            </a:r>
            <a:r>
              <a:rPr lang="es-ES" dirty="0"/>
              <a:t> </a:t>
            </a:r>
            <a:r>
              <a:rPr lang="es-ES" dirty="0" err="1"/>
              <a:t>intégré</a:t>
            </a:r>
            <a:r>
              <a:rPr lang="es-ES" dirty="0"/>
              <a:t> </a:t>
            </a:r>
            <a:r>
              <a:rPr lang="es-ES" dirty="0" err="1"/>
              <a:t>pour</a:t>
            </a:r>
            <a:r>
              <a:rPr lang="es-ES" dirty="0"/>
              <a:t> </a:t>
            </a:r>
            <a:r>
              <a:rPr lang="es-ES" dirty="0" err="1"/>
              <a:t>tous</a:t>
            </a:r>
            <a:r>
              <a:rPr lang="es-ES" dirty="0"/>
              <a:t> les </a:t>
            </a:r>
            <a:r>
              <a:rPr lang="es-ES" dirty="0" err="1"/>
              <a:t>niveaux</a:t>
            </a:r>
            <a:r>
              <a:rPr lang="es-ES" dirty="0"/>
              <a:t> (disque, multi disque , </a:t>
            </a:r>
            <a:r>
              <a:rPr lang="es-ES" dirty="0" err="1"/>
              <a:t>cloud</a:t>
            </a:r>
            <a:r>
              <a:rPr lang="es-ES" dirty="0"/>
              <a:t>)</a:t>
            </a:r>
          </a:p>
          <a:p>
            <a:r>
              <a:rPr lang="es-ES" dirty="0" err="1"/>
              <a:t>Gestion</a:t>
            </a:r>
            <a:r>
              <a:rPr lang="es-ES" dirty="0"/>
              <a:t> de la </a:t>
            </a:r>
            <a:r>
              <a:rPr lang="es-ES" dirty="0" err="1"/>
              <a:t>Fast</a:t>
            </a:r>
            <a:r>
              <a:rPr lang="es-ES" dirty="0"/>
              <a:t> </a:t>
            </a:r>
            <a:r>
              <a:rPr lang="es-ES" dirty="0" err="1"/>
              <a:t>Recovery</a:t>
            </a:r>
            <a:r>
              <a:rPr lang="es-ES" dirty="0"/>
              <a:t> </a:t>
            </a:r>
            <a:r>
              <a:rPr lang="es-ES" dirty="0" err="1"/>
              <a:t>Area</a:t>
            </a:r>
            <a:endParaRPr lang="es-ES" dirty="0"/>
          </a:p>
          <a:p>
            <a:r>
              <a:rPr lang="es-ES" dirty="0" err="1"/>
              <a:t>Sécurisé</a:t>
            </a:r>
            <a:r>
              <a:rPr lang="es-ES" dirty="0"/>
              <a:t> la </a:t>
            </a:r>
            <a:r>
              <a:rPr lang="es-ES" dirty="0" err="1"/>
              <a:t>sauvegarde</a:t>
            </a:r>
            <a:r>
              <a:rPr lang="es-ES" dirty="0"/>
              <a:t> (</a:t>
            </a:r>
            <a:r>
              <a:rPr lang="es-ES" dirty="0" err="1"/>
              <a:t>backup</a:t>
            </a:r>
            <a:r>
              <a:rPr lang="es-ES" dirty="0"/>
              <a:t>)</a:t>
            </a:r>
          </a:p>
          <a:p>
            <a:pPr lvl="1"/>
            <a:endParaRPr lang="es-ES" dirty="0"/>
          </a:p>
        </p:txBody>
      </p:sp>
      <p:pic>
        <p:nvPicPr>
          <p:cNvPr id="5" name="Image 4">
            <a:extLst>
              <a:ext uri="{FF2B5EF4-FFF2-40B4-BE49-F238E27FC236}">
                <a16:creationId xmlns:a16="http://schemas.microsoft.com/office/drawing/2014/main" id="{A3C7250A-F39A-7026-7F6B-F9CEAA914207}"/>
              </a:ext>
            </a:extLst>
          </p:cNvPr>
          <p:cNvPicPr>
            <a:picLocks noChangeAspect="1"/>
          </p:cNvPicPr>
          <p:nvPr/>
        </p:nvPicPr>
        <p:blipFill>
          <a:blip r:embed="rId2"/>
          <a:stretch>
            <a:fillRect/>
          </a:stretch>
        </p:blipFill>
        <p:spPr>
          <a:xfrm>
            <a:off x="7970253" y="3104626"/>
            <a:ext cx="4067743" cy="3753374"/>
          </a:xfrm>
          <a:prstGeom prst="rect">
            <a:avLst/>
          </a:prstGeom>
        </p:spPr>
      </p:pic>
    </p:spTree>
    <p:extLst>
      <p:ext uri="{BB962C8B-B14F-4D97-AF65-F5344CB8AC3E}">
        <p14:creationId xmlns:p14="http://schemas.microsoft.com/office/powerpoint/2010/main" val="206212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57D05-E385-7662-4FE5-D817CC840800}"/>
              </a:ext>
            </a:extLst>
          </p:cNvPr>
          <p:cNvSpPr>
            <a:spLocks noGrp="1"/>
          </p:cNvSpPr>
          <p:nvPr>
            <p:ph type="title"/>
          </p:nvPr>
        </p:nvSpPr>
        <p:spPr/>
        <p:txBody>
          <a:bodyPr/>
          <a:lstStyle/>
          <a:p>
            <a:r>
              <a:rPr lang="fr-FR" dirty="0"/>
              <a:t>Connexion à RMAN (1/2)</a:t>
            </a:r>
            <a:endParaRPr lang="es-ES" dirty="0"/>
          </a:p>
        </p:txBody>
      </p:sp>
      <p:sp>
        <p:nvSpPr>
          <p:cNvPr id="3" name="Espace réservé du contenu 2">
            <a:extLst>
              <a:ext uri="{FF2B5EF4-FFF2-40B4-BE49-F238E27FC236}">
                <a16:creationId xmlns:a16="http://schemas.microsoft.com/office/drawing/2014/main" id="{7B21D259-BC78-6B49-400C-D579C72D1C63}"/>
              </a:ext>
            </a:extLst>
          </p:cNvPr>
          <p:cNvSpPr>
            <a:spLocks noGrp="1"/>
          </p:cNvSpPr>
          <p:nvPr>
            <p:ph idx="1"/>
          </p:nvPr>
        </p:nvSpPr>
        <p:spPr/>
        <p:txBody>
          <a:bodyPr/>
          <a:lstStyle/>
          <a:p>
            <a:r>
              <a:rPr lang="fr-FR" dirty="0"/>
              <a:t>Séparation des responsabilité du DBA</a:t>
            </a:r>
          </a:p>
          <a:p>
            <a:pPr lvl="1"/>
            <a:r>
              <a:rPr lang="fr-FR" dirty="0"/>
              <a:t>En utilisant le rôle/privilège ‘SYSBACKUP’ pour se connecter à RMAN</a:t>
            </a:r>
          </a:p>
          <a:p>
            <a:pPr lvl="2"/>
            <a:r>
              <a:rPr lang="fr-FR" dirty="0"/>
              <a:t>Cela inclut les permissions pour sauvegarder et récupérer une BD </a:t>
            </a:r>
          </a:p>
          <a:p>
            <a:pPr lvl="2"/>
            <a:r>
              <a:rPr lang="fr-FR" dirty="0"/>
              <a:t>n’inclut pas les privilèges de droit d’accès aux données tel que ‘SELECT ANY TABLE’ </a:t>
            </a:r>
          </a:p>
          <a:p>
            <a:pPr lvl="2"/>
            <a:r>
              <a:rPr lang="fr-FR" dirty="0"/>
              <a:t>Peut être affecté à l’utilisateur durant l’installation de la base de données</a:t>
            </a:r>
          </a:p>
          <a:p>
            <a:pPr lvl="2"/>
            <a:r>
              <a:rPr lang="fr-FR" dirty="0"/>
              <a:t>Permet une connexion explicit à RMAN et une base de donnée ‘</a:t>
            </a:r>
            <a:r>
              <a:rPr lang="fr-FR" dirty="0" err="1"/>
              <a:t>target</a:t>
            </a:r>
            <a:r>
              <a:rPr lang="fr-FR" dirty="0"/>
              <a:t>’</a:t>
            </a:r>
            <a:endParaRPr lang="es-ES" dirty="0"/>
          </a:p>
        </p:txBody>
      </p:sp>
      <p:pic>
        <p:nvPicPr>
          <p:cNvPr id="5" name="Image 4">
            <a:extLst>
              <a:ext uri="{FF2B5EF4-FFF2-40B4-BE49-F238E27FC236}">
                <a16:creationId xmlns:a16="http://schemas.microsoft.com/office/drawing/2014/main" id="{145ABAF0-F549-E8D2-0FEF-DEA0419D7A1C}"/>
              </a:ext>
            </a:extLst>
          </p:cNvPr>
          <p:cNvPicPr>
            <a:picLocks noChangeAspect="1"/>
          </p:cNvPicPr>
          <p:nvPr/>
        </p:nvPicPr>
        <p:blipFill>
          <a:blip r:embed="rId2"/>
          <a:stretch>
            <a:fillRect/>
          </a:stretch>
        </p:blipFill>
        <p:spPr>
          <a:xfrm>
            <a:off x="2561732" y="4399752"/>
            <a:ext cx="7068536" cy="657317"/>
          </a:xfrm>
          <a:prstGeom prst="rect">
            <a:avLst/>
          </a:prstGeom>
        </p:spPr>
      </p:pic>
    </p:spTree>
    <p:extLst>
      <p:ext uri="{BB962C8B-B14F-4D97-AF65-F5344CB8AC3E}">
        <p14:creationId xmlns:p14="http://schemas.microsoft.com/office/powerpoint/2010/main" val="121967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40FB5D-322F-06F1-FC9A-095DA4EDDEA1}"/>
              </a:ext>
            </a:extLst>
          </p:cNvPr>
          <p:cNvSpPr>
            <a:spLocks noGrp="1"/>
          </p:cNvSpPr>
          <p:nvPr>
            <p:ph type="title"/>
          </p:nvPr>
        </p:nvSpPr>
        <p:spPr/>
        <p:txBody>
          <a:bodyPr/>
          <a:lstStyle/>
          <a:p>
            <a:r>
              <a:rPr lang="fr-FR" dirty="0"/>
              <a:t>Connexion à RMAN (2/2)</a:t>
            </a:r>
            <a:endParaRPr lang="es-ES" dirty="0"/>
          </a:p>
        </p:txBody>
      </p:sp>
      <p:sp>
        <p:nvSpPr>
          <p:cNvPr id="3" name="Espace réservé du contenu 2">
            <a:extLst>
              <a:ext uri="{FF2B5EF4-FFF2-40B4-BE49-F238E27FC236}">
                <a16:creationId xmlns:a16="http://schemas.microsoft.com/office/drawing/2014/main" id="{FFC019CE-F06E-236E-71CA-C98A883E231B}"/>
              </a:ext>
            </a:extLst>
          </p:cNvPr>
          <p:cNvSpPr>
            <a:spLocks noGrp="1"/>
          </p:cNvSpPr>
          <p:nvPr>
            <p:ph idx="1"/>
          </p:nvPr>
        </p:nvSpPr>
        <p:spPr>
          <a:xfrm>
            <a:off x="677334" y="2030931"/>
            <a:ext cx="8596668" cy="4010431"/>
          </a:xfrm>
        </p:spPr>
        <p:txBody>
          <a:bodyPr>
            <a:normAutofit fontScale="92500" lnSpcReduction="10000"/>
          </a:bodyPr>
          <a:lstStyle/>
          <a:p>
            <a:pPr lvl="1"/>
            <a:r>
              <a:rPr lang="fr-FR" dirty="0"/>
              <a:t>Le mot clé ‘TARGET’, permet de spécifier la base de données ciblé par le backup ou </a:t>
            </a:r>
            <a:r>
              <a:rPr lang="fr-FR" dirty="0" err="1"/>
              <a:t>recovery</a:t>
            </a:r>
            <a:r>
              <a:rPr lang="fr-FR" dirty="0"/>
              <a:t> au moment de la connexion.</a:t>
            </a:r>
          </a:p>
          <a:p>
            <a:pPr lvl="1"/>
            <a:endParaRPr lang="fr-FR" dirty="0"/>
          </a:p>
          <a:p>
            <a:pPr marL="914400" lvl="2" indent="0">
              <a:buNone/>
            </a:pPr>
            <a:r>
              <a:rPr lang="es-ES" sz="1800" b="1" i="1" dirty="0" err="1">
                <a:solidFill>
                  <a:srgbClr val="FF0000"/>
                </a:solidFill>
              </a:rPr>
              <a:t>rman</a:t>
            </a:r>
            <a:r>
              <a:rPr lang="es-ES" sz="1800" b="1" i="1" dirty="0">
                <a:solidFill>
                  <a:srgbClr val="FF0000"/>
                </a:solidFill>
              </a:rPr>
              <a:t> TARGET </a:t>
            </a:r>
            <a:r>
              <a:rPr lang="es-ES" sz="1800" b="1" i="1" dirty="0" err="1">
                <a:solidFill>
                  <a:srgbClr val="FF0000"/>
                </a:solidFill>
              </a:rPr>
              <a:t>sys</a:t>
            </a:r>
            <a:r>
              <a:rPr lang="es-ES" sz="1800" b="1" i="1" dirty="0">
                <a:solidFill>
                  <a:srgbClr val="FF0000"/>
                </a:solidFill>
              </a:rPr>
              <a:t>/</a:t>
            </a:r>
            <a:r>
              <a:rPr lang="es-ES" sz="1800" b="1" i="1" dirty="0" err="1">
                <a:solidFill>
                  <a:srgbClr val="FF0000"/>
                </a:solidFill>
              </a:rPr>
              <a:t>password@mydb</a:t>
            </a:r>
            <a:r>
              <a:rPr lang="es-ES" sz="1800" b="1" i="1" dirty="0">
                <a:solidFill>
                  <a:srgbClr val="FF0000"/>
                </a:solidFill>
              </a:rPr>
              <a:t> </a:t>
            </a:r>
          </a:p>
          <a:p>
            <a:pPr lvl="2"/>
            <a:r>
              <a:rPr lang="es-ES" dirty="0" err="1"/>
              <a:t>Exemple</a:t>
            </a:r>
            <a:r>
              <a:rPr lang="es-ES" dirty="0"/>
              <a:t> : </a:t>
            </a:r>
            <a:r>
              <a:rPr lang="es-ES" dirty="0" err="1"/>
              <a:t>rman</a:t>
            </a:r>
            <a:r>
              <a:rPr lang="es-ES" dirty="0"/>
              <a:t> target </a:t>
            </a:r>
            <a:r>
              <a:rPr lang="es-ES" dirty="0" err="1"/>
              <a:t>sys</a:t>
            </a:r>
            <a:r>
              <a:rPr lang="es-ES" dirty="0"/>
              <a:t>/pass@localhost:1522/</a:t>
            </a:r>
            <a:r>
              <a:rPr lang="es-ES" dirty="0" err="1"/>
              <a:t>orclpdp</a:t>
            </a:r>
            <a:endParaRPr lang="es-ES" dirty="0"/>
          </a:p>
          <a:p>
            <a:pPr lvl="1"/>
            <a:endParaRPr lang="es-ES" dirty="0"/>
          </a:p>
          <a:p>
            <a:pPr lvl="1"/>
            <a:r>
              <a:rPr lang="es-ES" dirty="0" err="1"/>
              <a:t>Vous</a:t>
            </a:r>
            <a:r>
              <a:rPr lang="es-ES" dirty="0"/>
              <a:t> </a:t>
            </a:r>
            <a:r>
              <a:rPr lang="es-ES" dirty="0" err="1"/>
              <a:t>pouvez</a:t>
            </a:r>
            <a:r>
              <a:rPr lang="es-ES" dirty="0"/>
              <a:t> </a:t>
            </a:r>
            <a:r>
              <a:rPr lang="es-ES" dirty="0" err="1"/>
              <a:t>vous</a:t>
            </a:r>
            <a:r>
              <a:rPr lang="es-ES" dirty="0"/>
              <a:t> </a:t>
            </a:r>
            <a:r>
              <a:rPr lang="es-ES" dirty="0" err="1"/>
              <a:t>connecter</a:t>
            </a:r>
            <a:r>
              <a:rPr lang="es-ES" dirty="0"/>
              <a:t> à une base de </a:t>
            </a:r>
            <a:r>
              <a:rPr lang="es-ES" dirty="0" err="1"/>
              <a:t>donnée</a:t>
            </a:r>
            <a:r>
              <a:rPr lang="es-ES" dirty="0"/>
              <a:t> </a:t>
            </a:r>
            <a:r>
              <a:rPr lang="es-ES" dirty="0" err="1"/>
              <a:t>cible</a:t>
            </a:r>
            <a:r>
              <a:rPr lang="es-ES" dirty="0"/>
              <a:t>, </a:t>
            </a:r>
            <a:r>
              <a:rPr lang="es-ES" dirty="0" err="1"/>
              <a:t>lorsque</a:t>
            </a:r>
            <a:r>
              <a:rPr lang="es-ES" dirty="0"/>
              <a:t> </a:t>
            </a:r>
            <a:r>
              <a:rPr lang="es-ES" dirty="0" err="1"/>
              <a:t>vous</a:t>
            </a:r>
            <a:r>
              <a:rPr lang="es-ES" dirty="0"/>
              <a:t> </a:t>
            </a:r>
            <a:r>
              <a:rPr lang="es-ES" dirty="0" err="1"/>
              <a:t>êtes</a:t>
            </a:r>
            <a:r>
              <a:rPr lang="es-ES" dirty="0"/>
              <a:t> </a:t>
            </a:r>
            <a:r>
              <a:rPr lang="es-ES" dirty="0" err="1"/>
              <a:t>déjà</a:t>
            </a:r>
            <a:r>
              <a:rPr lang="es-ES" dirty="0"/>
              <a:t> sur </a:t>
            </a:r>
            <a:r>
              <a:rPr lang="es-ES" dirty="0" err="1"/>
              <a:t>votre</a:t>
            </a:r>
            <a:r>
              <a:rPr lang="es-ES" dirty="0"/>
              <a:t> </a:t>
            </a:r>
            <a:r>
              <a:rPr lang="es-ES" dirty="0" err="1"/>
              <a:t>console</a:t>
            </a:r>
            <a:r>
              <a:rPr lang="es-ES" dirty="0"/>
              <a:t> RMAN.</a:t>
            </a:r>
          </a:p>
          <a:p>
            <a:pPr lvl="1"/>
            <a:endParaRPr lang="es-ES" dirty="0"/>
          </a:p>
          <a:p>
            <a:pPr marL="914400" lvl="2" indent="0">
              <a:buNone/>
            </a:pPr>
            <a:r>
              <a:rPr lang="es-ES" sz="1800" b="1" i="1" dirty="0" err="1">
                <a:solidFill>
                  <a:srgbClr val="FF0000"/>
                </a:solidFill>
              </a:rPr>
              <a:t>Connect</a:t>
            </a:r>
            <a:r>
              <a:rPr lang="es-ES" sz="1800" b="1" i="1" dirty="0">
                <a:solidFill>
                  <a:srgbClr val="FF0000"/>
                </a:solidFill>
              </a:rPr>
              <a:t> Target </a:t>
            </a:r>
            <a:r>
              <a:rPr lang="es-ES" sz="1800" b="1" i="1" dirty="0" err="1">
                <a:solidFill>
                  <a:srgbClr val="FF0000"/>
                </a:solidFill>
              </a:rPr>
              <a:t>user</a:t>
            </a:r>
            <a:r>
              <a:rPr lang="es-ES" sz="1800" b="1" i="1" dirty="0">
                <a:solidFill>
                  <a:srgbClr val="FF0000"/>
                </a:solidFill>
              </a:rPr>
              <a:t>/</a:t>
            </a:r>
            <a:r>
              <a:rPr lang="es-ES" sz="1800" b="1" i="1" dirty="0" err="1">
                <a:solidFill>
                  <a:srgbClr val="FF0000"/>
                </a:solidFill>
              </a:rPr>
              <a:t>pass@mydb</a:t>
            </a:r>
            <a:endParaRPr lang="es-ES" sz="1800" b="1" i="1" dirty="0">
              <a:solidFill>
                <a:srgbClr val="FF0000"/>
              </a:solidFill>
            </a:endParaRPr>
          </a:p>
          <a:p>
            <a:pPr lvl="1"/>
            <a:endParaRPr lang="es-ES" dirty="0"/>
          </a:p>
          <a:p>
            <a:pPr lvl="1"/>
            <a:r>
              <a:rPr lang="es-ES" dirty="0" err="1"/>
              <a:t>Il</a:t>
            </a:r>
            <a:r>
              <a:rPr lang="es-ES" dirty="0"/>
              <a:t> </a:t>
            </a:r>
            <a:r>
              <a:rPr lang="es-ES" dirty="0" err="1"/>
              <a:t>faut</a:t>
            </a:r>
            <a:r>
              <a:rPr lang="es-ES" dirty="0"/>
              <a:t> </a:t>
            </a:r>
            <a:r>
              <a:rPr lang="es-ES" dirty="0" err="1"/>
              <a:t>pas</a:t>
            </a:r>
            <a:r>
              <a:rPr lang="es-ES" dirty="0"/>
              <a:t> </a:t>
            </a:r>
            <a:r>
              <a:rPr lang="es-ES" dirty="0" err="1"/>
              <a:t>oublier</a:t>
            </a:r>
            <a:r>
              <a:rPr lang="es-ES" dirty="0"/>
              <a:t> que </a:t>
            </a:r>
            <a:r>
              <a:rPr lang="es-ES" dirty="0" err="1"/>
              <a:t>l’utilisateur</a:t>
            </a:r>
            <a:r>
              <a:rPr lang="es-ES" dirty="0"/>
              <a:t> </a:t>
            </a:r>
            <a:r>
              <a:rPr lang="es-ES" dirty="0" err="1"/>
              <a:t>avec</a:t>
            </a:r>
            <a:r>
              <a:rPr lang="es-ES" dirty="0"/>
              <a:t> </a:t>
            </a:r>
            <a:r>
              <a:rPr lang="es-ES" dirty="0" err="1"/>
              <a:t>lequel</a:t>
            </a:r>
            <a:r>
              <a:rPr lang="es-ES" dirty="0"/>
              <a:t> </a:t>
            </a:r>
            <a:r>
              <a:rPr lang="es-ES" dirty="0" err="1"/>
              <a:t>nous</a:t>
            </a:r>
            <a:r>
              <a:rPr lang="es-ES" dirty="0"/>
              <a:t> </a:t>
            </a:r>
            <a:r>
              <a:rPr lang="es-ES" dirty="0" err="1"/>
              <a:t>nous</a:t>
            </a:r>
            <a:r>
              <a:rPr lang="es-ES" dirty="0"/>
              <a:t> </a:t>
            </a:r>
            <a:r>
              <a:rPr lang="es-ES" dirty="0" err="1"/>
              <a:t>connectons</a:t>
            </a:r>
            <a:r>
              <a:rPr lang="es-ES" dirty="0"/>
              <a:t> </a:t>
            </a:r>
            <a:r>
              <a:rPr lang="es-ES" dirty="0" err="1"/>
              <a:t>doit</a:t>
            </a:r>
            <a:r>
              <a:rPr lang="es-ES" dirty="0"/>
              <a:t> </a:t>
            </a:r>
            <a:r>
              <a:rPr lang="es-ES" dirty="0" err="1"/>
              <a:t>impérativement</a:t>
            </a:r>
            <a:r>
              <a:rPr lang="es-ES" dirty="0"/>
              <a:t> </a:t>
            </a:r>
            <a:r>
              <a:rPr lang="es-ES" dirty="0" err="1"/>
              <a:t>avoir</a:t>
            </a:r>
            <a:r>
              <a:rPr lang="es-ES" dirty="0"/>
              <a:t> les </a:t>
            </a:r>
            <a:r>
              <a:rPr lang="es-ES" dirty="0" err="1"/>
              <a:t>privilèges</a:t>
            </a:r>
            <a:r>
              <a:rPr lang="es-ES" dirty="0"/>
              <a:t> de ‘SYSBACKUP’.</a:t>
            </a:r>
          </a:p>
          <a:p>
            <a:pPr lvl="1"/>
            <a:endParaRPr lang="es-ES" dirty="0"/>
          </a:p>
        </p:txBody>
      </p:sp>
    </p:spTree>
    <p:extLst>
      <p:ext uri="{BB962C8B-B14F-4D97-AF65-F5344CB8AC3E}">
        <p14:creationId xmlns:p14="http://schemas.microsoft.com/office/powerpoint/2010/main" val="24483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909755-7A1E-340F-CC3B-4490464E00B8}"/>
              </a:ext>
            </a:extLst>
          </p:cNvPr>
          <p:cNvSpPr>
            <a:spLocks noGrp="1"/>
          </p:cNvSpPr>
          <p:nvPr>
            <p:ph type="title"/>
          </p:nvPr>
        </p:nvSpPr>
        <p:spPr/>
        <p:txBody>
          <a:bodyPr/>
          <a:lstStyle/>
          <a:p>
            <a:r>
              <a:rPr lang="fr-FR" dirty="0"/>
              <a:t>Utilisation des Requêtes SQL sur RMAN</a:t>
            </a:r>
            <a:endParaRPr lang="es-ES" dirty="0"/>
          </a:p>
        </p:txBody>
      </p:sp>
      <p:sp>
        <p:nvSpPr>
          <p:cNvPr id="3" name="Espace réservé du contenu 2">
            <a:extLst>
              <a:ext uri="{FF2B5EF4-FFF2-40B4-BE49-F238E27FC236}">
                <a16:creationId xmlns:a16="http://schemas.microsoft.com/office/drawing/2014/main" id="{11F5FBF9-92D4-3894-164C-9EC86D99F308}"/>
              </a:ext>
            </a:extLst>
          </p:cNvPr>
          <p:cNvSpPr>
            <a:spLocks noGrp="1"/>
          </p:cNvSpPr>
          <p:nvPr>
            <p:ph idx="1"/>
          </p:nvPr>
        </p:nvSpPr>
        <p:spPr/>
        <p:txBody>
          <a:bodyPr/>
          <a:lstStyle/>
          <a:p>
            <a:r>
              <a:rPr lang="fr-FR" dirty="0"/>
              <a:t>Il est tout à fait possible d’exécuter des commandes SQL et procédures PL/SQL</a:t>
            </a:r>
          </a:p>
          <a:p>
            <a:r>
              <a:rPr lang="fr-FR" dirty="0"/>
              <a:t>Les commandes peuvent être préfixé par le mot clé ‘SQL’ pour éviter toute ambiguïté, mais ce n’est pas obligatoire.</a:t>
            </a:r>
            <a:endParaRPr lang="es-ES" dirty="0"/>
          </a:p>
        </p:txBody>
      </p:sp>
      <p:pic>
        <p:nvPicPr>
          <p:cNvPr id="5" name="Image 4">
            <a:extLst>
              <a:ext uri="{FF2B5EF4-FFF2-40B4-BE49-F238E27FC236}">
                <a16:creationId xmlns:a16="http://schemas.microsoft.com/office/drawing/2014/main" id="{BBAC4344-0136-7944-73CD-02C82231A718}"/>
              </a:ext>
            </a:extLst>
          </p:cNvPr>
          <p:cNvPicPr>
            <a:picLocks noChangeAspect="1"/>
          </p:cNvPicPr>
          <p:nvPr/>
        </p:nvPicPr>
        <p:blipFill>
          <a:blip r:embed="rId2"/>
          <a:stretch>
            <a:fillRect/>
          </a:stretch>
        </p:blipFill>
        <p:spPr>
          <a:xfrm>
            <a:off x="1144037" y="4015424"/>
            <a:ext cx="7459116" cy="1714739"/>
          </a:xfrm>
          <a:prstGeom prst="rect">
            <a:avLst/>
          </a:prstGeom>
        </p:spPr>
      </p:pic>
    </p:spTree>
    <p:extLst>
      <p:ext uri="{BB962C8B-B14F-4D97-AF65-F5344CB8AC3E}">
        <p14:creationId xmlns:p14="http://schemas.microsoft.com/office/powerpoint/2010/main" val="208979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BE9537-C1B7-E82B-0E96-A1130E52AEC4}"/>
              </a:ext>
            </a:extLst>
          </p:cNvPr>
          <p:cNvSpPr>
            <a:spLocks noGrp="1"/>
          </p:cNvSpPr>
          <p:nvPr>
            <p:ph type="title"/>
          </p:nvPr>
        </p:nvSpPr>
        <p:spPr/>
        <p:txBody>
          <a:bodyPr/>
          <a:lstStyle/>
          <a:p>
            <a:r>
              <a:rPr lang="fr-FR" dirty="0"/>
              <a:t>Types de commandes RMAN (1/3)</a:t>
            </a:r>
            <a:endParaRPr lang="es-ES" dirty="0"/>
          </a:p>
        </p:txBody>
      </p:sp>
      <p:sp>
        <p:nvSpPr>
          <p:cNvPr id="3" name="Espace réservé du contenu 2">
            <a:extLst>
              <a:ext uri="{FF2B5EF4-FFF2-40B4-BE49-F238E27FC236}">
                <a16:creationId xmlns:a16="http://schemas.microsoft.com/office/drawing/2014/main" id="{188CBBA6-6E0F-AF2B-E820-CF8428989FD3}"/>
              </a:ext>
            </a:extLst>
          </p:cNvPr>
          <p:cNvSpPr>
            <a:spLocks noGrp="1"/>
          </p:cNvSpPr>
          <p:nvPr>
            <p:ph idx="1"/>
          </p:nvPr>
        </p:nvSpPr>
        <p:spPr/>
        <p:txBody>
          <a:bodyPr/>
          <a:lstStyle/>
          <a:p>
            <a:r>
              <a:rPr lang="fr-FR" dirty="0"/>
              <a:t>Il existe 2 type de commandes RMAN :</a:t>
            </a:r>
          </a:p>
          <a:p>
            <a:pPr lvl="1"/>
            <a:r>
              <a:rPr lang="fr-FR" dirty="0" err="1"/>
              <a:t>Stand-alone</a:t>
            </a:r>
            <a:r>
              <a:rPr lang="fr-FR" dirty="0"/>
              <a:t> command :</a:t>
            </a:r>
          </a:p>
          <a:p>
            <a:pPr lvl="2"/>
            <a:r>
              <a:rPr lang="fr-FR" dirty="0"/>
              <a:t>Se sont les commandes exécutés individuellement sous RMAN</a:t>
            </a:r>
          </a:p>
          <a:p>
            <a:pPr lvl="2"/>
            <a:r>
              <a:rPr lang="fr-FR" dirty="0"/>
              <a:t>Ne peuvent être des sous-commandes de la commande ‘RUN’</a:t>
            </a:r>
          </a:p>
          <a:p>
            <a:pPr lvl="1"/>
            <a:r>
              <a:rPr lang="fr-FR" dirty="0"/>
              <a:t>Job Command :</a:t>
            </a:r>
          </a:p>
          <a:p>
            <a:pPr lvl="2"/>
            <a:r>
              <a:rPr lang="fr-FR" dirty="0"/>
              <a:t>C’est une suite de commande exécuter en groupe </a:t>
            </a:r>
          </a:p>
          <a:p>
            <a:pPr marL="914400" lvl="2" indent="0">
              <a:buNone/>
            </a:pPr>
            <a:r>
              <a:rPr lang="fr-FR" dirty="0"/>
              <a:t>par la commande ‘RUN’</a:t>
            </a:r>
          </a:p>
          <a:p>
            <a:pPr lvl="2"/>
            <a:r>
              <a:rPr lang="fr-FR" dirty="0"/>
              <a:t>Ces commandes se trouvent entre des ‘{‘ , ‘}‘</a:t>
            </a:r>
          </a:p>
          <a:p>
            <a:pPr lvl="1"/>
            <a:r>
              <a:rPr lang="fr-FR" dirty="0"/>
              <a:t>Certaines commandes peuvent être exécuter </a:t>
            </a:r>
          </a:p>
          <a:p>
            <a:pPr marL="457200" lvl="1" indent="0">
              <a:buNone/>
            </a:pPr>
            <a:r>
              <a:rPr lang="fr-FR" dirty="0"/>
              <a:t>dans les deux modes</a:t>
            </a:r>
            <a:endParaRPr lang="es-ES" dirty="0"/>
          </a:p>
        </p:txBody>
      </p:sp>
      <p:pic>
        <p:nvPicPr>
          <p:cNvPr id="5" name="Image 4">
            <a:extLst>
              <a:ext uri="{FF2B5EF4-FFF2-40B4-BE49-F238E27FC236}">
                <a16:creationId xmlns:a16="http://schemas.microsoft.com/office/drawing/2014/main" id="{E6D61655-E321-B766-2D27-7E1AFB234606}"/>
              </a:ext>
            </a:extLst>
          </p:cNvPr>
          <p:cNvPicPr>
            <a:picLocks noChangeAspect="1"/>
          </p:cNvPicPr>
          <p:nvPr/>
        </p:nvPicPr>
        <p:blipFill>
          <a:blip r:embed="rId2"/>
          <a:stretch>
            <a:fillRect/>
          </a:stretch>
        </p:blipFill>
        <p:spPr>
          <a:xfrm>
            <a:off x="6289544" y="3429000"/>
            <a:ext cx="5642574" cy="3193010"/>
          </a:xfrm>
          <a:prstGeom prst="rect">
            <a:avLst/>
          </a:prstGeom>
        </p:spPr>
      </p:pic>
    </p:spTree>
    <p:extLst>
      <p:ext uri="{BB962C8B-B14F-4D97-AF65-F5344CB8AC3E}">
        <p14:creationId xmlns:p14="http://schemas.microsoft.com/office/powerpoint/2010/main" val="133915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F7A8C8-32A9-AF63-696B-4FDDF15282FE}"/>
              </a:ext>
            </a:extLst>
          </p:cNvPr>
          <p:cNvSpPr>
            <a:spLocks noGrp="1"/>
          </p:cNvSpPr>
          <p:nvPr>
            <p:ph type="title"/>
          </p:nvPr>
        </p:nvSpPr>
        <p:spPr/>
        <p:txBody>
          <a:bodyPr/>
          <a:lstStyle/>
          <a:p>
            <a:r>
              <a:rPr lang="fr-FR" dirty="0"/>
              <a:t>Types de commandes RMAN (2/3)</a:t>
            </a:r>
            <a:endParaRPr lang="es-ES" dirty="0"/>
          </a:p>
        </p:txBody>
      </p:sp>
      <p:sp>
        <p:nvSpPr>
          <p:cNvPr id="3" name="Espace réservé du contenu 2">
            <a:extLst>
              <a:ext uri="{FF2B5EF4-FFF2-40B4-BE49-F238E27FC236}">
                <a16:creationId xmlns:a16="http://schemas.microsoft.com/office/drawing/2014/main" id="{328672DA-3D1C-99C4-EA8C-C46FF9CC8D5B}"/>
              </a:ext>
            </a:extLst>
          </p:cNvPr>
          <p:cNvSpPr>
            <a:spLocks noGrp="1"/>
          </p:cNvSpPr>
          <p:nvPr>
            <p:ph idx="1"/>
          </p:nvPr>
        </p:nvSpPr>
        <p:spPr/>
        <p:txBody>
          <a:bodyPr/>
          <a:lstStyle/>
          <a:p>
            <a:r>
              <a:rPr lang="fr-MA" dirty="0"/>
              <a:t>Les scripts RMAN sont des ensembles de commandes RMAN sauvegardées qui peuvent être exécutés en tant que fichiers de script pour automatiser les tâches de sauvegarde et de restauration des bases de données Oracle.</a:t>
            </a:r>
          </a:p>
          <a:p>
            <a:r>
              <a:rPr lang="fr-MA" dirty="0"/>
              <a:t>On peut créer et exécuter un script comme dans les exemples suivants :</a:t>
            </a:r>
          </a:p>
          <a:p>
            <a:endParaRPr lang="fr-MA" dirty="0"/>
          </a:p>
          <a:p>
            <a:endParaRPr lang="fr-MA" dirty="0"/>
          </a:p>
          <a:p>
            <a:endParaRPr lang="fr-MA" dirty="0"/>
          </a:p>
          <a:p>
            <a:endParaRPr lang="fr-MA" dirty="0"/>
          </a:p>
          <a:p>
            <a:r>
              <a:rPr lang="fr-MA" dirty="0"/>
              <a:t>ou stocker les instruction </a:t>
            </a:r>
            <a:r>
              <a:rPr lang="fr-MA" dirty="0" err="1"/>
              <a:t>Rman</a:t>
            </a:r>
            <a:r>
              <a:rPr lang="fr-MA" dirty="0"/>
              <a:t> à exécuter dans un fichier , puis faire appel :</a:t>
            </a:r>
          </a:p>
          <a:p>
            <a:endParaRPr lang="fr-MA" dirty="0"/>
          </a:p>
          <a:p>
            <a:endParaRPr lang="fr-MA" dirty="0"/>
          </a:p>
        </p:txBody>
      </p:sp>
      <p:pic>
        <p:nvPicPr>
          <p:cNvPr id="5" name="Image 4">
            <a:extLst>
              <a:ext uri="{FF2B5EF4-FFF2-40B4-BE49-F238E27FC236}">
                <a16:creationId xmlns:a16="http://schemas.microsoft.com/office/drawing/2014/main" id="{BC168E49-61B9-4F4F-89D5-31FB09420CA2}"/>
              </a:ext>
            </a:extLst>
          </p:cNvPr>
          <p:cNvPicPr>
            <a:picLocks noChangeAspect="1"/>
          </p:cNvPicPr>
          <p:nvPr/>
        </p:nvPicPr>
        <p:blipFill>
          <a:blip r:embed="rId2"/>
          <a:stretch>
            <a:fillRect/>
          </a:stretch>
        </p:blipFill>
        <p:spPr>
          <a:xfrm>
            <a:off x="1150338" y="3557082"/>
            <a:ext cx="4039164" cy="1495634"/>
          </a:xfrm>
          <a:prstGeom prst="rect">
            <a:avLst/>
          </a:prstGeom>
        </p:spPr>
      </p:pic>
      <p:pic>
        <p:nvPicPr>
          <p:cNvPr id="7" name="Image 6">
            <a:extLst>
              <a:ext uri="{FF2B5EF4-FFF2-40B4-BE49-F238E27FC236}">
                <a16:creationId xmlns:a16="http://schemas.microsoft.com/office/drawing/2014/main" id="{9421B555-D682-7148-10A5-0FEFE5F4DCC7}"/>
              </a:ext>
            </a:extLst>
          </p:cNvPr>
          <p:cNvPicPr>
            <a:picLocks noChangeAspect="1"/>
          </p:cNvPicPr>
          <p:nvPr/>
        </p:nvPicPr>
        <p:blipFill>
          <a:blip r:embed="rId3"/>
          <a:stretch>
            <a:fillRect/>
          </a:stretch>
        </p:blipFill>
        <p:spPr>
          <a:xfrm>
            <a:off x="5631328" y="3766661"/>
            <a:ext cx="3200847" cy="1076475"/>
          </a:xfrm>
          <a:prstGeom prst="rect">
            <a:avLst/>
          </a:prstGeom>
        </p:spPr>
      </p:pic>
      <p:pic>
        <p:nvPicPr>
          <p:cNvPr id="9" name="Image 8">
            <a:extLst>
              <a:ext uri="{FF2B5EF4-FFF2-40B4-BE49-F238E27FC236}">
                <a16:creationId xmlns:a16="http://schemas.microsoft.com/office/drawing/2014/main" id="{A6A8D111-DE61-7764-7A62-6B1EBD704071}"/>
              </a:ext>
            </a:extLst>
          </p:cNvPr>
          <p:cNvPicPr>
            <a:picLocks noChangeAspect="1"/>
          </p:cNvPicPr>
          <p:nvPr/>
        </p:nvPicPr>
        <p:blipFill>
          <a:blip r:embed="rId4"/>
          <a:stretch>
            <a:fillRect/>
          </a:stretch>
        </p:blipFill>
        <p:spPr>
          <a:xfrm>
            <a:off x="3098472" y="5612677"/>
            <a:ext cx="4182059" cy="428685"/>
          </a:xfrm>
          <a:prstGeom prst="rect">
            <a:avLst/>
          </a:prstGeom>
        </p:spPr>
      </p:pic>
    </p:spTree>
    <p:extLst>
      <p:ext uri="{BB962C8B-B14F-4D97-AF65-F5344CB8AC3E}">
        <p14:creationId xmlns:p14="http://schemas.microsoft.com/office/powerpoint/2010/main" val="253334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5AF83-2502-79B6-DA06-D969487185D5}"/>
              </a:ext>
            </a:extLst>
          </p:cNvPr>
          <p:cNvSpPr>
            <a:spLocks noGrp="1"/>
          </p:cNvSpPr>
          <p:nvPr>
            <p:ph type="title"/>
          </p:nvPr>
        </p:nvSpPr>
        <p:spPr/>
        <p:txBody>
          <a:bodyPr/>
          <a:lstStyle/>
          <a:p>
            <a:r>
              <a:rPr lang="fr-FR" dirty="0"/>
              <a:t>Types de commandes RMAN (3/3)</a:t>
            </a:r>
            <a:endParaRPr lang="es-ES" dirty="0"/>
          </a:p>
        </p:txBody>
      </p:sp>
      <p:sp>
        <p:nvSpPr>
          <p:cNvPr id="3" name="Espace réservé du contenu 2">
            <a:extLst>
              <a:ext uri="{FF2B5EF4-FFF2-40B4-BE49-F238E27FC236}">
                <a16:creationId xmlns:a16="http://schemas.microsoft.com/office/drawing/2014/main" id="{2888637C-F35B-23EF-FF38-112386252FB8}"/>
              </a:ext>
            </a:extLst>
          </p:cNvPr>
          <p:cNvSpPr>
            <a:spLocks noGrp="1"/>
          </p:cNvSpPr>
          <p:nvPr>
            <p:ph idx="1"/>
          </p:nvPr>
        </p:nvSpPr>
        <p:spPr/>
        <p:txBody>
          <a:bodyPr/>
          <a:lstStyle/>
          <a:p>
            <a:endParaRPr lang="fr-MA" dirty="0"/>
          </a:p>
          <a:p>
            <a:endParaRPr lang="fr-MA" dirty="0"/>
          </a:p>
          <a:p>
            <a:r>
              <a:rPr lang="fr-MA" dirty="0"/>
              <a:t>Avantages des scripts RMAN :</a:t>
            </a:r>
          </a:p>
          <a:p>
            <a:pPr lvl="1"/>
            <a:r>
              <a:rPr lang="fr-MA" dirty="0"/>
              <a:t>Automatisation : Les scripts permettent d’automatiser les tâches répétitives.</a:t>
            </a:r>
          </a:p>
          <a:p>
            <a:pPr lvl="1"/>
            <a:r>
              <a:rPr lang="fr-MA" dirty="0"/>
              <a:t>Consistance : Ils garantissent que les mêmes opérations sont exécutées de manière cohérente.</a:t>
            </a:r>
          </a:p>
          <a:p>
            <a:pPr lvl="1"/>
            <a:r>
              <a:rPr lang="fr-MA" dirty="0"/>
              <a:t>Sécurité : Les scripts réduisent le risque d’erreurs humaines lors de la saisie des commandes.</a:t>
            </a:r>
            <a:endParaRPr lang="es-ES" dirty="0"/>
          </a:p>
          <a:p>
            <a:endParaRPr lang="es-ES" dirty="0"/>
          </a:p>
        </p:txBody>
      </p:sp>
    </p:spTree>
    <p:extLst>
      <p:ext uri="{BB962C8B-B14F-4D97-AF65-F5344CB8AC3E}">
        <p14:creationId xmlns:p14="http://schemas.microsoft.com/office/powerpoint/2010/main" val="143248239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5163</TotalTime>
  <Words>1169</Words>
  <Application>Microsoft Office PowerPoint</Application>
  <PresentationFormat>Grand écran</PresentationFormat>
  <Paragraphs>146</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Trebuchet MS</vt:lpstr>
      <vt:lpstr>Wingdings 3</vt:lpstr>
      <vt:lpstr>Facette</vt:lpstr>
      <vt:lpstr>BACKUP and RECOVERY Intro to RMAN</vt:lpstr>
      <vt:lpstr>PLAN</vt:lpstr>
      <vt:lpstr>RMAN  Integrated Oracle Recovery Manager </vt:lpstr>
      <vt:lpstr>Connexion à RMAN (1/2)</vt:lpstr>
      <vt:lpstr>Connexion à RMAN (2/2)</vt:lpstr>
      <vt:lpstr>Utilisation des Requêtes SQL sur RMAN</vt:lpstr>
      <vt:lpstr>Types de commandes RMAN (1/3)</vt:lpstr>
      <vt:lpstr>Types de commandes RMAN (2/3)</vt:lpstr>
      <vt:lpstr>Types de commandes RMAN (3/3)</vt:lpstr>
      <vt:lpstr>Les paramètres de RMAN (1/6)</vt:lpstr>
      <vt:lpstr>Les paramètres de RMAN (2/6)</vt:lpstr>
      <vt:lpstr>Les paramètres de RMAN (3/6)</vt:lpstr>
      <vt:lpstr>Les paramètres de RMAN (4/6)</vt:lpstr>
      <vt:lpstr>Les paramètres de RMAN (5/6)</vt:lpstr>
      <vt:lpstr>Les paramètres de RMAN (6/6)</vt:lpstr>
      <vt:lpstr>Définir une politique de rétention des sauvegardes (1/3)</vt:lpstr>
      <vt:lpstr>Définir une politique de rétention des sauvegardes (2/3)</vt:lpstr>
      <vt:lpstr>Définir une politique de rétention des sauvegardes (2/3)</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 and RECOVERY Intro to RMAN</dc:title>
  <dc:creator>Tarik Jahid</dc:creator>
  <cp:lastModifiedBy>Tarik Jahid</cp:lastModifiedBy>
  <cp:revision>6</cp:revision>
  <dcterms:created xsi:type="dcterms:W3CDTF">2024-03-24T22:35:14Z</dcterms:created>
  <dcterms:modified xsi:type="dcterms:W3CDTF">2024-03-31T15:35:40Z</dcterms:modified>
</cp:coreProperties>
</file>