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71" r:id="rId4"/>
    <p:sldId id="294" r:id="rId5"/>
    <p:sldId id="295" r:id="rId6"/>
    <p:sldId id="297" r:id="rId7"/>
    <p:sldId id="299" r:id="rId8"/>
    <p:sldId id="300" r:id="rId9"/>
    <p:sldId id="337" r:id="rId10"/>
    <p:sldId id="307" r:id="rId11"/>
    <p:sldId id="306" r:id="rId12"/>
    <p:sldId id="309" r:id="rId13"/>
    <p:sldId id="334" r:id="rId14"/>
    <p:sldId id="335" r:id="rId15"/>
    <p:sldId id="332" r:id="rId16"/>
    <p:sldId id="313" r:id="rId17"/>
    <p:sldId id="315" r:id="rId18"/>
    <p:sldId id="336" r:id="rId19"/>
    <p:sldId id="316" r:id="rId20"/>
    <p:sldId id="319" r:id="rId21"/>
    <p:sldId id="320" r:id="rId22"/>
    <p:sldId id="321" r:id="rId23"/>
    <p:sldId id="322" r:id="rId24"/>
    <p:sldId id="333" r:id="rId25"/>
    <p:sldId id="325" r:id="rId26"/>
    <p:sldId id="326" r:id="rId27"/>
    <p:sldId id="329" r:id="rId28"/>
    <p:sldId id="328" r:id="rId29"/>
    <p:sldId id="330" r:id="rId30"/>
    <p:sldId id="331" r:id="rId31"/>
    <p:sldId id="298" r:id="rId32"/>
  </p:sldIdLst>
  <p:sldSz cx="9144000" cy="6858000" type="screen4x3"/>
  <p:notesSz cx="6743700" cy="9880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7DFE5"/>
    <a:srgbClr val="94ABBA"/>
    <a:srgbClr val="618197"/>
    <a:srgbClr val="393939"/>
    <a:srgbClr val="DEE5EA"/>
    <a:srgbClr val="BECBD5"/>
    <a:srgbClr val="EFF2F5"/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929"/>
  </p:normalViewPr>
  <p:slideViewPr>
    <p:cSldViewPr>
      <p:cViewPr varScale="1">
        <p:scale>
          <a:sx n="79" d="100"/>
          <a:sy n="79" d="100"/>
        </p:scale>
        <p:origin x="73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4" tIns="45792" rIns="91584" bIns="45792" numCol="1" anchor="t" anchorCtr="0" compatLnSpc="1">
            <a:prstTxWarp prst="textNoShape">
              <a:avLst/>
            </a:prstTxWarp>
          </a:bodyPr>
          <a:lstStyle>
            <a:lvl1pPr algn="l" defTabSz="915824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4" tIns="45792" rIns="91584" bIns="45792" numCol="1" anchor="t" anchorCtr="0" compatLnSpc="1">
            <a:prstTxWarp prst="textNoShape">
              <a:avLst/>
            </a:prstTxWarp>
          </a:bodyPr>
          <a:lstStyle>
            <a:lvl1pPr algn="r" defTabSz="915824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4" tIns="45792" rIns="91584" bIns="45792" numCol="1" anchor="b" anchorCtr="0" compatLnSpc="1">
            <a:prstTxWarp prst="textNoShape">
              <a:avLst/>
            </a:prstTxWarp>
          </a:bodyPr>
          <a:lstStyle>
            <a:lvl1pPr algn="l" defTabSz="915824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8475"/>
            <a:ext cx="29225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84" tIns="45792" rIns="91584" bIns="45792" numCol="1" anchor="b" anchorCtr="0" compatLnSpc="1">
            <a:prstTxWarp prst="textNoShape">
              <a:avLst/>
            </a:prstTxWarp>
          </a:bodyPr>
          <a:lstStyle>
            <a:lvl1pPr algn="r" defTabSz="915824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3E5EC59-59BD-4892-874A-1607B47F9EE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92306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1113" y="0"/>
            <a:ext cx="2921000" cy="49371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80EDE27-0313-499E-B1EA-6CA620278429}" type="datetimeFigureOut">
              <a:rPr lang="de-DE"/>
              <a:pPr>
                <a:defRPr/>
              </a:pPr>
              <a:t>26.07.2022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688" y="4694238"/>
            <a:ext cx="5394325" cy="444500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85300"/>
            <a:ext cx="2921000" cy="49371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1113" y="9385300"/>
            <a:ext cx="2921000" cy="49371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84D0954B-60DE-4B83-9B59-10C5A3502EB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8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251997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11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23933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12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02566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13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02391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14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11161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15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872420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16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22872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17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97026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18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92430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19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509478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20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13753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3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675954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21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910801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22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81828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23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359664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24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768724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25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82923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26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199487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27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431213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28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263782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29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58636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30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4221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4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340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5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68178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6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99187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7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65454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8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4091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9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927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940" indent="-289208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6830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9562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2295" indent="-231366" algn="ct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5027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7759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0491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3223" indent="-23136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95B7485F-9FD4-4BDE-96E1-D5D8D17CF45B}" type="slidenum">
              <a:rPr lang="de-DE" altLang="de-DE" sz="1200" smtClean="0"/>
              <a:pPr algn="r" eaLnBrk="1" hangingPunct="1">
                <a:defRPr/>
              </a:pPr>
              <a:t>10</a:t>
            </a:fld>
            <a:endParaRPr lang="de-DE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52746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 userDrawn="1"/>
        </p:nvSpPr>
        <p:spPr>
          <a:xfrm rot="5400000">
            <a:off x="-2791913" y="2782666"/>
            <a:ext cx="6867250" cy="1283422"/>
          </a:xfrm>
          <a:prstGeom prst="rect">
            <a:avLst/>
          </a:prstGeom>
          <a:solidFill>
            <a:srgbClr val="618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1283424" y="-1227"/>
            <a:ext cx="7390" cy="6856326"/>
          </a:xfrm>
          <a:prstGeom prst="line">
            <a:avLst/>
          </a:prstGeom>
          <a:ln w="25400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 userDrawn="1"/>
        </p:nvSpPr>
        <p:spPr>
          <a:xfrm rot="10800000">
            <a:off x="-1" y="4509120"/>
            <a:ext cx="9163157" cy="1390650"/>
          </a:xfrm>
          <a:prstGeom prst="rect">
            <a:avLst/>
          </a:prstGeom>
          <a:solidFill>
            <a:srgbClr val="BECBD5"/>
          </a:solidFill>
          <a:ln>
            <a:solidFill>
              <a:srgbClr val="61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3" name="Text Box 21"/>
          <p:cNvSpPr txBox="1">
            <a:spLocks noChangeArrowheads="1"/>
          </p:cNvSpPr>
          <p:nvPr userDrawn="1"/>
        </p:nvSpPr>
        <p:spPr bwMode="auto">
          <a:xfrm>
            <a:off x="5940152" y="2996952"/>
            <a:ext cx="3193744" cy="1507311"/>
          </a:xfrm>
          <a:prstGeom prst="rect">
            <a:avLst/>
          </a:prstGeom>
          <a:solidFill>
            <a:srgbClr val="FFFFFF"/>
          </a:solidFill>
          <a:ln w="25400" cap="rnd">
            <a:gradFill flip="none" rotWithShape="1">
              <a:gsLst>
                <a:gs pos="0">
                  <a:srgbClr val="61819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de-DE" altLang="de-DE" sz="1000" dirty="0">
              <a:latin typeface="+mn-lt"/>
              <a:cs typeface="+mn-cs"/>
            </a:endParaRPr>
          </a:p>
          <a:p>
            <a:pPr eaLnBrk="0" hangingPunct="0">
              <a:defRPr/>
            </a:pPr>
            <a:endParaRPr lang="de-DE" altLang="de-DE" sz="1000" dirty="0">
              <a:solidFill>
                <a:srgbClr val="000080"/>
              </a:solidFill>
              <a:latin typeface="+mn-lt"/>
              <a:cs typeface="Times New Roman" charset="0"/>
            </a:endParaRPr>
          </a:p>
          <a:p>
            <a:pPr eaLnBrk="0" hangingPunct="0">
              <a:defRPr/>
            </a:pPr>
            <a:endParaRPr lang="de-DE" altLang="de-DE" sz="1200" dirty="0" smtClean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ahoma" pitchFamily="34" charset="0"/>
            </a:endParaRPr>
          </a:p>
          <a:p>
            <a:pPr eaLnBrk="0" hangingPunct="0">
              <a:defRPr/>
            </a:pPr>
            <a:endParaRPr lang="de-DE" altLang="de-DE" sz="1200" dirty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ahoma" pitchFamily="34" charset="0"/>
            </a:endParaRPr>
          </a:p>
          <a:p>
            <a:pPr eaLnBrk="0" hangingPunct="0">
              <a:defRPr/>
            </a:pPr>
            <a:endParaRPr lang="de-DE" altLang="de-DE" sz="1200" dirty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ahoma" pitchFamily="34" charset="0"/>
            </a:endParaRPr>
          </a:p>
          <a:p>
            <a:pPr eaLnBrk="0" hangingPunct="0">
              <a:defRPr/>
            </a:pPr>
            <a:endParaRPr lang="de-DE" altLang="de-DE" sz="1200" dirty="0">
              <a:solidFill>
                <a:srgbClr val="39393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imes New Roman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 userDrawn="1"/>
        </p:nvSpPr>
        <p:spPr bwMode="auto">
          <a:xfrm>
            <a:off x="4047379" y="3731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4623642" y="3812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7452506" y="3857932"/>
            <a:ext cx="16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de-DE" altLang="de-DE" sz="120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fax</a:t>
            </a:r>
            <a:r>
              <a:rPr lang="de-DE" altLang="de-DE" sz="12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: </a:t>
            </a:r>
            <a:r>
              <a:rPr lang="de-DE" altLang="de-DE" sz="1200" baseline="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 </a:t>
            </a:r>
            <a:r>
              <a:rPr lang="de-DE" altLang="de-DE" sz="120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08071/510311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9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/>
                <a:ea typeface="+mn-ea"/>
                <a:cs typeface="Times New Roman" charset="0"/>
              </a:rPr>
              <a:t>mail: info@saws.de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39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/>
                <a:ea typeface="+mn-ea"/>
                <a:cs typeface="Times New Roman" charset="0"/>
              </a:rPr>
              <a:t>internet</a:t>
            </a:r>
            <a:r>
              <a:rPr kumimoji="0" lang="de-DE" alt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39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/>
                <a:ea typeface="+mn-ea"/>
                <a:cs typeface="Times New Roman" charset="0"/>
              </a:rPr>
              <a:t>: www.saws.de</a:t>
            </a:r>
          </a:p>
        </p:txBody>
      </p:sp>
      <p:pic>
        <p:nvPicPr>
          <p:cNvPr id="32" name="Picture 2" descr="P:\4__SAWS\Redesign Homepage\Layout\logos_neu_saws\logo-vorlagen\logo-saws-engineering-400-200_vorla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42" y="3073449"/>
            <a:ext cx="1593304" cy="79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/>
          <p:cNvCxnSpPr/>
          <p:nvPr userDrawn="1"/>
        </p:nvCxnSpPr>
        <p:spPr>
          <a:xfrm flipH="1">
            <a:off x="6012160" y="3867716"/>
            <a:ext cx="3013813" cy="4762"/>
          </a:xfrm>
          <a:prstGeom prst="line">
            <a:avLst/>
          </a:prstGeom>
          <a:ln w="1587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5940152" y="3857931"/>
            <a:ext cx="16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de-DE" altLang="de-DE" sz="12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ahoma" pitchFamily="34" charset="0"/>
              </a:rPr>
              <a:t>Hauptstraße 29</a:t>
            </a:r>
            <a:endParaRPr lang="de-DE" altLang="de-DE" sz="12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Times New Roman" charset="0"/>
            </a:endParaRPr>
          </a:p>
          <a:p>
            <a:pPr lvl="0" eaLnBrk="0" hangingPunct="0">
              <a:defRPr/>
            </a:pPr>
            <a:r>
              <a:rPr lang="de-DE" altLang="de-DE" sz="12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83533 </a:t>
            </a:r>
            <a:r>
              <a:rPr lang="de-DE" altLang="de-DE" sz="1200" dirty="0" err="1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Edling</a:t>
            </a:r>
            <a:endParaRPr lang="de-DE" altLang="de-DE" sz="1200" dirty="0" smtClean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Times New Roman" charset="0"/>
            </a:endParaRPr>
          </a:p>
          <a:p>
            <a:pPr lvl="0" eaLnBrk="0" hangingPunct="0">
              <a:defRPr/>
            </a:pPr>
            <a:r>
              <a:rPr lang="de-DE" altLang="de-DE" sz="1200" dirty="0" err="1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fon</a:t>
            </a:r>
            <a:r>
              <a:rPr lang="de-DE" altLang="de-DE" sz="120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:</a:t>
            </a:r>
            <a:r>
              <a:rPr lang="de-DE" altLang="de-DE" sz="1200" baseline="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 </a:t>
            </a:r>
            <a:r>
              <a:rPr lang="de-DE" altLang="de-DE" sz="1200" dirty="0" smtClean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 charset="0"/>
              </a:rPr>
              <a:t>08071/510312</a:t>
            </a:r>
            <a:endParaRPr lang="de-DE" altLang="de-DE" sz="12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8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8DCB-BC40-41BB-9A89-0C4BFEE381C5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2910D-D92B-4A31-A101-E89528F9198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141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414C4-ED7F-4BB5-BA70-FD7D23304A6B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54D9-3480-461D-807C-0BE03D5DAD98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550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13500"/>
            <a:ext cx="9144000" cy="44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3400" y="3962400"/>
            <a:ext cx="8153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© SAWS GmbH &amp; Co. KG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 </a:t>
            </a:r>
          </a:p>
          <a:p>
            <a:pPr algn="just"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Alle Rechte vorbehalten.</a:t>
            </a:r>
          </a:p>
          <a:p>
            <a:pPr algn="just"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Dieses Dokument ist urheberrechtlich geschützt. Ohne vorherige schriftliche Genehmigung bleiben die dadurch begründeten Rechte, insbesondere die der Übersetzung, des Nachdrucks, der Speicherung und Auswertung in DV-Anlagen der SAWS GmbH &amp; Co. KG vorbehalten.</a:t>
            </a:r>
          </a:p>
          <a:p>
            <a:pPr algn="just">
              <a:spcBef>
                <a:spcPct val="50000"/>
              </a:spcBef>
              <a:defRPr/>
            </a:pPr>
            <a:r>
              <a:rPr lang="de-DE" altLang="de-DE" sz="8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Edling</a:t>
            </a: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, </a:t>
            </a:r>
            <a:fld id="{265CE889-7EF1-4BF2-BDB5-FB30198571C4}" type="datetime1">
              <a:rPr lang="de-DE" altLang="de-DE" sz="80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rPr>
              <a:pPr algn="just">
                <a:spcBef>
                  <a:spcPct val="50000"/>
                </a:spcBef>
                <a:defRPr/>
              </a:pPr>
              <a:t>26.07.2022</a:t>
            </a:fld>
            <a:r>
              <a:rPr lang="de-DE" altLang="de-DE" sz="8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.</a:t>
            </a:r>
            <a:endParaRPr lang="de-DE" altLang="de-DE" sz="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+mn-lt"/>
              <a:cs typeface="Times New Roman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533400" y="5257800"/>
            <a:ext cx="2286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Hauptstraße 29, 83533 </a:t>
            </a:r>
            <a:r>
              <a:rPr lang="de-DE" altLang="de-DE" sz="8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Edling</a:t>
            </a:r>
            <a:endParaRPr lang="de-DE" altLang="de-DE" sz="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+mn-lt"/>
              <a:cs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Tel: 08071/510312  </a:t>
            </a:r>
          </a:p>
          <a:p>
            <a:pPr>
              <a:spcBef>
                <a:spcPct val="50000"/>
              </a:spcBef>
              <a:defRPr/>
            </a:pPr>
            <a:r>
              <a:rPr lang="en-GB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Fax: 08071/510311</a:t>
            </a:r>
          </a:p>
          <a:p>
            <a:pPr>
              <a:spcBef>
                <a:spcPct val="50000"/>
              </a:spcBef>
              <a:defRPr/>
            </a:pPr>
            <a:r>
              <a:rPr lang="en-GB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Internet: www.saws.de</a:t>
            </a:r>
            <a:endParaRPr lang="de-DE" altLang="de-DE" sz="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+mn-lt"/>
              <a:cs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de-DE" sz="8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eMail</a:t>
            </a:r>
            <a:r>
              <a:rPr lang="en-GB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: info@saws.de </a:t>
            </a:r>
            <a:endParaRPr lang="de-DE" altLang="de-DE" sz="8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+mn-lt"/>
              <a:cs typeface="Times New Roman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505200" y="5257800"/>
            <a:ext cx="2286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SAWS GmbH &amp; Co. </a:t>
            </a: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KG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Sitz der Gesellschaft: </a:t>
            </a:r>
            <a:r>
              <a:rPr lang="de-DE" altLang="de-DE" sz="8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Edling</a:t>
            </a: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Amtsgericht Traunstein, HRA 8211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UST-ID: DE230638335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Geschäftsführer: Hagen Schneider</a:t>
            </a: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6477000" y="5257800"/>
            <a:ext cx="2286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Persönlich haftende Gesellschafterin: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SAWS Verwaltungsgesellschaft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Sitz der Gesellschaft: </a:t>
            </a:r>
            <a:r>
              <a:rPr lang="de-DE" altLang="de-DE" sz="8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Edling</a:t>
            </a: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Amtsgericht Traunstein, HRB 15276 </a:t>
            </a:r>
          </a:p>
          <a:p>
            <a:pPr>
              <a:spcBef>
                <a:spcPct val="50000"/>
              </a:spcBef>
              <a:defRPr/>
            </a:pPr>
            <a:r>
              <a:rPr lang="de-DE" altLang="de-DE" sz="8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charset="0"/>
              </a:rPr>
              <a:t>Geschäftsführer: Hagen Schneider 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198438" y="115888"/>
            <a:ext cx="30051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Kontakt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-4963" y="565684"/>
            <a:ext cx="9148963" cy="0"/>
          </a:xfrm>
          <a:prstGeom prst="line">
            <a:avLst/>
          </a:prstGeom>
          <a:ln w="12700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flipH="1">
            <a:off x="0" y="6423632"/>
            <a:ext cx="9148963" cy="0"/>
          </a:xfrm>
          <a:prstGeom prst="line">
            <a:avLst/>
          </a:prstGeom>
          <a:ln w="12700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P:\4__SAWS\Redesign Homepage\Layout\logos_neu_saws\logo-vorlagen\logo-saws-engineering-400-200_vorla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23" y="6445315"/>
            <a:ext cx="815542" cy="4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3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13500"/>
            <a:ext cx="9144000" cy="44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-4963" y="565684"/>
            <a:ext cx="9148963" cy="0"/>
          </a:xfrm>
          <a:prstGeom prst="line">
            <a:avLst/>
          </a:prstGeom>
          <a:ln w="12700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flipH="1">
            <a:off x="0" y="6423632"/>
            <a:ext cx="9148963" cy="0"/>
          </a:xfrm>
          <a:prstGeom prst="line">
            <a:avLst/>
          </a:prstGeom>
          <a:ln w="12700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P:\4__SAWS\Redesign Homepage\Layout\logos_neu_saws\logo-vorlagen\logo-saws-engineering-400-200_vorla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23" y="6445315"/>
            <a:ext cx="815542" cy="4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5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CE889-7EF1-4BF2-BDB5-FB30198571C4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A8D3-6F59-4D39-8156-D101F14E9FB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8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9033-91CF-4697-9420-EDA4918CB041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FEA2-7F70-4EFE-9198-83D2E9B7E8C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1253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2663F-0A5B-4159-9C91-88327844DBD9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37827-9DA1-478E-9E8F-858C3AAD5CE0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890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ECA4-309C-43D6-835F-2C25EE530A66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A753F-FC8D-4E5E-80F5-F47DBC7EFE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73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D048-E8E9-44A3-8C6F-E90988113FAC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41979-DDEC-44BD-B5F5-A9E8AEF994B0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0406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BC368-611F-411A-B048-5337BB98BB8D}" type="datetime1">
              <a:rPr lang="de-DE" altLang="de-DE" smtClean="0"/>
              <a:t>26.07.2022</a:t>
            </a:fld>
            <a:endParaRPr lang="de-DE" alt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1D4C2-F804-41BB-8850-DC7914DE4ABF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478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BECBD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4"/>
          <p:cNvSpPr>
            <a:spLocks noChangeArrowheads="1"/>
          </p:cNvSpPr>
          <p:nvPr/>
        </p:nvSpPr>
        <p:spPr bwMode="auto">
          <a:xfrm>
            <a:off x="4047379" y="3731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054" name="Rectangle 26"/>
          <p:cNvSpPr>
            <a:spLocks noChangeArrowheads="1"/>
          </p:cNvSpPr>
          <p:nvPr/>
        </p:nvSpPr>
        <p:spPr bwMode="auto">
          <a:xfrm>
            <a:off x="4095004" y="37502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056" name="Rectangle 28"/>
          <p:cNvSpPr>
            <a:spLocks noChangeArrowheads="1"/>
          </p:cNvSpPr>
          <p:nvPr/>
        </p:nvSpPr>
        <p:spPr bwMode="auto">
          <a:xfrm>
            <a:off x="4623642" y="3812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418468" y="4581128"/>
            <a:ext cx="7618027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altLang="de-DE" b="1" dirty="0">
                <a:solidFill>
                  <a:srgbClr val="393939"/>
                </a:solidFill>
                <a:latin typeface="+mn-lt"/>
                <a:cs typeface="+mn-cs"/>
              </a:rPr>
              <a:t>Erstellen eines Shopware 6 </a:t>
            </a:r>
            <a:r>
              <a:rPr lang="de-DE" altLang="de-DE" b="1" dirty="0" smtClean="0">
                <a:solidFill>
                  <a:srgbClr val="393939"/>
                </a:solidFill>
                <a:latin typeface="+mn-lt"/>
                <a:cs typeface="+mn-cs"/>
              </a:rPr>
              <a:t>Plug-Ins für </a:t>
            </a:r>
            <a:r>
              <a:rPr lang="de-DE" altLang="de-DE" b="1" dirty="0">
                <a:solidFill>
                  <a:srgbClr val="393939"/>
                </a:solidFill>
                <a:latin typeface="+mn-lt"/>
                <a:cs typeface="+mn-cs"/>
              </a:rPr>
              <a:t>den Import von Produkten </a:t>
            </a:r>
            <a:r>
              <a:rPr lang="de-DE" altLang="de-DE" b="1" dirty="0" smtClean="0">
                <a:solidFill>
                  <a:srgbClr val="393939"/>
                </a:solidFill>
                <a:latin typeface="+mn-lt"/>
                <a:cs typeface="+mn-cs"/>
              </a:rPr>
              <a:t>und Kategorien </a:t>
            </a:r>
            <a:r>
              <a:rPr lang="de-DE" altLang="de-DE" b="1" dirty="0">
                <a:solidFill>
                  <a:srgbClr val="393939"/>
                </a:solidFill>
                <a:latin typeface="+mn-lt"/>
                <a:cs typeface="+mn-cs"/>
              </a:rPr>
              <a:t>über RabbitMQ</a:t>
            </a:r>
          </a:p>
          <a:p>
            <a:pPr>
              <a:spcBef>
                <a:spcPct val="50000"/>
              </a:spcBef>
              <a:defRPr/>
            </a:pPr>
            <a:endParaRPr lang="de-DE" altLang="de-DE" sz="900" dirty="0" smtClean="0">
              <a:solidFill>
                <a:srgbClr val="39393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de-DE" altLang="de-DE" sz="900" dirty="0" smtClean="0">
              <a:solidFill>
                <a:srgbClr val="39393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de-DE" altLang="de-DE" sz="900" dirty="0" smtClean="0">
              <a:solidFill>
                <a:srgbClr val="39393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IHK-Abschlussprojekt von Luca </a:t>
            </a:r>
            <a:r>
              <a:rPr lang="de-DE" alt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Wlcek</a:t>
            </a:r>
            <a:endParaRPr lang="de-DE" altLang="de-DE" sz="18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04248" y="116632"/>
            <a:ext cx="223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Datum: 27.07.2022</a:t>
            </a:r>
          </a:p>
          <a:p>
            <a:pPr algn="r"/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Prüflingsnummer: 21501</a:t>
            </a:r>
            <a:endParaRPr lang="de-DE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Message-Queue-Systeme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1554757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Organisiert in Queues (FIFO)</a:t>
            </a:r>
            <a:endParaRPr lang="de-DE" sz="2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Speichert </a:t>
            </a:r>
            <a:r>
              <a:rPr lang="de-DE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achrichten zwischen, bis diese abgeholt werden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Sender werden „Producer“ genannt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Empfänger werden „Consumer“ genannt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Häufig eingesetztes Protokoll: AMQP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010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https://www.rabbitmq.com/img/rabbitmq_logo_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" y="795266"/>
            <a:ext cx="3815559" cy="7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2382436" y="3855319"/>
            <a:ext cx="1672131" cy="191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AMQP-Nachricht</a:t>
            </a:r>
          </a:p>
          <a:p>
            <a:pPr algn="ctr"/>
            <a:endParaRPr lang="de-DE" sz="20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20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20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8438" y="115888"/>
            <a:ext cx="4877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Probleme einer eigenen AMQP-API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Signifikanter Planungsaufwand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Hoher Wartungsaufwand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Nacharbeit nach Shopware Updates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7870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2814803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  Deshalb Kapselung der vorhandenen Übertragung</a:t>
            </a:r>
            <a:endParaRPr lang="de-DE" sz="2200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13" name="Grafik 12" descr="C:\Users\PC0109\AppData\Local\Microsoft\Windows\INetCache\Content.Word\Verbind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0" t="30316" r="3709" b="26376"/>
          <a:stretch>
            <a:fillRect/>
          </a:stretch>
        </p:blipFill>
        <p:spPr bwMode="auto">
          <a:xfrm>
            <a:off x="8040947" y="4282259"/>
            <a:ext cx="1010756" cy="104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 descr="C:\Users\PC0109\AppData\Local\Microsoft\Windows\INetCache\Content.Word\Verbind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9" r="27663" b="10590"/>
          <a:stretch>
            <a:fillRect/>
          </a:stretch>
        </p:blipFill>
        <p:spPr bwMode="auto">
          <a:xfrm>
            <a:off x="198755" y="3518705"/>
            <a:ext cx="1359607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fik 26" descr="C:\Users\PC0109\AppData\Local\Microsoft\Windows\INetCache\Content.Word\Zahnrad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64" y="4448080"/>
            <a:ext cx="720000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2" descr="https://www.rabbitmq.com/img/rabbitmq_logo_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44" y="3518705"/>
            <a:ext cx="1290113" cy="2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2573446" y="4703546"/>
            <a:ext cx="1290113" cy="775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HTTP-Nachricht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263536" y="4448080"/>
            <a:ext cx="1290113" cy="775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HTTP-Nachricht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19426" y="5507377"/>
            <a:ext cx="11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Producer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518736" y="5507377"/>
            <a:ext cx="113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Consumer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Pfeil nach rechts 20"/>
          <p:cNvSpPr/>
          <p:nvPr/>
        </p:nvSpPr>
        <p:spPr>
          <a:xfrm>
            <a:off x="1634596" y="4673698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4135456" y="4682539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507728" y="3764367"/>
            <a:ext cx="113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</a:t>
            </a:r>
            <a:b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</a:b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Plug-In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" name="Pfeil nach rechts 24"/>
          <p:cNvSpPr/>
          <p:nvPr/>
        </p:nvSpPr>
        <p:spPr>
          <a:xfrm>
            <a:off x="5524944" y="4669935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7668671" y="4669934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2" grpId="0" animBg="1"/>
      <p:bldP spid="33" grpId="0" animBg="1"/>
      <p:bldP spid="18" grpId="0"/>
      <p:bldP spid="19" grpId="0"/>
      <p:bldP spid="21" grpId="0" animBg="1"/>
      <p:bldP spid="23" grpId="0" animBg="1"/>
      <p:bldP spid="24" grpId="0"/>
      <p:bldP spid="2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Verbindung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Unterstützung für RabbitMQ als Job-Queue in Shopware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Anbindung über Konfigurationsdatei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Vorgefertigter Code für Aufbau und Kontrolle der Verbindung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Hintergrundprozess „Worker“ von Shopware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276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Shopware Verarbeitung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47525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5552" y="2267425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+mj-lt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8437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467398" y="3457143"/>
            <a:ext cx="3176092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ShopwareApiHandler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7398" y="1724591"/>
            <a:ext cx="3176092" cy="8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✉ </a:t>
            </a:r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ShopwareRequestMessage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290088" y="5119358"/>
            <a:ext cx="3176092" cy="8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✉ </a:t>
            </a:r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ShopwareResponseMessage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290088" y="3457143"/>
            <a:ext cx="3176092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ShopwareApiClient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677664" y="2686987"/>
            <a:ext cx="278446" cy="648072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56110" y="2750573"/>
            <a:ext cx="295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Empfang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3907515" y="3722635"/>
            <a:ext cx="1034653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28745" y="336282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Übergabe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20" y="1822573"/>
            <a:ext cx="2804478" cy="604526"/>
          </a:xfrm>
          <a:prstGeom prst="rect">
            <a:avLst/>
          </a:prstGeom>
        </p:spPr>
      </p:pic>
      <p:sp>
        <p:nvSpPr>
          <p:cNvPr id="25" name="Pfeil nach unten 24"/>
          <p:cNvSpPr/>
          <p:nvPr/>
        </p:nvSpPr>
        <p:spPr>
          <a:xfrm rot="10800000">
            <a:off x="6887365" y="2600603"/>
            <a:ext cx="278446" cy="648072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233611" y="2564904"/>
            <a:ext cx="179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Entpackte</a:t>
            </a:r>
            <a:b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HTTP-Anfrage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6525900" y="2619828"/>
            <a:ext cx="278446" cy="648072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738165" y="2536692"/>
            <a:ext cx="177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HTTP-Antwort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6525900" y="4349068"/>
            <a:ext cx="278446" cy="648072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699387" y="4349068"/>
            <a:ext cx="177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Verpacken der HTTP-Antwort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1" name="Pfeil nach rechts 30"/>
          <p:cNvSpPr/>
          <p:nvPr/>
        </p:nvSpPr>
        <p:spPr>
          <a:xfrm rot="13500000">
            <a:off x="3553225" y="4807348"/>
            <a:ext cx="1620000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57315" y="491461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Rückgabe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677664" y="4400986"/>
            <a:ext cx="278446" cy="648072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956110" y="4464572"/>
            <a:ext cx="295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Versand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7" name="Picture 2" descr="https://www.rabbitmq.com/img/rabbitmq_logo_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" y="1170267"/>
            <a:ext cx="2410766" cy="4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www.rabbitmq.com/img/rabbitmq_logo_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2" y="5240958"/>
            <a:ext cx="2410766" cy="4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6" grpId="0" animBg="1"/>
      <p:bldP spid="8" grpId="0"/>
      <p:bldP spid="14" grpId="0" animBg="1"/>
      <p:bldP spid="21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Konfiguration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276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67544" y="1964993"/>
            <a:ext cx="2376410" cy="8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SettingsController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7544" y="3429000"/>
            <a:ext cx="2376410" cy="8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AMQPConfig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4859305"/>
            <a:ext cx="2376410" cy="84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Settings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efaltete Ecke 12"/>
          <p:cNvSpPr/>
          <p:nvPr/>
        </p:nvSpPr>
        <p:spPr>
          <a:xfrm rot="10800000" flipH="1">
            <a:off x="4134421" y="4804534"/>
            <a:ext cx="746620" cy="949852"/>
          </a:xfrm>
          <a:custGeom>
            <a:avLst/>
            <a:gdLst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780318 w 1125587"/>
              <a:gd name="connsiteY1" fmla="*/ 113169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788863 w 1125587"/>
              <a:gd name="connsiteY1" fmla="*/ 1123152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05955 w 1125587"/>
              <a:gd name="connsiteY1" fmla="*/ 117442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797409 w 1125587"/>
              <a:gd name="connsiteY1" fmla="*/ 1157334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05955 w 1125587"/>
              <a:gd name="connsiteY1" fmla="*/ 117442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587" h="1511150" stroke="0" extrusionOk="0">
                <a:moveTo>
                  <a:pt x="0" y="0"/>
                </a:moveTo>
                <a:lnTo>
                  <a:pt x="1125587" y="0"/>
                </a:lnTo>
                <a:lnTo>
                  <a:pt x="1125587" y="1154339"/>
                </a:lnTo>
                <a:lnTo>
                  <a:pt x="768776" y="1511150"/>
                </a:lnTo>
                <a:lnTo>
                  <a:pt x="0" y="1511150"/>
                </a:lnTo>
                <a:lnTo>
                  <a:pt x="0" y="0"/>
                </a:lnTo>
                <a:close/>
              </a:path>
              <a:path w="1125587" h="1511150" fill="darkenLess" stroke="0" extrusionOk="0">
                <a:moveTo>
                  <a:pt x="768776" y="1511150"/>
                </a:moveTo>
                <a:lnTo>
                  <a:pt x="797409" y="1157334"/>
                </a:lnTo>
                <a:lnTo>
                  <a:pt x="1125587" y="1154339"/>
                </a:lnTo>
                <a:lnTo>
                  <a:pt x="768776" y="1511150"/>
                </a:lnTo>
                <a:close/>
              </a:path>
              <a:path w="1125587" h="1511150" fill="none" extrusionOk="0">
                <a:moveTo>
                  <a:pt x="768776" y="1511150"/>
                </a:moveTo>
                <a:lnTo>
                  <a:pt x="805955" y="1174427"/>
                </a:lnTo>
                <a:lnTo>
                  <a:pt x="1125587" y="1154339"/>
                </a:lnTo>
                <a:lnTo>
                  <a:pt x="768776" y="1511150"/>
                </a:lnTo>
                <a:lnTo>
                  <a:pt x="0" y="1511150"/>
                </a:lnTo>
                <a:lnTo>
                  <a:pt x="0" y="0"/>
                </a:lnTo>
                <a:lnTo>
                  <a:pt x="1125587" y="0"/>
                </a:lnTo>
                <a:lnTo>
                  <a:pt x="1125587" y="11543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869058" y="5698770"/>
            <a:ext cx="12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saws.yaml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Gefaltete Ecke 12"/>
          <p:cNvSpPr/>
          <p:nvPr/>
        </p:nvSpPr>
        <p:spPr>
          <a:xfrm rot="10800000" flipH="1">
            <a:off x="6144888" y="3358936"/>
            <a:ext cx="746620" cy="949852"/>
          </a:xfrm>
          <a:custGeom>
            <a:avLst/>
            <a:gdLst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780318 w 1125587"/>
              <a:gd name="connsiteY1" fmla="*/ 113169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788863 w 1125587"/>
              <a:gd name="connsiteY1" fmla="*/ 1123152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840138 w 1125587"/>
              <a:gd name="connsiteY1" fmla="*/ 1225701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05955 w 1125587"/>
              <a:gd name="connsiteY1" fmla="*/ 117442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  <a:gd name="connsiteX0" fmla="*/ 0 w 1125587"/>
              <a:gd name="connsiteY0" fmla="*/ 0 h 1511150"/>
              <a:gd name="connsiteX1" fmla="*/ 1125587 w 1125587"/>
              <a:gd name="connsiteY1" fmla="*/ 0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0" fmla="*/ 768776 w 1125587"/>
              <a:gd name="connsiteY0" fmla="*/ 1511150 h 1511150"/>
              <a:gd name="connsiteX1" fmla="*/ 797409 w 1125587"/>
              <a:gd name="connsiteY1" fmla="*/ 1157334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0" fmla="*/ 768776 w 1125587"/>
              <a:gd name="connsiteY0" fmla="*/ 1511150 h 1511150"/>
              <a:gd name="connsiteX1" fmla="*/ 805955 w 1125587"/>
              <a:gd name="connsiteY1" fmla="*/ 1174427 h 1511150"/>
              <a:gd name="connsiteX2" fmla="*/ 1125587 w 1125587"/>
              <a:gd name="connsiteY2" fmla="*/ 1154339 h 1511150"/>
              <a:gd name="connsiteX3" fmla="*/ 768776 w 1125587"/>
              <a:gd name="connsiteY3" fmla="*/ 1511150 h 1511150"/>
              <a:gd name="connsiteX4" fmla="*/ 0 w 1125587"/>
              <a:gd name="connsiteY4" fmla="*/ 1511150 h 1511150"/>
              <a:gd name="connsiteX5" fmla="*/ 0 w 1125587"/>
              <a:gd name="connsiteY5" fmla="*/ 0 h 1511150"/>
              <a:gd name="connsiteX6" fmla="*/ 1125587 w 1125587"/>
              <a:gd name="connsiteY6" fmla="*/ 0 h 1511150"/>
              <a:gd name="connsiteX7" fmla="*/ 1125587 w 1125587"/>
              <a:gd name="connsiteY7" fmla="*/ 1154339 h 15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587" h="1511150" stroke="0" extrusionOk="0">
                <a:moveTo>
                  <a:pt x="0" y="0"/>
                </a:moveTo>
                <a:lnTo>
                  <a:pt x="1125587" y="0"/>
                </a:lnTo>
                <a:lnTo>
                  <a:pt x="1125587" y="1154339"/>
                </a:lnTo>
                <a:lnTo>
                  <a:pt x="768776" y="1511150"/>
                </a:lnTo>
                <a:lnTo>
                  <a:pt x="0" y="1511150"/>
                </a:lnTo>
                <a:lnTo>
                  <a:pt x="0" y="0"/>
                </a:lnTo>
                <a:close/>
              </a:path>
              <a:path w="1125587" h="1511150" fill="darkenLess" stroke="0" extrusionOk="0">
                <a:moveTo>
                  <a:pt x="768776" y="1511150"/>
                </a:moveTo>
                <a:lnTo>
                  <a:pt x="797409" y="1157334"/>
                </a:lnTo>
                <a:lnTo>
                  <a:pt x="1125587" y="1154339"/>
                </a:lnTo>
                <a:lnTo>
                  <a:pt x="768776" y="1511150"/>
                </a:lnTo>
                <a:close/>
              </a:path>
              <a:path w="1125587" h="1511150" fill="none" extrusionOk="0">
                <a:moveTo>
                  <a:pt x="768776" y="1511150"/>
                </a:moveTo>
                <a:lnTo>
                  <a:pt x="805955" y="1174427"/>
                </a:lnTo>
                <a:lnTo>
                  <a:pt x="1125587" y="1154339"/>
                </a:lnTo>
                <a:lnTo>
                  <a:pt x="768776" y="1511150"/>
                </a:lnTo>
                <a:lnTo>
                  <a:pt x="0" y="1511150"/>
                </a:lnTo>
                <a:lnTo>
                  <a:pt x="0" y="0"/>
                </a:lnTo>
                <a:lnTo>
                  <a:pt x="1125587" y="0"/>
                </a:lnTo>
                <a:lnTo>
                  <a:pt x="1125587" y="11543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500615" y="4308788"/>
            <a:ext cx="20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framework.yaml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52" y="2836162"/>
            <a:ext cx="1764689" cy="380392"/>
          </a:xfrm>
          <a:prstGeom prst="rect">
            <a:avLst/>
          </a:prstGeom>
        </p:spPr>
      </p:pic>
      <p:pic>
        <p:nvPicPr>
          <p:cNvPr id="19" name="Grafik 18" descr="C:\Users\PC0109\AppData\Local\Microsoft\Windows\INetCache\Content.Word\Zahnrad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21" y="3491762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feld 20"/>
          <p:cNvSpPr txBox="1"/>
          <p:nvPr/>
        </p:nvSpPr>
        <p:spPr>
          <a:xfrm>
            <a:off x="3463172" y="2835305"/>
            <a:ext cx="20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Testen der Werte</a:t>
            </a:r>
            <a:endParaRPr lang="de-DE" sz="20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1541549" y="4374945"/>
            <a:ext cx="216024" cy="412430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1541549" y="2910938"/>
            <a:ext cx="216024" cy="412430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1541549" y="1434336"/>
            <a:ext cx="216024" cy="412430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5" name="Pfeil nach rechts 24"/>
          <p:cNvSpPr/>
          <p:nvPr/>
        </p:nvSpPr>
        <p:spPr>
          <a:xfrm>
            <a:off x="2971861" y="3714773"/>
            <a:ext cx="1034653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982327" y="3711982"/>
            <a:ext cx="1034653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2971861" y="5145078"/>
            <a:ext cx="1034653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67544" y="728406"/>
            <a:ext cx="2376410" cy="5771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6272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5" grpId="0"/>
      <p:bldP spid="14" grpId="0" animBg="1"/>
      <p:bldP spid="17" grpId="0"/>
      <p:bldP spid="21" grpId="0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Klassendiagram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40324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18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16879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Fazit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9" y="713573"/>
            <a:ext cx="7704856" cy="55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Front-End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Statusanzeige der Verbindung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Statusanzeige des </a:t>
            </a: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Workers</a:t>
            </a: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Anzeige der Wartenden Nachrichten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276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Front-End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276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4" y="726149"/>
            <a:ext cx="5559385" cy="52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467422" y="3524841"/>
            <a:ext cx="1944216" cy="71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67422" y="3524839"/>
            <a:ext cx="1944216" cy="229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8438" y="115888"/>
            <a:ext cx="4309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SAWSConnector Verbindung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276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467422" y="910653"/>
            <a:ext cx="1944216" cy="578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Reader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7422" y="2221363"/>
            <a:ext cx="1944216" cy="571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Datenmap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Pfeil nach unten 33"/>
          <p:cNvSpPr/>
          <p:nvPr/>
        </p:nvSpPr>
        <p:spPr>
          <a:xfrm>
            <a:off x="1331518" y="1688480"/>
            <a:ext cx="216024" cy="412430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1337643" y="2952508"/>
            <a:ext cx="216024" cy="412430"/>
          </a:xfrm>
          <a:prstGeom prst="down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pic>
        <p:nvPicPr>
          <p:cNvPr id="36" name="Grafik 35" descr="C:\Users\PC0109\AppData\Local\Microsoft\Windows\INetCache\Content.Word\Zahnr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50333"/>
            <a:ext cx="513302" cy="513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ylinder 1"/>
          <p:cNvSpPr/>
          <p:nvPr/>
        </p:nvSpPr>
        <p:spPr>
          <a:xfrm>
            <a:off x="2555776" y="1052736"/>
            <a:ext cx="513302" cy="2880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7503" y="3680915"/>
            <a:ext cx="158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Transmitter</a:t>
            </a:r>
          </a:p>
        </p:txBody>
      </p:sp>
      <p:sp>
        <p:nvSpPr>
          <p:cNvPr id="39" name="Rechteck 38"/>
          <p:cNvSpPr/>
          <p:nvPr/>
        </p:nvSpPr>
        <p:spPr>
          <a:xfrm>
            <a:off x="626583" y="4657106"/>
            <a:ext cx="1604974" cy="85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HTTP-</a:t>
            </a:r>
            <a:b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626583" y="4657106"/>
            <a:ext cx="1604974" cy="85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AMQP-</a:t>
            </a:r>
            <a:b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810922"/>
            <a:ext cx="2560560" cy="551948"/>
          </a:xfrm>
          <a:prstGeom prst="rect">
            <a:avLst/>
          </a:prstGeom>
        </p:spPr>
      </p:pic>
      <p:sp>
        <p:nvSpPr>
          <p:cNvPr id="41" name="Pfeil nach rechts 40"/>
          <p:cNvSpPr/>
          <p:nvPr/>
        </p:nvSpPr>
        <p:spPr>
          <a:xfrm>
            <a:off x="2956120" y="4948552"/>
            <a:ext cx="1530355" cy="27668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pic>
        <p:nvPicPr>
          <p:cNvPr id="43" name="Picture 2" descr="https://www.rabbitmq.com/img/rabbitmq_logo_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46" y="3100588"/>
            <a:ext cx="2142257" cy="4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Pfeil nach rechts 43"/>
          <p:cNvSpPr/>
          <p:nvPr/>
        </p:nvSpPr>
        <p:spPr>
          <a:xfrm rot="18900000">
            <a:off x="2393464" y="3923182"/>
            <a:ext cx="1224018" cy="31526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5" name="Pfeil nach rechts 44"/>
          <p:cNvSpPr/>
          <p:nvPr/>
        </p:nvSpPr>
        <p:spPr>
          <a:xfrm rot="2700000">
            <a:off x="5008267" y="3923181"/>
            <a:ext cx="1224018" cy="31526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1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8" grpId="0" animBg="1"/>
      <p:bldP spid="21" grpId="0" animBg="1"/>
      <p:bldP spid="34" grpId="0" animBg="1"/>
      <p:bldP spid="35" grpId="0" animBg="1"/>
      <p:bldP spid="3" grpId="0"/>
      <p:bldP spid="39" grpId="0" animBg="1"/>
      <p:bldP spid="39" grpId="1" animBg="1"/>
      <p:bldP spid="42" grpId="0" animBg="1"/>
      <p:bldP spid="41" grpId="0" animBg="1"/>
      <p:bldP spid="41" grpId="1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Erstellen der Manifestdatei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Shopware-Plug-Ins sind Symfony Bundles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Symfony benötigt eine </a:t>
            </a: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composer.json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Manifestdatei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1700808"/>
            <a:ext cx="8712968" cy="43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8438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 GmbH &amp; Co. KG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76" y="3526643"/>
            <a:ext cx="7233248" cy="253064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07103" y="737692"/>
            <a:ext cx="81297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In </a:t>
            </a:r>
            <a:r>
              <a:rPr lang="de-DE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Edling</a:t>
            </a: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bei Wasserburg</a:t>
            </a:r>
            <a:endParaRPr lang="de-DE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Gegründet im Jahr 1999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11 Mitarbeiter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Spezialisiert auf e-Commerce und Verbindung von Systemen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Bietet Hosting, Konfiguration und angepasste Plug-Ins für </a:t>
            </a: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Contentserv</a:t>
            </a:r>
            <a:endParaRPr lang="de-DE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285750" indent="-285750">
              <a:buFont typeface="Wingdings"/>
              <a:buChar char="à"/>
              <a:defRPr/>
            </a:pPr>
            <a:r>
              <a:rPr lang="de-DE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Entwicklung des </a:t>
            </a:r>
            <a:r>
              <a:rPr lang="de-DE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SAWSConnectors</a:t>
            </a:r>
            <a:endParaRPr lang="de-DE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263" y="648615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27.07.2022</a:t>
            </a:r>
            <a:endParaRPr lang="de-DE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37445" y="6486155"/>
            <a:ext cx="111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Luca </a:t>
            </a:r>
            <a:r>
              <a:rPr lang="de-DE" sz="16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Wlcek</a:t>
            </a:r>
            <a:endParaRPr lang="de-DE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Grafik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011" y="764704"/>
            <a:ext cx="2029886" cy="1014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9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Generieren der Konfiguration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Aufbau als PHP-Array (</a:t>
            </a: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hashmap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YAML-</a:t>
            </a: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Dump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in Datei ablegen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4" y="1649043"/>
            <a:ext cx="6876256" cy="4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API Routenbindung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Routing via PHP-Doc</a:t>
            </a:r>
          </a:p>
          <a:p>
            <a:pPr>
              <a:lnSpc>
                <a:spcPct val="150000"/>
              </a:lnSpc>
            </a:pPr>
            <a:endParaRPr lang="de-DE" sz="2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sz="2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Registrierung in Shopware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233581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080"/>
            <a:ext cx="9144000" cy="21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07421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Frontend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Vue.js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83"/>
          <a:stretch/>
        </p:blipFill>
        <p:spPr>
          <a:xfrm>
            <a:off x="205508" y="2963723"/>
            <a:ext cx="8604448" cy="232161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1439798"/>
            <a:ext cx="9144000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07421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Frontend Status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8" y="686881"/>
            <a:ext cx="2651662" cy="34592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50" y="686881"/>
            <a:ext cx="2711094" cy="45139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25" y="686881"/>
            <a:ext cx="2755331" cy="36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Oberfläche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40324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18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0137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Fazit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85937"/>
            <a:ext cx="7583531" cy="56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 Worker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Start via Symfony Konsole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Abhängigkeit zu einem Prozess-Manager oder </a:t>
            </a: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Init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-System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658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560"/>
            <a:ext cx="914400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SAWSConnector Verbindung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Austausch des Clients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15" y="1196752"/>
            <a:ext cx="5445284" cy="52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 QM-Skripte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0859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4" y="692696"/>
            <a:ext cx="5544616" cy="409760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13176"/>
            <a:ext cx="7865127" cy="10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Praxistest mit Realdaten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0859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5063"/>
            <a:ext cx="3113726" cy="41044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29" y="2565922"/>
            <a:ext cx="5063279" cy="11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Technisches Fazit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Wiederverwendung der HTTP-API hat sich ausgezahlt</a:t>
            </a:r>
          </a:p>
          <a:p>
            <a:pPr lvl="1">
              <a:lnSpc>
                <a:spcPct val="150000"/>
              </a:lnSpc>
            </a:pPr>
            <a:r>
              <a:rPr lang="de-DE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Abwesenheit von kritischen Fehlern</a:t>
            </a:r>
          </a:p>
          <a:p>
            <a:pPr lvl="1">
              <a:lnSpc>
                <a:spcPct val="150000"/>
              </a:lnSpc>
            </a:pPr>
            <a:r>
              <a:rPr lang="de-DE" sz="1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Tunnelung</a:t>
            </a:r>
            <a:r>
              <a:rPr lang="de-DE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neuer Features und Fehlerbehebungen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Umleitung über AMQP funktioniert </a:t>
            </a:r>
            <a:r>
              <a:rPr lang="de-DE" sz="22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wie gewollt</a:t>
            </a: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Nur interner Betrieb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41745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Fazit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0051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Gliederung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5576" y="957263"/>
            <a:ext cx="6408737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Problemstellung</a:t>
            </a:r>
            <a:endParaRPr lang="de-DE" sz="28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Ziel des Projekts</a:t>
            </a:r>
            <a:endParaRPr lang="de-DE" sz="28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Analyse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Planung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Implementierung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Test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+mj-lt"/>
              <a:buAutoNum type="arabicPeriod"/>
              <a:defRPr/>
            </a:pPr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Fazit</a:t>
            </a:r>
            <a:endParaRPr lang="de-DE" sz="28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49263" y="648615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27.07.2022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737445" y="6486155"/>
            <a:ext cx="111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Luca </a:t>
            </a:r>
            <a:r>
              <a:rPr lang="de-DE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Wlcek</a:t>
            </a:r>
            <a:endParaRPr lang="de-DE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4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Persönliches Fazit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692696"/>
            <a:ext cx="8550026" cy="40324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Sammeln </a:t>
            </a:r>
            <a:r>
              <a:rPr lang="de-DE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von Erfahrung mit vielen verschiedenen Systemen</a:t>
            </a:r>
          </a:p>
          <a:p>
            <a:pPr lvl="1">
              <a:lnSpc>
                <a:spcPct val="150000"/>
              </a:lnSpc>
            </a:pPr>
            <a:r>
              <a:rPr lang="de-DE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Shopware / Symfony / </a:t>
            </a:r>
            <a:r>
              <a:rPr lang="de-DE" sz="1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Vue</a:t>
            </a:r>
            <a:endParaRPr lang="de-DE" sz="1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Message-Queue-Server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Lernen neuer Programmiertechniken</a:t>
            </a:r>
          </a:p>
          <a:p>
            <a:pPr lvl="1">
              <a:lnSpc>
                <a:spcPct val="150000"/>
              </a:lnSpc>
            </a:pPr>
            <a:r>
              <a:rPr 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Dependency</a:t>
            </a: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Injection</a:t>
            </a:r>
            <a:endParaRPr lang="de-DE" sz="18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Viewmodel</a:t>
            </a: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/ 2-way </a:t>
            </a:r>
            <a:r>
              <a:rPr 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binding</a:t>
            </a:r>
            <a:endParaRPr lang="de-DE" sz="1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Arbeitsverlagerung auf Hintergrundprozesse</a:t>
            </a:r>
            <a:endParaRPr lang="de-DE" sz="1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Asynchrone Kommunikation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0137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Fazit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4"/>
          <p:cNvSpPr>
            <a:spLocks noChangeArrowheads="1"/>
          </p:cNvSpPr>
          <p:nvPr/>
        </p:nvSpPr>
        <p:spPr bwMode="auto">
          <a:xfrm>
            <a:off x="4047379" y="3731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054" name="Rectangle 26"/>
          <p:cNvSpPr>
            <a:spLocks noChangeArrowheads="1"/>
          </p:cNvSpPr>
          <p:nvPr/>
        </p:nvSpPr>
        <p:spPr bwMode="auto">
          <a:xfrm>
            <a:off x="4095004" y="37502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2056" name="Rectangle 28"/>
          <p:cNvSpPr>
            <a:spLocks noChangeArrowheads="1"/>
          </p:cNvSpPr>
          <p:nvPr/>
        </p:nvSpPr>
        <p:spPr bwMode="auto">
          <a:xfrm>
            <a:off x="4623642" y="3812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DE" altLang="de-DE" sz="24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418468" y="5733256"/>
            <a:ext cx="7618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 altLang="de-DE" sz="900" dirty="0" smtClean="0">
              <a:solidFill>
                <a:srgbClr val="39393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IHK-Abschlussprojekt von Luca </a:t>
            </a:r>
            <a:r>
              <a:rPr lang="de-DE" altLang="de-DE" sz="18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Wlcek</a:t>
            </a:r>
            <a:endParaRPr lang="de-DE" altLang="de-DE" sz="18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04248" y="116632"/>
            <a:ext cx="223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Datum: 27.07.2022</a:t>
            </a:r>
          </a:p>
          <a:p>
            <a:pPr algn="r"/>
            <a:r>
              <a:rPr lang="de-DE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Prüflingsnummer: 21501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79512" y="4899357"/>
            <a:ext cx="878497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Danke für Ihre Aufmerksamkeit!</a:t>
            </a:r>
            <a:endParaRPr lang="de-DE" sz="3200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2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5021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Contentserv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1554757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Product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Information Management (PIM)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Speicherung technischer </a:t>
            </a:r>
            <a:r>
              <a:rPr lang="de-DE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und 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Marketinginformationen</a:t>
            </a:r>
            <a:endParaRPr lang="de-DE" sz="2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Produktbilder, Beschreibungen</a:t>
            </a:r>
            <a:endParaRPr lang="de-DE" sz="1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Maße, Gewicht, ISO-Standards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Webanwendung, </a:t>
            </a:r>
            <a:r>
              <a:rPr lang="de-DE" sz="2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peicherung in MySQL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7544" y="4653136"/>
            <a:ext cx="4041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  Export an Zielsysteme nötig</a:t>
            </a:r>
            <a:endParaRPr lang="de-DE" sz="2200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20933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Problemstellung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8" y="671433"/>
            <a:ext cx="411465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0051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SAWSConnector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1554757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Ausleitung an Zielsysteme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Formatierung der Daten</a:t>
            </a:r>
            <a:b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mittels Plug-Ins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Senden der Daten </a:t>
            </a:r>
            <a:b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(z.B. HTTP, FTP)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7544" y="5311998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  Formatierung und Transport großer Datenmengen</a:t>
            </a:r>
            <a:endParaRPr lang="de-DE" sz="2200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17796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Problemstellung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723" y="687247"/>
            <a:ext cx="2029886" cy="101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7"/>
          <a:stretch/>
        </p:blipFill>
        <p:spPr bwMode="auto">
          <a:xfrm>
            <a:off x="4283968" y="1699603"/>
            <a:ext cx="4355908" cy="324156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41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0051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Shopware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1554757"/>
            <a:ext cx="8550026" cy="37464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Online Shopsystem Shopware 6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Umfangreiche API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Oft überlastet mit den Datenmengen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Bremst den Connector aus (Warten auf HTTP-Response)</a:t>
            </a: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7544" y="4653136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 Einführung einer Asynchronen Übertragung</a:t>
            </a:r>
            <a:endParaRPr lang="de-DE" sz="2200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17466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Problemstellung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06807"/>
            <a:ext cx="3972303" cy="8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0051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Ziele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764704"/>
            <a:ext cx="8550026" cy="45365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Beschleunigung des Exports auf der Contentserv Seite 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Höhere Zuverlässigkeit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Steuerung der Shopware-Auslastung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Einfaches Upgrade vorhandener Verbindungen</a:t>
            </a:r>
          </a:p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64589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4309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Ist-Analyse Übertragung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764704"/>
            <a:ext cx="8550026" cy="45365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13569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Grafik 12" descr="shopware6-connec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278853" cy="252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C:\Users\PC0109\AppData\Local\Microsoft\Windows\INetCache\Content.Word\Verbind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0" t="30316" r="3709" b="26376"/>
          <a:stretch>
            <a:fillRect/>
          </a:stretch>
        </p:blipFill>
        <p:spPr bwMode="auto">
          <a:xfrm>
            <a:off x="4934526" y="4555293"/>
            <a:ext cx="1010756" cy="104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C:\Users\PC0109\AppData\Local\Microsoft\Windows\INetCache\Content.Word\Verbind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9" r="27663" b="10590"/>
          <a:stretch>
            <a:fillRect/>
          </a:stretch>
        </p:blipFill>
        <p:spPr bwMode="auto">
          <a:xfrm>
            <a:off x="467544" y="3792723"/>
            <a:ext cx="1359607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/>
          <p:cNvSpPr/>
          <p:nvPr/>
        </p:nvSpPr>
        <p:spPr>
          <a:xfrm>
            <a:off x="4480191" y="980728"/>
            <a:ext cx="3376636" cy="23042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759323" y="4689618"/>
            <a:ext cx="1290113" cy="775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HTTP-Nachricht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Pfeil nach rechts 20"/>
          <p:cNvSpPr/>
          <p:nvPr/>
        </p:nvSpPr>
        <p:spPr>
          <a:xfrm>
            <a:off x="1961065" y="4942969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4286469" y="4942969"/>
            <a:ext cx="556832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0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98438" y="115888"/>
            <a:ext cx="3725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Ist-Analyse Exportvorgang</a:t>
            </a:r>
            <a:endParaRPr lang="de-DE" b="1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Inhaltsplatzhalter 5"/>
          <p:cNvSpPr txBox="1">
            <a:spLocks/>
          </p:cNvSpPr>
          <p:nvPr/>
        </p:nvSpPr>
        <p:spPr>
          <a:xfrm>
            <a:off x="467544" y="764704"/>
            <a:ext cx="8550026" cy="45365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7544" y="1563067"/>
            <a:ext cx="4040188" cy="40981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45231"/>
              </p:ext>
            </p:extLst>
          </p:nvPr>
        </p:nvGraphicFramePr>
        <p:xfrm>
          <a:off x="35496" y="6470429"/>
          <a:ext cx="7848872" cy="34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936104"/>
                <a:gridCol w="864096"/>
                <a:gridCol w="1656184"/>
                <a:gridCol w="576064"/>
                <a:gridCol w="576064"/>
              </a:tblGrid>
              <a:tr h="3429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Problemstellung</a:t>
                      </a:r>
                      <a:endParaRPr lang="de-DE" sz="16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Ziel des Projekts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Planung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Implementierung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Test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Fazit</a:t>
                      </a:r>
                      <a:endParaRPr lang="de-DE" sz="16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" y="962460"/>
            <a:ext cx="2273571" cy="4786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62460"/>
            <a:ext cx="2172764" cy="47865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321346557"/>
              </p:ext>
            </p:extLst>
          </p:nvPr>
        </p:nvGraphicFramePr>
        <p:xfrm>
          <a:off x="6971279" y="962460"/>
          <a:ext cx="2880319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hteck 10"/>
          <p:cNvSpPr/>
          <p:nvPr/>
        </p:nvSpPr>
        <p:spPr>
          <a:xfrm>
            <a:off x="560700" y="1638866"/>
            <a:ext cx="2444544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Export der Produktdaten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359998" y="1638866"/>
            <a:ext cx="2452362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Import der empfangenen Daten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3604654" y="2003506"/>
            <a:ext cx="1177544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3604654" y="3694352"/>
            <a:ext cx="1177544" cy="268765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359998" y="3335654"/>
            <a:ext cx="2452362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Zurücksenden der Import-Ergebnisse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1044" y="3335654"/>
            <a:ext cx="2452362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Schreiben des Logs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78862" y="5001909"/>
            <a:ext cx="2444544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Export der Produktdaten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Grafik 21" descr="C:\Users\PC0109\AppData\Local\Microsoft\Windows\INetCache\Content.Word\Zahnr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73" y="2747877"/>
            <a:ext cx="476811" cy="47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fik 22" descr="C:\Users\PC0109\AppData\Local\Microsoft\Windows\INetCache\Content.Word\Zahnr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66" y="4431671"/>
            <a:ext cx="476811" cy="47681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Pfeil nach rechts 23"/>
          <p:cNvSpPr/>
          <p:nvPr/>
        </p:nvSpPr>
        <p:spPr>
          <a:xfrm>
            <a:off x="3604654" y="5344546"/>
            <a:ext cx="1177544" cy="26876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359998" y="4999942"/>
            <a:ext cx="2452362" cy="998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 cap="rnd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…</a:t>
            </a:r>
            <a:endParaRPr lang="de-DE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3" y="2737035"/>
            <a:ext cx="498495" cy="49849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30" y="4420828"/>
            <a:ext cx="498495" cy="4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AWS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SAWS_Powerpoint_Vorlage</Template>
  <TotalTime>0</TotalTime>
  <Words>720</Words>
  <Application>Microsoft Office PowerPoint</Application>
  <PresentationFormat>Bildschirmpräsentation (4:3)</PresentationFormat>
  <Paragraphs>376</Paragraphs>
  <Slides>31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SAWS_Powerpoint_Vorlage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</dc:creator>
  <cp:lastModifiedBy>PC0109</cp:lastModifiedBy>
  <cp:revision>242</cp:revision>
  <cp:lastPrinted>2014-11-25T10:30:58Z</cp:lastPrinted>
  <dcterms:created xsi:type="dcterms:W3CDTF">2020-01-07T09:21:16Z</dcterms:created>
  <dcterms:modified xsi:type="dcterms:W3CDTF">2022-07-26T08:23:33Z</dcterms:modified>
</cp:coreProperties>
</file>