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4"/>
    <p:sldMasterId id="2147484216" r:id="rId5"/>
    <p:sldMasterId id="2147484226" r:id="rId6"/>
  </p:sldMasterIdLst>
  <p:notesMasterIdLst>
    <p:notesMasterId r:id="rId26"/>
  </p:notesMasterIdLst>
  <p:handoutMasterIdLst>
    <p:handoutMasterId r:id="rId27"/>
  </p:handoutMasterIdLst>
  <p:sldIdLst>
    <p:sldId id="256" r:id="rId7"/>
    <p:sldId id="377" r:id="rId8"/>
    <p:sldId id="372" r:id="rId9"/>
    <p:sldId id="379" r:id="rId10"/>
    <p:sldId id="389" r:id="rId11"/>
    <p:sldId id="380" r:id="rId12"/>
    <p:sldId id="384" r:id="rId13"/>
    <p:sldId id="381" r:id="rId14"/>
    <p:sldId id="382" r:id="rId15"/>
    <p:sldId id="383" r:id="rId16"/>
    <p:sldId id="375" r:id="rId17"/>
    <p:sldId id="373" r:id="rId18"/>
    <p:sldId id="376" r:id="rId19"/>
    <p:sldId id="387" r:id="rId20"/>
    <p:sldId id="386" r:id="rId21"/>
    <p:sldId id="388" r:id="rId22"/>
    <p:sldId id="390" r:id="rId23"/>
    <p:sldId id="348" r:id="rId24"/>
    <p:sldId id="361" r:id="rId25"/>
  </p:sldIdLst>
  <p:sldSz cx="9144000" cy="6858000" type="screen4x3"/>
  <p:notesSz cx="7077075" cy="9363075"/>
  <p:custDataLst>
    <p:tags r:id="rId28"/>
  </p:custDataLst>
  <p:defaultTextStyle>
    <a:defPPr>
      <a:defRPr lang="en-US"/>
    </a:defPPr>
    <a:lvl1pPr algn="l" defTabSz="457200" rtl="0" fontAlgn="base">
      <a:spcBef>
        <a:spcPct val="0"/>
      </a:spcBef>
      <a:spcAft>
        <a:spcPct val="0"/>
      </a:spcAft>
      <a:defRPr sz="2400" kern="1200">
        <a:solidFill>
          <a:schemeClr val="tx1"/>
        </a:solidFill>
        <a:latin typeface="Arial" pitchFamily="-1" charset="0"/>
        <a:ea typeface="Arial" pitchFamily="-1" charset="0"/>
        <a:cs typeface="Arial" pitchFamily="-1" charset="0"/>
      </a:defRPr>
    </a:lvl1pPr>
    <a:lvl2pPr marL="457200" algn="l" defTabSz="457200" rtl="0" fontAlgn="base">
      <a:spcBef>
        <a:spcPct val="0"/>
      </a:spcBef>
      <a:spcAft>
        <a:spcPct val="0"/>
      </a:spcAft>
      <a:defRPr sz="2400" kern="1200">
        <a:solidFill>
          <a:schemeClr val="tx1"/>
        </a:solidFill>
        <a:latin typeface="Arial" pitchFamily="-1" charset="0"/>
        <a:ea typeface="Arial" pitchFamily="-1" charset="0"/>
        <a:cs typeface="Arial" pitchFamily="-1" charset="0"/>
      </a:defRPr>
    </a:lvl2pPr>
    <a:lvl3pPr marL="914400" algn="l" defTabSz="457200" rtl="0" fontAlgn="base">
      <a:spcBef>
        <a:spcPct val="0"/>
      </a:spcBef>
      <a:spcAft>
        <a:spcPct val="0"/>
      </a:spcAft>
      <a:defRPr sz="2400" kern="1200">
        <a:solidFill>
          <a:schemeClr val="tx1"/>
        </a:solidFill>
        <a:latin typeface="Arial" pitchFamily="-1" charset="0"/>
        <a:ea typeface="Arial" pitchFamily="-1" charset="0"/>
        <a:cs typeface="Arial" pitchFamily="-1" charset="0"/>
      </a:defRPr>
    </a:lvl3pPr>
    <a:lvl4pPr marL="1371600" algn="l" defTabSz="457200" rtl="0" fontAlgn="base">
      <a:spcBef>
        <a:spcPct val="0"/>
      </a:spcBef>
      <a:spcAft>
        <a:spcPct val="0"/>
      </a:spcAft>
      <a:defRPr sz="2400" kern="1200">
        <a:solidFill>
          <a:schemeClr val="tx1"/>
        </a:solidFill>
        <a:latin typeface="Arial" pitchFamily="-1" charset="0"/>
        <a:ea typeface="Arial" pitchFamily="-1" charset="0"/>
        <a:cs typeface="Arial" pitchFamily="-1" charset="0"/>
      </a:defRPr>
    </a:lvl4pPr>
    <a:lvl5pPr marL="1828800" algn="l" defTabSz="457200" rtl="0" fontAlgn="base">
      <a:spcBef>
        <a:spcPct val="0"/>
      </a:spcBef>
      <a:spcAft>
        <a:spcPct val="0"/>
      </a:spcAft>
      <a:defRPr sz="2400" kern="1200">
        <a:solidFill>
          <a:schemeClr val="tx1"/>
        </a:solidFill>
        <a:latin typeface="Arial" pitchFamily="-1" charset="0"/>
        <a:ea typeface="Arial" pitchFamily="-1" charset="0"/>
        <a:cs typeface="Arial" pitchFamily="-1" charset="0"/>
      </a:defRPr>
    </a:lvl5pPr>
    <a:lvl6pPr marL="2286000" algn="l" defTabSz="457200" rtl="0" eaLnBrk="1" latinLnBrk="0" hangingPunct="1">
      <a:defRPr sz="2400" kern="1200">
        <a:solidFill>
          <a:schemeClr val="tx1"/>
        </a:solidFill>
        <a:latin typeface="Arial" pitchFamily="-1" charset="0"/>
        <a:ea typeface="Arial" pitchFamily="-1" charset="0"/>
        <a:cs typeface="Arial" pitchFamily="-1" charset="0"/>
      </a:defRPr>
    </a:lvl6pPr>
    <a:lvl7pPr marL="2743200" algn="l" defTabSz="457200" rtl="0" eaLnBrk="1" latinLnBrk="0" hangingPunct="1">
      <a:defRPr sz="2400" kern="1200">
        <a:solidFill>
          <a:schemeClr val="tx1"/>
        </a:solidFill>
        <a:latin typeface="Arial" pitchFamily="-1" charset="0"/>
        <a:ea typeface="Arial" pitchFamily="-1" charset="0"/>
        <a:cs typeface="Arial" pitchFamily="-1" charset="0"/>
      </a:defRPr>
    </a:lvl7pPr>
    <a:lvl8pPr marL="3200400" algn="l" defTabSz="457200" rtl="0" eaLnBrk="1" latinLnBrk="0" hangingPunct="1">
      <a:defRPr sz="2400" kern="1200">
        <a:solidFill>
          <a:schemeClr val="tx1"/>
        </a:solidFill>
        <a:latin typeface="Arial" pitchFamily="-1" charset="0"/>
        <a:ea typeface="Arial" pitchFamily="-1" charset="0"/>
        <a:cs typeface="Arial" pitchFamily="-1" charset="0"/>
      </a:defRPr>
    </a:lvl8pPr>
    <a:lvl9pPr marL="3657600" algn="l" defTabSz="457200" rtl="0" eaLnBrk="1" latinLnBrk="0" hangingPunct="1">
      <a:defRPr sz="2400" kern="1200">
        <a:solidFill>
          <a:schemeClr val="tx1"/>
        </a:solidFill>
        <a:latin typeface="Arial" pitchFamily="-1" charset="0"/>
        <a:ea typeface="Arial" pitchFamily="-1" charset="0"/>
        <a:cs typeface="Arial" pitchFamily="-1" charset="0"/>
      </a:defRPr>
    </a:lvl9pPr>
  </p:defaultTextStyle>
  <p:extLst>
    <p:ext uri="{EFAFB233-063F-42B5-8137-9DF3F51BA10A}">
      <p15:sldGuideLst xmlns:p15="http://schemas.microsoft.com/office/powerpoint/2012/main">
        <p15:guide id="1" orient="horz" pos="4104">
          <p15:clr>
            <a:srgbClr val="A4A3A4"/>
          </p15:clr>
        </p15:guide>
        <p15:guide id="2" pos="34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9D9D9"/>
    <a:srgbClr val="4F81BD"/>
    <a:srgbClr val="DCE6F2"/>
    <a:srgbClr val="004986"/>
    <a:srgbClr val="007A3E"/>
    <a:srgbClr val="39B54A"/>
    <a:srgbClr val="C4D600"/>
    <a:srgbClr val="E35205"/>
    <a:srgbClr val="F686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7" autoAdjust="0"/>
    <p:restoredTop sz="96318" autoAdjust="0"/>
  </p:normalViewPr>
  <p:slideViewPr>
    <p:cSldViewPr snapToGrid="0" snapToObjects="1" showGuides="1">
      <p:cViewPr varScale="1">
        <p:scale>
          <a:sx n="112" d="100"/>
          <a:sy n="112" d="100"/>
        </p:scale>
        <p:origin x="2004" y="96"/>
      </p:cViewPr>
      <p:guideLst>
        <p:guide orient="horz" pos="4104"/>
        <p:guide pos="3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wrap="square" lIns="93936" tIns="46968" rIns="93936" bIns="46968" numCol="1" anchor="t" anchorCtr="0" compatLnSpc="1">
            <a:prstTxWarp prst="textNoShape">
              <a:avLst/>
            </a:prstTxWarp>
          </a:bodyPr>
          <a:lstStyle>
            <a:lvl1pPr>
              <a:defRPr sz="1200">
                <a:latin typeface="Calibri" pitchFamily="34" charset="0"/>
                <a:ea typeface="ＭＳ Ｐゴシック" pitchFamily="34" charset="-128"/>
                <a:cs typeface="+mn-cs"/>
              </a:defRPr>
            </a:lvl1pPr>
          </a:lstStyle>
          <a:p>
            <a:pPr>
              <a:defRPr/>
            </a:pPr>
            <a:endParaRPr lang="en-US"/>
          </a:p>
        </p:txBody>
      </p:sp>
      <p:sp>
        <p:nvSpPr>
          <p:cNvPr id="3" name="Date Placeholder 2"/>
          <p:cNvSpPr>
            <a:spLocks noGrp="1"/>
          </p:cNvSpPr>
          <p:nvPr>
            <p:ph type="dt" sz="quarter" idx="1"/>
          </p:nvPr>
        </p:nvSpPr>
        <p:spPr>
          <a:xfrm>
            <a:off x="4008705" y="0"/>
            <a:ext cx="3066733" cy="468154"/>
          </a:xfrm>
          <a:prstGeom prst="rect">
            <a:avLst/>
          </a:prstGeom>
        </p:spPr>
        <p:txBody>
          <a:bodyPr vert="horz" wrap="square" lIns="93936" tIns="46968" rIns="93936" bIns="46968" numCol="1" anchor="t" anchorCtr="0" compatLnSpc="1">
            <a:prstTxWarp prst="textNoShape">
              <a:avLst/>
            </a:prstTxWarp>
          </a:bodyPr>
          <a:lstStyle>
            <a:lvl1pPr algn="r">
              <a:defRPr sz="1200">
                <a:latin typeface="Calibri" pitchFamily="-1" charset="0"/>
                <a:ea typeface="ＭＳ Ｐゴシック" pitchFamily="-1" charset="-128"/>
                <a:cs typeface="ＭＳ Ｐゴシック" pitchFamily="-1" charset="-128"/>
              </a:defRPr>
            </a:lvl1pPr>
          </a:lstStyle>
          <a:p>
            <a:pPr>
              <a:defRPr/>
            </a:pPr>
            <a:fld id="{445C4B19-DA86-5543-B390-550421E6A441}" type="datetime1">
              <a:rPr lang="en-US"/>
              <a:pPr>
                <a:defRPr/>
              </a:pPr>
              <a:t>5/8/2017</a:t>
            </a:fld>
            <a:endParaRPr lang="en-US"/>
          </a:p>
        </p:txBody>
      </p:sp>
      <p:sp>
        <p:nvSpPr>
          <p:cNvPr id="4" name="Footer Placeholder 3"/>
          <p:cNvSpPr>
            <a:spLocks noGrp="1"/>
          </p:cNvSpPr>
          <p:nvPr>
            <p:ph type="ftr" sz="quarter" idx="2"/>
          </p:nvPr>
        </p:nvSpPr>
        <p:spPr>
          <a:xfrm>
            <a:off x="0" y="8893296"/>
            <a:ext cx="3066733" cy="468154"/>
          </a:xfrm>
          <a:prstGeom prst="rect">
            <a:avLst/>
          </a:prstGeom>
        </p:spPr>
        <p:txBody>
          <a:bodyPr vert="horz" wrap="square" lIns="93936" tIns="46968" rIns="93936" bIns="46968" numCol="1" anchor="b" anchorCtr="0" compatLnSpc="1">
            <a:prstTxWarp prst="textNoShape">
              <a:avLst/>
            </a:prstTxWarp>
          </a:bodyPr>
          <a:lstStyle>
            <a:lvl1pPr>
              <a:defRPr sz="1200">
                <a:latin typeface="Calibri" pitchFamily="34" charset="0"/>
                <a:ea typeface="ＭＳ Ｐゴシック" pitchFamily="34" charset="-128"/>
                <a:cs typeface="+mn-cs"/>
              </a:defRPr>
            </a:lvl1pPr>
          </a:lstStyle>
          <a:p>
            <a:pPr>
              <a:defRPr/>
            </a:pPr>
            <a:endParaRPr lang="en-US"/>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wrap="square" lIns="93936" tIns="46968" rIns="93936" bIns="46968" numCol="1" anchor="b" anchorCtr="0" compatLnSpc="1">
            <a:prstTxWarp prst="textNoShape">
              <a:avLst/>
            </a:prstTxWarp>
          </a:bodyPr>
          <a:lstStyle>
            <a:lvl1pPr algn="r">
              <a:defRPr sz="1200">
                <a:latin typeface="Calibri" pitchFamily="-1" charset="0"/>
                <a:ea typeface="ＭＳ Ｐゴシック" pitchFamily="-1" charset="-128"/>
                <a:cs typeface="ＭＳ Ｐゴシック" pitchFamily="-1" charset="-128"/>
              </a:defRPr>
            </a:lvl1pPr>
          </a:lstStyle>
          <a:p>
            <a:pPr>
              <a:defRPr/>
            </a:pPr>
            <a:fld id="{62C6F80B-A89B-7A45-8053-3FC26A65039D}" type="slidenum">
              <a:rPr lang="en-US"/>
              <a:pPr>
                <a:defRPr/>
              </a:pPr>
              <a:t>‹#›</a:t>
            </a:fld>
            <a:endParaRPr lang="en-US"/>
          </a:p>
        </p:txBody>
      </p:sp>
    </p:spTree>
    <p:extLst>
      <p:ext uri="{BB962C8B-B14F-4D97-AF65-F5344CB8AC3E}">
        <p14:creationId xmlns:p14="http://schemas.microsoft.com/office/powerpoint/2010/main" val="6920585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wrap="square" lIns="93936" tIns="46968" rIns="93936" bIns="46968" numCol="1" anchor="t" anchorCtr="0" compatLnSpc="1">
            <a:prstTxWarp prst="textNoShape">
              <a:avLst/>
            </a:prstTxWarp>
          </a:bodyPr>
          <a:lstStyle>
            <a:lvl1pPr>
              <a:defRPr sz="1200">
                <a:latin typeface="Calibri" pitchFamily="34" charset="0"/>
                <a:ea typeface="ＭＳ Ｐゴシック" pitchFamily="34" charset="-128"/>
                <a:cs typeface="+mn-cs"/>
              </a:defRPr>
            </a:lvl1pPr>
          </a:lstStyle>
          <a:p>
            <a:pPr>
              <a:defRPr/>
            </a:pPr>
            <a:endParaRPr lang="en-US"/>
          </a:p>
        </p:txBody>
      </p:sp>
      <p:sp>
        <p:nvSpPr>
          <p:cNvPr id="3" name="Date Placeholder 2"/>
          <p:cNvSpPr>
            <a:spLocks noGrp="1"/>
          </p:cNvSpPr>
          <p:nvPr>
            <p:ph type="dt" idx="1"/>
          </p:nvPr>
        </p:nvSpPr>
        <p:spPr>
          <a:xfrm>
            <a:off x="4008705" y="0"/>
            <a:ext cx="3066733" cy="468154"/>
          </a:xfrm>
          <a:prstGeom prst="rect">
            <a:avLst/>
          </a:prstGeom>
        </p:spPr>
        <p:txBody>
          <a:bodyPr vert="horz" wrap="square" lIns="93936" tIns="46968" rIns="93936" bIns="46968" numCol="1" anchor="t" anchorCtr="0" compatLnSpc="1">
            <a:prstTxWarp prst="textNoShape">
              <a:avLst/>
            </a:prstTxWarp>
          </a:bodyPr>
          <a:lstStyle>
            <a:lvl1pPr algn="r">
              <a:defRPr sz="1200">
                <a:latin typeface="Calibri" pitchFamily="-1" charset="0"/>
                <a:ea typeface="ＭＳ Ｐゴシック" pitchFamily="-1" charset="-128"/>
                <a:cs typeface="ＭＳ Ｐゴシック" pitchFamily="-1" charset="-128"/>
              </a:defRPr>
            </a:lvl1pPr>
          </a:lstStyle>
          <a:p>
            <a:pPr>
              <a:defRPr/>
            </a:pPr>
            <a:fld id="{D6108FFF-2D8C-F14B-BC7A-4BF3C502CB80}" type="datetime1">
              <a:rPr lang="en-US"/>
              <a:pPr>
                <a:defRPr/>
              </a:pPr>
              <a:t>5/8/2017</a:t>
            </a:fld>
            <a:endParaRPr lang="en-US"/>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wrap="square" lIns="93936" tIns="46968" rIns="93936" bIns="46968"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707708" y="4447461"/>
            <a:ext cx="5661660" cy="4213384"/>
          </a:xfrm>
          <a:prstGeom prst="rect">
            <a:avLst/>
          </a:prstGeom>
        </p:spPr>
        <p:txBody>
          <a:bodyPr vert="horz" wrap="square" lIns="93936" tIns="46968" rIns="93936" bIns="46968"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93296"/>
            <a:ext cx="3066733" cy="468154"/>
          </a:xfrm>
          <a:prstGeom prst="rect">
            <a:avLst/>
          </a:prstGeom>
        </p:spPr>
        <p:txBody>
          <a:bodyPr vert="horz" wrap="square" lIns="93936" tIns="46968" rIns="93936" bIns="46968" numCol="1" anchor="b" anchorCtr="0" compatLnSpc="1">
            <a:prstTxWarp prst="textNoShape">
              <a:avLst/>
            </a:prstTxWarp>
          </a:bodyPr>
          <a:lstStyle>
            <a:lvl1pPr>
              <a:defRPr sz="1200">
                <a:latin typeface="Calibri" pitchFamily="34" charset="0"/>
                <a:ea typeface="ＭＳ Ｐゴシック"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wrap="square" lIns="93936" tIns="46968" rIns="93936" bIns="46968" numCol="1" anchor="b" anchorCtr="0" compatLnSpc="1">
            <a:prstTxWarp prst="textNoShape">
              <a:avLst/>
            </a:prstTxWarp>
          </a:bodyPr>
          <a:lstStyle>
            <a:lvl1pPr algn="r">
              <a:defRPr sz="1200">
                <a:latin typeface="Calibri" pitchFamily="-1" charset="0"/>
                <a:ea typeface="ＭＳ Ｐゴシック" pitchFamily="-1" charset="-128"/>
                <a:cs typeface="ＭＳ Ｐゴシック" pitchFamily="-1" charset="-128"/>
              </a:defRPr>
            </a:lvl1pPr>
          </a:lstStyle>
          <a:p>
            <a:pPr>
              <a:defRPr/>
            </a:pPr>
            <a:fld id="{9372B29C-2B07-7645-B9AB-1B9EC72EE3FB}" type="slidenum">
              <a:rPr lang="en-US"/>
              <a:pPr>
                <a:defRPr/>
              </a:pPr>
              <a:t>‹#›</a:t>
            </a:fld>
            <a:endParaRPr lang="en-US"/>
          </a:p>
        </p:txBody>
      </p:sp>
    </p:spTree>
    <p:extLst>
      <p:ext uri="{BB962C8B-B14F-4D97-AF65-F5344CB8AC3E}">
        <p14:creationId xmlns:p14="http://schemas.microsoft.com/office/powerpoint/2010/main" val="387536696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B29C-2B07-7645-B9AB-1B9EC72EE3FB}"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1367908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B29C-2B07-7645-B9AB-1B9EC72EE3FB}" type="slidenum">
              <a:rPr lang="en-US" smtClean="0">
                <a:solidFill>
                  <a:prstClr val="black"/>
                </a:solidFill>
              </a:rPr>
              <a:pPr>
                <a:defRPr/>
              </a:pPr>
              <a:t>16</a:t>
            </a:fld>
            <a:endParaRPr lang="en-US" dirty="0">
              <a:solidFill>
                <a:prstClr val="black"/>
              </a:solidFill>
            </a:endParaRPr>
          </a:p>
        </p:txBody>
      </p:sp>
    </p:spTree>
    <p:extLst>
      <p:ext uri="{BB962C8B-B14F-4D97-AF65-F5344CB8AC3E}">
        <p14:creationId xmlns:p14="http://schemas.microsoft.com/office/powerpoint/2010/main" val="11749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1ACC64E-1AB4-3D43-A140-FCB56DA1FA8E}" type="slidenum">
              <a:rPr lang="en-US" smtClean="0">
                <a:solidFill>
                  <a:prstClr val="black"/>
                </a:solidFill>
              </a:rPr>
              <a:pPr>
                <a:defRPr/>
              </a:pPr>
              <a:t>18</a:t>
            </a:fld>
            <a:endParaRPr lang="en-US">
              <a:solidFill>
                <a:prstClr val="black"/>
              </a:solidFill>
            </a:endParaRPr>
          </a:p>
        </p:txBody>
      </p:sp>
    </p:spTree>
    <p:extLst>
      <p:ext uri="{BB962C8B-B14F-4D97-AF65-F5344CB8AC3E}">
        <p14:creationId xmlns:p14="http://schemas.microsoft.com/office/powerpoint/2010/main" val="573897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B29C-2B07-7645-B9AB-1B9EC72EE3FB}"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652412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B29C-2B07-7645-B9AB-1B9EC72EE3FB}" type="slidenum">
              <a:rPr lang="en-US" smtClean="0">
                <a:solidFill>
                  <a:prstClr val="black"/>
                </a:solidFill>
              </a:rPr>
              <a:pPr>
                <a:defRPr/>
              </a:pPr>
              <a:t>4</a:t>
            </a:fld>
            <a:endParaRPr lang="en-US" dirty="0">
              <a:solidFill>
                <a:prstClr val="black"/>
              </a:solidFill>
            </a:endParaRPr>
          </a:p>
        </p:txBody>
      </p:sp>
    </p:spTree>
    <p:extLst>
      <p:ext uri="{BB962C8B-B14F-4D97-AF65-F5344CB8AC3E}">
        <p14:creationId xmlns:p14="http://schemas.microsoft.com/office/powerpoint/2010/main" val="3210365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B29C-2B07-7645-B9AB-1B9EC72EE3FB}"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2116525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B29C-2B07-7645-B9AB-1B9EC72EE3FB}"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3741938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B29C-2B07-7645-B9AB-1B9EC72EE3FB}"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1707865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B29C-2B07-7645-B9AB-1B9EC72EE3FB}"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2370748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B29C-2B07-7645-B9AB-1B9EC72EE3FB}" type="slidenum">
              <a:rPr lang="en-US" smtClean="0">
                <a:solidFill>
                  <a:prstClr val="black"/>
                </a:solidFill>
              </a:rPr>
              <a:pPr>
                <a:defRPr/>
              </a:pPr>
              <a:t>10</a:t>
            </a:fld>
            <a:endParaRPr lang="en-US" dirty="0">
              <a:solidFill>
                <a:prstClr val="black"/>
              </a:solidFill>
            </a:endParaRPr>
          </a:p>
        </p:txBody>
      </p:sp>
    </p:spTree>
    <p:extLst>
      <p:ext uri="{BB962C8B-B14F-4D97-AF65-F5344CB8AC3E}">
        <p14:creationId xmlns:p14="http://schemas.microsoft.com/office/powerpoint/2010/main" val="2495703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B29C-2B07-7645-B9AB-1B9EC72EE3FB}"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1878915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auto">
          <a:xfrm rot="5400000">
            <a:off x="3878262" y="519113"/>
            <a:ext cx="1404937" cy="9170988"/>
          </a:xfrm>
          <a:prstGeom prst="rect">
            <a:avLst/>
          </a:prstGeom>
          <a:solidFill>
            <a:srgbClr val="188CCC"/>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00"/>
              </a:solidFill>
              <a:ea typeface="ＭＳ Ｐゴシック" pitchFamily="34" charset="-128"/>
            </a:endParaRPr>
          </a:p>
        </p:txBody>
      </p:sp>
      <p:sp>
        <p:nvSpPr>
          <p:cNvPr id="5" name="Rectangle 4"/>
          <p:cNvSpPr/>
          <p:nvPr userDrawn="1"/>
        </p:nvSpPr>
        <p:spPr bwMode="auto">
          <a:xfrm rot="5400000">
            <a:off x="2870199" y="-1881187"/>
            <a:ext cx="3395663" cy="9170988"/>
          </a:xfrm>
          <a:prstGeom prst="rect">
            <a:avLst/>
          </a:prstGeom>
          <a:solidFill>
            <a:srgbClr val="004986"/>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00"/>
              </a:solidFill>
              <a:ea typeface="ＭＳ Ｐゴシック" pitchFamily="34" charset="-128"/>
            </a:endParaRPr>
          </a:p>
        </p:txBody>
      </p:sp>
      <p:pic>
        <p:nvPicPr>
          <p:cNvPr id="6" name="Picture 22" descr="Together.png"/>
          <p:cNvPicPr preferRelativeResize="0">
            <a:picLocks noChangeAspect="1"/>
          </p:cNvPicPr>
          <p:nvPr userDrawn="1"/>
        </p:nvPicPr>
        <p:blipFill>
          <a:blip r:embed="rId2"/>
          <a:srcRect/>
          <a:stretch>
            <a:fillRect/>
          </a:stretch>
        </p:blipFill>
        <p:spPr bwMode="auto">
          <a:xfrm>
            <a:off x="309563" y="6111875"/>
            <a:ext cx="2325687" cy="701675"/>
          </a:xfrm>
          <a:prstGeom prst="rect">
            <a:avLst/>
          </a:prstGeom>
          <a:noFill/>
          <a:ln w="9525">
            <a:noFill/>
            <a:miter lim="800000"/>
            <a:headEnd/>
            <a:tailEnd/>
          </a:ln>
        </p:spPr>
      </p:pic>
      <p:grpSp>
        <p:nvGrpSpPr>
          <p:cNvPr id="7" name="Group 10"/>
          <p:cNvGrpSpPr>
            <a:grpSpLocks/>
          </p:cNvGrpSpPr>
          <p:nvPr userDrawn="1"/>
        </p:nvGrpSpPr>
        <p:grpSpPr bwMode="auto">
          <a:xfrm>
            <a:off x="7113588" y="6137275"/>
            <a:ext cx="1563687" cy="511175"/>
            <a:chOff x="7113588" y="6137275"/>
            <a:chExt cx="1563687" cy="511175"/>
          </a:xfrm>
        </p:grpSpPr>
        <p:sp>
          <p:nvSpPr>
            <p:cNvPr id="8" name="Freeform 6"/>
            <p:cNvSpPr>
              <a:spLocks noEditPoints="1"/>
            </p:cNvSpPr>
            <p:nvPr/>
          </p:nvSpPr>
          <p:spPr bwMode="auto">
            <a:xfrm>
              <a:off x="7275513" y="6353175"/>
              <a:ext cx="222250" cy="295275"/>
            </a:xfrm>
            <a:custGeom>
              <a:avLst/>
              <a:gdLst>
                <a:gd name="T0" fmla="*/ 2147483647 w 420"/>
                <a:gd name="T1" fmla="*/ 2147483647 h 560"/>
                <a:gd name="T2" fmla="*/ 2147483647 w 420"/>
                <a:gd name="T3" fmla="*/ 2147483647 h 560"/>
                <a:gd name="T4" fmla="*/ 2147483647 w 420"/>
                <a:gd name="T5" fmla="*/ 2147483647 h 560"/>
                <a:gd name="T6" fmla="*/ 2147483647 w 420"/>
                <a:gd name="T7" fmla="*/ 2147483647 h 560"/>
                <a:gd name="T8" fmla="*/ 2147483647 w 420"/>
                <a:gd name="T9" fmla="*/ 2147483647 h 560"/>
                <a:gd name="T10" fmla="*/ 2147483647 w 420"/>
                <a:gd name="T11" fmla="*/ 2147483647 h 560"/>
                <a:gd name="T12" fmla="*/ 2147483647 w 420"/>
                <a:gd name="T13" fmla="*/ 2147483647 h 560"/>
                <a:gd name="T14" fmla="*/ 2147483647 w 420"/>
                <a:gd name="T15" fmla="*/ 2147483647 h 560"/>
                <a:gd name="T16" fmla="*/ 2147483647 w 420"/>
                <a:gd name="T17" fmla="*/ 2147483647 h 560"/>
                <a:gd name="T18" fmla="*/ 2147483647 w 420"/>
                <a:gd name="T19" fmla="*/ 2147483647 h 560"/>
                <a:gd name="T20" fmla="*/ 2147483647 w 420"/>
                <a:gd name="T21" fmla="*/ 2147483647 h 560"/>
                <a:gd name="T22" fmla="*/ 2147483647 w 420"/>
                <a:gd name="T23" fmla="*/ 2147483647 h 560"/>
                <a:gd name="T24" fmla="*/ 2147483647 w 420"/>
                <a:gd name="T25" fmla="*/ 2147483647 h 560"/>
                <a:gd name="T26" fmla="*/ 2147483647 w 420"/>
                <a:gd name="T27" fmla="*/ 2147483647 h 560"/>
                <a:gd name="T28" fmla="*/ 2147483647 w 420"/>
                <a:gd name="T29" fmla="*/ 2147483647 h 560"/>
                <a:gd name="T30" fmla="*/ 2147483647 w 420"/>
                <a:gd name="T31" fmla="*/ 2147483647 h 560"/>
                <a:gd name="T32" fmla="*/ 2147483647 w 420"/>
                <a:gd name="T33" fmla="*/ 2147483647 h 560"/>
                <a:gd name="T34" fmla="*/ 2147483647 w 420"/>
                <a:gd name="T35" fmla="*/ 2147483647 h 560"/>
                <a:gd name="T36" fmla="*/ 2147483647 w 420"/>
                <a:gd name="T37" fmla="*/ 2147483647 h 560"/>
                <a:gd name="T38" fmla="*/ 2147483647 w 420"/>
                <a:gd name="T39" fmla="*/ 2147483647 h 560"/>
                <a:gd name="T40" fmla="*/ 2147483647 w 420"/>
                <a:gd name="T41" fmla="*/ 2147483647 h 560"/>
                <a:gd name="T42" fmla="*/ 2147483647 w 420"/>
                <a:gd name="T43" fmla="*/ 2147483647 h 560"/>
                <a:gd name="T44" fmla="*/ 2147483647 w 420"/>
                <a:gd name="T45" fmla="*/ 2147483647 h 560"/>
                <a:gd name="T46" fmla="*/ 2147483647 w 420"/>
                <a:gd name="T47" fmla="*/ 2147483647 h 560"/>
                <a:gd name="T48" fmla="*/ 2147483647 w 420"/>
                <a:gd name="T49" fmla="*/ 2147483647 h 560"/>
                <a:gd name="T50" fmla="*/ 2147483647 w 420"/>
                <a:gd name="T51" fmla="*/ 2147483647 h 560"/>
                <a:gd name="T52" fmla="*/ 2147483647 w 420"/>
                <a:gd name="T53" fmla="*/ 2147483647 h 560"/>
                <a:gd name="T54" fmla="*/ 2147483647 w 420"/>
                <a:gd name="T55" fmla="*/ 0 h 560"/>
                <a:gd name="T56" fmla="*/ 2147483647 w 420"/>
                <a:gd name="T57" fmla="*/ 2147483647 h 560"/>
                <a:gd name="T58" fmla="*/ 2147483647 w 420"/>
                <a:gd name="T59" fmla="*/ 2147483647 h 560"/>
                <a:gd name="T60" fmla="*/ 2147483647 w 420"/>
                <a:gd name="T61" fmla="*/ 2147483647 h 560"/>
                <a:gd name="T62" fmla="*/ 2147483647 w 420"/>
                <a:gd name="T63" fmla="*/ 2147483647 h 560"/>
                <a:gd name="T64" fmla="*/ 2147483647 w 420"/>
                <a:gd name="T65" fmla="*/ 2147483647 h 560"/>
                <a:gd name="T66" fmla="*/ 2147483647 w 420"/>
                <a:gd name="T67" fmla="*/ 2147483647 h 560"/>
                <a:gd name="T68" fmla="*/ 2147483647 w 420"/>
                <a:gd name="T69" fmla="*/ 2147483647 h 560"/>
                <a:gd name="T70" fmla="*/ 2147483647 w 420"/>
                <a:gd name="T71" fmla="*/ 2147483647 h 560"/>
                <a:gd name="T72" fmla="*/ 2147483647 w 420"/>
                <a:gd name="T73" fmla="*/ 2147483647 h 560"/>
                <a:gd name="T74" fmla="*/ 2147483647 w 420"/>
                <a:gd name="T75" fmla="*/ 2147483647 h 560"/>
                <a:gd name="T76" fmla="*/ 2147483647 w 420"/>
                <a:gd name="T77" fmla="*/ 2147483647 h 560"/>
                <a:gd name="T78" fmla="*/ 2147483647 w 420"/>
                <a:gd name="T79" fmla="*/ 2147483647 h 560"/>
                <a:gd name="T80" fmla="*/ 2147483647 w 420"/>
                <a:gd name="T81" fmla="*/ 2147483647 h 560"/>
                <a:gd name="T82" fmla="*/ 2147483647 w 420"/>
                <a:gd name="T83" fmla="*/ 2147483647 h 560"/>
                <a:gd name="T84" fmla="*/ 2147483647 w 420"/>
                <a:gd name="T85" fmla="*/ 2147483647 h 560"/>
                <a:gd name="T86" fmla="*/ 2147483647 w 420"/>
                <a:gd name="T87" fmla="*/ 2147483647 h 560"/>
                <a:gd name="T88" fmla="*/ 2147483647 w 420"/>
                <a:gd name="T89" fmla="*/ 2147483647 h 560"/>
                <a:gd name="T90" fmla="*/ 2147483647 w 420"/>
                <a:gd name="T91" fmla="*/ 2147483647 h 560"/>
                <a:gd name="T92" fmla="*/ 2147483647 w 420"/>
                <a:gd name="T93" fmla="*/ 2147483647 h 560"/>
                <a:gd name="T94" fmla="*/ 2147483647 w 420"/>
                <a:gd name="T95" fmla="*/ 2147483647 h 560"/>
                <a:gd name="T96" fmla="*/ 2147483647 w 420"/>
                <a:gd name="T97" fmla="*/ 2147483647 h 560"/>
                <a:gd name="T98" fmla="*/ 2147483647 w 420"/>
                <a:gd name="T99" fmla="*/ 2147483647 h 560"/>
                <a:gd name="T100" fmla="*/ 2147483647 w 420"/>
                <a:gd name="T101" fmla="*/ 2147483647 h 560"/>
                <a:gd name="T102" fmla="*/ 2147483647 w 420"/>
                <a:gd name="T103" fmla="*/ 2147483647 h 560"/>
                <a:gd name="T104" fmla="*/ 2147483647 w 420"/>
                <a:gd name="T105" fmla="*/ 2147483647 h 560"/>
                <a:gd name="T106" fmla="*/ 0 w 420"/>
                <a:gd name="T107" fmla="*/ 2147483647 h 560"/>
                <a:gd name="T108" fmla="*/ 2147483647 w 420"/>
                <a:gd name="T109" fmla="*/ 2147483647 h 560"/>
                <a:gd name="T110" fmla="*/ 2147483647 w 420"/>
                <a:gd name="T111" fmla="*/ 0 h 5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20" h="560">
                  <a:moveTo>
                    <a:pt x="412" y="0"/>
                  </a:moveTo>
                  <a:lnTo>
                    <a:pt x="416" y="2"/>
                  </a:lnTo>
                  <a:lnTo>
                    <a:pt x="418" y="3"/>
                  </a:lnTo>
                  <a:lnTo>
                    <a:pt x="419" y="5"/>
                  </a:lnTo>
                  <a:lnTo>
                    <a:pt x="420" y="7"/>
                  </a:lnTo>
                  <a:lnTo>
                    <a:pt x="417" y="14"/>
                  </a:lnTo>
                  <a:lnTo>
                    <a:pt x="411" y="23"/>
                  </a:lnTo>
                  <a:lnTo>
                    <a:pt x="402" y="35"/>
                  </a:lnTo>
                  <a:lnTo>
                    <a:pt x="391" y="46"/>
                  </a:lnTo>
                  <a:lnTo>
                    <a:pt x="381" y="60"/>
                  </a:lnTo>
                  <a:lnTo>
                    <a:pt x="370" y="75"/>
                  </a:lnTo>
                  <a:lnTo>
                    <a:pt x="357" y="92"/>
                  </a:lnTo>
                  <a:lnTo>
                    <a:pt x="345" y="112"/>
                  </a:lnTo>
                  <a:lnTo>
                    <a:pt x="332" y="134"/>
                  </a:lnTo>
                  <a:lnTo>
                    <a:pt x="320" y="160"/>
                  </a:lnTo>
                  <a:lnTo>
                    <a:pt x="310" y="189"/>
                  </a:lnTo>
                  <a:lnTo>
                    <a:pt x="301" y="221"/>
                  </a:lnTo>
                  <a:lnTo>
                    <a:pt x="294" y="258"/>
                  </a:lnTo>
                  <a:lnTo>
                    <a:pt x="291" y="299"/>
                  </a:lnTo>
                  <a:lnTo>
                    <a:pt x="288" y="343"/>
                  </a:lnTo>
                  <a:lnTo>
                    <a:pt x="290" y="382"/>
                  </a:lnTo>
                  <a:lnTo>
                    <a:pt x="292" y="414"/>
                  </a:lnTo>
                  <a:lnTo>
                    <a:pt x="295" y="443"/>
                  </a:lnTo>
                  <a:lnTo>
                    <a:pt x="299" y="467"/>
                  </a:lnTo>
                  <a:lnTo>
                    <a:pt x="302" y="489"/>
                  </a:lnTo>
                  <a:lnTo>
                    <a:pt x="304" y="508"/>
                  </a:lnTo>
                  <a:lnTo>
                    <a:pt x="304" y="528"/>
                  </a:lnTo>
                  <a:lnTo>
                    <a:pt x="304" y="541"/>
                  </a:lnTo>
                  <a:lnTo>
                    <a:pt x="301" y="552"/>
                  </a:lnTo>
                  <a:lnTo>
                    <a:pt x="296" y="557"/>
                  </a:lnTo>
                  <a:lnTo>
                    <a:pt x="290" y="560"/>
                  </a:lnTo>
                  <a:lnTo>
                    <a:pt x="282" y="556"/>
                  </a:lnTo>
                  <a:lnTo>
                    <a:pt x="271" y="545"/>
                  </a:lnTo>
                  <a:lnTo>
                    <a:pt x="262" y="529"/>
                  </a:lnTo>
                  <a:lnTo>
                    <a:pt x="252" y="506"/>
                  </a:lnTo>
                  <a:lnTo>
                    <a:pt x="243" y="478"/>
                  </a:lnTo>
                  <a:lnTo>
                    <a:pt x="236" y="446"/>
                  </a:lnTo>
                  <a:lnTo>
                    <a:pt x="229" y="411"/>
                  </a:lnTo>
                  <a:lnTo>
                    <a:pt x="225" y="373"/>
                  </a:lnTo>
                  <a:lnTo>
                    <a:pt x="223" y="332"/>
                  </a:lnTo>
                  <a:lnTo>
                    <a:pt x="225" y="286"/>
                  </a:lnTo>
                  <a:lnTo>
                    <a:pt x="230" y="244"/>
                  </a:lnTo>
                  <a:lnTo>
                    <a:pt x="239" y="205"/>
                  </a:lnTo>
                  <a:lnTo>
                    <a:pt x="249" y="171"/>
                  </a:lnTo>
                  <a:lnTo>
                    <a:pt x="262" y="141"/>
                  </a:lnTo>
                  <a:lnTo>
                    <a:pt x="277" y="114"/>
                  </a:lnTo>
                  <a:lnTo>
                    <a:pt x="292" y="90"/>
                  </a:lnTo>
                  <a:lnTo>
                    <a:pt x="309" y="69"/>
                  </a:lnTo>
                  <a:lnTo>
                    <a:pt x="325" y="52"/>
                  </a:lnTo>
                  <a:lnTo>
                    <a:pt x="341" y="37"/>
                  </a:lnTo>
                  <a:lnTo>
                    <a:pt x="357" y="26"/>
                  </a:lnTo>
                  <a:lnTo>
                    <a:pt x="372" y="16"/>
                  </a:lnTo>
                  <a:lnTo>
                    <a:pt x="386" y="10"/>
                  </a:lnTo>
                  <a:lnTo>
                    <a:pt x="397" y="5"/>
                  </a:lnTo>
                  <a:lnTo>
                    <a:pt x="406" y="2"/>
                  </a:lnTo>
                  <a:lnTo>
                    <a:pt x="412" y="0"/>
                  </a:lnTo>
                  <a:close/>
                  <a:moveTo>
                    <a:pt x="7" y="0"/>
                  </a:moveTo>
                  <a:lnTo>
                    <a:pt x="13" y="2"/>
                  </a:lnTo>
                  <a:lnTo>
                    <a:pt x="23" y="5"/>
                  </a:lnTo>
                  <a:lnTo>
                    <a:pt x="34" y="10"/>
                  </a:lnTo>
                  <a:lnTo>
                    <a:pt x="47" y="16"/>
                  </a:lnTo>
                  <a:lnTo>
                    <a:pt x="62" y="26"/>
                  </a:lnTo>
                  <a:lnTo>
                    <a:pt x="78" y="37"/>
                  </a:lnTo>
                  <a:lnTo>
                    <a:pt x="94" y="52"/>
                  </a:lnTo>
                  <a:lnTo>
                    <a:pt x="111" y="69"/>
                  </a:lnTo>
                  <a:lnTo>
                    <a:pt x="127" y="90"/>
                  </a:lnTo>
                  <a:lnTo>
                    <a:pt x="143" y="114"/>
                  </a:lnTo>
                  <a:lnTo>
                    <a:pt x="157" y="141"/>
                  </a:lnTo>
                  <a:lnTo>
                    <a:pt x="170" y="171"/>
                  </a:lnTo>
                  <a:lnTo>
                    <a:pt x="181" y="205"/>
                  </a:lnTo>
                  <a:lnTo>
                    <a:pt x="189" y="244"/>
                  </a:lnTo>
                  <a:lnTo>
                    <a:pt x="194" y="286"/>
                  </a:lnTo>
                  <a:lnTo>
                    <a:pt x="196" y="332"/>
                  </a:lnTo>
                  <a:lnTo>
                    <a:pt x="194" y="373"/>
                  </a:lnTo>
                  <a:lnTo>
                    <a:pt x="190" y="411"/>
                  </a:lnTo>
                  <a:lnTo>
                    <a:pt x="184" y="446"/>
                  </a:lnTo>
                  <a:lnTo>
                    <a:pt x="176" y="478"/>
                  </a:lnTo>
                  <a:lnTo>
                    <a:pt x="167" y="506"/>
                  </a:lnTo>
                  <a:lnTo>
                    <a:pt x="158" y="529"/>
                  </a:lnTo>
                  <a:lnTo>
                    <a:pt x="147" y="545"/>
                  </a:lnTo>
                  <a:lnTo>
                    <a:pt x="138" y="556"/>
                  </a:lnTo>
                  <a:lnTo>
                    <a:pt x="129" y="560"/>
                  </a:lnTo>
                  <a:lnTo>
                    <a:pt x="122" y="557"/>
                  </a:lnTo>
                  <a:lnTo>
                    <a:pt x="118" y="552"/>
                  </a:lnTo>
                  <a:lnTo>
                    <a:pt x="115" y="541"/>
                  </a:lnTo>
                  <a:lnTo>
                    <a:pt x="114" y="528"/>
                  </a:lnTo>
                  <a:lnTo>
                    <a:pt x="115" y="508"/>
                  </a:lnTo>
                  <a:lnTo>
                    <a:pt x="118" y="489"/>
                  </a:lnTo>
                  <a:lnTo>
                    <a:pt x="121" y="467"/>
                  </a:lnTo>
                  <a:lnTo>
                    <a:pt x="125" y="443"/>
                  </a:lnTo>
                  <a:lnTo>
                    <a:pt x="127" y="414"/>
                  </a:lnTo>
                  <a:lnTo>
                    <a:pt x="129" y="382"/>
                  </a:lnTo>
                  <a:lnTo>
                    <a:pt x="130" y="343"/>
                  </a:lnTo>
                  <a:lnTo>
                    <a:pt x="129" y="299"/>
                  </a:lnTo>
                  <a:lnTo>
                    <a:pt x="125" y="258"/>
                  </a:lnTo>
                  <a:lnTo>
                    <a:pt x="118" y="221"/>
                  </a:lnTo>
                  <a:lnTo>
                    <a:pt x="109" y="189"/>
                  </a:lnTo>
                  <a:lnTo>
                    <a:pt x="98" y="160"/>
                  </a:lnTo>
                  <a:lnTo>
                    <a:pt x="87" y="134"/>
                  </a:lnTo>
                  <a:lnTo>
                    <a:pt x="75" y="112"/>
                  </a:lnTo>
                  <a:lnTo>
                    <a:pt x="63" y="92"/>
                  </a:lnTo>
                  <a:lnTo>
                    <a:pt x="50" y="75"/>
                  </a:lnTo>
                  <a:lnTo>
                    <a:pt x="39" y="60"/>
                  </a:lnTo>
                  <a:lnTo>
                    <a:pt x="27" y="46"/>
                  </a:lnTo>
                  <a:lnTo>
                    <a:pt x="18" y="35"/>
                  </a:lnTo>
                  <a:lnTo>
                    <a:pt x="9" y="23"/>
                  </a:lnTo>
                  <a:lnTo>
                    <a:pt x="2" y="14"/>
                  </a:lnTo>
                  <a:lnTo>
                    <a:pt x="0" y="7"/>
                  </a:lnTo>
                  <a:lnTo>
                    <a:pt x="0" y="5"/>
                  </a:lnTo>
                  <a:lnTo>
                    <a:pt x="1" y="3"/>
                  </a:lnTo>
                  <a:lnTo>
                    <a:pt x="3" y="2"/>
                  </a:lnTo>
                  <a:lnTo>
                    <a:pt x="7" y="0"/>
                  </a:lnTo>
                  <a:close/>
                </a:path>
              </a:pathLst>
            </a:custGeom>
            <a:solidFill>
              <a:srgbClr val="0081C6"/>
            </a:solidFill>
            <a:ln w="9525">
              <a:noFill/>
              <a:round/>
              <a:headEnd/>
              <a:tailEnd/>
            </a:ln>
          </p:spPr>
          <p:txBody>
            <a:bodyPr>
              <a:prstTxWarp prst="textNoShape">
                <a:avLst/>
              </a:prstTxWarp>
            </a:bodyPr>
            <a:lstStyle/>
            <a:p>
              <a:pPr>
                <a:defRPr/>
              </a:pPr>
              <a:endParaRPr lang="en-US">
                <a:solidFill>
                  <a:srgbClr val="FFFF00"/>
                </a:solidFill>
              </a:endParaRPr>
            </a:p>
          </p:txBody>
        </p:sp>
        <p:sp>
          <p:nvSpPr>
            <p:cNvPr id="9" name="Freeform 7"/>
            <p:cNvSpPr>
              <a:spLocks/>
            </p:cNvSpPr>
            <p:nvPr/>
          </p:nvSpPr>
          <p:spPr bwMode="auto">
            <a:xfrm>
              <a:off x="7354888" y="6348413"/>
              <a:ext cx="63500" cy="65087"/>
            </a:xfrm>
            <a:custGeom>
              <a:avLst/>
              <a:gdLst>
                <a:gd name="T0" fmla="*/ 2147483647 w 119"/>
                <a:gd name="T1" fmla="*/ 0 h 123"/>
                <a:gd name="T2" fmla="*/ 2147483647 w 119"/>
                <a:gd name="T3" fmla="*/ 2147483647 h 123"/>
                <a:gd name="T4" fmla="*/ 2147483647 w 119"/>
                <a:gd name="T5" fmla="*/ 2147483647 h 123"/>
                <a:gd name="T6" fmla="*/ 2147483647 w 119"/>
                <a:gd name="T7" fmla="*/ 2147483647 h 123"/>
                <a:gd name="T8" fmla="*/ 2147483647 w 119"/>
                <a:gd name="T9" fmla="*/ 2147483647 h 123"/>
                <a:gd name="T10" fmla="*/ 2147483647 w 119"/>
                <a:gd name="T11" fmla="*/ 2147483647 h 123"/>
                <a:gd name="T12" fmla="*/ 2147483647 w 119"/>
                <a:gd name="T13" fmla="*/ 2147483647 h 123"/>
                <a:gd name="T14" fmla="*/ 2147483647 w 119"/>
                <a:gd name="T15" fmla="*/ 2147483647 h 123"/>
                <a:gd name="T16" fmla="*/ 2147483647 w 119"/>
                <a:gd name="T17" fmla="*/ 2147483647 h 123"/>
                <a:gd name="T18" fmla="*/ 2147483647 w 119"/>
                <a:gd name="T19" fmla="*/ 2147483647 h 123"/>
                <a:gd name="T20" fmla="*/ 2147483647 w 119"/>
                <a:gd name="T21" fmla="*/ 2147483647 h 123"/>
                <a:gd name="T22" fmla="*/ 2147483647 w 119"/>
                <a:gd name="T23" fmla="*/ 2147483647 h 123"/>
                <a:gd name="T24" fmla="*/ 2147483647 w 119"/>
                <a:gd name="T25" fmla="*/ 2147483647 h 123"/>
                <a:gd name="T26" fmla="*/ 2147483647 w 119"/>
                <a:gd name="T27" fmla="*/ 2147483647 h 123"/>
                <a:gd name="T28" fmla="*/ 2147483647 w 119"/>
                <a:gd name="T29" fmla="*/ 2147483647 h 123"/>
                <a:gd name="T30" fmla="*/ 0 w 119"/>
                <a:gd name="T31" fmla="*/ 2147483647 h 123"/>
                <a:gd name="T32" fmla="*/ 2147483647 w 119"/>
                <a:gd name="T33" fmla="*/ 2147483647 h 123"/>
                <a:gd name="T34" fmla="*/ 2147483647 w 119"/>
                <a:gd name="T35" fmla="*/ 2147483647 h 123"/>
                <a:gd name="T36" fmla="*/ 2147483647 w 119"/>
                <a:gd name="T37" fmla="*/ 2147483647 h 123"/>
                <a:gd name="T38" fmla="*/ 2147483647 w 119"/>
                <a:gd name="T39" fmla="*/ 2147483647 h 123"/>
                <a:gd name="T40" fmla="*/ 2147483647 w 119"/>
                <a:gd name="T41" fmla="*/ 0 h 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9" h="123">
                  <a:moveTo>
                    <a:pt x="59" y="0"/>
                  </a:moveTo>
                  <a:lnTo>
                    <a:pt x="79" y="4"/>
                  </a:lnTo>
                  <a:lnTo>
                    <a:pt x="95" y="13"/>
                  </a:lnTo>
                  <a:lnTo>
                    <a:pt x="107" y="25"/>
                  </a:lnTo>
                  <a:lnTo>
                    <a:pt x="117" y="43"/>
                  </a:lnTo>
                  <a:lnTo>
                    <a:pt x="119" y="62"/>
                  </a:lnTo>
                  <a:lnTo>
                    <a:pt x="117" y="81"/>
                  </a:lnTo>
                  <a:lnTo>
                    <a:pt x="107" y="99"/>
                  </a:lnTo>
                  <a:lnTo>
                    <a:pt x="95" y="111"/>
                  </a:lnTo>
                  <a:lnTo>
                    <a:pt x="79" y="120"/>
                  </a:lnTo>
                  <a:lnTo>
                    <a:pt x="59" y="123"/>
                  </a:lnTo>
                  <a:lnTo>
                    <a:pt x="41" y="120"/>
                  </a:lnTo>
                  <a:lnTo>
                    <a:pt x="24" y="111"/>
                  </a:lnTo>
                  <a:lnTo>
                    <a:pt x="11" y="99"/>
                  </a:lnTo>
                  <a:lnTo>
                    <a:pt x="3" y="81"/>
                  </a:lnTo>
                  <a:lnTo>
                    <a:pt x="0" y="62"/>
                  </a:lnTo>
                  <a:lnTo>
                    <a:pt x="3" y="43"/>
                  </a:lnTo>
                  <a:lnTo>
                    <a:pt x="11" y="25"/>
                  </a:lnTo>
                  <a:lnTo>
                    <a:pt x="24" y="13"/>
                  </a:lnTo>
                  <a:lnTo>
                    <a:pt x="41" y="4"/>
                  </a:lnTo>
                  <a:lnTo>
                    <a:pt x="59" y="0"/>
                  </a:lnTo>
                  <a:close/>
                </a:path>
              </a:pathLst>
            </a:custGeom>
            <a:solidFill>
              <a:srgbClr val="F8971D"/>
            </a:solidFill>
            <a:ln w="9525">
              <a:noFill/>
              <a:round/>
              <a:headEnd/>
              <a:tailEnd/>
            </a:ln>
          </p:spPr>
          <p:txBody>
            <a:bodyPr>
              <a:prstTxWarp prst="textNoShape">
                <a:avLst/>
              </a:prstTxWarp>
            </a:bodyPr>
            <a:lstStyle/>
            <a:p>
              <a:pPr>
                <a:defRPr/>
              </a:pPr>
              <a:endParaRPr lang="en-US">
                <a:solidFill>
                  <a:srgbClr val="FFFF00"/>
                </a:solidFill>
              </a:endParaRPr>
            </a:p>
          </p:txBody>
        </p:sp>
        <p:sp>
          <p:nvSpPr>
            <p:cNvPr id="10" name="Freeform 8"/>
            <p:cNvSpPr>
              <a:spLocks noEditPoints="1"/>
            </p:cNvSpPr>
            <p:nvPr/>
          </p:nvSpPr>
          <p:spPr bwMode="auto">
            <a:xfrm>
              <a:off x="7113588" y="6137275"/>
              <a:ext cx="546100" cy="449263"/>
            </a:xfrm>
            <a:custGeom>
              <a:avLst/>
              <a:gdLst>
                <a:gd name="T0" fmla="*/ 2147483647 w 1033"/>
                <a:gd name="T1" fmla="*/ 2147483647 h 850"/>
                <a:gd name="T2" fmla="*/ 2147483647 w 1033"/>
                <a:gd name="T3" fmla="*/ 2147483647 h 850"/>
                <a:gd name="T4" fmla="*/ 2147483647 w 1033"/>
                <a:gd name="T5" fmla="*/ 2147483647 h 850"/>
                <a:gd name="T6" fmla="*/ 2147483647 w 1033"/>
                <a:gd name="T7" fmla="*/ 2147483647 h 850"/>
                <a:gd name="T8" fmla="*/ 2147483647 w 1033"/>
                <a:gd name="T9" fmla="*/ 2147483647 h 850"/>
                <a:gd name="T10" fmla="*/ 2147483647 w 1033"/>
                <a:gd name="T11" fmla="*/ 2147483647 h 850"/>
                <a:gd name="T12" fmla="*/ 2147483647 w 1033"/>
                <a:gd name="T13" fmla="*/ 2147483647 h 850"/>
                <a:gd name="T14" fmla="*/ 0 w 1033"/>
                <a:gd name="T15" fmla="*/ 2147483647 h 850"/>
                <a:gd name="T16" fmla="*/ 2147483647 w 1033"/>
                <a:gd name="T17" fmla="*/ 2147483647 h 850"/>
                <a:gd name="T18" fmla="*/ 2147483647 w 1033"/>
                <a:gd name="T19" fmla="*/ 2147483647 h 850"/>
                <a:gd name="T20" fmla="*/ 2147483647 w 1033"/>
                <a:gd name="T21" fmla="*/ 2147483647 h 850"/>
                <a:gd name="T22" fmla="*/ 2147483647 w 1033"/>
                <a:gd name="T23" fmla="*/ 2147483647 h 850"/>
                <a:gd name="T24" fmla="*/ 2147483647 w 1033"/>
                <a:gd name="T25" fmla="*/ 2147483647 h 850"/>
                <a:gd name="T26" fmla="*/ 2147483647 w 1033"/>
                <a:gd name="T27" fmla="*/ 2147483647 h 850"/>
                <a:gd name="T28" fmla="*/ 2147483647 w 1033"/>
                <a:gd name="T29" fmla="*/ 2147483647 h 850"/>
                <a:gd name="T30" fmla="*/ 2147483647 w 1033"/>
                <a:gd name="T31" fmla="*/ 2147483647 h 850"/>
                <a:gd name="T32" fmla="*/ 2147483647 w 1033"/>
                <a:gd name="T33" fmla="*/ 2147483647 h 850"/>
                <a:gd name="T34" fmla="*/ 2147483647 w 1033"/>
                <a:gd name="T35" fmla="*/ 2147483647 h 850"/>
                <a:gd name="T36" fmla="*/ 2147483647 w 1033"/>
                <a:gd name="T37" fmla="*/ 2147483647 h 850"/>
                <a:gd name="T38" fmla="*/ 2147483647 w 1033"/>
                <a:gd name="T39" fmla="*/ 2147483647 h 850"/>
                <a:gd name="T40" fmla="*/ 2147483647 w 1033"/>
                <a:gd name="T41" fmla="*/ 2147483647 h 850"/>
                <a:gd name="T42" fmla="*/ 2147483647 w 1033"/>
                <a:gd name="T43" fmla="*/ 2147483647 h 850"/>
                <a:gd name="T44" fmla="*/ 2147483647 w 1033"/>
                <a:gd name="T45" fmla="*/ 2147483647 h 850"/>
                <a:gd name="T46" fmla="*/ 2147483647 w 1033"/>
                <a:gd name="T47" fmla="*/ 2147483647 h 850"/>
                <a:gd name="T48" fmla="*/ 2147483647 w 1033"/>
                <a:gd name="T49" fmla="*/ 2147483647 h 850"/>
                <a:gd name="T50" fmla="*/ 2147483647 w 1033"/>
                <a:gd name="T51" fmla="*/ 2147483647 h 850"/>
                <a:gd name="T52" fmla="*/ 2147483647 w 1033"/>
                <a:gd name="T53" fmla="*/ 2147483647 h 850"/>
                <a:gd name="T54" fmla="*/ 2147483647 w 1033"/>
                <a:gd name="T55" fmla="*/ 2147483647 h 850"/>
                <a:gd name="T56" fmla="*/ 2147483647 w 1033"/>
                <a:gd name="T57" fmla="*/ 2147483647 h 850"/>
                <a:gd name="T58" fmla="*/ 2147483647 w 1033"/>
                <a:gd name="T59" fmla="*/ 2147483647 h 850"/>
                <a:gd name="T60" fmla="*/ 2147483647 w 1033"/>
                <a:gd name="T61" fmla="*/ 2147483647 h 850"/>
                <a:gd name="T62" fmla="*/ 2147483647 w 1033"/>
                <a:gd name="T63" fmla="*/ 2147483647 h 850"/>
                <a:gd name="T64" fmla="*/ 2147483647 w 1033"/>
                <a:gd name="T65" fmla="*/ 2147483647 h 850"/>
                <a:gd name="T66" fmla="*/ 2147483647 w 1033"/>
                <a:gd name="T67" fmla="*/ 2147483647 h 850"/>
                <a:gd name="T68" fmla="*/ 2147483647 w 1033"/>
                <a:gd name="T69" fmla="*/ 2147483647 h 850"/>
                <a:gd name="T70" fmla="*/ 2147483647 w 1033"/>
                <a:gd name="T71" fmla="*/ 2147483647 h 850"/>
                <a:gd name="T72" fmla="*/ 2147483647 w 1033"/>
                <a:gd name="T73" fmla="*/ 2147483647 h 850"/>
                <a:gd name="T74" fmla="*/ 2147483647 w 1033"/>
                <a:gd name="T75" fmla="*/ 2147483647 h 850"/>
                <a:gd name="T76" fmla="*/ 2147483647 w 1033"/>
                <a:gd name="T77" fmla="*/ 2147483647 h 850"/>
                <a:gd name="T78" fmla="*/ 2147483647 w 1033"/>
                <a:gd name="T79" fmla="*/ 2147483647 h 850"/>
                <a:gd name="T80" fmla="*/ 2147483647 w 1033"/>
                <a:gd name="T81" fmla="*/ 2147483647 h 850"/>
                <a:gd name="T82" fmla="*/ 2147483647 w 1033"/>
                <a:gd name="T83" fmla="*/ 2147483647 h 850"/>
                <a:gd name="T84" fmla="*/ 2147483647 w 1033"/>
                <a:gd name="T85" fmla="*/ 2147483647 h 850"/>
                <a:gd name="T86" fmla="*/ 2147483647 w 1033"/>
                <a:gd name="T87" fmla="*/ 2147483647 h 850"/>
                <a:gd name="T88" fmla="*/ 2147483647 w 1033"/>
                <a:gd name="T89" fmla="*/ 2147483647 h 850"/>
                <a:gd name="T90" fmla="*/ 2147483647 w 1033"/>
                <a:gd name="T91" fmla="*/ 2147483647 h 850"/>
                <a:gd name="T92" fmla="*/ 2147483647 w 1033"/>
                <a:gd name="T93" fmla="*/ 2147483647 h 850"/>
                <a:gd name="T94" fmla="*/ 2147483647 w 1033"/>
                <a:gd name="T95" fmla="*/ 2147483647 h 850"/>
                <a:gd name="T96" fmla="*/ 2147483647 w 1033"/>
                <a:gd name="T97" fmla="*/ 2147483647 h 850"/>
                <a:gd name="T98" fmla="*/ 2147483647 w 1033"/>
                <a:gd name="T99" fmla="*/ 2147483647 h 850"/>
                <a:gd name="T100" fmla="*/ 2147483647 w 1033"/>
                <a:gd name="T101" fmla="*/ 2147483647 h 850"/>
                <a:gd name="T102" fmla="*/ 2147483647 w 1033"/>
                <a:gd name="T103" fmla="*/ 2147483647 h 850"/>
                <a:gd name="T104" fmla="*/ 2147483647 w 1033"/>
                <a:gd name="T105" fmla="*/ 2147483647 h 850"/>
                <a:gd name="T106" fmla="*/ 2147483647 w 1033"/>
                <a:gd name="T107" fmla="*/ 2147483647 h 850"/>
                <a:gd name="T108" fmla="*/ 2147483647 w 1033"/>
                <a:gd name="T109" fmla="*/ 0 h 850"/>
                <a:gd name="T110" fmla="*/ 2147483647 w 1033"/>
                <a:gd name="T111" fmla="*/ 2147483647 h 850"/>
                <a:gd name="T112" fmla="*/ 2147483647 w 1033"/>
                <a:gd name="T113" fmla="*/ 2147483647 h 850"/>
                <a:gd name="T114" fmla="*/ 2147483647 w 1033"/>
                <a:gd name="T115" fmla="*/ 2147483647 h 8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33" h="850">
                  <a:moveTo>
                    <a:pt x="626" y="721"/>
                  </a:moveTo>
                  <a:lnTo>
                    <a:pt x="694" y="729"/>
                  </a:lnTo>
                  <a:lnTo>
                    <a:pt x="756" y="740"/>
                  </a:lnTo>
                  <a:lnTo>
                    <a:pt x="813" y="754"/>
                  </a:lnTo>
                  <a:lnTo>
                    <a:pt x="866" y="770"/>
                  </a:lnTo>
                  <a:lnTo>
                    <a:pt x="913" y="787"/>
                  </a:lnTo>
                  <a:lnTo>
                    <a:pt x="956" y="805"/>
                  </a:lnTo>
                  <a:lnTo>
                    <a:pt x="994" y="825"/>
                  </a:lnTo>
                  <a:lnTo>
                    <a:pt x="1028" y="845"/>
                  </a:lnTo>
                  <a:lnTo>
                    <a:pt x="1031" y="847"/>
                  </a:lnTo>
                  <a:lnTo>
                    <a:pt x="1032" y="847"/>
                  </a:lnTo>
                  <a:lnTo>
                    <a:pt x="1033" y="848"/>
                  </a:lnTo>
                  <a:lnTo>
                    <a:pt x="1033" y="849"/>
                  </a:lnTo>
                  <a:lnTo>
                    <a:pt x="1033" y="850"/>
                  </a:lnTo>
                  <a:lnTo>
                    <a:pt x="1032" y="850"/>
                  </a:lnTo>
                  <a:lnTo>
                    <a:pt x="1031" y="850"/>
                  </a:lnTo>
                  <a:lnTo>
                    <a:pt x="1028" y="850"/>
                  </a:lnTo>
                  <a:lnTo>
                    <a:pt x="1027" y="849"/>
                  </a:lnTo>
                  <a:lnTo>
                    <a:pt x="992" y="836"/>
                  </a:lnTo>
                  <a:lnTo>
                    <a:pt x="953" y="825"/>
                  </a:lnTo>
                  <a:lnTo>
                    <a:pt x="909" y="812"/>
                  </a:lnTo>
                  <a:lnTo>
                    <a:pt x="861" y="801"/>
                  </a:lnTo>
                  <a:lnTo>
                    <a:pt x="810" y="789"/>
                  </a:lnTo>
                  <a:lnTo>
                    <a:pt x="752" y="780"/>
                  </a:lnTo>
                  <a:lnTo>
                    <a:pt x="692" y="772"/>
                  </a:lnTo>
                  <a:lnTo>
                    <a:pt x="625" y="766"/>
                  </a:lnTo>
                  <a:lnTo>
                    <a:pt x="625" y="765"/>
                  </a:lnTo>
                  <a:lnTo>
                    <a:pt x="624" y="762"/>
                  </a:lnTo>
                  <a:lnTo>
                    <a:pt x="624" y="758"/>
                  </a:lnTo>
                  <a:lnTo>
                    <a:pt x="624" y="754"/>
                  </a:lnTo>
                  <a:lnTo>
                    <a:pt x="624" y="750"/>
                  </a:lnTo>
                  <a:lnTo>
                    <a:pt x="624" y="738"/>
                  </a:lnTo>
                  <a:lnTo>
                    <a:pt x="625" y="726"/>
                  </a:lnTo>
                  <a:lnTo>
                    <a:pt x="626" y="721"/>
                  </a:lnTo>
                  <a:close/>
                  <a:moveTo>
                    <a:pt x="408" y="721"/>
                  </a:moveTo>
                  <a:lnTo>
                    <a:pt x="409" y="726"/>
                  </a:lnTo>
                  <a:lnTo>
                    <a:pt x="409" y="738"/>
                  </a:lnTo>
                  <a:lnTo>
                    <a:pt x="410" y="750"/>
                  </a:lnTo>
                  <a:lnTo>
                    <a:pt x="410" y="754"/>
                  </a:lnTo>
                  <a:lnTo>
                    <a:pt x="409" y="758"/>
                  </a:lnTo>
                  <a:lnTo>
                    <a:pt x="409" y="762"/>
                  </a:lnTo>
                  <a:lnTo>
                    <a:pt x="409" y="765"/>
                  </a:lnTo>
                  <a:lnTo>
                    <a:pt x="408" y="766"/>
                  </a:lnTo>
                  <a:lnTo>
                    <a:pt x="342" y="772"/>
                  </a:lnTo>
                  <a:lnTo>
                    <a:pt x="280" y="780"/>
                  </a:lnTo>
                  <a:lnTo>
                    <a:pt x="224" y="789"/>
                  </a:lnTo>
                  <a:lnTo>
                    <a:pt x="172" y="801"/>
                  </a:lnTo>
                  <a:lnTo>
                    <a:pt x="123" y="812"/>
                  </a:lnTo>
                  <a:lnTo>
                    <a:pt x="80" y="825"/>
                  </a:lnTo>
                  <a:lnTo>
                    <a:pt x="41" y="836"/>
                  </a:lnTo>
                  <a:lnTo>
                    <a:pt x="7" y="849"/>
                  </a:lnTo>
                  <a:lnTo>
                    <a:pt x="4" y="850"/>
                  </a:lnTo>
                  <a:lnTo>
                    <a:pt x="3" y="850"/>
                  </a:lnTo>
                  <a:lnTo>
                    <a:pt x="2" y="850"/>
                  </a:lnTo>
                  <a:lnTo>
                    <a:pt x="1" y="850"/>
                  </a:lnTo>
                  <a:lnTo>
                    <a:pt x="0" y="849"/>
                  </a:lnTo>
                  <a:lnTo>
                    <a:pt x="1" y="848"/>
                  </a:lnTo>
                  <a:lnTo>
                    <a:pt x="1" y="847"/>
                  </a:lnTo>
                  <a:lnTo>
                    <a:pt x="3" y="847"/>
                  </a:lnTo>
                  <a:lnTo>
                    <a:pt x="5" y="845"/>
                  </a:lnTo>
                  <a:lnTo>
                    <a:pt x="39" y="825"/>
                  </a:lnTo>
                  <a:lnTo>
                    <a:pt x="78" y="805"/>
                  </a:lnTo>
                  <a:lnTo>
                    <a:pt x="120" y="787"/>
                  </a:lnTo>
                  <a:lnTo>
                    <a:pt x="168" y="770"/>
                  </a:lnTo>
                  <a:lnTo>
                    <a:pt x="220" y="754"/>
                  </a:lnTo>
                  <a:lnTo>
                    <a:pt x="277" y="740"/>
                  </a:lnTo>
                  <a:lnTo>
                    <a:pt x="340" y="729"/>
                  </a:lnTo>
                  <a:lnTo>
                    <a:pt x="408" y="721"/>
                  </a:lnTo>
                  <a:close/>
                  <a:moveTo>
                    <a:pt x="743" y="476"/>
                  </a:moveTo>
                  <a:lnTo>
                    <a:pt x="757" y="477"/>
                  </a:lnTo>
                  <a:lnTo>
                    <a:pt x="775" y="483"/>
                  </a:lnTo>
                  <a:lnTo>
                    <a:pt x="790" y="492"/>
                  </a:lnTo>
                  <a:lnTo>
                    <a:pt x="803" y="503"/>
                  </a:lnTo>
                  <a:lnTo>
                    <a:pt x="811" y="517"/>
                  </a:lnTo>
                  <a:lnTo>
                    <a:pt x="798" y="526"/>
                  </a:lnTo>
                  <a:lnTo>
                    <a:pt x="782" y="533"/>
                  </a:lnTo>
                  <a:lnTo>
                    <a:pt x="765" y="535"/>
                  </a:lnTo>
                  <a:lnTo>
                    <a:pt x="745" y="534"/>
                  </a:lnTo>
                  <a:lnTo>
                    <a:pt x="732" y="530"/>
                  </a:lnTo>
                  <a:lnTo>
                    <a:pt x="721" y="523"/>
                  </a:lnTo>
                  <a:lnTo>
                    <a:pt x="715" y="515"/>
                  </a:lnTo>
                  <a:lnTo>
                    <a:pt x="710" y="506"/>
                  </a:lnTo>
                  <a:lnTo>
                    <a:pt x="706" y="497"/>
                  </a:lnTo>
                  <a:lnTo>
                    <a:pt x="712" y="489"/>
                  </a:lnTo>
                  <a:lnTo>
                    <a:pt x="720" y="483"/>
                  </a:lnTo>
                  <a:lnTo>
                    <a:pt x="731" y="478"/>
                  </a:lnTo>
                  <a:lnTo>
                    <a:pt x="743" y="476"/>
                  </a:lnTo>
                  <a:close/>
                  <a:moveTo>
                    <a:pt x="291" y="476"/>
                  </a:moveTo>
                  <a:lnTo>
                    <a:pt x="302" y="478"/>
                  </a:lnTo>
                  <a:lnTo>
                    <a:pt x="312" y="483"/>
                  </a:lnTo>
                  <a:lnTo>
                    <a:pt x="320" y="489"/>
                  </a:lnTo>
                  <a:lnTo>
                    <a:pt x="327" y="497"/>
                  </a:lnTo>
                  <a:lnTo>
                    <a:pt x="324" y="506"/>
                  </a:lnTo>
                  <a:lnTo>
                    <a:pt x="319" y="515"/>
                  </a:lnTo>
                  <a:lnTo>
                    <a:pt x="311" y="523"/>
                  </a:lnTo>
                  <a:lnTo>
                    <a:pt x="301" y="530"/>
                  </a:lnTo>
                  <a:lnTo>
                    <a:pt x="287" y="534"/>
                  </a:lnTo>
                  <a:lnTo>
                    <a:pt x="269" y="535"/>
                  </a:lnTo>
                  <a:lnTo>
                    <a:pt x="251" y="533"/>
                  </a:lnTo>
                  <a:lnTo>
                    <a:pt x="236" y="526"/>
                  </a:lnTo>
                  <a:lnTo>
                    <a:pt x="223" y="517"/>
                  </a:lnTo>
                  <a:lnTo>
                    <a:pt x="231" y="503"/>
                  </a:lnTo>
                  <a:lnTo>
                    <a:pt x="243" y="492"/>
                  </a:lnTo>
                  <a:lnTo>
                    <a:pt x="259" y="483"/>
                  </a:lnTo>
                  <a:lnTo>
                    <a:pt x="276" y="477"/>
                  </a:lnTo>
                  <a:lnTo>
                    <a:pt x="291" y="476"/>
                  </a:lnTo>
                  <a:close/>
                  <a:moveTo>
                    <a:pt x="804" y="396"/>
                  </a:moveTo>
                  <a:lnTo>
                    <a:pt x="824" y="396"/>
                  </a:lnTo>
                  <a:lnTo>
                    <a:pt x="845" y="401"/>
                  </a:lnTo>
                  <a:lnTo>
                    <a:pt x="862" y="410"/>
                  </a:lnTo>
                  <a:lnTo>
                    <a:pt x="875" y="421"/>
                  </a:lnTo>
                  <a:lnTo>
                    <a:pt x="865" y="436"/>
                  </a:lnTo>
                  <a:lnTo>
                    <a:pt x="850" y="447"/>
                  </a:lnTo>
                  <a:lnTo>
                    <a:pt x="831" y="457"/>
                  </a:lnTo>
                  <a:lnTo>
                    <a:pt x="811" y="461"/>
                  </a:lnTo>
                  <a:lnTo>
                    <a:pt x="795" y="461"/>
                  </a:lnTo>
                  <a:lnTo>
                    <a:pt x="782" y="458"/>
                  </a:lnTo>
                  <a:lnTo>
                    <a:pt x="771" y="451"/>
                  </a:lnTo>
                  <a:lnTo>
                    <a:pt x="763" y="443"/>
                  </a:lnTo>
                  <a:lnTo>
                    <a:pt x="756" y="434"/>
                  </a:lnTo>
                  <a:lnTo>
                    <a:pt x="760" y="423"/>
                  </a:lnTo>
                  <a:lnTo>
                    <a:pt x="767" y="414"/>
                  </a:lnTo>
                  <a:lnTo>
                    <a:pt x="776" y="406"/>
                  </a:lnTo>
                  <a:lnTo>
                    <a:pt x="788" y="399"/>
                  </a:lnTo>
                  <a:lnTo>
                    <a:pt x="804" y="396"/>
                  </a:lnTo>
                  <a:close/>
                  <a:moveTo>
                    <a:pt x="229" y="396"/>
                  </a:moveTo>
                  <a:lnTo>
                    <a:pt x="245" y="399"/>
                  </a:lnTo>
                  <a:lnTo>
                    <a:pt x="257" y="406"/>
                  </a:lnTo>
                  <a:lnTo>
                    <a:pt x="267" y="414"/>
                  </a:lnTo>
                  <a:lnTo>
                    <a:pt x="272" y="423"/>
                  </a:lnTo>
                  <a:lnTo>
                    <a:pt x="277" y="434"/>
                  </a:lnTo>
                  <a:lnTo>
                    <a:pt x="270" y="443"/>
                  </a:lnTo>
                  <a:lnTo>
                    <a:pt x="262" y="451"/>
                  </a:lnTo>
                  <a:lnTo>
                    <a:pt x="252" y="458"/>
                  </a:lnTo>
                  <a:lnTo>
                    <a:pt x="238" y="461"/>
                  </a:lnTo>
                  <a:lnTo>
                    <a:pt x="222" y="461"/>
                  </a:lnTo>
                  <a:lnTo>
                    <a:pt x="201" y="457"/>
                  </a:lnTo>
                  <a:lnTo>
                    <a:pt x="183" y="447"/>
                  </a:lnTo>
                  <a:lnTo>
                    <a:pt x="168" y="436"/>
                  </a:lnTo>
                  <a:lnTo>
                    <a:pt x="158" y="421"/>
                  </a:lnTo>
                  <a:lnTo>
                    <a:pt x="172" y="410"/>
                  </a:lnTo>
                  <a:lnTo>
                    <a:pt x="189" y="401"/>
                  </a:lnTo>
                  <a:lnTo>
                    <a:pt x="208" y="396"/>
                  </a:lnTo>
                  <a:lnTo>
                    <a:pt x="229" y="396"/>
                  </a:lnTo>
                  <a:close/>
                  <a:moveTo>
                    <a:pt x="834" y="282"/>
                  </a:moveTo>
                  <a:lnTo>
                    <a:pt x="853" y="282"/>
                  </a:lnTo>
                  <a:lnTo>
                    <a:pt x="870" y="286"/>
                  </a:lnTo>
                  <a:lnTo>
                    <a:pt x="885" y="293"/>
                  </a:lnTo>
                  <a:lnTo>
                    <a:pt x="879" y="314"/>
                  </a:lnTo>
                  <a:lnTo>
                    <a:pt x="867" y="333"/>
                  </a:lnTo>
                  <a:lnTo>
                    <a:pt x="849" y="350"/>
                  </a:lnTo>
                  <a:lnTo>
                    <a:pt x="827" y="363"/>
                  </a:lnTo>
                  <a:lnTo>
                    <a:pt x="808" y="369"/>
                  </a:lnTo>
                  <a:lnTo>
                    <a:pt x="792" y="370"/>
                  </a:lnTo>
                  <a:lnTo>
                    <a:pt x="778" y="366"/>
                  </a:lnTo>
                  <a:lnTo>
                    <a:pt x="765" y="361"/>
                  </a:lnTo>
                  <a:lnTo>
                    <a:pt x="755" y="353"/>
                  </a:lnTo>
                  <a:lnTo>
                    <a:pt x="756" y="339"/>
                  </a:lnTo>
                  <a:lnTo>
                    <a:pt x="759" y="326"/>
                  </a:lnTo>
                  <a:lnTo>
                    <a:pt x="766" y="313"/>
                  </a:lnTo>
                  <a:lnTo>
                    <a:pt x="778" y="301"/>
                  </a:lnTo>
                  <a:lnTo>
                    <a:pt x="795" y="291"/>
                  </a:lnTo>
                  <a:lnTo>
                    <a:pt x="814" y="284"/>
                  </a:lnTo>
                  <a:lnTo>
                    <a:pt x="834" y="282"/>
                  </a:lnTo>
                  <a:close/>
                  <a:moveTo>
                    <a:pt x="200" y="282"/>
                  </a:moveTo>
                  <a:lnTo>
                    <a:pt x="220" y="284"/>
                  </a:lnTo>
                  <a:lnTo>
                    <a:pt x="239" y="291"/>
                  </a:lnTo>
                  <a:lnTo>
                    <a:pt x="255" y="301"/>
                  </a:lnTo>
                  <a:lnTo>
                    <a:pt x="267" y="313"/>
                  </a:lnTo>
                  <a:lnTo>
                    <a:pt x="275" y="326"/>
                  </a:lnTo>
                  <a:lnTo>
                    <a:pt x="278" y="339"/>
                  </a:lnTo>
                  <a:lnTo>
                    <a:pt x="279" y="353"/>
                  </a:lnTo>
                  <a:lnTo>
                    <a:pt x="268" y="361"/>
                  </a:lnTo>
                  <a:lnTo>
                    <a:pt x="255" y="366"/>
                  </a:lnTo>
                  <a:lnTo>
                    <a:pt x="241" y="370"/>
                  </a:lnTo>
                  <a:lnTo>
                    <a:pt x="224" y="369"/>
                  </a:lnTo>
                  <a:lnTo>
                    <a:pt x="206" y="363"/>
                  </a:lnTo>
                  <a:lnTo>
                    <a:pt x="184" y="350"/>
                  </a:lnTo>
                  <a:lnTo>
                    <a:pt x="166" y="333"/>
                  </a:lnTo>
                  <a:lnTo>
                    <a:pt x="153" y="314"/>
                  </a:lnTo>
                  <a:lnTo>
                    <a:pt x="148" y="293"/>
                  </a:lnTo>
                  <a:lnTo>
                    <a:pt x="162" y="286"/>
                  </a:lnTo>
                  <a:lnTo>
                    <a:pt x="181" y="282"/>
                  </a:lnTo>
                  <a:lnTo>
                    <a:pt x="200" y="282"/>
                  </a:lnTo>
                  <a:close/>
                  <a:moveTo>
                    <a:pt x="710" y="279"/>
                  </a:moveTo>
                  <a:lnTo>
                    <a:pt x="726" y="283"/>
                  </a:lnTo>
                  <a:lnTo>
                    <a:pt x="726" y="303"/>
                  </a:lnTo>
                  <a:lnTo>
                    <a:pt x="719" y="324"/>
                  </a:lnTo>
                  <a:lnTo>
                    <a:pt x="708" y="345"/>
                  </a:lnTo>
                  <a:lnTo>
                    <a:pt x="692" y="362"/>
                  </a:lnTo>
                  <a:lnTo>
                    <a:pt x="676" y="372"/>
                  </a:lnTo>
                  <a:lnTo>
                    <a:pt x="661" y="377"/>
                  </a:lnTo>
                  <a:lnTo>
                    <a:pt x="647" y="378"/>
                  </a:lnTo>
                  <a:lnTo>
                    <a:pt x="633" y="375"/>
                  </a:lnTo>
                  <a:lnTo>
                    <a:pt x="622" y="371"/>
                  </a:lnTo>
                  <a:lnTo>
                    <a:pt x="619" y="358"/>
                  </a:lnTo>
                  <a:lnTo>
                    <a:pt x="619" y="346"/>
                  </a:lnTo>
                  <a:lnTo>
                    <a:pt x="622" y="332"/>
                  </a:lnTo>
                  <a:lnTo>
                    <a:pt x="630" y="318"/>
                  </a:lnTo>
                  <a:lnTo>
                    <a:pt x="642" y="304"/>
                  </a:lnTo>
                  <a:lnTo>
                    <a:pt x="658" y="293"/>
                  </a:lnTo>
                  <a:lnTo>
                    <a:pt x="676" y="285"/>
                  </a:lnTo>
                  <a:lnTo>
                    <a:pt x="693" y="280"/>
                  </a:lnTo>
                  <a:lnTo>
                    <a:pt x="710" y="279"/>
                  </a:lnTo>
                  <a:close/>
                  <a:moveTo>
                    <a:pt x="323" y="279"/>
                  </a:moveTo>
                  <a:lnTo>
                    <a:pt x="340" y="280"/>
                  </a:lnTo>
                  <a:lnTo>
                    <a:pt x="358" y="285"/>
                  </a:lnTo>
                  <a:lnTo>
                    <a:pt x="375" y="293"/>
                  </a:lnTo>
                  <a:lnTo>
                    <a:pt x="390" y="304"/>
                  </a:lnTo>
                  <a:lnTo>
                    <a:pt x="403" y="318"/>
                  </a:lnTo>
                  <a:lnTo>
                    <a:pt x="411" y="332"/>
                  </a:lnTo>
                  <a:lnTo>
                    <a:pt x="414" y="346"/>
                  </a:lnTo>
                  <a:lnTo>
                    <a:pt x="414" y="358"/>
                  </a:lnTo>
                  <a:lnTo>
                    <a:pt x="412" y="371"/>
                  </a:lnTo>
                  <a:lnTo>
                    <a:pt x="400" y="375"/>
                  </a:lnTo>
                  <a:lnTo>
                    <a:pt x="387" y="378"/>
                  </a:lnTo>
                  <a:lnTo>
                    <a:pt x="372" y="377"/>
                  </a:lnTo>
                  <a:lnTo>
                    <a:pt x="357" y="372"/>
                  </a:lnTo>
                  <a:lnTo>
                    <a:pt x="342" y="362"/>
                  </a:lnTo>
                  <a:lnTo>
                    <a:pt x="326" y="345"/>
                  </a:lnTo>
                  <a:lnTo>
                    <a:pt x="314" y="324"/>
                  </a:lnTo>
                  <a:lnTo>
                    <a:pt x="308" y="303"/>
                  </a:lnTo>
                  <a:lnTo>
                    <a:pt x="307" y="283"/>
                  </a:lnTo>
                  <a:lnTo>
                    <a:pt x="323" y="279"/>
                  </a:lnTo>
                  <a:close/>
                  <a:moveTo>
                    <a:pt x="601" y="188"/>
                  </a:moveTo>
                  <a:lnTo>
                    <a:pt x="610" y="203"/>
                  </a:lnTo>
                  <a:lnTo>
                    <a:pt x="617" y="221"/>
                  </a:lnTo>
                  <a:lnTo>
                    <a:pt x="621" y="240"/>
                  </a:lnTo>
                  <a:lnTo>
                    <a:pt x="619" y="261"/>
                  </a:lnTo>
                  <a:lnTo>
                    <a:pt x="615" y="283"/>
                  </a:lnTo>
                  <a:lnTo>
                    <a:pt x="608" y="299"/>
                  </a:lnTo>
                  <a:lnTo>
                    <a:pt x="600" y="311"/>
                  </a:lnTo>
                  <a:lnTo>
                    <a:pt x="590" y="321"/>
                  </a:lnTo>
                  <a:lnTo>
                    <a:pt x="579" y="326"/>
                  </a:lnTo>
                  <a:lnTo>
                    <a:pt x="568" y="331"/>
                  </a:lnTo>
                  <a:lnTo>
                    <a:pt x="556" y="333"/>
                  </a:lnTo>
                  <a:lnTo>
                    <a:pt x="547" y="324"/>
                  </a:lnTo>
                  <a:lnTo>
                    <a:pt x="540" y="315"/>
                  </a:lnTo>
                  <a:lnTo>
                    <a:pt x="535" y="303"/>
                  </a:lnTo>
                  <a:lnTo>
                    <a:pt x="532" y="290"/>
                  </a:lnTo>
                  <a:lnTo>
                    <a:pt x="532" y="275"/>
                  </a:lnTo>
                  <a:lnTo>
                    <a:pt x="536" y="258"/>
                  </a:lnTo>
                  <a:lnTo>
                    <a:pt x="546" y="234"/>
                  </a:lnTo>
                  <a:lnTo>
                    <a:pt x="561" y="213"/>
                  </a:lnTo>
                  <a:lnTo>
                    <a:pt x="580" y="197"/>
                  </a:lnTo>
                  <a:lnTo>
                    <a:pt x="601" y="188"/>
                  </a:lnTo>
                  <a:close/>
                  <a:moveTo>
                    <a:pt x="433" y="188"/>
                  </a:moveTo>
                  <a:lnTo>
                    <a:pt x="453" y="197"/>
                  </a:lnTo>
                  <a:lnTo>
                    <a:pt x="472" y="213"/>
                  </a:lnTo>
                  <a:lnTo>
                    <a:pt x="487" y="234"/>
                  </a:lnTo>
                  <a:lnTo>
                    <a:pt x="498" y="258"/>
                  </a:lnTo>
                  <a:lnTo>
                    <a:pt x="501" y="275"/>
                  </a:lnTo>
                  <a:lnTo>
                    <a:pt x="501" y="290"/>
                  </a:lnTo>
                  <a:lnTo>
                    <a:pt x="498" y="303"/>
                  </a:lnTo>
                  <a:lnTo>
                    <a:pt x="492" y="315"/>
                  </a:lnTo>
                  <a:lnTo>
                    <a:pt x="485" y="324"/>
                  </a:lnTo>
                  <a:lnTo>
                    <a:pt x="477" y="333"/>
                  </a:lnTo>
                  <a:lnTo>
                    <a:pt x="466" y="331"/>
                  </a:lnTo>
                  <a:lnTo>
                    <a:pt x="454" y="326"/>
                  </a:lnTo>
                  <a:lnTo>
                    <a:pt x="443" y="321"/>
                  </a:lnTo>
                  <a:lnTo>
                    <a:pt x="433" y="311"/>
                  </a:lnTo>
                  <a:lnTo>
                    <a:pt x="425" y="299"/>
                  </a:lnTo>
                  <a:lnTo>
                    <a:pt x="418" y="283"/>
                  </a:lnTo>
                  <a:lnTo>
                    <a:pt x="413" y="261"/>
                  </a:lnTo>
                  <a:lnTo>
                    <a:pt x="413" y="240"/>
                  </a:lnTo>
                  <a:lnTo>
                    <a:pt x="416" y="221"/>
                  </a:lnTo>
                  <a:lnTo>
                    <a:pt x="422" y="203"/>
                  </a:lnTo>
                  <a:lnTo>
                    <a:pt x="433" y="188"/>
                  </a:lnTo>
                  <a:close/>
                  <a:moveTo>
                    <a:pt x="827" y="180"/>
                  </a:moveTo>
                  <a:lnTo>
                    <a:pt x="845" y="182"/>
                  </a:lnTo>
                  <a:lnTo>
                    <a:pt x="844" y="200"/>
                  </a:lnTo>
                  <a:lnTo>
                    <a:pt x="838" y="219"/>
                  </a:lnTo>
                  <a:lnTo>
                    <a:pt x="828" y="237"/>
                  </a:lnTo>
                  <a:lnTo>
                    <a:pt x="814" y="252"/>
                  </a:lnTo>
                  <a:lnTo>
                    <a:pt x="797" y="263"/>
                  </a:lnTo>
                  <a:lnTo>
                    <a:pt x="781" y="267"/>
                  </a:lnTo>
                  <a:lnTo>
                    <a:pt x="765" y="266"/>
                  </a:lnTo>
                  <a:lnTo>
                    <a:pt x="752" y="261"/>
                  </a:lnTo>
                  <a:lnTo>
                    <a:pt x="750" y="250"/>
                  </a:lnTo>
                  <a:lnTo>
                    <a:pt x="750" y="238"/>
                  </a:lnTo>
                  <a:lnTo>
                    <a:pt x="752" y="226"/>
                  </a:lnTo>
                  <a:lnTo>
                    <a:pt x="759" y="213"/>
                  </a:lnTo>
                  <a:lnTo>
                    <a:pt x="771" y="202"/>
                  </a:lnTo>
                  <a:lnTo>
                    <a:pt x="788" y="189"/>
                  </a:lnTo>
                  <a:lnTo>
                    <a:pt x="807" y="182"/>
                  </a:lnTo>
                  <a:lnTo>
                    <a:pt x="827" y="180"/>
                  </a:lnTo>
                  <a:close/>
                  <a:moveTo>
                    <a:pt x="206" y="180"/>
                  </a:moveTo>
                  <a:lnTo>
                    <a:pt x="225" y="182"/>
                  </a:lnTo>
                  <a:lnTo>
                    <a:pt x="245" y="189"/>
                  </a:lnTo>
                  <a:lnTo>
                    <a:pt x="263" y="202"/>
                  </a:lnTo>
                  <a:lnTo>
                    <a:pt x="274" y="213"/>
                  </a:lnTo>
                  <a:lnTo>
                    <a:pt x="280" y="226"/>
                  </a:lnTo>
                  <a:lnTo>
                    <a:pt x="284" y="238"/>
                  </a:lnTo>
                  <a:lnTo>
                    <a:pt x="284" y="250"/>
                  </a:lnTo>
                  <a:lnTo>
                    <a:pt x="282" y="261"/>
                  </a:lnTo>
                  <a:lnTo>
                    <a:pt x="268" y="266"/>
                  </a:lnTo>
                  <a:lnTo>
                    <a:pt x="253" y="267"/>
                  </a:lnTo>
                  <a:lnTo>
                    <a:pt x="237" y="263"/>
                  </a:lnTo>
                  <a:lnTo>
                    <a:pt x="220" y="252"/>
                  </a:lnTo>
                  <a:lnTo>
                    <a:pt x="205" y="237"/>
                  </a:lnTo>
                  <a:lnTo>
                    <a:pt x="194" y="219"/>
                  </a:lnTo>
                  <a:lnTo>
                    <a:pt x="189" y="200"/>
                  </a:lnTo>
                  <a:lnTo>
                    <a:pt x="189" y="182"/>
                  </a:lnTo>
                  <a:lnTo>
                    <a:pt x="206" y="180"/>
                  </a:lnTo>
                  <a:close/>
                  <a:moveTo>
                    <a:pt x="750" y="101"/>
                  </a:moveTo>
                  <a:lnTo>
                    <a:pt x="756" y="118"/>
                  </a:lnTo>
                  <a:lnTo>
                    <a:pt x="757" y="138"/>
                  </a:lnTo>
                  <a:lnTo>
                    <a:pt x="755" y="158"/>
                  </a:lnTo>
                  <a:lnTo>
                    <a:pt x="748" y="179"/>
                  </a:lnTo>
                  <a:lnTo>
                    <a:pt x="737" y="198"/>
                  </a:lnTo>
                  <a:lnTo>
                    <a:pt x="725" y="214"/>
                  </a:lnTo>
                  <a:lnTo>
                    <a:pt x="710" y="224"/>
                  </a:lnTo>
                  <a:lnTo>
                    <a:pt x="695" y="230"/>
                  </a:lnTo>
                  <a:lnTo>
                    <a:pt x="680" y="232"/>
                  </a:lnTo>
                  <a:lnTo>
                    <a:pt x="665" y="231"/>
                  </a:lnTo>
                  <a:lnTo>
                    <a:pt x="658" y="219"/>
                  </a:lnTo>
                  <a:lnTo>
                    <a:pt x="654" y="204"/>
                  </a:lnTo>
                  <a:lnTo>
                    <a:pt x="653" y="188"/>
                  </a:lnTo>
                  <a:lnTo>
                    <a:pt x="657" y="171"/>
                  </a:lnTo>
                  <a:lnTo>
                    <a:pt x="666" y="151"/>
                  </a:lnTo>
                  <a:lnTo>
                    <a:pt x="680" y="134"/>
                  </a:lnTo>
                  <a:lnTo>
                    <a:pt x="696" y="120"/>
                  </a:lnTo>
                  <a:lnTo>
                    <a:pt x="713" y="110"/>
                  </a:lnTo>
                  <a:lnTo>
                    <a:pt x="732" y="103"/>
                  </a:lnTo>
                  <a:lnTo>
                    <a:pt x="750" y="101"/>
                  </a:lnTo>
                  <a:close/>
                  <a:moveTo>
                    <a:pt x="284" y="101"/>
                  </a:moveTo>
                  <a:lnTo>
                    <a:pt x="301" y="103"/>
                  </a:lnTo>
                  <a:lnTo>
                    <a:pt x="319" y="110"/>
                  </a:lnTo>
                  <a:lnTo>
                    <a:pt x="338" y="120"/>
                  </a:lnTo>
                  <a:lnTo>
                    <a:pt x="354" y="134"/>
                  </a:lnTo>
                  <a:lnTo>
                    <a:pt x="367" y="151"/>
                  </a:lnTo>
                  <a:lnTo>
                    <a:pt x="377" y="171"/>
                  </a:lnTo>
                  <a:lnTo>
                    <a:pt x="380" y="188"/>
                  </a:lnTo>
                  <a:lnTo>
                    <a:pt x="379" y="204"/>
                  </a:lnTo>
                  <a:lnTo>
                    <a:pt x="374" y="219"/>
                  </a:lnTo>
                  <a:lnTo>
                    <a:pt x="367" y="231"/>
                  </a:lnTo>
                  <a:lnTo>
                    <a:pt x="354" y="232"/>
                  </a:lnTo>
                  <a:lnTo>
                    <a:pt x="339" y="230"/>
                  </a:lnTo>
                  <a:lnTo>
                    <a:pt x="323" y="224"/>
                  </a:lnTo>
                  <a:lnTo>
                    <a:pt x="309" y="214"/>
                  </a:lnTo>
                  <a:lnTo>
                    <a:pt x="295" y="198"/>
                  </a:lnTo>
                  <a:lnTo>
                    <a:pt x="285" y="179"/>
                  </a:lnTo>
                  <a:lnTo>
                    <a:pt x="279" y="158"/>
                  </a:lnTo>
                  <a:lnTo>
                    <a:pt x="277" y="138"/>
                  </a:lnTo>
                  <a:lnTo>
                    <a:pt x="278" y="118"/>
                  </a:lnTo>
                  <a:lnTo>
                    <a:pt x="284" y="101"/>
                  </a:lnTo>
                  <a:close/>
                  <a:moveTo>
                    <a:pt x="652" y="25"/>
                  </a:moveTo>
                  <a:lnTo>
                    <a:pt x="661" y="41"/>
                  </a:lnTo>
                  <a:lnTo>
                    <a:pt x="666" y="61"/>
                  </a:lnTo>
                  <a:lnTo>
                    <a:pt x="668" y="83"/>
                  </a:lnTo>
                  <a:lnTo>
                    <a:pt x="663" y="104"/>
                  </a:lnTo>
                  <a:lnTo>
                    <a:pt x="656" y="119"/>
                  </a:lnTo>
                  <a:lnTo>
                    <a:pt x="647" y="131"/>
                  </a:lnTo>
                  <a:lnTo>
                    <a:pt x="637" y="139"/>
                  </a:lnTo>
                  <a:lnTo>
                    <a:pt x="625" y="143"/>
                  </a:lnTo>
                  <a:lnTo>
                    <a:pt x="614" y="146"/>
                  </a:lnTo>
                  <a:lnTo>
                    <a:pt x="606" y="138"/>
                  </a:lnTo>
                  <a:lnTo>
                    <a:pt x="599" y="127"/>
                  </a:lnTo>
                  <a:lnTo>
                    <a:pt x="594" y="115"/>
                  </a:lnTo>
                  <a:lnTo>
                    <a:pt x="593" y="100"/>
                  </a:lnTo>
                  <a:lnTo>
                    <a:pt x="597" y="84"/>
                  </a:lnTo>
                  <a:lnTo>
                    <a:pt x="606" y="63"/>
                  </a:lnTo>
                  <a:lnTo>
                    <a:pt x="618" y="46"/>
                  </a:lnTo>
                  <a:lnTo>
                    <a:pt x="634" y="32"/>
                  </a:lnTo>
                  <a:lnTo>
                    <a:pt x="652" y="25"/>
                  </a:lnTo>
                  <a:close/>
                  <a:moveTo>
                    <a:pt x="382" y="25"/>
                  </a:moveTo>
                  <a:lnTo>
                    <a:pt x="400" y="32"/>
                  </a:lnTo>
                  <a:lnTo>
                    <a:pt x="414" y="46"/>
                  </a:lnTo>
                  <a:lnTo>
                    <a:pt x="427" y="63"/>
                  </a:lnTo>
                  <a:lnTo>
                    <a:pt x="436" y="84"/>
                  </a:lnTo>
                  <a:lnTo>
                    <a:pt x="440" y="100"/>
                  </a:lnTo>
                  <a:lnTo>
                    <a:pt x="438" y="115"/>
                  </a:lnTo>
                  <a:lnTo>
                    <a:pt x="434" y="127"/>
                  </a:lnTo>
                  <a:lnTo>
                    <a:pt x="428" y="138"/>
                  </a:lnTo>
                  <a:lnTo>
                    <a:pt x="419" y="146"/>
                  </a:lnTo>
                  <a:lnTo>
                    <a:pt x="408" y="143"/>
                  </a:lnTo>
                  <a:lnTo>
                    <a:pt x="396" y="139"/>
                  </a:lnTo>
                  <a:lnTo>
                    <a:pt x="386" y="131"/>
                  </a:lnTo>
                  <a:lnTo>
                    <a:pt x="377" y="119"/>
                  </a:lnTo>
                  <a:lnTo>
                    <a:pt x="370" y="104"/>
                  </a:lnTo>
                  <a:lnTo>
                    <a:pt x="366" y="83"/>
                  </a:lnTo>
                  <a:lnTo>
                    <a:pt x="366" y="61"/>
                  </a:lnTo>
                  <a:lnTo>
                    <a:pt x="372" y="41"/>
                  </a:lnTo>
                  <a:lnTo>
                    <a:pt x="382" y="25"/>
                  </a:lnTo>
                  <a:close/>
                  <a:moveTo>
                    <a:pt x="516" y="0"/>
                  </a:moveTo>
                  <a:lnTo>
                    <a:pt x="532" y="14"/>
                  </a:lnTo>
                  <a:lnTo>
                    <a:pt x="546" y="31"/>
                  </a:lnTo>
                  <a:lnTo>
                    <a:pt x="556" y="53"/>
                  </a:lnTo>
                  <a:lnTo>
                    <a:pt x="562" y="76"/>
                  </a:lnTo>
                  <a:lnTo>
                    <a:pt x="564" y="100"/>
                  </a:lnTo>
                  <a:lnTo>
                    <a:pt x="563" y="120"/>
                  </a:lnTo>
                  <a:lnTo>
                    <a:pt x="558" y="136"/>
                  </a:lnTo>
                  <a:lnTo>
                    <a:pt x="550" y="150"/>
                  </a:lnTo>
                  <a:lnTo>
                    <a:pt x="540" y="162"/>
                  </a:lnTo>
                  <a:lnTo>
                    <a:pt x="529" y="170"/>
                  </a:lnTo>
                  <a:lnTo>
                    <a:pt x="516" y="176"/>
                  </a:lnTo>
                  <a:lnTo>
                    <a:pt x="505" y="170"/>
                  </a:lnTo>
                  <a:lnTo>
                    <a:pt x="493" y="162"/>
                  </a:lnTo>
                  <a:lnTo>
                    <a:pt x="483" y="150"/>
                  </a:lnTo>
                  <a:lnTo>
                    <a:pt x="475" y="136"/>
                  </a:lnTo>
                  <a:lnTo>
                    <a:pt x="471" y="120"/>
                  </a:lnTo>
                  <a:lnTo>
                    <a:pt x="468" y="100"/>
                  </a:lnTo>
                  <a:lnTo>
                    <a:pt x="471" y="76"/>
                  </a:lnTo>
                  <a:lnTo>
                    <a:pt x="477" y="53"/>
                  </a:lnTo>
                  <a:lnTo>
                    <a:pt x="488" y="31"/>
                  </a:lnTo>
                  <a:lnTo>
                    <a:pt x="500" y="14"/>
                  </a:lnTo>
                  <a:lnTo>
                    <a:pt x="516" y="0"/>
                  </a:lnTo>
                  <a:close/>
                </a:path>
              </a:pathLst>
            </a:custGeom>
            <a:solidFill>
              <a:srgbClr val="54B948"/>
            </a:solidFill>
            <a:ln w="9525">
              <a:noFill/>
              <a:round/>
              <a:headEnd/>
              <a:tailEnd/>
            </a:ln>
          </p:spPr>
          <p:txBody>
            <a:bodyPr>
              <a:prstTxWarp prst="textNoShape">
                <a:avLst/>
              </a:prstTxWarp>
            </a:bodyPr>
            <a:lstStyle/>
            <a:p>
              <a:pPr>
                <a:defRPr/>
              </a:pPr>
              <a:endParaRPr lang="en-US">
                <a:solidFill>
                  <a:srgbClr val="FFFF00"/>
                </a:solidFill>
              </a:endParaRPr>
            </a:p>
          </p:txBody>
        </p:sp>
        <p:sp>
          <p:nvSpPr>
            <p:cNvPr id="11" name="Freeform 9"/>
            <p:cNvSpPr>
              <a:spLocks noEditPoints="1"/>
            </p:cNvSpPr>
            <p:nvPr/>
          </p:nvSpPr>
          <p:spPr bwMode="auto">
            <a:xfrm>
              <a:off x="7689850" y="6261100"/>
              <a:ext cx="898525" cy="336550"/>
            </a:xfrm>
            <a:custGeom>
              <a:avLst/>
              <a:gdLst>
                <a:gd name="T0" fmla="*/ 2147483647 w 1700"/>
                <a:gd name="T1" fmla="*/ 2147483647 h 637"/>
                <a:gd name="T2" fmla="*/ 2147483647 w 1700"/>
                <a:gd name="T3" fmla="*/ 2147483647 h 637"/>
                <a:gd name="T4" fmla="*/ 2147483647 w 1700"/>
                <a:gd name="T5" fmla="*/ 2147483647 h 637"/>
                <a:gd name="T6" fmla="*/ 2147483647 w 1700"/>
                <a:gd name="T7" fmla="*/ 2147483647 h 637"/>
                <a:gd name="T8" fmla="*/ 2147483647 w 1700"/>
                <a:gd name="T9" fmla="*/ 2147483647 h 637"/>
                <a:gd name="T10" fmla="*/ 2147483647 w 1700"/>
                <a:gd name="T11" fmla="*/ 2147483647 h 637"/>
                <a:gd name="T12" fmla="*/ 2147483647 w 1700"/>
                <a:gd name="T13" fmla="*/ 2147483647 h 637"/>
                <a:gd name="T14" fmla="*/ 2147483647 w 1700"/>
                <a:gd name="T15" fmla="*/ 2147483647 h 637"/>
                <a:gd name="T16" fmla="*/ 2147483647 w 1700"/>
                <a:gd name="T17" fmla="*/ 2147483647 h 637"/>
                <a:gd name="T18" fmla="*/ 2147483647 w 1700"/>
                <a:gd name="T19" fmla="*/ 2147483647 h 637"/>
                <a:gd name="T20" fmla="*/ 2147483647 w 1700"/>
                <a:gd name="T21" fmla="*/ 2147483647 h 637"/>
                <a:gd name="T22" fmla="*/ 2147483647 w 1700"/>
                <a:gd name="T23" fmla="*/ 2147483647 h 637"/>
                <a:gd name="T24" fmla="*/ 2147483647 w 1700"/>
                <a:gd name="T25" fmla="*/ 2147483647 h 637"/>
                <a:gd name="T26" fmla="*/ 2147483647 w 1700"/>
                <a:gd name="T27" fmla="*/ 2147483647 h 637"/>
                <a:gd name="T28" fmla="*/ 2147483647 w 1700"/>
                <a:gd name="T29" fmla="*/ 2147483647 h 637"/>
                <a:gd name="T30" fmla="*/ 2147483647 w 1700"/>
                <a:gd name="T31" fmla="*/ 2147483647 h 637"/>
                <a:gd name="T32" fmla="*/ 2147483647 w 1700"/>
                <a:gd name="T33" fmla="*/ 2147483647 h 637"/>
                <a:gd name="T34" fmla="*/ 2147483647 w 1700"/>
                <a:gd name="T35" fmla="*/ 2147483647 h 637"/>
                <a:gd name="T36" fmla="*/ 2147483647 w 1700"/>
                <a:gd name="T37" fmla="*/ 2147483647 h 637"/>
                <a:gd name="T38" fmla="*/ 2147483647 w 1700"/>
                <a:gd name="T39" fmla="*/ 2147483647 h 637"/>
                <a:gd name="T40" fmla="*/ 2147483647 w 1700"/>
                <a:gd name="T41" fmla="*/ 2147483647 h 637"/>
                <a:gd name="T42" fmla="*/ 2147483647 w 1700"/>
                <a:gd name="T43" fmla="*/ 2147483647 h 637"/>
                <a:gd name="T44" fmla="*/ 2147483647 w 1700"/>
                <a:gd name="T45" fmla="*/ 2147483647 h 637"/>
                <a:gd name="T46" fmla="*/ 2147483647 w 1700"/>
                <a:gd name="T47" fmla="*/ 2147483647 h 637"/>
                <a:gd name="T48" fmla="*/ 2147483647 w 1700"/>
                <a:gd name="T49" fmla="*/ 2147483647 h 637"/>
                <a:gd name="T50" fmla="*/ 2147483647 w 1700"/>
                <a:gd name="T51" fmla="*/ 2147483647 h 637"/>
                <a:gd name="T52" fmla="*/ 2147483647 w 1700"/>
                <a:gd name="T53" fmla="*/ 2147483647 h 637"/>
                <a:gd name="T54" fmla="*/ 2147483647 w 1700"/>
                <a:gd name="T55" fmla="*/ 2147483647 h 637"/>
                <a:gd name="T56" fmla="*/ 2147483647 w 1700"/>
                <a:gd name="T57" fmla="*/ 2147483647 h 637"/>
                <a:gd name="T58" fmla="*/ 2147483647 w 1700"/>
                <a:gd name="T59" fmla="*/ 2147483647 h 637"/>
                <a:gd name="T60" fmla="*/ 2147483647 w 1700"/>
                <a:gd name="T61" fmla="*/ 2147483647 h 637"/>
                <a:gd name="T62" fmla="*/ 2147483647 w 1700"/>
                <a:gd name="T63" fmla="*/ 2147483647 h 637"/>
                <a:gd name="T64" fmla="*/ 2147483647 w 1700"/>
                <a:gd name="T65" fmla="*/ 2147483647 h 637"/>
                <a:gd name="T66" fmla="*/ 2147483647 w 1700"/>
                <a:gd name="T67" fmla="*/ 2147483647 h 637"/>
                <a:gd name="T68" fmla="*/ 2147483647 w 1700"/>
                <a:gd name="T69" fmla="*/ 2147483647 h 637"/>
                <a:gd name="T70" fmla="*/ 2147483647 w 1700"/>
                <a:gd name="T71" fmla="*/ 2147483647 h 637"/>
                <a:gd name="T72" fmla="*/ 2147483647 w 1700"/>
                <a:gd name="T73" fmla="*/ 2147483647 h 637"/>
                <a:gd name="T74" fmla="*/ 2147483647 w 1700"/>
                <a:gd name="T75" fmla="*/ 2147483647 h 637"/>
                <a:gd name="T76" fmla="*/ 2147483647 w 1700"/>
                <a:gd name="T77" fmla="*/ 2147483647 h 637"/>
                <a:gd name="T78" fmla="*/ 2147483647 w 1700"/>
                <a:gd name="T79" fmla="*/ 2147483647 h 637"/>
                <a:gd name="T80" fmla="*/ 2147483647 w 1700"/>
                <a:gd name="T81" fmla="*/ 2147483647 h 637"/>
                <a:gd name="T82" fmla="*/ 2147483647 w 1700"/>
                <a:gd name="T83" fmla="*/ 2147483647 h 637"/>
                <a:gd name="T84" fmla="*/ 2147483647 w 1700"/>
                <a:gd name="T85" fmla="*/ 2147483647 h 637"/>
                <a:gd name="T86" fmla="*/ 2147483647 w 1700"/>
                <a:gd name="T87" fmla="*/ 2147483647 h 637"/>
                <a:gd name="T88" fmla="*/ 2147483647 w 1700"/>
                <a:gd name="T89" fmla="*/ 2147483647 h 637"/>
                <a:gd name="T90" fmla="*/ 2147483647 w 1700"/>
                <a:gd name="T91" fmla="*/ 2147483647 h 637"/>
                <a:gd name="T92" fmla="*/ 2147483647 w 1700"/>
                <a:gd name="T93" fmla="*/ 2147483647 h 637"/>
                <a:gd name="T94" fmla="*/ 2147483647 w 1700"/>
                <a:gd name="T95" fmla="*/ 2147483647 h 637"/>
                <a:gd name="T96" fmla="*/ 2147483647 w 1700"/>
                <a:gd name="T97" fmla="*/ 2147483647 h 637"/>
                <a:gd name="T98" fmla="*/ 2147483647 w 1700"/>
                <a:gd name="T99" fmla="*/ 2147483647 h 637"/>
                <a:gd name="T100" fmla="*/ 2147483647 w 1700"/>
                <a:gd name="T101" fmla="*/ 2147483647 h 637"/>
                <a:gd name="T102" fmla="*/ 2147483647 w 1700"/>
                <a:gd name="T103" fmla="*/ 2147483647 h 637"/>
                <a:gd name="T104" fmla="*/ 2147483647 w 1700"/>
                <a:gd name="T105" fmla="*/ 2147483647 h 637"/>
                <a:gd name="T106" fmla="*/ 2147483647 w 1700"/>
                <a:gd name="T107" fmla="*/ 2147483647 h 637"/>
                <a:gd name="T108" fmla="*/ 2147483647 w 1700"/>
                <a:gd name="T109" fmla="*/ 2147483647 h 637"/>
                <a:gd name="T110" fmla="*/ 2147483647 w 1700"/>
                <a:gd name="T111" fmla="*/ 0 h 637"/>
                <a:gd name="T112" fmla="*/ 2147483647 w 1700"/>
                <a:gd name="T113" fmla="*/ 2147483647 h 637"/>
                <a:gd name="T114" fmla="*/ 2147483647 w 1700"/>
                <a:gd name="T115" fmla="*/ 2147483647 h 637"/>
                <a:gd name="T116" fmla="*/ 2147483647 w 1700"/>
                <a:gd name="T117" fmla="*/ 2147483647 h 637"/>
                <a:gd name="T118" fmla="*/ 2147483647 w 1700"/>
                <a:gd name="T119" fmla="*/ 0 h 63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00" h="637">
                  <a:moveTo>
                    <a:pt x="1573" y="196"/>
                  </a:moveTo>
                  <a:lnTo>
                    <a:pt x="1546" y="199"/>
                  </a:lnTo>
                  <a:lnTo>
                    <a:pt x="1524" y="207"/>
                  </a:lnTo>
                  <a:lnTo>
                    <a:pt x="1504" y="218"/>
                  </a:lnTo>
                  <a:lnTo>
                    <a:pt x="1489" y="233"/>
                  </a:lnTo>
                  <a:lnTo>
                    <a:pt x="1477" y="252"/>
                  </a:lnTo>
                  <a:lnTo>
                    <a:pt x="1467" y="273"/>
                  </a:lnTo>
                  <a:lnTo>
                    <a:pt x="1462" y="297"/>
                  </a:lnTo>
                  <a:lnTo>
                    <a:pt x="1459" y="322"/>
                  </a:lnTo>
                  <a:lnTo>
                    <a:pt x="1462" y="350"/>
                  </a:lnTo>
                  <a:lnTo>
                    <a:pt x="1466" y="372"/>
                  </a:lnTo>
                  <a:lnTo>
                    <a:pt x="1473" y="392"/>
                  </a:lnTo>
                  <a:lnTo>
                    <a:pt x="1483" y="408"/>
                  </a:lnTo>
                  <a:lnTo>
                    <a:pt x="1497" y="419"/>
                  </a:lnTo>
                  <a:lnTo>
                    <a:pt x="1512" y="426"/>
                  </a:lnTo>
                  <a:lnTo>
                    <a:pt x="1530" y="428"/>
                  </a:lnTo>
                  <a:lnTo>
                    <a:pt x="1546" y="426"/>
                  </a:lnTo>
                  <a:lnTo>
                    <a:pt x="1561" y="422"/>
                  </a:lnTo>
                  <a:lnTo>
                    <a:pt x="1575" y="414"/>
                  </a:lnTo>
                  <a:lnTo>
                    <a:pt x="1585" y="401"/>
                  </a:lnTo>
                  <a:lnTo>
                    <a:pt x="1595" y="386"/>
                  </a:lnTo>
                  <a:lnTo>
                    <a:pt x="1601" y="367"/>
                  </a:lnTo>
                  <a:lnTo>
                    <a:pt x="1606" y="343"/>
                  </a:lnTo>
                  <a:lnTo>
                    <a:pt x="1607" y="315"/>
                  </a:lnTo>
                  <a:lnTo>
                    <a:pt x="1607" y="200"/>
                  </a:lnTo>
                  <a:lnTo>
                    <a:pt x="1592" y="197"/>
                  </a:lnTo>
                  <a:lnTo>
                    <a:pt x="1573" y="196"/>
                  </a:lnTo>
                  <a:close/>
                  <a:moveTo>
                    <a:pt x="790" y="196"/>
                  </a:moveTo>
                  <a:lnTo>
                    <a:pt x="764" y="199"/>
                  </a:lnTo>
                  <a:lnTo>
                    <a:pt x="741" y="207"/>
                  </a:lnTo>
                  <a:lnTo>
                    <a:pt x="722" y="218"/>
                  </a:lnTo>
                  <a:lnTo>
                    <a:pt x="706" y="233"/>
                  </a:lnTo>
                  <a:lnTo>
                    <a:pt x="693" y="252"/>
                  </a:lnTo>
                  <a:lnTo>
                    <a:pt x="685" y="273"/>
                  </a:lnTo>
                  <a:lnTo>
                    <a:pt x="679" y="297"/>
                  </a:lnTo>
                  <a:lnTo>
                    <a:pt x="677" y="322"/>
                  </a:lnTo>
                  <a:lnTo>
                    <a:pt x="679" y="350"/>
                  </a:lnTo>
                  <a:lnTo>
                    <a:pt x="684" y="372"/>
                  </a:lnTo>
                  <a:lnTo>
                    <a:pt x="691" y="392"/>
                  </a:lnTo>
                  <a:lnTo>
                    <a:pt x="701" y="408"/>
                  </a:lnTo>
                  <a:lnTo>
                    <a:pt x="714" y="419"/>
                  </a:lnTo>
                  <a:lnTo>
                    <a:pt x="730" y="426"/>
                  </a:lnTo>
                  <a:lnTo>
                    <a:pt x="748" y="428"/>
                  </a:lnTo>
                  <a:lnTo>
                    <a:pt x="764" y="426"/>
                  </a:lnTo>
                  <a:lnTo>
                    <a:pt x="779" y="422"/>
                  </a:lnTo>
                  <a:lnTo>
                    <a:pt x="792" y="414"/>
                  </a:lnTo>
                  <a:lnTo>
                    <a:pt x="803" y="401"/>
                  </a:lnTo>
                  <a:lnTo>
                    <a:pt x="812" y="386"/>
                  </a:lnTo>
                  <a:lnTo>
                    <a:pt x="819" y="367"/>
                  </a:lnTo>
                  <a:lnTo>
                    <a:pt x="823" y="343"/>
                  </a:lnTo>
                  <a:lnTo>
                    <a:pt x="825" y="315"/>
                  </a:lnTo>
                  <a:lnTo>
                    <a:pt x="825" y="200"/>
                  </a:lnTo>
                  <a:lnTo>
                    <a:pt x="810" y="197"/>
                  </a:lnTo>
                  <a:lnTo>
                    <a:pt x="790" y="196"/>
                  </a:lnTo>
                  <a:close/>
                  <a:moveTo>
                    <a:pt x="433" y="140"/>
                  </a:moveTo>
                  <a:lnTo>
                    <a:pt x="517" y="140"/>
                  </a:lnTo>
                  <a:lnTo>
                    <a:pt x="517" y="487"/>
                  </a:lnTo>
                  <a:lnTo>
                    <a:pt x="433" y="487"/>
                  </a:lnTo>
                  <a:lnTo>
                    <a:pt x="433" y="140"/>
                  </a:lnTo>
                  <a:close/>
                  <a:moveTo>
                    <a:pt x="1576" y="132"/>
                  </a:moveTo>
                  <a:lnTo>
                    <a:pt x="1603" y="132"/>
                  </a:lnTo>
                  <a:lnTo>
                    <a:pt x="1627" y="136"/>
                  </a:lnTo>
                  <a:lnTo>
                    <a:pt x="1648" y="138"/>
                  </a:lnTo>
                  <a:lnTo>
                    <a:pt x="1667" y="143"/>
                  </a:lnTo>
                  <a:lnTo>
                    <a:pt x="1680" y="145"/>
                  </a:lnTo>
                  <a:lnTo>
                    <a:pt x="1690" y="147"/>
                  </a:lnTo>
                  <a:lnTo>
                    <a:pt x="1690" y="372"/>
                  </a:lnTo>
                  <a:lnTo>
                    <a:pt x="1691" y="400"/>
                  </a:lnTo>
                  <a:lnTo>
                    <a:pt x="1693" y="426"/>
                  </a:lnTo>
                  <a:lnTo>
                    <a:pt x="1695" y="451"/>
                  </a:lnTo>
                  <a:lnTo>
                    <a:pt x="1699" y="472"/>
                  </a:lnTo>
                  <a:lnTo>
                    <a:pt x="1700" y="487"/>
                  </a:lnTo>
                  <a:lnTo>
                    <a:pt x="1625" y="487"/>
                  </a:lnTo>
                  <a:lnTo>
                    <a:pt x="1625" y="479"/>
                  </a:lnTo>
                  <a:lnTo>
                    <a:pt x="1624" y="466"/>
                  </a:lnTo>
                  <a:lnTo>
                    <a:pt x="1623" y="451"/>
                  </a:lnTo>
                  <a:lnTo>
                    <a:pt x="1622" y="439"/>
                  </a:lnTo>
                  <a:lnTo>
                    <a:pt x="1621" y="430"/>
                  </a:lnTo>
                  <a:lnTo>
                    <a:pt x="1619" y="430"/>
                  </a:lnTo>
                  <a:lnTo>
                    <a:pt x="1614" y="439"/>
                  </a:lnTo>
                  <a:lnTo>
                    <a:pt x="1607" y="449"/>
                  </a:lnTo>
                  <a:lnTo>
                    <a:pt x="1598" y="460"/>
                  </a:lnTo>
                  <a:lnTo>
                    <a:pt x="1587" y="471"/>
                  </a:lnTo>
                  <a:lnTo>
                    <a:pt x="1572" y="480"/>
                  </a:lnTo>
                  <a:lnTo>
                    <a:pt x="1556" y="488"/>
                  </a:lnTo>
                  <a:lnTo>
                    <a:pt x="1535" y="494"/>
                  </a:lnTo>
                  <a:lnTo>
                    <a:pt x="1512" y="495"/>
                  </a:lnTo>
                  <a:lnTo>
                    <a:pt x="1483" y="492"/>
                  </a:lnTo>
                  <a:lnTo>
                    <a:pt x="1458" y="484"/>
                  </a:lnTo>
                  <a:lnTo>
                    <a:pt x="1436" y="473"/>
                  </a:lnTo>
                  <a:lnTo>
                    <a:pt x="1417" y="456"/>
                  </a:lnTo>
                  <a:lnTo>
                    <a:pt x="1402" y="436"/>
                  </a:lnTo>
                  <a:lnTo>
                    <a:pt x="1390" y="412"/>
                  </a:lnTo>
                  <a:lnTo>
                    <a:pt x="1381" y="387"/>
                  </a:lnTo>
                  <a:lnTo>
                    <a:pt x="1376" y="359"/>
                  </a:lnTo>
                  <a:lnTo>
                    <a:pt x="1375" y="328"/>
                  </a:lnTo>
                  <a:lnTo>
                    <a:pt x="1376" y="300"/>
                  </a:lnTo>
                  <a:lnTo>
                    <a:pt x="1380" y="274"/>
                  </a:lnTo>
                  <a:lnTo>
                    <a:pt x="1388" y="248"/>
                  </a:lnTo>
                  <a:lnTo>
                    <a:pt x="1400" y="224"/>
                  </a:lnTo>
                  <a:lnTo>
                    <a:pt x="1414" y="202"/>
                  </a:lnTo>
                  <a:lnTo>
                    <a:pt x="1432" y="183"/>
                  </a:lnTo>
                  <a:lnTo>
                    <a:pt x="1453" y="165"/>
                  </a:lnTo>
                  <a:lnTo>
                    <a:pt x="1478" y="152"/>
                  </a:lnTo>
                  <a:lnTo>
                    <a:pt x="1506" y="140"/>
                  </a:lnTo>
                  <a:lnTo>
                    <a:pt x="1540" y="135"/>
                  </a:lnTo>
                  <a:lnTo>
                    <a:pt x="1576" y="132"/>
                  </a:lnTo>
                  <a:close/>
                  <a:moveTo>
                    <a:pt x="1179" y="132"/>
                  </a:moveTo>
                  <a:lnTo>
                    <a:pt x="1207" y="135"/>
                  </a:lnTo>
                  <a:lnTo>
                    <a:pt x="1231" y="143"/>
                  </a:lnTo>
                  <a:lnTo>
                    <a:pt x="1252" y="154"/>
                  </a:lnTo>
                  <a:lnTo>
                    <a:pt x="1269" y="170"/>
                  </a:lnTo>
                  <a:lnTo>
                    <a:pt x="1283" y="188"/>
                  </a:lnTo>
                  <a:lnTo>
                    <a:pt x="1293" y="211"/>
                  </a:lnTo>
                  <a:lnTo>
                    <a:pt x="1299" y="235"/>
                  </a:lnTo>
                  <a:lnTo>
                    <a:pt x="1301" y="261"/>
                  </a:lnTo>
                  <a:lnTo>
                    <a:pt x="1301" y="487"/>
                  </a:lnTo>
                  <a:lnTo>
                    <a:pt x="1219" y="487"/>
                  </a:lnTo>
                  <a:lnTo>
                    <a:pt x="1219" y="277"/>
                  </a:lnTo>
                  <a:lnTo>
                    <a:pt x="1217" y="257"/>
                  </a:lnTo>
                  <a:lnTo>
                    <a:pt x="1211" y="239"/>
                  </a:lnTo>
                  <a:lnTo>
                    <a:pt x="1201" y="223"/>
                  </a:lnTo>
                  <a:lnTo>
                    <a:pt x="1188" y="210"/>
                  </a:lnTo>
                  <a:lnTo>
                    <a:pt x="1171" y="203"/>
                  </a:lnTo>
                  <a:lnTo>
                    <a:pt x="1151" y="200"/>
                  </a:lnTo>
                  <a:lnTo>
                    <a:pt x="1134" y="202"/>
                  </a:lnTo>
                  <a:lnTo>
                    <a:pt x="1119" y="208"/>
                  </a:lnTo>
                  <a:lnTo>
                    <a:pt x="1107" y="218"/>
                  </a:lnTo>
                  <a:lnTo>
                    <a:pt x="1097" y="229"/>
                  </a:lnTo>
                  <a:lnTo>
                    <a:pt x="1091" y="244"/>
                  </a:lnTo>
                  <a:lnTo>
                    <a:pt x="1086" y="260"/>
                  </a:lnTo>
                  <a:lnTo>
                    <a:pt x="1085" y="277"/>
                  </a:lnTo>
                  <a:lnTo>
                    <a:pt x="1085" y="487"/>
                  </a:lnTo>
                  <a:lnTo>
                    <a:pt x="1001" y="487"/>
                  </a:lnTo>
                  <a:lnTo>
                    <a:pt x="1001" y="248"/>
                  </a:lnTo>
                  <a:lnTo>
                    <a:pt x="1001" y="229"/>
                  </a:lnTo>
                  <a:lnTo>
                    <a:pt x="1001" y="209"/>
                  </a:lnTo>
                  <a:lnTo>
                    <a:pt x="1000" y="187"/>
                  </a:lnTo>
                  <a:lnTo>
                    <a:pt x="999" y="167"/>
                  </a:lnTo>
                  <a:lnTo>
                    <a:pt x="998" y="151"/>
                  </a:lnTo>
                  <a:lnTo>
                    <a:pt x="998" y="139"/>
                  </a:lnTo>
                  <a:lnTo>
                    <a:pt x="1072" y="139"/>
                  </a:lnTo>
                  <a:lnTo>
                    <a:pt x="1076" y="188"/>
                  </a:lnTo>
                  <a:lnTo>
                    <a:pt x="1078" y="188"/>
                  </a:lnTo>
                  <a:lnTo>
                    <a:pt x="1081" y="183"/>
                  </a:lnTo>
                  <a:lnTo>
                    <a:pt x="1088" y="173"/>
                  </a:lnTo>
                  <a:lnTo>
                    <a:pt x="1096" y="164"/>
                  </a:lnTo>
                  <a:lnTo>
                    <a:pt x="1107" y="155"/>
                  </a:lnTo>
                  <a:lnTo>
                    <a:pt x="1120" y="146"/>
                  </a:lnTo>
                  <a:lnTo>
                    <a:pt x="1138" y="139"/>
                  </a:lnTo>
                  <a:lnTo>
                    <a:pt x="1157" y="133"/>
                  </a:lnTo>
                  <a:lnTo>
                    <a:pt x="1179" y="132"/>
                  </a:lnTo>
                  <a:close/>
                  <a:moveTo>
                    <a:pt x="793" y="132"/>
                  </a:moveTo>
                  <a:lnTo>
                    <a:pt x="820" y="132"/>
                  </a:lnTo>
                  <a:lnTo>
                    <a:pt x="844" y="136"/>
                  </a:lnTo>
                  <a:lnTo>
                    <a:pt x="866" y="138"/>
                  </a:lnTo>
                  <a:lnTo>
                    <a:pt x="884" y="143"/>
                  </a:lnTo>
                  <a:lnTo>
                    <a:pt x="898" y="145"/>
                  </a:lnTo>
                  <a:lnTo>
                    <a:pt x="907" y="147"/>
                  </a:lnTo>
                  <a:lnTo>
                    <a:pt x="907" y="454"/>
                  </a:lnTo>
                  <a:lnTo>
                    <a:pt x="906" y="489"/>
                  </a:lnTo>
                  <a:lnTo>
                    <a:pt x="902" y="521"/>
                  </a:lnTo>
                  <a:lnTo>
                    <a:pt x="894" y="548"/>
                  </a:lnTo>
                  <a:lnTo>
                    <a:pt x="882" y="571"/>
                  </a:lnTo>
                  <a:lnTo>
                    <a:pt x="869" y="590"/>
                  </a:lnTo>
                  <a:lnTo>
                    <a:pt x="853" y="606"/>
                  </a:lnTo>
                  <a:lnTo>
                    <a:pt x="835" y="617"/>
                  </a:lnTo>
                  <a:lnTo>
                    <a:pt x="814" y="626"/>
                  </a:lnTo>
                  <a:lnTo>
                    <a:pt x="792" y="632"/>
                  </a:lnTo>
                  <a:lnTo>
                    <a:pt x="766" y="635"/>
                  </a:lnTo>
                  <a:lnTo>
                    <a:pt x="740" y="637"/>
                  </a:lnTo>
                  <a:lnTo>
                    <a:pt x="714" y="635"/>
                  </a:lnTo>
                  <a:lnTo>
                    <a:pt x="690" y="633"/>
                  </a:lnTo>
                  <a:lnTo>
                    <a:pt x="670" y="630"/>
                  </a:lnTo>
                  <a:lnTo>
                    <a:pt x="653" y="626"/>
                  </a:lnTo>
                  <a:lnTo>
                    <a:pt x="642" y="624"/>
                  </a:lnTo>
                  <a:lnTo>
                    <a:pt x="635" y="622"/>
                  </a:lnTo>
                  <a:lnTo>
                    <a:pt x="635" y="552"/>
                  </a:lnTo>
                  <a:lnTo>
                    <a:pt x="644" y="555"/>
                  </a:lnTo>
                  <a:lnTo>
                    <a:pt x="660" y="560"/>
                  </a:lnTo>
                  <a:lnTo>
                    <a:pt x="679" y="564"/>
                  </a:lnTo>
                  <a:lnTo>
                    <a:pt x="703" y="568"/>
                  </a:lnTo>
                  <a:lnTo>
                    <a:pt x="731" y="570"/>
                  </a:lnTo>
                  <a:lnTo>
                    <a:pt x="750" y="569"/>
                  </a:lnTo>
                  <a:lnTo>
                    <a:pt x="769" y="564"/>
                  </a:lnTo>
                  <a:lnTo>
                    <a:pt x="786" y="558"/>
                  </a:lnTo>
                  <a:lnTo>
                    <a:pt x="800" y="547"/>
                  </a:lnTo>
                  <a:lnTo>
                    <a:pt x="812" y="534"/>
                  </a:lnTo>
                  <a:lnTo>
                    <a:pt x="821" y="516"/>
                  </a:lnTo>
                  <a:lnTo>
                    <a:pt x="827" y="496"/>
                  </a:lnTo>
                  <a:lnTo>
                    <a:pt x="828" y="472"/>
                  </a:lnTo>
                  <a:lnTo>
                    <a:pt x="828" y="446"/>
                  </a:lnTo>
                  <a:lnTo>
                    <a:pt x="827" y="446"/>
                  </a:lnTo>
                  <a:lnTo>
                    <a:pt x="823" y="452"/>
                  </a:lnTo>
                  <a:lnTo>
                    <a:pt x="814" y="462"/>
                  </a:lnTo>
                  <a:lnTo>
                    <a:pt x="804" y="471"/>
                  </a:lnTo>
                  <a:lnTo>
                    <a:pt x="790" y="480"/>
                  </a:lnTo>
                  <a:lnTo>
                    <a:pt x="773" y="488"/>
                  </a:lnTo>
                  <a:lnTo>
                    <a:pt x="754" y="494"/>
                  </a:lnTo>
                  <a:lnTo>
                    <a:pt x="730" y="495"/>
                  </a:lnTo>
                  <a:lnTo>
                    <a:pt x="701" y="492"/>
                  </a:lnTo>
                  <a:lnTo>
                    <a:pt x="676" y="484"/>
                  </a:lnTo>
                  <a:lnTo>
                    <a:pt x="654" y="473"/>
                  </a:lnTo>
                  <a:lnTo>
                    <a:pt x="635" y="456"/>
                  </a:lnTo>
                  <a:lnTo>
                    <a:pt x="620" y="436"/>
                  </a:lnTo>
                  <a:lnTo>
                    <a:pt x="607" y="412"/>
                  </a:lnTo>
                  <a:lnTo>
                    <a:pt x="599" y="387"/>
                  </a:lnTo>
                  <a:lnTo>
                    <a:pt x="593" y="359"/>
                  </a:lnTo>
                  <a:lnTo>
                    <a:pt x="592" y="328"/>
                  </a:lnTo>
                  <a:lnTo>
                    <a:pt x="593" y="300"/>
                  </a:lnTo>
                  <a:lnTo>
                    <a:pt x="598" y="274"/>
                  </a:lnTo>
                  <a:lnTo>
                    <a:pt x="606" y="248"/>
                  </a:lnTo>
                  <a:lnTo>
                    <a:pt x="617" y="224"/>
                  </a:lnTo>
                  <a:lnTo>
                    <a:pt x="631" y="202"/>
                  </a:lnTo>
                  <a:lnTo>
                    <a:pt x="650" y="183"/>
                  </a:lnTo>
                  <a:lnTo>
                    <a:pt x="670" y="165"/>
                  </a:lnTo>
                  <a:lnTo>
                    <a:pt x="695" y="152"/>
                  </a:lnTo>
                  <a:lnTo>
                    <a:pt x="724" y="140"/>
                  </a:lnTo>
                  <a:lnTo>
                    <a:pt x="757" y="135"/>
                  </a:lnTo>
                  <a:lnTo>
                    <a:pt x="793" y="132"/>
                  </a:lnTo>
                  <a:close/>
                  <a:moveTo>
                    <a:pt x="247" y="4"/>
                  </a:moveTo>
                  <a:lnTo>
                    <a:pt x="281" y="5"/>
                  </a:lnTo>
                  <a:lnTo>
                    <a:pt x="309" y="9"/>
                  </a:lnTo>
                  <a:lnTo>
                    <a:pt x="332" y="13"/>
                  </a:lnTo>
                  <a:lnTo>
                    <a:pt x="351" y="19"/>
                  </a:lnTo>
                  <a:lnTo>
                    <a:pt x="351" y="93"/>
                  </a:lnTo>
                  <a:lnTo>
                    <a:pt x="340" y="89"/>
                  </a:lnTo>
                  <a:lnTo>
                    <a:pt x="325" y="84"/>
                  </a:lnTo>
                  <a:lnTo>
                    <a:pt x="306" y="81"/>
                  </a:lnTo>
                  <a:lnTo>
                    <a:pt x="283" y="77"/>
                  </a:lnTo>
                  <a:lnTo>
                    <a:pt x="257" y="76"/>
                  </a:lnTo>
                  <a:lnTo>
                    <a:pt x="226" y="79"/>
                  </a:lnTo>
                  <a:lnTo>
                    <a:pt x="197" y="85"/>
                  </a:lnTo>
                  <a:lnTo>
                    <a:pt x="171" y="98"/>
                  </a:lnTo>
                  <a:lnTo>
                    <a:pt x="148" y="114"/>
                  </a:lnTo>
                  <a:lnTo>
                    <a:pt x="128" y="133"/>
                  </a:lnTo>
                  <a:lnTo>
                    <a:pt x="112" y="157"/>
                  </a:lnTo>
                  <a:lnTo>
                    <a:pt x="101" y="185"/>
                  </a:lnTo>
                  <a:lnTo>
                    <a:pt x="93" y="215"/>
                  </a:lnTo>
                  <a:lnTo>
                    <a:pt x="91" y="248"/>
                  </a:lnTo>
                  <a:lnTo>
                    <a:pt x="93" y="281"/>
                  </a:lnTo>
                  <a:lnTo>
                    <a:pt x="101" y="312"/>
                  </a:lnTo>
                  <a:lnTo>
                    <a:pt x="112" y="339"/>
                  </a:lnTo>
                  <a:lnTo>
                    <a:pt x="128" y="362"/>
                  </a:lnTo>
                  <a:lnTo>
                    <a:pt x="148" y="383"/>
                  </a:lnTo>
                  <a:lnTo>
                    <a:pt x="171" y="399"/>
                  </a:lnTo>
                  <a:lnTo>
                    <a:pt x="197" y="410"/>
                  </a:lnTo>
                  <a:lnTo>
                    <a:pt x="226" y="418"/>
                  </a:lnTo>
                  <a:lnTo>
                    <a:pt x="257" y="420"/>
                  </a:lnTo>
                  <a:lnTo>
                    <a:pt x="283" y="419"/>
                  </a:lnTo>
                  <a:lnTo>
                    <a:pt x="308" y="415"/>
                  </a:lnTo>
                  <a:lnTo>
                    <a:pt x="331" y="410"/>
                  </a:lnTo>
                  <a:lnTo>
                    <a:pt x="351" y="402"/>
                  </a:lnTo>
                  <a:lnTo>
                    <a:pt x="351" y="476"/>
                  </a:lnTo>
                  <a:lnTo>
                    <a:pt x="331" y="482"/>
                  </a:lnTo>
                  <a:lnTo>
                    <a:pt x="307" y="488"/>
                  </a:lnTo>
                  <a:lnTo>
                    <a:pt x="280" y="491"/>
                  </a:lnTo>
                  <a:lnTo>
                    <a:pt x="247" y="492"/>
                  </a:lnTo>
                  <a:lnTo>
                    <a:pt x="206" y="490"/>
                  </a:lnTo>
                  <a:lnTo>
                    <a:pt x="168" y="482"/>
                  </a:lnTo>
                  <a:lnTo>
                    <a:pt x="135" y="470"/>
                  </a:lnTo>
                  <a:lnTo>
                    <a:pt x="104" y="452"/>
                  </a:lnTo>
                  <a:lnTo>
                    <a:pt x="77" y="432"/>
                  </a:lnTo>
                  <a:lnTo>
                    <a:pt x="54" y="408"/>
                  </a:lnTo>
                  <a:lnTo>
                    <a:pt x="34" y="380"/>
                  </a:lnTo>
                  <a:lnTo>
                    <a:pt x="20" y="351"/>
                  </a:lnTo>
                  <a:lnTo>
                    <a:pt x="9" y="319"/>
                  </a:lnTo>
                  <a:lnTo>
                    <a:pt x="2" y="284"/>
                  </a:lnTo>
                  <a:lnTo>
                    <a:pt x="0" y="248"/>
                  </a:lnTo>
                  <a:lnTo>
                    <a:pt x="2" y="207"/>
                  </a:lnTo>
                  <a:lnTo>
                    <a:pt x="12" y="168"/>
                  </a:lnTo>
                  <a:lnTo>
                    <a:pt x="25" y="132"/>
                  </a:lnTo>
                  <a:lnTo>
                    <a:pt x="45" y="100"/>
                  </a:lnTo>
                  <a:lnTo>
                    <a:pt x="68" y="73"/>
                  </a:lnTo>
                  <a:lnTo>
                    <a:pt x="96" y="49"/>
                  </a:lnTo>
                  <a:lnTo>
                    <a:pt x="128" y="29"/>
                  </a:lnTo>
                  <a:lnTo>
                    <a:pt x="165" y="16"/>
                  </a:lnTo>
                  <a:lnTo>
                    <a:pt x="205" y="6"/>
                  </a:lnTo>
                  <a:lnTo>
                    <a:pt x="247" y="4"/>
                  </a:lnTo>
                  <a:close/>
                  <a:moveTo>
                    <a:pt x="474" y="0"/>
                  </a:moveTo>
                  <a:lnTo>
                    <a:pt x="491" y="2"/>
                  </a:lnTo>
                  <a:lnTo>
                    <a:pt x="505" y="10"/>
                  </a:lnTo>
                  <a:lnTo>
                    <a:pt x="517" y="20"/>
                  </a:lnTo>
                  <a:lnTo>
                    <a:pt x="524" y="34"/>
                  </a:lnTo>
                  <a:lnTo>
                    <a:pt x="526" y="50"/>
                  </a:lnTo>
                  <a:lnTo>
                    <a:pt x="524" y="66"/>
                  </a:lnTo>
                  <a:lnTo>
                    <a:pt x="517" y="80"/>
                  </a:lnTo>
                  <a:lnTo>
                    <a:pt x="505" y="91"/>
                  </a:lnTo>
                  <a:lnTo>
                    <a:pt x="491" y="98"/>
                  </a:lnTo>
                  <a:lnTo>
                    <a:pt x="474" y="100"/>
                  </a:lnTo>
                  <a:lnTo>
                    <a:pt x="458" y="98"/>
                  </a:lnTo>
                  <a:lnTo>
                    <a:pt x="445" y="91"/>
                  </a:lnTo>
                  <a:lnTo>
                    <a:pt x="433" y="80"/>
                  </a:lnTo>
                  <a:lnTo>
                    <a:pt x="426" y="66"/>
                  </a:lnTo>
                  <a:lnTo>
                    <a:pt x="423" y="50"/>
                  </a:lnTo>
                  <a:lnTo>
                    <a:pt x="426" y="34"/>
                  </a:lnTo>
                  <a:lnTo>
                    <a:pt x="433" y="20"/>
                  </a:lnTo>
                  <a:lnTo>
                    <a:pt x="445" y="10"/>
                  </a:lnTo>
                  <a:lnTo>
                    <a:pt x="458" y="2"/>
                  </a:lnTo>
                  <a:lnTo>
                    <a:pt x="474" y="0"/>
                  </a:lnTo>
                  <a:close/>
                </a:path>
              </a:pathLst>
            </a:custGeom>
            <a:solidFill>
              <a:srgbClr val="0081C6"/>
            </a:solidFill>
            <a:ln w="9525">
              <a:noFill/>
              <a:round/>
              <a:headEnd/>
              <a:tailEnd/>
            </a:ln>
          </p:spPr>
          <p:txBody>
            <a:bodyPr>
              <a:prstTxWarp prst="textNoShape">
                <a:avLst/>
              </a:prstTxWarp>
            </a:bodyPr>
            <a:lstStyle/>
            <a:p>
              <a:pPr>
                <a:defRPr/>
              </a:pPr>
              <a:endParaRPr lang="en-US">
                <a:solidFill>
                  <a:srgbClr val="FFFF00"/>
                </a:solidFill>
              </a:endParaRPr>
            </a:p>
          </p:txBody>
        </p:sp>
        <p:sp>
          <p:nvSpPr>
            <p:cNvPr id="12" name="Freeform 10"/>
            <p:cNvSpPr>
              <a:spLocks noEditPoints="1"/>
            </p:cNvSpPr>
            <p:nvPr/>
          </p:nvSpPr>
          <p:spPr bwMode="auto">
            <a:xfrm>
              <a:off x="8629650" y="6470650"/>
              <a:ext cx="47625" cy="47625"/>
            </a:xfrm>
            <a:custGeom>
              <a:avLst/>
              <a:gdLst>
                <a:gd name="T0" fmla="*/ 2147483647 w 92"/>
                <a:gd name="T1" fmla="*/ 2147483647 h 92"/>
                <a:gd name="T2" fmla="*/ 2147483647 w 92"/>
                <a:gd name="T3" fmla="*/ 2147483647 h 92"/>
                <a:gd name="T4" fmla="*/ 2147483647 w 92"/>
                <a:gd name="T5" fmla="*/ 2147483647 h 92"/>
                <a:gd name="T6" fmla="*/ 2147483647 w 92"/>
                <a:gd name="T7" fmla="*/ 2147483647 h 92"/>
                <a:gd name="T8" fmla="*/ 2147483647 w 92"/>
                <a:gd name="T9" fmla="*/ 2147483647 h 92"/>
                <a:gd name="T10" fmla="*/ 2147483647 w 92"/>
                <a:gd name="T11" fmla="*/ 2147483647 h 92"/>
                <a:gd name="T12" fmla="*/ 2147483647 w 92"/>
                <a:gd name="T13" fmla="*/ 2147483647 h 92"/>
                <a:gd name="T14" fmla="*/ 2147483647 w 92"/>
                <a:gd name="T15" fmla="*/ 2147483647 h 92"/>
                <a:gd name="T16" fmla="*/ 2147483647 w 92"/>
                <a:gd name="T17" fmla="*/ 2147483647 h 92"/>
                <a:gd name="T18" fmla="*/ 2147483647 w 92"/>
                <a:gd name="T19" fmla="*/ 2147483647 h 92"/>
                <a:gd name="T20" fmla="*/ 2147483647 w 92"/>
                <a:gd name="T21" fmla="*/ 2147483647 h 92"/>
                <a:gd name="T22" fmla="*/ 2147483647 w 92"/>
                <a:gd name="T23" fmla="*/ 2147483647 h 92"/>
                <a:gd name="T24" fmla="*/ 2147483647 w 92"/>
                <a:gd name="T25" fmla="*/ 2147483647 h 92"/>
                <a:gd name="T26" fmla="*/ 2147483647 w 92"/>
                <a:gd name="T27" fmla="*/ 2147483647 h 92"/>
                <a:gd name="T28" fmla="*/ 2147483647 w 92"/>
                <a:gd name="T29" fmla="*/ 2147483647 h 92"/>
                <a:gd name="T30" fmla="*/ 2147483647 w 92"/>
                <a:gd name="T31" fmla="*/ 2147483647 h 92"/>
                <a:gd name="T32" fmla="*/ 2147483647 w 92"/>
                <a:gd name="T33" fmla="*/ 2147483647 h 92"/>
                <a:gd name="T34" fmla="*/ 2147483647 w 92"/>
                <a:gd name="T35" fmla="*/ 2147483647 h 92"/>
                <a:gd name="T36" fmla="*/ 2147483647 w 92"/>
                <a:gd name="T37" fmla="*/ 2147483647 h 92"/>
                <a:gd name="T38" fmla="*/ 2147483647 w 92"/>
                <a:gd name="T39" fmla="*/ 2147483647 h 92"/>
                <a:gd name="T40" fmla="*/ 2147483647 w 92"/>
                <a:gd name="T41" fmla="*/ 2147483647 h 92"/>
                <a:gd name="T42" fmla="*/ 2147483647 w 92"/>
                <a:gd name="T43" fmla="*/ 2147483647 h 92"/>
                <a:gd name="T44" fmla="*/ 2147483647 w 92"/>
                <a:gd name="T45" fmla="*/ 2147483647 h 92"/>
                <a:gd name="T46" fmla="*/ 2147483647 w 92"/>
                <a:gd name="T47" fmla="*/ 2147483647 h 92"/>
                <a:gd name="T48" fmla="*/ 2147483647 w 92"/>
                <a:gd name="T49" fmla="*/ 2147483647 h 92"/>
                <a:gd name="T50" fmla="*/ 2147483647 w 92"/>
                <a:gd name="T51" fmla="*/ 2147483647 h 92"/>
                <a:gd name="T52" fmla="*/ 2147483647 w 92"/>
                <a:gd name="T53" fmla="*/ 2147483647 h 92"/>
                <a:gd name="T54" fmla="*/ 2147483647 w 92"/>
                <a:gd name="T55" fmla="*/ 2147483647 h 92"/>
                <a:gd name="T56" fmla="*/ 2147483647 w 92"/>
                <a:gd name="T57" fmla="*/ 2147483647 h 92"/>
                <a:gd name="T58" fmla="*/ 2147483647 w 92"/>
                <a:gd name="T59" fmla="*/ 2147483647 h 92"/>
                <a:gd name="T60" fmla="*/ 2147483647 w 92"/>
                <a:gd name="T61" fmla="*/ 2147483647 h 92"/>
                <a:gd name="T62" fmla="*/ 2147483647 w 92"/>
                <a:gd name="T63" fmla="*/ 2147483647 h 92"/>
                <a:gd name="T64" fmla="*/ 2147483647 w 92"/>
                <a:gd name="T65" fmla="*/ 2147483647 h 92"/>
                <a:gd name="T66" fmla="*/ 2147483647 w 92"/>
                <a:gd name="T67" fmla="*/ 2147483647 h 92"/>
                <a:gd name="T68" fmla="*/ 2147483647 w 92"/>
                <a:gd name="T69" fmla="*/ 2147483647 h 92"/>
                <a:gd name="T70" fmla="*/ 2147483647 w 92"/>
                <a:gd name="T71" fmla="*/ 2147483647 h 92"/>
                <a:gd name="T72" fmla="*/ 2147483647 w 92"/>
                <a:gd name="T73" fmla="*/ 2147483647 h 92"/>
                <a:gd name="T74" fmla="*/ 2147483647 w 92"/>
                <a:gd name="T75" fmla="*/ 2147483647 h 92"/>
                <a:gd name="T76" fmla="*/ 2147483647 w 92"/>
                <a:gd name="T77" fmla="*/ 2147483647 h 92"/>
                <a:gd name="T78" fmla="*/ 2147483647 w 92"/>
                <a:gd name="T79" fmla="*/ 2147483647 h 92"/>
                <a:gd name="T80" fmla="*/ 2147483647 w 92"/>
                <a:gd name="T81" fmla="*/ 2147483647 h 92"/>
                <a:gd name="T82" fmla="*/ 2147483647 w 92"/>
                <a:gd name="T83" fmla="*/ 2147483647 h 92"/>
                <a:gd name="T84" fmla="*/ 2147483647 w 92"/>
                <a:gd name="T85" fmla="*/ 2147483647 h 92"/>
                <a:gd name="T86" fmla="*/ 2147483647 w 92"/>
                <a:gd name="T87" fmla="*/ 2147483647 h 92"/>
                <a:gd name="T88" fmla="*/ 2147483647 w 92"/>
                <a:gd name="T89" fmla="*/ 2147483647 h 92"/>
                <a:gd name="T90" fmla="*/ 2147483647 w 92"/>
                <a:gd name="T91" fmla="*/ 2147483647 h 92"/>
                <a:gd name="T92" fmla="*/ 2147483647 w 92"/>
                <a:gd name="T93" fmla="*/ 2147483647 h 92"/>
                <a:gd name="T94" fmla="*/ 2147483647 w 92"/>
                <a:gd name="T95" fmla="*/ 2147483647 h 9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2" h="92">
                  <a:moveTo>
                    <a:pt x="36" y="27"/>
                  </a:moveTo>
                  <a:lnTo>
                    <a:pt x="36" y="45"/>
                  </a:lnTo>
                  <a:lnTo>
                    <a:pt x="44" y="45"/>
                  </a:lnTo>
                  <a:lnTo>
                    <a:pt x="49" y="45"/>
                  </a:lnTo>
                  <a:lnTo>
                    <a:pt x="52" y="44"/>
                  </a:lnTo>
                  <a:lnTo>
                    <a:pt x="56" y="41"/>
                  </a:lnTo>
                  <a:lnTo>
                    <a:pt x="57" y="39"/>
                  </a:lnTo>
                  <a:lnTo>
                    <a:pt x="58" y="36"/>
                  </a:lnTo>
                  <a:lnTo>
                    <a:pt x="57" y="32"/>
                  </a:lnTo>
                  <a:lnTo>
                    <a:pt x="56" y="30"/>
                  </a:lnTo>
                  <a:lnTo>
                    <a:pt x="55" y="29"/>
                  </a:lnTo>
                  <a:lnTo>
                    <a:pt x="51" y="28"/>
                  </a:lnTo>
                  <a:lnTo>
                    <a:pt x="48" y="27"/>
                  </a:lnTo>
                  <a:lnTo>
                    <a:pt x="43" y="27"/>
                  </a:lnTo>
                  <a:lnTo>
                    <a:pt x="36" y="27"/>
                  </a:lnTo>
                  <a:close/>
                  <a:moveTo>
                    <a:pt x="27" y="21"/>
                  </a:moveTo>
                  <a:lnTo>
                    <a:pt x="44" y="21"/>
                  </a:lnTo>
                  <a:lnTo>
                    <a:pt x="50" y="21"/>
                  </a:lnTo>
                  <a:lnTo>
                    <a:pt x="55" y="21"/>
                  </a:lnTo>
                  <a:lnTo>
                    <a:pt x="59" y="22"/>
                  </a:lnTo>
                  <a:lnTo>
                    <a:pt x="63" y="24"/>
                  </a:lnTo>
                  <a:lnTo>
                    <a:pt x="65" y="27"/>
                  </a:lnTo>
                  <a:lnTo>
                    <a:pt x="66" y="31"/>
                  </a:lnTo>
                  <a:lnTo>
                    <a:pt x="66" y="35"/>
                  </a:lnTo>
                  <a:lnTo>
                    <a:pt x="66" y="39"/>
                  </a:lnTo>
                  <a:lnTo>
                    <a:pt x="64" y="43"/>
                  </a:lnTo>
                  <a:lnTo>
                    <a:pt x="61" y="45"/>
                  </a:lnTo>
                  <a:lnTo>
                    <a:pt x="58" y="47"/>
                  </a:lnTo>
                  <a:lnTo>
                    <a:pt x="55" y="47"/>
                  </a:lnTo>
                  <a:lnTo>
                    <a:pt x="58" y="48"/>
                  </a:lnTo>
                  <a:lnTo>
                    <a:pt x="60" y="51"/>
                  </a:lnTo>
                  <a:lnTo>
                    <a:pt x="63" y="53"/>
                  </a:lnTo>
                  <a:lnTo>
                    <a:pt x="65" y="56"/>
                  </a:lnTo>
                  <a:lnTo>
                    <a:pt x="66" y="61"/>
                  </a:lnTo>
                  <a:lnTo>
                    <a:pt x="66" y="64"/>
                  </a:lnTo>
                  <a:lnTo>
                    <a:pt x="66" y="68"/>
                  </a:lnTo>
                  <a:lnTo>
                    <a:pt x="66" y="70"/>
                  </a:lnTo>
                  <a:lnTo>
                    <a:pt x="66" y="71"/>
                  </a:lnTo>
                  <a:lnTo>
                    <a:pt x="58" y="71"/>
                  </a:lnTo>
                  <a:lnTo>
                    <a:pt x="58" y="70"/>
                  </a:lnTo>
                  <a:lnTo>
                    <a:pt x="58" y="69"/>
                  </a:lnTo>
                  <a:lnTo>
                    <a:pt x="58" y="64"/>
                  </a:lnTo>
                  <a:lnTo>
                    <a:pt x="57" y="61"/>
                  </a:lnTo>
                  <a:lnTo>
                    <a:pt x="57" y="57"/>
                  </a:lnTo>
                  <a:lnTo>
                    <a:pt x="55" y="55"/>
                  </a:lnTo>
                  <a:lnTo>
                    <a:pt x="53" y="53"/>
                  </a:lnTo>
                  <a:lnTo>
                    <a:pt x="50" y="52"/>
                  </a:lnTo>
                  <a:lnTo>
                    <a:pt x="48" y="52"/>
                  </a:lnTo>
                  <a:lnTo>
                    <a:pt x="43" y="52"/>
                  </a:lnTo>
                  <a:lnTo>
                    <a:pt x="36" y="52"/>
                  </a:lnTo>
                  <a:lnTo>
                    <a:pt x="36" y="71"/>
                  </a:lnTo>
                  <a:lnTo>
                    <a:pt x="27" y="71"/>
                  </a:lnTo>
                  <a:lnTo>
                    <a:pt x="27" y="21"/>
                  </a:lnTo>
                  <a:close/>
                  <a:moveTo>
                    <a:pt x="45" y="6"/>
                  </a:moveTo>
                  <a:lnTo>
                    <a:pt x="30" y="9"/>
                  </a:lnTo>
                  <a:lnTo>
                    <a:pt x="18" y="17"/>
                  </a:lnTo>
                  <a:lnTo>
                    <a:pt x="9" y="31"/>
                  </a:lnTo>
                  <a:lnTo>
                    <a:pt x="6" y="46"/>
                  </a:lnTo>
                  <a:lnTo>
                    <a:pt x="9" y="61"/>
                  </a:lnTo>
                  <a:lnTo>
                    <a:pt x="18" y="75"/>
                  </a:lnTo>
                  <a:lnTo>
                    <a:pt x="30" y="83"/>
                  </a:lnTo>
                  <a:lnTo>
                    <a:pt x="45" y="86"/>
                  </a:lnTo>
                  <a:lnTo>
                    <a:pt x="61" y="83"/>
                  </a:lnTo>
                  <a:lnTo>
                    <a:pt x="74" y="75"/>
                  </a:lnTo>
                  <a:lnTo>
                    <a:pt x="82" y="61"/>
                  </a:lnTo>
                  <a:lnTo>
                    <a:pt x="85" y="46"/>
                  </a:lnTo>
                  <a:lnTo>
                    <a:pt x="82" y="31"/>
                  </a:lnTo>
                  <a:lnTo>
                    <a:pt x="74" y="17"/>
                  </a:lnTo>
                  <a:lnTo>
                    <a:pt x="61" y="9"/>
                  </a:lnTo>
                  <a:lnTo>
                    <a:pt x="45" y="6"/>
                  </a:lnTo>
                  <a:close/>
                  <a:moveTo>
                    <a:pt x="45" y="0"/>
                  </a:moveTo>
                  <a:lnTo>
                    <a:pt x="58" y="1"/>
                  </a:lnTo>
                  <a:lnTo>
                    <a:pt x="68" y="6"/>
                  </a:lnTo>
                  <a:lnTo>
                    <a:pt x="79" y="13"/>
                  </a:lnTo>
                  <a:lnTo>
                    <a:pt x="85" y="23"/>
                  </a:lnTo>
                  <a:lnTo>
                    <a:pt x="90" y="33"/>
                  </a:lnTo>
                  <a:lnTo>
                    <a:pt x="92" y="46"/>
                  </a:lnTo>
                  <a:lnTo>
                    <a:pt x="90" y="59"/>
                  </a:lnTo>
                  <a:lnTo>
                    <a:pt x="85" y="69"/>
                  </a:lnTo>
                  <a:lnTo>
                    <a:pt x="79" y="79"/>
                  </a:lnTo>
                  <a:lnTo>
                    <a:pt x="68" y="86"/>
                  </a:lnTo>
                  <a:lnTo>
                    <a:pt x="58" y="91"/>
                  </a:lnTo>
                  <a:lnTo>
                    <a:pt x="45" y="92"/>
                  </a:lnTo>
                  <a:lnTo>
                    <a:pt x="34" y="91"/>
                  </a:lnTo>
                  <a:lnTo>
                    <a:pt x="22" y="86"/>
                  </a:lnTo>
                  <a:lnTo>
                    <a:pt x="13" y="79"/>
                  </a:lnTo>
                  <a:lnTo>
                    <a:pt x="5" y="69"/>
                  </a:lnTo>
                  <a:lnTo>
                    <a:pt x="1" y="59"/>
                  </a:lnTo>
                  <a:lnTo>
                    <a:pt x="0" y="46"/>
                  </a:lnTo>
                  <a:lnTo>
                    <a:pt x="1" y="33"/>
                  </a:lnTo>
                  <a:lnTo>
                    <a:pt x="5" y="23"/>
                  </a:lnTo>
                  <a:lnTo>
                    <a:pt x="13" y="13"/>
                  </a:lnTo>
                  <a:lnTo>
                    <a:pt x="22" y="6"/>
                  </a:lnTo>
                  <a:lnTo>
                    <a:pt x="34" y="1"/>
                  </a:lnTo>
                  <a:lnTo>
                    <a:pt x="45" y="0"/>
                  </a:lnTo>
                  <a:close/>
                </a:path>
              </a:pathLst>
            </a:custGeom>
            <a:solidFill>
              <a:srgbClr val="0081C6"/>
            </a:solidFill>
            <a:ln w="9525">
              <a:noFill/>
              <a:round/>
              <a:headEnd/>
              <a:tailEnd/>
            </a:ln>
          </p:spPr>
          <p:txBody>
            <a:bodyPr>
              <a:prstTxWarp prst="textNoShape">
                <a:avLst/>
              </a:prstTxWarp>
            </a:bodyPr>
            <a:lstStyle/>
            <a:p>
              <a:pPr>
                <a:defRPr/>
              </a:pPr>
              <a:endParaRPr lang="en-US">
                <a:solidFill>
                  <a:srgbClr val="FFFF00"/>
                </a:solidFill>
              </a:endParaRPr>
            </a:p>
          </p:txBody>
        </p:sp>
      </p:grpSp>
      <p:sp>
        <p:nvSpPr>
          <p:cNvPr id="10242" name="Title Placeholder 1"/>
          <p:cNvSpPr>
            <a:spLocks noGrp="1"/>
          </p:cNvSpPr>
          <p:nvPr>
            <p:ph type="ctrTitle"/>
          </p:nvPr>
        </p:nvSpPr>
        <p:spPr>
          <a:xfrm>
            <a:off x="457200" y="2192374"/>
            <a:ext cx="7696200" cy="1773237"/>
          </a:xfrm>
          <a:prstGeom prst="rect">
            <a:avLst/>
          </a:prstGeom>
        </p:spPr>
        <p:txBody>
          <a:bodyPr anchor="b"/>
          <a:lstStyle>
            <a:lvl1pPr>
              <a:lnSpc>
                <a:spcPts val="4800"/>
              </a:lnSpc>
              <a:defRPr sz="4800" b="1" cap="all" baseline="0">
                <a:solidFill>
                  <a:srgbClr val="FFFFFF"/>
                </a:solidFill>
                <a:latin typeface="Arial" charset="0"/>
              </a:defRPr>
            </a:lvl1pPr>
          </a:lstStyle>
          <a:p>
            <a:r>
              <a:rPr lang="en-US" smtClean="0"/>
              <a:t>Click to edit Master title style</a:t>
            </a:r>
            <a:endParaRPr lang="en-US" dirty="0"/>
          </a:p>
        </p:txBody>
      </p:sp>
      <p:sp>
        <p:nvSpPr>
          <p:cNvPr id="10243" name="Text Placeholder 2"/>
          <p:cNvSpPr>
            <a:spLocks noGrp="1"/>
          </p:cNvSpPr>
          <p:nvPr>
            <p:ph type="subTitle" idx="1"/>
          </p:nvPr>
        </p:nvSpPr>
        <p:spPr>
          <a:xfrm>
            <a:off x="457200" y="4402138"/>
            <a:ext cx="7696200" cy="1404938"/>
          </a:xfrm>
        </p:spPr>
        <p:txBody>
          <a:bodyPr anchor="ctr"/>
          <a:lstStyle>
            <a:lvl1pPr marL="0" indent="0">
              <a:lnSpc>
                <a:spcPts val="1900"/>
              </a:lnSpc>
              <a:buFont typeface="Arial" charset="0"/>
              <a:buNone/>
              <a:defRPr sz="2000" b="0">
                <a:solidFill>
                  <a:schemeClr val="bg1"/>
                </a:solidFill>
                <a:latin typeface="Arial" charset="0"/>
              </a:defRPr>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730250"/>
          </a:xfrm>
        </p:spPr>
        <p:txBody>
          <a:bodyPr/>
          <a:lstStyle>
            <a:lvl1pPr>
              <a:defRPr>
                <a:solidFill>
                  <a:srgbClr val="005AAA"/>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457200" y="1600200"/>
            <a:ext cx="8229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3"/>
          </p:nvPr>
        </p:nvSpPr>
        <p:spPr>
          <a:ln/>
        </p:spPr>
        <p:txBody>
          <a:bodyPr/>
          <a:lstStyle>
            <a:lvl1pPr>
              <a:defRPr/>
            </a:lvl1pPr>
          </a:lstStyle>
          <a:p>
            <a:pPr>
              <a:defRPr/>
            </a:pPr>
            <a:fld id="{E42D433F-4F5C-0346-A428-9CB1888D7D5F}" type="slidenum">
              <a:rPr lang="en-US"/>
              <a:pPr>
                <a:defRPr/>
              </a:pPr>
              <a:t>‹#›</a:t>
            </a:fld>
            <a:endParaRPr lang="en-US" dirty="0"/>
          </a:p>
        </p:txBody>
      </p:sp>
      <p:sp>
        <p:nvSpPr>
          <p:cNvPr id="7" name="Rectangle 7"/>
          <p:cNvSpPr>
            <a:spLocks noGrp="1" noChangeArrowheads="1"/>
          </p:cNvSpPr>
          <p:nvPr>
            <p:ph type="ftr" sz="quarter" idx="14"/>
          </p:nvPr>
        </p:nvSpPr>
        <p:spPr>
          <a:ln/>
        </p:spPr>
        <p:txBody>
          <a:bodyPr/>
          <a:lstStyle>
            <a:lvl1pPr>
              <a:defRPr/>
            </a:lvl1pPr>
          </a:lstStyle>
          <a:p>
            <a:pPr>
              <a:defRPr/>
            </a:pPr>
            <a:r>
              <a:rPr lang="en-US"/>
              <a:t>Confidential, unpublished property of Cigna. Do not duplicate or distribute. Use and distribution limited solely to authorized personnel. © 2014 Cigna  </a:t>
            </a:r>
          </a:p>
        </p:txBody>
      </p:sp>
    </p:spTree>
    <p:extLst>
      <p:ext uri="{BB962C8B-B14F-4D97-AF65-F5344CB8AC3E}">
        <p14:creationId xmlns:p14="http://schemas.microsoft.com/office/powerpoint/2010/main" val="2125626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730250"/>
          </a:xfrm>
        </p:spPr>
        <p:txBody>
          <a:bodyPr/>
          <a:lstStyle>
            <a:lvl1pPr>
              <a:defRPr>
                <a:solidFill>
                  <a:srgbClr val="005AAA"/>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457200" y="1600200"/>
            <a:ext cx="8229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3"/>
          </p:nvPr>
        </p:nvSpPr>
        <p:spPr>
          <a:ln/>
        </p:spPr>
        <p:txBody>
          <a:bodyPr/>
          <a:lstStyle>
            <a:lvl1pPr>
              <a:defRPr/>
            </a:lvl1pPr>
          </a:lstStyle>
          <a:p>
            <a:pPr>
              <a:defRPr/>
            </a:pPr>
            <a:fld id="{E42D433F-4F5C-0346-A428-9CB1888D7D5F}" type="slidenum">
              <a:rPr lang="en-US"/>
              <a:pPr>
                <a:defRPr/>
              </a:pPr>
              <a:t>‹#›</a:t>
            </a:fld>
            <a:endParaRPr lang="en-US" dirty="0"/>
          </a:p>
        </p:txBody>
      </p:sp>
      <p:sp>
        <p:nvSpPr>
          <p:cNvPr id="7" name="Rectangle 7"/>
          <p:cNvSpPr>
            <a:spLocks noGrp="1" noChangeArrowheads="1"/>
          </p:cNvSpPr>
          <p:nvPr>
            <p:ph type="ftr" sz="quarter" idx="14"/>
          </p:nvPr>
        </p:nvSpPr>
        <p:spPr>
          <a:ln/>
        </p:spPr>
        <p:txBody>
          <a:bodyPr/>
          <a:lstStyle>
            <a:lvl1pPr>
              <a:defRPr/>
            </a:lvl1pPr>
          </a:lstStyle>
          <a:p>
            <a:pPr>
              <a:defRPr/>
            </a:pPr>
            <a:r>
              <a:rPr lang="en-US"/>
              <a:t>Confidential, unpublished property of Cigna. Do not duplicate or distribute. Use and distribution limited solely to authorized personnel. © 2014 Cigna  </a:t>
            </a:r>
          </a:p>
        </p:txBody>
      </p:sp>
    </p:spTree>
    <p:extLst>
      <p:ext uri="{BB962C8B-B14F-4D97-AF65-F5344CB8AC3E}">
        <p14:creationId xmlns:p14="http://schemas.microsoft.com/office/powerpoint/2010/main" val="231688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730250"/>
          </a:xfrm>
        </p:spPr>
        <p:txBody>
          <a:bodyPr/>
          <a:lstStyle>
            <a:lvl1pPr>
              <a:defRPr>
                <a:solidFill>
                  <a:srgbClr val="005AAA"/>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457200" y="1600200"/>
            <a:ext cx="8229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3"/>
          </p:nvPr>
        </p:nvSpPr>
        <p:spPr>
          <a:ln/>
        </p:spPr>
        <p:txBody>
          <a:bodyPr/>
          <a:lstStyle>
            <a:lvl1pPr>
              <a:defRPr/>
            </a:lvl1pPr>
          </a:lstStyle>
          <a:p>
            <a:pPr>
              <a:defRPr/>
            </a:pPr>
            <a:fld id="{E42D433F-4F5C-0346-A428-9CB1888D7D5F}" type="slidenum">
              <a:rPr lang="en-US"/>
              <a:pPr>
                <a:defRPr/>
              </a:pPr>
              <a:t>‹#›</a:t>
            </a:fld>
            <a:endParaRPr lang="en-US" dirty="0"/>
          </a:p>
        </p:txBody>
      </p:sp>
      <p:sp>
        <p:nvSpPr>
          <p:cNvPr id="7" name="Rectangle 7"/>
          <p:cNvSpPr>
            <a:spLocks noGrp="1" noChangeArrowheads="1"/>
          </p:cNvSpPr>
          <p:nvPr>
            <p:ph type="ftr" sz="quarter" idx="14"/>
          </p:nvPr>
        </p:nvSpPr>
        <p:spPr>
          <a:ln/>
        </p:spPr>
        <p:txBody>
          <a:bodyPr/>
          <a:lstStyle>
            <a:lvl1pPr>
              <a:defRPr/>
            </a:lvl1pPr>
          </a:lstStyle>
          <a:p>
            <a:pPr>
              <a:defRPr/>
            </a:pPr>
            <a:r>
              <a:rPr lang="en-US"/>
              <a:t>Confidential, unpublished property of Cigna. Do not duplicate or distribute. Use and distribution limited solely to authorized personnel. © 2014 Cigna  </a:t>
            </a:r>
          </a:p>
        </p:txBody>
      </p:sp>
    </p:spTree>
    <p:extLst>
      <p:ext uri="{BB962C8B-B14F-4D97-AF65-F5344CB8AC3E}">
        <p14:creationId xmlns:p14="http://schemas.microsoft.com/office/powerpoint/2010/main" val="3155106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B71FFCE3-0B61-4A09-8EAC-84520E5F4870}" type="slidenum">
              <a:rPr lang="en-US" altLang="en-US"/>
              <a:pPr/>
              <a:t>‹#›</a:t>
            </a:fld>
            <a:endParaRPr lang="en-US" altLang="en-US"/>
          </a:p>
        </p:txBody>
      </p:sp>
    </p:spTree>
    <p:extLst>
      <p:ext uri="{BB962C8B-B14F-4D97-AF65-F5344CB8AC3E}">
        <p14:creationId xmlns:p14="http://schemas.microsoft.com/office/powerpoint/2010/main" val="2845670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9225" y="274638"/>
            <a:ext cx="8812213" cy="446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85738" y="1042988"/>
            <a:ext cx="8793162" cy="5405437"/>
          </a:xfrm>
        </p:spPr>
        <p:txBody>
          <a:bodyPr/>
          <a:lstStyle/>
          <a:p>
            <a:endParaRPr lang="en-US"/>
          </a:p>
        </p:txBody>
      </p:sp>
      <p:sp>
        <p:nvSpPr>
          <p:cNvPr id="4" name="Slide Number Placeholder 3"/>
          <p:cNvSpPr>
            <a:spLocks noGrp="1"/>
          </p:cNvSpPr>
          <p:nvPr>
            <p:ph type="sldNum" sz="quarter" idx="10"/>
          </p:nvPr>
        </p:nvSpPr>
        <p:spPr>
          <a:xfrm>
            <a:off x="8686800" y="6564313"/>
            <a:ext cx="392113" cy="153987"/>
          </a:xfrm>
        </p:spPr>
        <p:txBody>
          <a:bodyPr/>
          <a:lstStyle>
            <a:lvl1pPr>
              <a:defRPr/>
            </a:lvl1pPr>
          </a:lstStyle>
          <a:p>
            <a:fld id="{40546548-2DF0-45B9-A3B0-04338C936933}" type="slidenum">
              <a:rPr lang="en-US" altLang="en-US"/>
              <a:pPr/>
              <a:t>‹#›</a:t>
            </a:fld>
            <a:endParaRPr lang="en-US" altLang="en-US"/>
          </a:p>
        </p:txBody>
      </p:sp>
    </p:spTree>
    <p:extLst>
      <p:ext uri="{BB962C8B-B14F-4D97-AF65-F5344CB8AC3E}">
        <p14:creationId xmlns:p14="http://schemas.microsoft.com/office/powerpoint/2010/main" val="357477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3"/>
          <p:cNvSpPr/>
          <p:nvPr/>
        </p:nvSpPr>
        <p:spPr>
          <a:xfrm rot="21300000">
            <a:off x="676275" y="644525"/>
            <a:ext cx="7954963" cy="5384800"/>
          </a:xfrm>
          <a:prstGeom prst="rect">
            <a:avLst/>
          </a:prstGeom>
          <a:solidFill>
            <a:srgbClr val="CAD2D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5" name="Rectangle 4"/>
          <p:cNvSpPr/>
          <p:nvPr/>
        </p:nvSpPr>
        <p:spPr>
          <a:xfrm>
            <a:off x="1752600" y="1282700"/>
            <a:ext cx="7391400" cy="3898900"/>
          </a:xfrm>
          <a:prstGeom prst="rect">
            <a:avLst/>
          </a:prstGeom>
          <a:solidFill>
            <a:srgbClr val="F9A63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2" name="Title 1"/>
          <p:cNvSpPr>
            <a:spLocks noGrp="1"/>
          </p:cNvSpPr>
          <p:nvPr>
            <p:ph type="ctrTitle"/>
          </p:nvPr>
        </p:nvSpPr>
        <p:spPr>
          <a:xfrm>
            <a:off x="3211931" y="1371600"/>
            <a:ext cx="3485597" cy="1774825"/>
          </a:xfrm>
        </p:spPr>
        <p:txBody>
          <a:bodyPr anchor="b">
            <a:normAutofit/>
          </a:bodyPr>
          <a:lstStyle>
            <a:lvl1pPr algn="l">
              <a:lnSpc>
                <a:spcPts val="2800"/>
              </a:lnSpc>
              <a:defRPr sz="2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200400" y="3352800"/>
            <a:ext cx="3497128" cy="685800"/>
          </a:xfrm>
        </p:spPr>
        <p:txBody>
          <a:bodyPr/>
          <a:lstStyle>
            <a:lvl1pPr marL="0" indent="0" algn="l">
              <a:lnSpc>
                <a:spcPts val="1600"/>
              </a:lnSpc>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descr="Cigna_Logo_RGB_web.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7086600" y="6079435"/>
            <a:ext cx="609600" cy="626166"/>
          </a:xfrm>
          <a:prstGeom prst="rect">
            <a:avLst/>
          </a:prstGeom>
        </p:spPr>
      </p:pic>
      <p:sp>
        <p:nvSpPr>
          <p:cNvPr id="10" name="Rectangle 9"/>
          <p:cNvSpPr/>
          <p:nvPr/>
        </p:nvSpPr>
        <p:spPr>
          <a:xfrm>
            <a:off x="1752600" y="4800600"/>
            <a:ext cx="7391400" cy="533400"/>
          </a:xfrm>
          <a:prstGeom prst="rect">
            <a:avLst/>
          </a:prstGeom>
          <a:solidFill>
            <a:srgbClr val="2AA9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endParaRPr lang="en-US" sz="180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3326215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4"/>
          <p:cNvSpPr>
            <a:spLocks noGrp="1"/>
          </p:cNvSpPr>
          <p:nvPr>
            <p:ph type="ftr" sz="quarter" idx="10"/>
          </p:nvPr>
        </p:nvSpPr>
        <p:spPr>
          <a:xfrm>
            <a:off x="533400" y="6645275"/>
            <a:ext cx="6705600" cy="212725"/>
          </a:xfrm>
        </p:spPr>
        <p:txBody>
          <a:bodyPr/>
          <a:lstStyle>
            <a:lvl1pPr>
              <a:defRPr>
                <a:solidFill>
                  <a:srgbClr val="999999"/>
                </a:solidFill>
                <a:ea typeface="Arial Narrow" charset="0"/>
                <a:cs typeface="Arial Narrow" charset="0"/>
              </a:defRPr>
            </a:lvl1pPr>
          </a:lstStyle>
          <a:p>
            <a:r>
              <a:rPr lang="en-US" dirty="0" smtClean="0"/>
              <a:t>Confidential, unpublished property of Cigna. Do not duplicate or distribute. Use and distribution limited solely to authorized personnel. © Copyright 2012 Cigna</a:t>
            </a:r>
            <a:endParaRPr lang="en-US" dirty="0"/>
          </a:p>
        </p:txBody>
      </p:sp>
      <p:sp>
        <p:nvSpPr>
          <p:cNvPr id="5" name="Slide Number Placeholder 5"/>
          <p:cNvSpPr>
            <a:spLocks noGrp="1"/>
          </p:cNvSpPr>
          <p:nvPr>
            <p:ph type="sldNum" sz="quarter" idx="11"/>
          </p:nvPr>
        </p:nvSpPr>
        <p:spPr/>
        <p:txBody>
          <a:bodyPr/>
          <a:lstStyle>
            <a:lvl1pPr>
              <a:defRPr>
                <a:solidFill>
                  <a:srgbClr val="999999"/>
                </a:solidFill>
              </a:defRPr>
            </a:lvl1pPr>
          </a:lstStyle>
          <a:p>
            <a:fld id="{BCD7A89A-0F59-45B2-8839-FD82EC6B5E09}" type="slidenum">
              <a:rPr lang="en-US" smtClean="0"/>
              <a:pPr/>
              <a:t>‹#›</a:t>
            </a:fld>
            <a:endParaRPr lang="en-US" dirty="0"/>
          </a:p>
        </p:txBody>
      </p:sp>
      <p:pic>
        <p:nvPicPr>
          <p:cNvPr id="6" name="Picture 5" descr="Cigna_Logo_RGB_web.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7086600" y="6079435"/>
            <a:ext cx="609600" cy="626166"/>
          </a:xfrm>
          <a:prstGeom prst="rect">
            <a:avLst/>
          </a:prstGeom>
        </p:spPr>
      </p:pic>
    </p:spTree>
    <p:extLst>
      <p:ext uri="{BB962C8B-B14F-4D97-AF65-F5344CB8AC3E}">
        <p14:creationId xmlns:p14="http://schemas.microsoft.com/office/powerpoint/2010/main" val="659056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730250"/>
          </a:xfrm>
        </p:spPr>
        <p:txBody>
          <a:bodyPr/>
          <a:lstStyle>
            <a:lvl1pPr>
              <a:defRPr>
                <a:solidFill>
                  <a:srgbClr val="005AAA"/>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457200" y="1600200"/>
            <a:ext cx="8229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3"/>
          </p:nvPr>
        </p:nvSpPr>
        <p:spPr>
          <a:ln/>
        </p:spPr>
        <p:txBody>
          <a:bodyPr/>
          <a:lstStyle>
            <a:lvl1pPr>
              <a:defRPr/>
            </a:lvl1pPr>
          </a:lstStyle>
          <a:p>
            <a:pPr>
              <a:defRPr/>
            </a:pPr>
            <a:fld id="{0FDC6BD9-6454-3F45-9093-030A30C6B1AA}" type="slidenum">
              <a:rPr lang="en-US"/>
              <a:pPr>
                <a:defRPr/>
              </a:pPr>
              <a:t>‹#›</a:t>
            </a:fld>
            <a:endParaRPr lang="en-US" dirty="0"/>
          </a:p>
        </p:txBody>
      </p:sp>
      <p:sp>
        <p:nvSpPr>
          <p:cNvPr id="7" name="Rectangle 7"/>
          <p:cNvSpPr>
            <a:spLocks noGrp="1" noChangeArrowheads="1"/>
          </p:cNvSpPr>
          <p:nvPr>
            <p:ph type="ftr" sz="quarter" idx="14"/>
          </p:nvPr>
        </p:nvSpPr>
        <p:spPr>
          <a:ln/>
        </p:spPr>
        <p:txBody>
          <a:bodyPr/>
          <a:lstStyle>
            <a:lvl1pPr>
              <a:defRPr/>
            </a:lvl1pPr>
          </a:lstStyle>
          <a:p>
            <a:pPr>
              <a:defRPr/>
            </a:pPr>
            <a:r>
              <a:rPr lang="en-US"/>
              <a:t>Confidential, unpublished property of Cigna. Do not duplicate or distribute. Use and distribution limited solely to authorized personnel. © 2014 Cigna  </a:t>
            </a:r>
          </a:p>
        </p:txBody>
      </p:sp>
    </p:spTree>
    <p:extLst>
      <p:ext uri="{BB962C8B-B14F-4D97-AF65-F5344CB8AC3E}">
        <p14:creationId xmlns:p14="http://schemas.microsoft.com/office/powerpoint/2010/main" val="2294883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Rectangle 2"/>
          <p:cNvSpPr/>
          <p:nvPr/>
        </p:nvSpPr>
        <p:spPr>
          <a:xfrm>
            <a:off x="0" y="271463"/>
            <a:ext cx="9144000" cy="4910137"/>
          </a:xfrm>
          <a:prstGeom prst="rect">
            <a:avLst/>
          </a:prstGeom>
          <a:solidFill>
            <a:srgbClr val="005A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p:nvSpPr>
        <p:spPr>
          <a:xfrm>
            <a:off x="0" y="-3175"/>
            <a:ext cx="9144000" cy="274638"/>
          </a:xfrm>
          <a:prstGeom prst="rect">
            <a:avLst/>
          </a:prstGeom>
          <a:solidFill>
            <a:srgbClr val="7CAA1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TextBox 4"/>
          <p:cNvSpPr txBox="1"/>
          <p:nvPr userDrawn="1"/>
        </p:nvSpPr>
        <p:spPr>
          <a:xfrm>
            <a:off x="5597525" y="26988"/>
            <a:ext cx="3505200" cy="214312"/>
          </a:xfrm>
          <a:prstGeom prst="rect">
            <a:avLst/>
          </a:prstGeom>
          <a:noFill/>
        </p:spPr>
        <p:txBody>
          <a:bodyPr>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r">
              <a:defRPr/>
            </a:pPr>
            <a:r>
              <a:rPr lang="en-US" sz="800" dirty="0" smtClean="0">
                <a:solidFill>
                  <a:prstClr val="white"/>
                </a:solidFill>
              </a:rPr>
              <a:t>F  O  R     I  N  T  E  R  N  A  L     U  S  E     O  N  L  Y</a:t>
            </a:r>
          </a:p>
        </p:txBody>
      </p:sp>
      <p:sp>
        <p:nvSpPr>
          <p:cNvPr id="7" name="Title Placeholder 26"/>
          <p:cNvSpPr>
            <a:spLocks noGrp="1"/>
          </p:cNvSpPr>
          <p:nvPr>
            <p:ph type="title"/>
          </p:nvPr>
        </p:nvSpPr>
        <p:spPr bwMode="auto">
          <a:xfrm>
            <a:off x="454025" y="1060403"/>
            <a:ext cx="8242201" cy="303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ts val="4000"/>
              </a:lnSpc>
              <a:defRPr sz="3600" b="1">
                <a:solidFill>
                  <a:srgbClr val="FFFFFF"/>
                </a:solidFill>
              </a:defRPr>
            </a:lvl1pPr>
          </a:lstStyle>
          <a:p>
            <a:pPr lvl="0"/>
            <a:r>
              <a:rPr lang="en-US" dirty="0" smtClean="0"/>
              <a:t>Click to edit Master title style</a:t>
            </a:r>
          </a:p>
        </p:txBody>
      </p:sp>
      <p:sp>
        <p:nvSpPr>
          <p:cNvPr id="6" name="Slide Number Placeholder 2"/>
          <p:cNvSpPr>
            <a:spLocks noGrp="1"/>
          </p:cNvSpPr>
          <p:nvPr>
            <p:ph type="sldNum" sz="quarter" idx="10"/>
          </p:nvPr>
        </p:nvSpPr>
        <p:spPr/>
        <p:txBody>
          <a:bodyPr/>
          <a:lstStyle>
            <a:lvl1pPr>
              <a:defRPr/>
            </a:lvl1pPr>
          </a:lstStyle>
          <a:p>
            <a:pPr>
              <a:defRPr/>
            </a:pPr>
            <a:fld id="{7C0D5672-061E-6647-AA6D-F15D345A0698}" type="slidenum">
              <a:rPr lang="en-US"/>
              <a:pPr>
                <a:defRPr/>
              </a:pPr>
              <a:t>‹#›</a:t>
            </a:fld>
            <a:endParaRPr lang="en-US"/>
          </a:p>
        </p:txBody>
      </p:sp>
      <p:sp>
        <p:nvSpPr>
          <p:cNvPr id="8" name="Footer Placeholder 3"/>
          <p:cNvSpPr>
            <a:spLocks noGrp="1"/>
          </p:cNvSpPr>
          <p:nvPr>
            <p:ph type="ftr" sz="quarter" idx="11"/>
          </p:nvPr>
        </p:nvSpPr>
        <p:spPr/>
        <p:txBody>
          <a:bodyPr/>
          <a:lstStyle>
            <a:lvl1pPr>
              <a:defRPr/>
            </a:lvl1pPr>
          </a:lstStyle>
          <a:p>
            <a:pPr>
              <a:defRPr/>
            </a:pPr>
            <a:r>
              <a:rPr lang="en-US"/>
              <a:t>Confidential, unpublished property of Cigna. Do not duplicate or distribute. Use and distribution limited solely to authorized personnel. © 2014 Cigna  </a:t>
            </a:r>
          </a:p>
        </p:txBody>
      </p:sp>
    </p:spTree>
    <p:extLst>
      <p:ext uri="{BB962C8B-B14F-4D97-AF65-F5344CB8AC3E}">
        <p14:creationId xmlns:p14="http://schemas.microsoft.com/office/powerpoint/2010/main" val="2272387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730250"/>
          </a:xfrm>
        </p:spPr>
        <p:txBody>
          <a:bodyPr/>
          <a:lstStyle>
            <a:lvl1pPr>
              <a:defRPr>
                <a:solidFill>
                  <a:srgbClr val="005AAA"/>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457200" y="1600200"/>
            <a:ext cx="8229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3"/>
          </p:nvPr>
        </p:nvSpPr>
        <p:spPr>
          <a:ln/>
        </p:spPr>
        <p:txBody>
          <a:bodyPr/>
          <a:lstStyle>
            <a:lvl1pPr>
              <a:defRPr/>
            </a:lvl1pPr>
          </a:lstStyle>
          <a:p>
            <a:pPr>
              <a:defRPr/>
            </a:pPr>
            <a:fld id="{E42D433F-4F5C-0346-A428-9CB1888D7D5F}" type="slidenum">
              <a:rPr lang="en-US"/>
              <a:pPr>
                <a:defRPr/>
              </a:pPr>
              <a:t>‹#›</a:t>
            </a:fld>
            <a:endParaRPr lang="en-US" dirty="0"/>
          </a:p>
        </p:txBody>
      </p:sp>
      <p:sp>
        <p:nvSpPr>
          <p:cNvPr id="7" name="Rectangle 7"/>
          <p:cNvSpPr>
            <a:spLocks noGrp="1" noChangeArrowheads="1"/>
          </p:cNvSpPr>
          <p:nvPr>
            <p:ph type="ftr" sz="quarter" idx="14"/>
          </p:nvPr>
        </p:nvSpPr>
        <p:spPr>
          <a:ln/>
        </p:spPr>
        <p:txBody>
          <a:bodyPr/>
          <a:lstStyle>
            <a:lvl1pPr>
              <a:defRPr/>
            </a:lvl1pPr>
          </a:lstStyle>
          <a:p>
            <a:pPr>
              <a:defRPr/>
            </a:pPr>
            <a:r>
              <a:rPr lang="en-US"/>
              <a:t>Confidential, unpublished property of Cigna. Do not duplicate or distribute. Use and distribution limited solely to authorized personnel. © 2014 Cigna  </a:t>
            </a:r>
          </a:p>
        </p:txBody>
      </p:sp>
    </p:spTree>
    <p:extLst>
      <p:ext uri="{BB962C8B-B14F-4D97-AF65-F5344CB8AC3E}">
        <p14:creationId xmlns:p14="http://schemas.microsoft.com/office/powerpoint/2010/main" val="59866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E1175082-223B-DA47-84B6-D9C3DEC1DE11}" type="slidenum">
              <a:rPr lang="en-US"/>
              <a:pPr>
                <a:defRPr/>
              </a:pPr>
              <a:t>‹#›</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Confidential, unpublished property of Cigna. Do not duplicate or distribute. Use and distribution limited solely to authorized personnel. © 2014 Cigna</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730250"/>
          </a:xfrm>
        </p:spPr>
        <p:txBody>
          <a:bodyPr/>
          <a:lstStyle>
            <a:lvl1pPr>
              <a:defRPr>
                <a:solidFill>
                  <a:srgbClr val="005AAA"/>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457200" y="1600200"/>
            <a:ext cx="8229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3"/>
          </p:nvPr>
        </p:nvSpPr>
        <p:spPr>
          <a:ln/>
        </p:spPr>
        <p:txBody>
          <a:bodyPr/>
          <a:lstStyle>
            <a:lvl1pPr>
              <a:defRPr/>
            </a:lvl1pPr>
          </a:lstStyle>
          <a:p>
            <a:pPr>
              <a:defRPr/>
            </a:pPr>
            <a:fld id="{E42D433F-4F5C-0346-A428-9CB1888D7D5F}" type="slidenum">
              <a:rPr lang="en-US"/>
              <a:pPr>
                <a:defRPr/>
              </a:pPr>
              <a:t>‹#›</a:t>
            </a:fld>
            <a:endParaRPr lang="en-US" dirty="0"/>
          </a:p>
        </p:txBody>
      </p:sp>
      <p:sp>
        <p:nvSpPr>
          <p:cNvPr id="7" name="Rectangle 7"/>
          <p:cNvSpPr>
            <a:spLocks noGrp="1" noChangeArrowheads="1"/>
          </p:cNvSpPr>
          <p:nvPr>
            <p:ph type="ftr" sz="quarter" idx="14"/>
          </p:nvPr>
        </p:nvSpPr>
        <p:spPr>
          <a:ln/>
        </p:spPr>
        <p:txBody>
          <a:bodyPr/>
          <a:lstStyle>
            <a:lvl1pPr>
              <a:defRPr/>
            </a:lvl1pPr>
          </a:lstStyle>
          <a:p>
            <a:pPr>
              <a:defRPr/>
            </a:pPr>
            <a:r>
              <a:rPr lang="en-US"/>
              <a:t>Confidential, unpublished property of Cigna. Do not duplicate or distribute. Use and distribution limited solely to authorized personnel. © 2014 Cigna  </a:t>
            </a:r>
          </a:p>
        </p:txBody>
      </p:sp>
    </p:spTree>
    <p:extLst>
      <p:ext uri="{BB962C8B-B14F-4D97-AF65-F5344CB8AC3E}">
        <p14:creationId xmlns:p14="http://schemas.microsoft.com/office/powerpoint/2010/main" val="33741695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730250"/>
          </a:xfrm>
        </p:spPr>
        <p:txBody>
          <a:bodyPr/>
          <a:lstStyle>
            <a:lvl1pPr>
              <a:defRPr>
                <a:solidFill>
                  <a:srgbClr val="005AAA"/>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457200" y="1600200"/>
            <a:ext cx="8229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3"/>
          </p:nvPr>
        </p:nvSpPr>
        <p:spPr>
          <a:ln/>
        </p:spPr>
        <p:txBody>
          <a:bodyPr/>
          <a:lstStyle>
            <a:lvl1pPr>
              <a:defRPr/>
            </a:lvl1pPr>
          </a:lstStyle>
          <a:p>
            <a:pPr>
              <a:defRPr/>
            </a:pPr>
            <a:fld id="{E42D433F-4F5C-0346-A428-9CB1888D7D5F}" type="slidenum">
              <a:rPr lang="en-US"/>
              <a:pPr>
                <a:defRPr/>
              </a:pPr>
              <a:t>‹#›</a:t>
            </a:fld>
            <a:endParaRPr lang="en-US" dirty="0"/>
          </a:p>
        </p:txBody>
      </p:sp>
      <p:sp>
        <p:nvSpPr>
          <p:cNvPr id="7" name="Rectangle 7"/>
          <p:cNvSpPr>
            <a:spLocks noGrp="1" noChangeArrowheads="1"/>
          </p:cNvSpPr>
          <p:nvPr>
            <p:ph type="ftr" sz="quarter" idx="14"/>
          </p:nvPr>
        </p:nvSpPr>
        <p:spPr>
          <a:ln/>
        </p:spPr>
        <p:txBody>
          <a:bodyPr/>
          <a:lstStyle>
            <a:lvl1pPr>
              <a:defRPr/>
            </a:lvl1pPr>
          </a:lstStyle>
          <a:p>
            <a:pPr>
              <a:defRPr/>
            </a:pPr>
            <a:r>
              <a:rPr lang="en-US"/>
              <a:t>Confidential, unpublished property of Cigna. Do not duplicate or distribute. Use and distribution limited solely to authorized personnel. © 2014 Cigna  </a:t>
            </a:r>
          </a:p>
        </p:txBody>
      </p:sp>
    </p:spTree>
    <p:extLst>
      <p:ext uri="{BB962C8B-B14F-4D97-AF65-F5344CB8AC3E}">
        <p14:creationId xmlns:p14="http://schemas.microsoft.com/office/powerpoint/2010/main" val="1765635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B71FFCE3-0B61-4A09-8EAC-84520E5F4870}" type="slidenum">
              <a:rPr lang="en-US" altLang="en-US"/>
              <a:pPr/>
              <a:t>‹#›</a:t>
            </a:fld>
            <a:endParaRPr lang="en-US" altLang="en-US"/>
          </a:p>
        </p:txBody>
      </p:sp>
    </p:spTree>
    <p:extLst>
      <p:ext uri="{BB962C8B-B14F-4D97-AF65-F5344CB8AC3E}">
        <p14:creationId xmlns:p14="http://schemas.microsoft.com/office/powerpoint/2010/main" val="12242525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9225" y="274638"/>
            <a:ext cx="8812213" cy="446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85738" y="1042988"/>
            <a:ext cx="8793162" cy="5405437"/>
          </a:xfrm>
        </p:spPr>
        <p:txBody>
          <a:bodyPr/>
          <a:lstStyle/>
          <a:p>
            <a:endParaRPr lang="en-US"/>
          </a:p>
        </p:txBody>
      </p:sp>
      <p:sp>
        <p:nvSpPr>
          <p:cNvPr id="4" name="Slide Number Placeholder 3"/>
          <p:cNvSpPr>
            <a:spLocks noGrp="1"/>
          </p:cNvSpPr>
          <p:nvPr>
            <p:ph type="sldNum" sz="quarter" idx="10"/>
          </p:nvPr>
        </p:nvSpPr>
        <p:spPr>
          <a:xfrm>
            <a:off x="8686800" y="6564313"/>
            <a:ext cx="392113" cy="153987"/>
          </a:xfrm>
        </p:spPr>
        <p:txBody>
          <a:bodyPr/>
          <a:lstStyle>
            <a:lvl1pPr>
              <a:defRPr/>
            </a:lvl1pPr>
          </a:lstStyle>
          <a:p>
            <a:fld id="{40546548-2DF0-45B9-A3B0-04338C936933}" type="slidenum">
              <a:rPr lang="en-US" altLang="en-US"/>
              <a:pPr/>
              <a:t>‹#›</a:t>
            </a:fld>
            <a:endParaRPr lang="en-US" altLang="en-US"/>
          </a:p>
        </p:txBody>
      </p:sp>
    </p:spTree>
    <p:extLst>
      <p:ext uri="{BB962C8B-B14F-4D97-AF65-F5344CB8AC3E}">
        <p14:creationId xmlns:p14="http://schemas.microsoft.com/office/powerpoint/2010/main" val="44153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Font typeface="Lucida Grande"/>
              <a:buChar char="&gt;"/>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title"/>
          </p:nvPr>
        </p:nvSpPr>
        <p:spPr>
          <a:xfrm>
            <a:off x="458788" y="274638"/>
            <a:ext cx="8229600" cy="1143000"/>
          </a:xfrm>
        </p:spPr>
        <p:txBody>
          <a:bodyPr/>
          <a:lstStyle/>
          <a:p>
            <a:r>
              <a:rPr lang="en-US" smtClean="0"/>
              <a:t>Click to edit Master title style</a:t>
            </a:r>
            <a:endParaRPr lang="en-US" dirty="0"/>
          </a:p>
        </p:txBody>
      </p:sp>
      <p:sp>
        <p:nvSpPr>
          <p:cNvPr id="4" name="Slide Number Placeholder 5"/>
          <p:cNvSpPr>
            <a:spLocks noGrp="1"/>
          </p:cNvSpPr>
          <p:nvPr>
            <p:ph type="sldNum" sz="quarter" idx="10"/>
          </p:nvPr>
        </p:nvSpPr>
        <p:spPr>
          <a:ln/>
        </p:spPr>
        <p:txBody>
          <a:bodyPr/>
          <a:lstStyle>
            <a:lvl1pPr>
              <a:defRPr/>
            </a:lvl1pPr>
          </a:lstStyle>
          <a:p>
            <a:pPr>
              <a:defRPr/>
            </a:pPr>
            <a:fld id="{C09460BB-1C82-BA43-96C3-02B84A2E752A}" type="slidenum">
              <a:rPr lang="en-US"/>
              <a:pPr>
                <a:defRPr/>
              </a:pPr>
              <a:t>‹#›</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Confidential, unpublished property of Cigna. Do not duplicate or distribute. Use and distribution limited solely to authorized personnel. © 2014 Cigna</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userDrawn="1"/>
        </p:nvSpPr>
        <p:spPr bwMode="auto">
          <a:xfrm rot="5400000">
            <a:off x="2355056" y="-2382044"/>
            <a:ext cx="4424363" cy="9144001"/>
          </a:xfrm>
          <a:prstGeom prst="rect">
            <a:avLst/>
          </a:prstGeom>
          <a:solidFill>
            <a:srgbClr val="004986"/>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00"/>
              </a:solidFill>
              <a:ea typeface="ＭＳ Ｐゴシック" pitchFamily="34" charset="-128"/>
            </a:endParaRPr>
          </a:p>
        </p:txBody>
      </p:sp>
      <p:sp>
        <p:nvSpPr>
          <p:cNvPr id="5" name="Rectangle 4"/>
          <p:cNvSpPr/>
          <p:nvPr userDrawn="1"/>
        </p:nvSpPr>
        <p:spPr bwMode="auto">
          <a:xfrm rot="5400000">
            <a:off x="3878262" y="519113"/>
            <a:ext cx="1404937" cy="9170988"/>
          </a:xfrm>
          <a:prstGeom prst="rect">
            <a:avLst/>
          </a:prstGeom>
          <a:solidFill>
            <a:srgbClr val="188CCC"/>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00"/>
              </a:solidFill>
              <a:ea typeface="ＭＳ Ｐゴシック" pitchFamily="34" charset="-128"/>
            </a:endParaRPr>
          </a:p>
        </p:txBody>
      </p:sp>
      <p:sp>
        <p:nvSpPr>
          <p:cNvPr id="7" name="Text Placeholder 2"/>
          <p:cNvSpPr>
            <a:spLocks noGrp="1"/>
          </p:cNvSpPr>
          <p:nvPr>
            <p:ph type="subTitle" idx="1"/>
          </p:nvPr>
        </p:nvSpPr>
        <p:spPr>
          <a:xfrm>
            <a:off x="457200" y="4402138"/>
            <a:ext cx="7696200" cy="1404938"/>
          </a:xfrm>
        </p:spPr>
        <p:txBody>
          <a:bodyPr anchor="ctr"/>
          <a:lstStyle>
            <a:lvl1pPr marL="0" indent="0">
              <a:lnSpc>
                <a:spcPts val="1900"/>
              </a:lnSpc>
              <a:buFont typeface="Arial" charset="0"/>
              <a:buNone/>
              <a:defRPr sz="2000" b="0">
                <a:solidFill>
                  <a:schemeClr val="bg1"/>
                </a:solidFill>
                <a:latin typeface="Arial" charset="0"/>
              </a:defRPr>
            </a:lvl1pPr>
          </a:lstStyle>
          <a:p>
            <a:r>
              <a:rPr lang="en-US" smtClean="0"/>
              <a:t>Click to edit Master subtitle style</a:t>
            </a:r>
            <a:endParaRPr lang="en-US" dirty="0"/>
          </a:p>
        </p:txBody>
      </p:sp>
      <p:sp>
        <p:nvSpPr>
          <p:cNvPr id="8" name="Title Placeholder 1"/>
          <p:cNvSpPr>
            <a:spLocks noGrp="1"/>
          </p:cNvSpPr>
          <p:nvPr>
            <p:ph type="ctrTitle"/>
          </p:nvPr>
        </p:nvSpPr>
        <p:spPr>
          <a:xfrm>
            <a:off x="452439" y="2979738"/>
            <a:ext cx="8716962" cy="957264"/>
          </a:xfrm>
          <a:prstGeom prst="rect">
            <a:avLst/>
          </a:prstGeom>
        </p:spPr>
        <p:txBody>
          <a:bodyPr anchor="b"/>
          <a:lstStyle>
            <a:lvl1pPr>
              <a:lnSpc>
                <a:spcPts val="4800"/>
              </a:lnSpc>
              <a:defRPr sz="3800" b="1" cap="all" baseline="0">
                <a:solidFill>
                  <a:srgbClr val="FFFFFF"/>
                </a:solidFill>
                <a:latin typeface="Arial"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14E9FF85-D649-9948-AB55-89967B355AB7}" type="slidenum">
              <a:rPr lang="en-US"/>
              <a:pPr>
                <a:defRPr/>
              </a:pPr>
              <a:t>‹#›</a:t>
            </a:fld>
            <a:endParaRPr lang="en-US"/>
          </a:p>
        </p:txBody>
      </p:sp>
      <p:sp>
        <p:nvSpPr>
          <p:cNvPr id="9" name="Rectangle 7"/>
          <p:cNvSpPr>
            <a:spLocks noGrp="1" noChangeArrowheads="1"/>
          </p:cNvSpPr>
          <p:nvPr>
            <p:ph type="ftr" sz="quarter" idx="11"/>
          </p:nvPr>
        </p:nvSpPr>
        <p:spPr/>
        <p:txBody>
          <a:bodyPr/>
          <a:lstStyle>
            <a:lvl1pPr>
              <a:defRPr/>
            </a:lvl1pPr>
          </a:lstStyle>
          <a:p>
            <a:pPr>
              <a:defRPr/>
            </a:pPr>
            <a:r>
              <a:rPr lang="en-US"/>
              <a:t>Confidential, unpublished property of Cigna. Do not duplicate or distribute. Use and distribution limited solely to authorized personnel. © 2014 Cigna</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1"/>
          <p:cNvSpPr>
            <a:spLocks noGrp="1"/>
          </p:cNvSpPr>
          <p:nvPr>
            <p:ph type="title"/>
          </p:nvPr>
        </p:nvSpPr>
        <p:spPr>
          <a:xfrm>
            <a:off x="458788" y="274638"/>
            <a:ext cx="8229600" cy="1143000"/>
          </a:xfrm>
        </p:spPr>
        <p:txBody>
          <a:bodyPr/>
          <a:lstStyle/>
          <a:p>
            <a:r>
              <a:rPr lang="en-US" smtClean="0"/>
              <a:t>Click to edit Master title style</a:t>
            </a:r>
            <a:endParaRPr lang="en-US" dirty="0"/>
          </a:p>
        </p:txBody>
      </p:sp>
      <p:sp>
        <p:nvSpPr>
          <p:cNvPr id="3" name="Slide Number Placeholder 5"/>
          <p:cNvSpPr>
            <a:spLocks noGrp="1"/>
          </p:cNvSpPr>
          <p:nvPr>
            <p:ph type="sldNum" sz="quarter" idx="10"/>
          </p:nvPr>
        </p:nvSpPr>
        <p:spPr>
          <a:ln/>
        </p:spPr>
        <p:txBody>
          <a:bodyPr/>
          <a:lstStyle>
            <a:lvl1pPr>
              <a:defRPr/>
            </a:lvl1pPr>
          </a:lstStyle>
          <a:p>
            <a:pPr>
              <a:defRPr/>
            </a:pPr>
            <a:fld id="{2065FD93-80C1-6A47-BC16-C40ABAFF207E}" type="slidenum">
              <a:rPr lang="en-US"/>
              <a:pPr>
                <a:defRPr/>
              </a:pPr>
              <a:t>‹#›</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Confidential, unpublished property of Cigna. Do not duplicate or distribute. Use and distribution limited solely to authorized personnel. © 2014 Cigna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8788" y="274638"/>
            <a:ext cx="8229600" cy="1143000"/>
          </a:xfrm>
        </p:spPr>
        <p:txBody>
          <a:bodyPr/>
          <a:lstStyle>
            <a:lvl1pPr>
              <a:defRPr>
                <a:solidFill>
                  <a:srgbClr val="004986"/>
                </a:solidFill>
              </a:defRPr>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ln/>
        </p:spPr>
        <p:txBody>
          <a:bodyPr/>
          <a:lstStyle>
            <a:lvl1pPr>
              <a:defRPr/>
            </a:lvl1pPr>
          </a:lstStyle>
          <a:p>
            <a:pPr>
              <a:defRPr/>
            </a:pPr>
            <a:fld id="{33C9ECEC-BCC6-AF45-921B-4C7F686FF70A}" type="slidenum">
              <a:rPr lang="en-US"/>
              <a:pPr>
                <a:defRPr/>
              </a:pPr>
              <a:t>‹#›</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Confidential, unpublished property of Cigna. Do not duplicate or distribute. Use and distribution limited solely to authorized personnel. © 2014 Cigna</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3"/>
          <p:cNvSpPr/>
          <p:nvPr/>
        </p:nvSpPr>
        <p:spPr>
          <a:xfrm rot="21300000">
            <a:off x="676275" y="644525"/>
            <a:ext cx="7954963" cy="5384800"/>
          </a:xfrm>
          <a:prstGeom prst="rect">
            <a:avLst/>
          </a:prstGeom>
          <a:solidFill>
            <a:srgbClr val="CAD2D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5" name="Rectangle 4"/>
          <p:cNvSpPr/>
          <p:nvPr/>
        </p:nvSpPr>
        <p:spPr>
          <a:xfrm>
            <a:off x="1752600" y="1282700"/>
            <a:ext cx="7391400" cy="3898900"/>
          </a:xfrm>
          <a:prstGeom prst="rect">
            <a:avLst/>
          </a:prstGeom>
          <a:solidFill>
            <a:srgbClr val="F9A63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2" name="Title 1"/>
          <p:cNvSpPr>
            <a:spLocks noGrp="1"/>
          </p:cNvSpPr>
          <p:nvPr>
            <p:ph type="ctrTitle"/>
          </p:nvPr>
        </p:nvSpPr>
        <p:spPr>
          <a:xfrm>
            <a:off x="3211931" y="1371600"/>
            <a:ext cx="3485597" cy="1774825"/>
          </a:xfrm>
        </p:spPr>
        <p:txBody>
          <a:bodyPr anchor="b">
            <a:normAutofit/>
          </a:bodyPr>
          <a:lstStyle>
            <a:lvl1pPr algn="l">
              <a:lnSpc>
                <a:spcPts val="2800"/>
              </a:lnSpc>
              <a:defRPr sz="2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200400" y="3352800"/>
            <a:ext cx="3497128" cy="685800"/>
          </a:xfrm>
        </p:spPr>
        <p:txBody>
          <a:bodyPr/>
          <a:lstStyle>
            <a:lvl1pPr marL="0" indent="0" algn="l">
              <a:lnSpc>
                <a:spcPts val="1600"/>
              </a:lnSpc>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descr="Cigna_Logo_RGB_web.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7086600" y="6079435"/>
            <a:ext cx="609600" cy="626166"/>
          </a:xfrm>
          <a:prstGeom prst="rect">
            <a:avLst/>
          </a:prstGeom>
        </p:spPr>
      </p:pic>
      <p:sp>
        <p:nvSpPr>
          <p:cNvPr id="10" name="Rectangle 9"/>
          <p:cNvSpPr/>
          <p:nvPr/>
        </p:nvSpPr>
        <p:spPr>
          <a:xfrm>
            <a:off x="1752600" y="4800600"/>
            <a:ext cx="7391400" cy="533400"/>
          </a:xfrm>
          <a:prstGeom prst="rect">
            <a:avLst/>
          </a:prstGeom>
          <a:solidFill>
            <a:srgbClr val="2AA9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endParaRPr lang="en-US" sz="180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142414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4"/>
          <p:cNvSpPr>
            <a:spLocks noGrp="1"/>
          </p:cNvSpPr>
          <p:nvPr>
            <p:ph type="ftr" sz="quarter" idx="10"/>
          </p:nvPr>
        </p:nvSpPr>
        <p:spPr>
          <a:xfrm>
            <a:off x="533400" y="6645275"/>
            <a:ext cx="6705600" cy="212725"/>
          </a:xfrm>
        </p:spPr>
        <p:txBody>
          <a:bodyPr/>
          <a:lstStyle>
            <a:lvl1pPr>
              <a:defRPr>
                <a:solidFill>
                  <a:srgbClr val="999999"/>
                </a:solidFill>
                <a:ea typeface="Arial Narrow" charset="0"/>
                <a:cs typeface="Arial Narrow" charset="0"/>
              </a:defRPr>
            </a:lvl1pPr>
          </a:lstStyle>
          <a:p>
            <a:r>
              <a:rPr lang="en-US" dirty="0" smtClean="0"/>
              <a:t>Confidential, unpublished property of Cigna. Do not duplicate or distribute. Use and distribution limited solely to authorized personnel. © Copyright 2012 Cigna</a:t>
            </a:r>
            <a:endParaRPr lang="en-US" dirty="0"/>
          </a:p>
        </p:txBody>
      </p:sp>
      <p:sp>
        <p:nvSpPr>
          <p:cNvPr id="5" name="Slide Number Placeholder 5"/>
          <p:cNvSpPr>
            <a:spLocks noGrp="1"/>
          </p:cNvSpPr>
          <p:nvPr>
            <p:ph type="sldNum" sz="quarter" idx="11"/>
          </p:nvPr>
        </p:nvSpPr>
        <p:spPr/>
        <p:txBody>
          <a:bodyPr/>
          <a:lstStyle>
            <a:lvl1pPr>
              <a:defRPr>
                <a:solidFill>
                  <a:srgbClr val="999999"/>
                </a:solidFill>
              </a:defRPr>
            </a:lvl1pPr>
          </a:lstStyle>
          <a:p>
            <a:fld id="{BCD7A89A-0F59-45B2-8839-FD82EC6B5E09}" type="slidenum">
              <a:rPr lang="en-US" smtClean="0"/>
              <a:pPr/>
              <a:t>‹#›</a:t>
            </a:fld>
            <a:endParaRPr lang="en-US" dirty="0"/>
          </a:p>
        </p:txBody>
      </p:sp>
      <p:pic>
        <p:nvPicPr>
          <p:cNvPr id="6" name="Picture 5" descr="Cigna_Logo_RGB_web.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7086600" y="6079435"/>
            <a:ext cx="609600" cy="626166"/>
          </a:xfrm>
          <a:prstGeom prst="rect">
            <a:avLst/>
          </a:prstGeom>
        </p:spPr>
      </p:pic>
    </p:spTree>
    <p:extLst>
      <p:ext uri="{BB962C8B-B14F-4D97-AF65-F5344CB8AC3E}">
        <p14:creationId xmlns:p14="http://schemas.microsoft.com/office/powerpoint/2010/main" val="2357345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Rectangle 2"/>
          <p:cNvSpPr/>
          <p:nvPr/>
        </p:nvSpPr>
        <p:spPr>
          <a:xfrm>
            <a:off x="0" y="271463"/>
            <a:ext cx="9144000" cy="4910137"/>
          </a:xfrm>
          <a:prstGeom prst="rect">
            <a:avLst/>
          </a:prstGeom>
          <a:solidFill>
            <a:srgbClr val="005A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p:nvSpPr>
        <p:spPr>
          <a:xfrm>
            <a:off x="0" y="-3175"/>
            <a:ext cx="9144000" cy="274638"/>
          </a:xfrm>
          <a:prstGeom prst="rect">
            <a:avLst/>
          </a:prstGeom>
          <a:solidFill>
            <a:srgbClr val="7CAA1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TextBox 4"/>
          <p:cNvSpPr txBox="1"/>
          <p:nvPr userDrawn="1"/>
        </p:nvSpPr>
        <p:spPr>
          <a:xfrm>
            <a:off x="5597525" y="26988"/>
            <a:ext cx="3505200" cy="214312"/>
          </a:xfrm>
          <a:prstGeom prst="rect">
            <a:avLst/>
          </a:prstGeom>
          <a:noFill/>
        </p:spPr>
        <p:txBody>
          <a:bodyPr>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a:pPr algn="r">
              <a:defRPr/>
            </a:pPr>
            <a:r>
              <a:rPr lang="en-US" sz="800" dirty="0" smtClean="0">
                <a:solidFill>
                  <a:prstClr val="white"/>
                </a:solidFill>
              </a:rPr>
              <a:t>F  O  R     I  N  T  E  R  N  A  L     U  S  E     O  N  L  Y</a:t>
            </a:r>
          </a:p>
        </p:txBody>
      </p:sp>
      <p:sp>
        <p:nvSpPr>
          <p:cNvPr id="7" name="Title Placeholder 26"/>
          <p:cNvSpPr>
            <a:spLocks noGrp="1"/>
          </p:cNvSpPr>
          <p:nvPr>
            <p:ph type="title"/>
          </p:nvPr>
        </p:nvSpPr>
        <p:spPr bwMode="auto">
          <a:xfrm>
            <a:off x="454025" y="1060403"/>
            <a:ext cx="8242201" cy="303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ts val="4000"/>
              </a:lnSpc>
              <a:defRPr sz="3600" b="1">
                <a:solidFill>
                  <a:srgbClr val="FFFFFF"/>
                </a:solidFill>
              </a:defRPr>
            </a:lvl1pPr>
          </a:lstStyle>
          <a:p>
            <a:pPr lvl="0"/>
            <a:r>
              <a:rPr lang="en-US" dirty="0" smtClean="0"/>
              <a:t>Click to edit Master title style</a:t>
            </a:r>
          </a:p>
        </p:txBody>
      </p:sp>
      <p:sp>
        <p:nvSpPr>
          <p:cNvPr id="6" name="Slide Number Placeholder 2"/>
          <p:cNvSpPr>
            <a:spLocks noGrp="1"/>
          </p:cNvSpPr>
          <p:nvPr>
            <p:ph type="sldNum" sz="quarter" idx="10"/>
          </p:nvPr>
        </p:nvSpPr>
        <p:spPr/>
        <p:txBody>
          <a:bodyPr/>
          <a:lstStyle>
            <a:lvl1pPr>
              <a:defRPr/>
            </a:lvl1pPr>
          </a:lstStyle>
          <a:p>
            <a:pPr>
              <a:defRPr/>
            </a:pPr>
            <a:fld id="{7C0D5672-061E-6647-AA6D-F15D345A0698}" type="slidenum">
              <a:rPr lang="en-US"/>
              <a:pPr>
                <a:defRPr/>
              </a:pPr>
              <a:t>‹#›</a:t>
            </a:fld>
            <a:endParaRPr lang="en-US"/>
          </a:p>
        </p:txBody>
      </p:sp>
      <p:sp>
        <p:nvSpPr>
          <p:cNvPr id="8" name="Footer Placeholder 3"/>
          <p:cNvSpPr>
            <a:spLocks noGrp="1"/>
          </p:cNvSpPr>
          <p:nvPr>
            <p:ph type="ftr" sz="quarter" idx="11"/>
          </p:nvPr>
        </p:nvSpPr>
        <p:spPr/>
        <p:txBody>
          <a:bodyPr/>
          <a:lstStyle>
            <a:lvl1pPr>
              <a:defRPr/>
            </a:lvl1pPr>
          </a:lstStyle>
          <a:p>
            <a:pPr>
              <a:defRPr/>
            </a:pPr>
            <a:r>
              <a:rPr lang="en-US"/>
              <a:t>Confidential, unpublished property of Cigna. Do not duplicate or distribute. Use and distribution limited solely to authorized personnel. © 2014 Cigna  </a:t>
            </a:r>
          </a:p>
        </p:txBody>
      </p:sp>
    </p:spTree>
    <p:extLst>
      <p:ext uri="{BB962C8B-B14F-4D97-AF65-F5344CB8AC3E}">
        <p14:creationId xmlns:p14="http://schemas.microsoft.com/office/powerpoint/2010/main" val="110084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image" Target="../media/image4.jpeg"/><Relationship Id="rId5" Type="http://schemas.openxmlformats.org/officeDocument/2006/relationships/slideLayout" Target="../slideLayouts/slideLayout11.xml"/><Relationship Id="rId10" Type="http://schemas.openxmlformats.org/officeDocument/2006/relationships/image" Target="../media/image3.jpeg"/><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4.jpe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3.jpeg"/><Relationship Id="rId5" Type="http://schemas.openxmlformats.org/officeDocument/2006/relationships/slideLayout" Target="../slideLayouts/slideLayout19.xml"/><Relationship Id="rId10" Type="http://schemas.openxmlformats.org/officeDocument/2006/relationships/theme" Target="../theme/theme3.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
            </p:custDataLst>
            <p:extLst>
              <p:ext uri="{D42A27DB-BD31-4B8C-83A1-F6EECF244321}">
                <p14:modId xmlns:p14="http://schemas.microsoft.com/office/powerpoint/2010/main" val="40163459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8"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026" name="Text Placeholder 2"/>
          <p:cNvSpPr>
            <a:spLocks noGrp="1"/>
          </p:cNvSpPr>
          <p:nvPr>
            <p:ph type="body" idx="1"/>
          </p:nvPr>
        </p:nvSpPr>
        <p:spPr bwMode="auto">
          <a:xfrm>
            <a:off x="457200" y="1600200"/>
            <a:ext cx="82296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 16 pt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bwMode="auto">
          <a:xfrm>
            <a:off x="7010400" y="6629400"/>
            <a:ext cx="2133600" cy="212725"/>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000">
                <a:solidFill>
                  <a:srgbClr val="999999"/>
                </a:solidFill>
                <a:latin typeface="Arial" pitchFamily="-1" charset="0"/>
                <a:ea typeface="Arial" pitchFamily="-1" charset="0"/>
                <a:cs typeface="Arial" pitchFamily="-1" charset="0"/>
              </a:defRPr>
            </a:lvl1pPr>
          </a:lstStyle>
          <a:p>
            <a:pPr>
              <a:defRPr/>
            </a:pPr>
            <a:fld id="{08B40851-3D02-154E-9BA8-1DF04C8BDF42}" type="slidenum">
              <a:rPr lang="en-US"/>
              <a:pPr>
                <a:defRPr/>
              </a:pPr>
              <a:t>‹#›</a:t>
            </a:fld>
            <a:endParaRPr lang="en-US"/>
          </a:p>
        </p:txBody>
      </p:sp>
      <p:sp>
        <p:nvSpPr>
          <p:cNvPr id="1031" name="Rectangle 7"/>
          <p:cNvSpPr>
            <a:spLocks noGrp="1" noChangeArrowheads="1"/>
          </p:cNvSpPr>
          <p:nvPr>
            <p:ph type="ftr" sz="quarter" idx="3"/>
          </p:nvPr>
        </p:nvSpPr>
        <p:spPr bwMode="auto">
          <a:xfrm>
            <a:off x="0" y="6626225"/>
            <a:ext cx="7011988" cy="2286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800">
                <a:solidFill>
                  <a:srgbClr val="999999"/>
                </a:solidFill>
                <a:latin typeface="Arial Narrow" pitchFamily="-1" charset="0"/>
                <a:ea typeface="ＭＳ Ｐゴシック" pitchFamily="-1" charset="-128"/>
                <a:cs typeface="ＭＳ Ｐゴシック" pitchFamily="-1" charset="-128"/>
              </a:defRPr>
            </a:lvl1pPr>
          </a:lstStyle>
          <a:p>
            <a:pPr>
              <a:defRPr/>
            </a:pPr>
            <a:r>
              <a:rPr lang="en-US"/>
              <a:t>Confidential, unpublished property of Cigna. Do not duplicate or distribute. Use and distribution limited solely to authorized personnel. © 2014 Cigna</a:t>
            </a:r>
          </a:p>
        </p:txBody>
      </p:sp>
      <p:sp>
        <p:nvSpPr>
          <p:cNvPr id="1029" name="Title Placeholder 26"/>
          <p:cNvSpPr>
            <a:spLocks noGrp="1"/>
          </p:cNvSpPr>
          <p:nvPr>
            <p:ph type="title"/>
          </p:nvPr>
        </p:nvSpPr>
        <p:spPr bwMode="auto">
          <a:xfrm>
            <a:off x="457200" y="304800"/>
            <a:ext cx="8229600" cy="8636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n-US" dirty="0"/>
              <a:t>Click to edit Master title </a:t>
            </a:r>
            <a:r>
              <a:rPr lang="en-US" dirty="0" err="1" smtClean="0"/>
              <a:t>stylE</a:t>
            </a:r>
            <a:r>
              <a:rPr lang="en-US" dirty="0" smtClean="0"/>
              <a:t> 18 PT</a:t>
            </a:r>
            <a:br>
              <a:rPr lang="en-US" dirty="0" smtClean="0"/>
            </a:br>
            <a:endParaRPr lang="en-US" dirty="0"/>
          </a:p>
        </p:txBody>
      </p:sp>
      <p:grpSp>
        <p:nvGrpSpPr>
          <p:cNvPr id="1030" name="Group 10"/>
          <p:cNvGrpSpPr>
            <a:grpSpLocks/>
          </p:cNvGrpSpPr>
          <p:nvPr userDrawn="1"/>
        </p:nvGrpSpPr>
        <p:grpSpPr bwMode="auto">
          <a:xfrm>
            <a:off x="7113588" y="6137275"/>
            <a:ext cx="1563687" cy="511175"/>
            <a:chOff x="7113588" y="6137275"/>
            <a:chExt cx="1563687" cy="511175"/>
          </a:xfrm>
        </p:grpSpPr>
        <p:sp>
          <p:nvSpPr>
            <p:cNvPr id="10" name="Freeform 6"/>
            <p:cNvSpPr>
              <a:spLocks noEditPoints="1"/>
            </p:cNvSpPr>
            <p:nvPr/>
          </p:nvSpPr>
          <p:spPr bwMode="auto">
            <a:xfrm>
              <a:off x="7275513" y="6353175"/>
              <a:ext cx="222250" cy="295275"/>
            </a:xfrm>
            <a:custGeom>
              <a:avLst/>
              <a:gdLst>
                <a:gd name="T0" fmla="*/ 2147483647 w 420"/>
                <a:gd name="T1" fmla="*/ 2147483647 h 560"/>
                <a:gd name="T2" fmla="*/ 2147483647 w 420"/>
                <a:gd name="T3" fmla="*/ 2147483647 h 560"/>
                <a:gd name="T4" fmla="*/ 2147483647 w 420"/>
                <a:gd name="T5" fmla="*/ 2147483647 h 560"/>
                <a:gd name="T6" fmla="*/ 2147483647 w 420"/>
                <a:gd name="T7" fmla="*/ 2147483647 h 560"/>
                <a:gd name="T8" fmla="*/ 2147483647 w 420"/>
                <a:gd name="T9" fmla="*/ 2147483647 h 560"/>
                <a:gd name="T10" fmla="*/ 2147483647 w 420"/>
                <a:gd name="T11" fmla="*/ 2147483647 h 560"/>
                <a:gd name="T12" fmla="*/ 2147483647 w 420"/>
                <a:gd name="T13" fmla="*/ 2147483647 h 560"/>
                <a:gd name="T14" fmla="*/ 2147483647 w 420"/>
                <a:gd name="T15" fmla="*/ 2147483647 h 560"/>
                <a:gd name="T16" fmla="*/ 2147483647 w 420"/>
                <a:gd name="T17" fmla="*/ 2147483647 h 560"/>
                <a:gd name="T18" fmla="*/ 2147483647 w 420"/>
                <a:gd name="T19" fmla="*/ 2147483647 h 560"/>
                <a:gd name="T20" fmla="*/ 2147483647 w 420"/>
                <a:gd name="T21" fmla="*/ 2147483647 h 560"/>
                <a:gd name="T22" fmla="*/ 2147483647 w 420"/>
                <a:gd name="T23" fmla="*/ 2147483647 h 560"/>
                <a:gd name="T24" fmla="*/ 2147483647 w 420"/>
                <a:gd name="T25" fmla="*/ 2147483647 h 560"/>
                <a:gd name="T26" fmla="*/ 2147483647 w 420"/>
                <a:gd name="T27" fmla="*/ 2147483647 h 560"/>
                <a:gd name="T28" fmla="*/ 2147483647 w 420"/>
                <a:gd name="T29" fmla="*/ 2147483647 h 560"/>
                <a:gd name="T30" fmla="*/ 2147483647 w 420"/>
                <a:gd name="T31" fmla="*/ 2147483647 h 560"/>
                <a:gd name="T32" fmla="*/ 2147483647 w 420"/>
                <a:gd name="T33" fmla="*/ 2147483647 h 560"/>
                <a:gd name="T34" fmla="*/ 2147483647 w 420"/>
                <a:gd name="T35" fmla="*/ 2147483647 h 560"/>
                <a:gd name="T36" fmla="*/ 2147483647 w 420"/>
                <a:gd name="T37" fmla="*/ 2147483647 h 560"/>
                <a:gd name="T38" fmla="*/ 2147483647 w 420"/>
                <a:gd name="T39" fmla="*/ 2147483647 h 560"/>
                <a:gd name="T40" fmla="*/ 2147483647 w 420"/>
                <a:gd name="T41" fmla="*/ 2147483647 h 560"/>
                <a:gd name="T42" fmla="*/ 2147483647 w 420"/>
                <a:gd name="T43" fmla="*/ 2147483647 h 560"/>
                <a:gd name="T44" fmla="*/ 2147483647 w 420"/>
                <a:gd name="T45" fmla="*/ 2147483647 h 560"/>
                <a:gd name="T46" fmla="*/ 2147483647 w 420"/>
                <a:gd name="T47" fmla="*/ 2147483647 h 560"/>
                <a:gd name="T48" fmla="*/ 2147483647 w 420"/>
                <a:gd name="T49" fmla="*/ 2147483647 h 560"/>
                <a:gd name="T50" fmla="*/ 2147483647 w 420"/>
                <a:gd name="T51" fmla="*/ 2147483647 h 560"/>
                <a:gd name="T52" fmla="*/ 2147483647 w 420"/>
                <a:gd name="T53" fmla="*/ 2147483647 h 560"/>
                <a:gd name="T54" fmla="*/ 2147483647 w 420"/>
                <a:gd name="T55" fmla="*/ 0 h 560"/>
                <a:gd name="T56" fmla="*/ 2147483647 w 420"/>
                <a:gd name="T57" fmla="*/ 2147483647 h 560"/>
                <a:gd name="T58" fmla="*/ 2147483647 w 420"/>
                <a:gd name="T59" fmla="*/ 2147483647 h 560"/>
                <a:gd name="T60" fmla="*/ 2147483647 w 420"/>
                <a:gd name="T61" fmla="*/ 2147483647 h 560"/>
                <a:gd name="T62" fmla="*/ 2147483647 w 420"/>
                <a:gd name="T63" fmla="*/ 2147483647 h 560"/>
                <a:gd name="T64" fmla="*/ 2147483647 w 420"/>
                <a:gd name="T65" fmla="*/ 2147483647 h 560"/>
                <a:gd name="T66" fmla="*/ 2147483647 w 420"/>
                <a:gd name="T67" fmla="*/ 2147483647 h 560"/>
                <a:gd name="T68" fmla="*/ 2147483647 w 420"/>
                <a:gd name="T69" fmla="*/ 2147483647 h 560"/>
                <a:gd name="T70" fmla="*/ 2147483647 w 420"/>
                <a:gd name="T71" fmla="*/ 2147483647 h 560"/>
                <a:gd name="T72" fmla="*/ 2147483647 w 420"/>
                <a:gd name="T73" fmla="*/ 2147483647 h 560"/>
                <a:gd name="T74" fmla="*/ 2147483647 w 420"/>
                <a:gd name="T75" fmla="*/ 2147483647 h 560"/>
                <a:gd name="T76" fmla="*/ 2147483647 w 420"/>
                <a:gd name="T77" fmla="*/ 2147483647 h 560"/>
                <a:gd name="T78" fmla="*/ 2147483647 w 420"/>
                <a:gd name="T79" fmla="*/ 2147483647 h 560"/>
                <a:gd name="T80" fmla="*/ 2147483647 w 420"/>
                <a:gd name="T81" fmla="*/ 2147483647 h 560"/>
                <a:gd name="T82" fmla="*/ 2147483647 w 420"/>
                <a:gd name="T83" fmla="*/ 2147483647 h 560"/>
                <a:gd name="T84" fmla="*/ 2147483647 w 420"/>
                <a:gd name="T85" fmla="*/ 2147483647 h 560"/>
                <a:gd name="T86" fmla="*/ 2147483647 w 420"/>
                <a:gd name="T87" fmla="*/ 2147483647 h 560"/>
                <a:gd name="T88" fmla="*/ 2147483647 w 420"/>
                <a:gd name="T89" fmla="*/ 2147483647 h 560"/>
                <a:gd name="T90" fmla="*/ 2147483647 w 420"/>
                <a:gd name="T91" fmla="*/ 2147483647 h 560"/>
                <a:gd name="T92" fmla="*/ 2147483647 w 420"/>
                <a:gd name="T93" fmla="*/ 2147483647 h 560"/>
                <a:gd name="T94" fmla="*/ 2147483647 w 420"/>
                <a:gd name="T95" fmla="*/ 2147483647 h 560"/>
                <a:gd name="T96" fmla="*/ 2147483647 w 420"/>
                <a:gd name="T97" fmla="*/ 2147483647 h 560"/>
                <a:gd name="T98" fmla="*/ 2147483647 w 420"/>
                <a:gd name="T99" fmla="*/ 2147483647 h 560"/>
                <a:gd name="T100" fmla="*/ 2147483647 w 420"/>
                <a:gd name="T101" fmla="*/ 2147483647 h 560"/>
                <a:gd name="T102" fmla="*/ 2147483647 w 420"/>
                <a:gd name="T103" fmla="*/ 2147483647 h 560"/>
                <a:gd name="T104" fmla="*/ 2147483647 w 420"/>
                <a:gd name="T105" fmla="*/ 2147483647 h 560"/>
                <a:gd name="T106" fmla="*/ 0 w 420"/>
                <a:gd name="T107" fmla="*/ 2147483647 h 560"/>
                <a:gd name="T108" fmla="*/ 2147483647 w 420"/>
                <a:gd name="T109" fmla="*/ 2147483647 h 560"/>
                <a:gd name="T110" fmla="*/ 2147483647 w 420"/>
                <a:gd name="T111" fmla="*/ 0 h 5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20" h="560">
                  <a:moveTo>
                    <a:pt x="412" y="0"/>
                  </a:moveTo>
                  <a:lnTo>
                    <a:pt x="416" y="2"/>
                  </a:lnTo>
                  <a:lnTo>
                    <a:pt x="418" y="3"/>
                  </a:lnTo>
                  <a:lnTo>
                    <a:pt x="419" y="5"/>
                  </a:lnTo>
                  <a:lnTo>
                    <a:pt x="420" y="7"/>
                  </a:lnTo>
                  <a:lnTo>
                    <a:pt x="417" y="14"/>
                  </a:lnTo>
                  <a:lnTo>
                    <a:pt x="411" y="23"/>
                  </a:lnTo>
                  <a:lnTo>
                    <a:pt x="402" y="35"/>
                  </a:lnTo>
                  <a:lnTo>
                    <a:pt x="391" y="46"/>
                  </a:lnTo>
                  <a:lnTo>
                    <a:pt x="381" y="60"/>
                  </a:lnTo>
                  <a:lnTo>
                    <a:pt x="370" y="75"/>
                  </a:lnTo>
                  <a:lnTo>
                    <a:pt x="357" y="92"/>
                  </a:lnTo>
                  <a:lnTo>
                    <a:pt x="345" y="112"/>
                  </a:lnTo>
                  <a:lnTo>
                    <a:pt x="332" y="134"/>
                  </a:lnTo>
                  <a:lnTo>
                    <a:pt x="320" y="160"/>
                  </a:lnTo>
                  <a:lnTo>
                    <a:pt x="310" y="189"/>
                  </a:lnTo>
                  <a:lnTo>
                    <a:pt x="301" y="221"/>
                  </a:lnTo>
                  <a:lnTo>
                    <a:pt x="294" y="258"/>
                  </a:lnTo>
                  <a:lnTo>
                    <a:pt x="291" y="299"/>
                  </a:lnTo>
                  <a:lnTo>
                    <a:pt x="288" y="343"/>
                  </a:lnTo>
                  <a:lnTo>
                    <a:pt x="290" y="382"/>
                  </a:lnTo>
                  <a:lnTo>
                    <a:pt x="292" y="414"/>
                  </a:lnTo>
                  <a:lnTo>
                    <a:pt x="295" y="443"/>
                  </a:lnTo>
                  <a:lnTo>
                    <a:pt x="299" y="467"/>
                  </a:lnTo>
                  <a:lnTo>
                    <a:pt x="302" y="489"/>
                  </a:lnTo>
                  <a:lnTo>
                    <a:pt x="304" y="508"/>
                  </a:lnTo>
                  <a:lnTo>
                    <a:pt x="304" y="528"/>
                  </a:lnTo>
                  <a:lnTo>
                    <a:pt x="304" y="541"/>
                  </a:lnTo>
                  <a:lnTo>
                    <a:pt x="301" y="552"/>
                  </a:lnTo>
                  <a:lnTo>
                    <a:pt x="296" y="557"/>
                  </a:lnTo>
                  <a:lnTo>
                    <a:pt x="290" y="560"/>
                  </a:lnTo>
                  <a:lnTo>
                    <a:pt x="282" y="556"/>
                  </a:lnTo>
                  <a:lnTo>
                    <a:pt x="271" y="545"/>
                  </a:lnTo>
                  <a:lnTo>
                    <a:pt x="262" y="529"/>
                  </a:lnTo>
                  <a:lnTo>
                    <a:pt x="252" y="506"/>
                  </a:lnTo>
                  <a:lnTo>
                    <a:pt x="243" y="478"/>
                  </a:lnTo>
                  <a:lnTo>
                    <a:pt x="236" y="446"/>
                  </a:lnTo>
                  <a:lnTo>
                    <a:pt x="229" y="411"/>
                  </a:lnTo>
                  <a:lnTo>
                    <a:pt x="225" y="373"/>
                  </a:lnTo>
                  <a:lnTo>
                    <a:pt x="223" y="332"/>
                  </a:lnTo>
                  <a:lnTo>
                    <a:pt x="225" y="286"/>
                  </a:lnTo>
                  <a:lnTo>
                    <a:pt x="230" y="244"/>
                  </a:lnTo>
                  <a:lnTo>
                    <a:pt x="239" y="205"/>
                  </a:lnTo>
                  <a:lnTo>
                    <a:pt x="249" y="171"/>
                  </a:lnTo>
                  <a:lnTo>
                    <a:pt x="262" y="141"/>
                  </a:lnTo>
                  <a:lnTo>
                    <a:pt x="277" y="114"/>
                  </a:lnTo>
                  <a:lnTo>
                    <a:pt x="292" y="90"/>
                  </a:lnTo>
                  <a:lnTo>
                    <a:pt x="309" y="69"/>
                  </a:lnTo>
                  <a:lnTo>
                    <a:pt x="325" y="52"/>
                  </a:lnTo>
                  <a:lnTo>
                    <a:pt x="341" y="37"/>
                  </a:lnTo>
                  <a:lnTo>
                    <a:pt x="357" y="26"/>
                  </a:lnTo>
                  <a:lnTo>
                    <a:pt x="372" y="16"/>
                  </a:lnTo>
                  <a:lnTo>
                    <a:pt x="386" y="10"/>
                  </a:lnTo>
                  <a:lnTo>
                    <a:pt x="397" y="5"/>
                  </a:lnTo>
                  <a:lnTo>
                    <a:pt x="406" y="2"/>
                  </a:lnTo>
                  <a:lnTo>
                    <a:pt x="412" y="0"/>
                  </a:lnTo>
                  <a:close/>
                  <a:moveTo>
                    <a:pt x="7" y="0"/>
                  </a:moveTo>
                  <a:lnTo>
                    <a:pt x="13" y="2"/>
                  </a:lnTo>
                  <a:lnTo>
                    <a:pt x="23" y="5"/>
                  </a:lnTo>
                  <a:lnTo>
                    <a:pt x="34" y="10"/>
                  </a:lnTo>
                  <a:lnTo>
                    <a:pt x="47" y="16"/>
                  </a:lnTo>
                  <a:lnTo>
                    <a:pt x="62" y="26"/>
                  </a:lnTo>
                  <a:lnTo>
                    <a:pt x="78" y="37"/>
                  </a:lnTo>
                  <a:lnTo>
                    <a:pt x="94" y="52"/>
                  </a:lnTo>
                  <a:lnTo>
                    <a:pt x="111" y="69"/>
                  </a:lnTo>
                  <a:lnTo>
                    <a:pt x="127" y="90"/>
                  </a:lnTo>
                  <a:lnTo>
                    <a:pt x="143" y="114"/>
                  </a:lnTo>
                  <a:lnTo>
                    <a:pt x="157" y="141"/>
                  </a:lnTo>
                  <a:lnTo>
                    <a:pt x="170" y="171"/>
                  </a:lnTo>
                  <a:lnTo>
                    <a:pt x="181" y="205"/>
                  </a:lnTo>
                  <a:lnTo>
                    <a:pt x="189" y="244"/>
                  </a:lnTo>
                  <a:lnTo>
                    <a:pt x="194" y="286"/>
                  </a:lnTo>
                  <a:lnTo>
                    <a:pt x="196" y="332"/>
                  </a:lnTo>
                  <a:lnTo>
                    <a:pt x="194" y="373"/>
                  </a:lnTo>
                  <a:lnTo>
                    <a:pt x="190" y="411"/>
                  </a:lnTo>
                  <a:lnTo>
                    <a:pt x="184" y="446"/>
                  </a:lnTo>
                  <a:lnTo>
                    <a:pt x="176" y="478"/>
                  </a:lnTo>
                  <a:lnTo>
                    <a:pt x="167" y="506"/>
                  </a:lnTo>
                  <a:lnTo>
                    <a:pt x="158" y="529"/>
                  </a:lnTo>
                  <a:lnTo>
                    <a:pt x="147" y="545"/>
                  </a:lnTo>
                  <a:lnTo>
                    <a:pt x="138" y="556"/>
                  </a:lnTo>
                  <a:lnTo>
                    <a:pt x="129" y="560"/>
                  </a:lnTo>
                  <a:lnTo>
                    <a:pt x="122" y="557"/>
                  </a:lnTo>
                  <a:lnTo>
                    <a:pt x="118" y="552"/>
                  </a:lnTo>
                  <a:lnTo>
                    <a:pt x="115" y="541"/>
                  </a:lnTo>
                  <a:lnTo>
                    <a:pt x="114" y="528"/>
                  </a:lnTo>
                  <a:lnTo>
                    <a:pt x="115" y="508"/>
                  </a:lnTo>
                  <a:lnTo>
                    <a:pt x="118" y="489"/>
                  </a:lnTo>
                  <a:lnTo>
                    <a:pt x="121" y="467"/>
                  </a:lnTo>
                  <a:lnTo>
                    <a:pt x="125" y="443"/>
                  </a:lnTo>
                  <a:lnTo>
                    <a:pt x="127" y="414"/>
                  </a:lnTo>
                  <a:lnTo>
                    <a:pt x="129" y="382"/>
                  </a:lnTo>
                  <a:lnTo>
                    <a:pt x="130" y="343"/>
                  </a:lnTo>
                  <a:lnTo>
                    <a:pt x="129" y="299"/>
                  </a:lnTo>
                  <a:lnTo>
                    <a:pt x="125" y="258"/>
                  </a:lnTo>
                  <a:lnTo>
                    <a:pt x="118" y="221"/>
                  </a:lnTo>
                  <a:lnTo>
                    <a:pt x="109" y="189"/>
                  </a:lnTo>
                  <a:lnTo>
                    <a:pt x="98" y="160"/>
                  </a:lnTo>
                  <a:lnTo>
                    <a:pt x="87" y="134"/>
                  </a:lnTo>
                  <a:lnTo>
                    <a:pt x="75" y="112"/>
                  </a:lnTo>
                  <a:lnTo>
                    <a:pt x="63" y="92"/>
                  </a:lnTo>
                  <a:lnTo>
                    <a:pt x="50" y="75"/>
                  </a:lnTo>
                  <a:lnTo>
                    <a:pt x="39" y="60"/>
                  </a:lnTo>
                  <a:lnTo>
                    <a:pt x="27" y="46"/>
                  </a:lnTo>
                  <a:lnTo>
                    <a:pt x="18" y="35"/>
                  </a:lnTo>
                  <a:lnTo>
                    <a:pt x="9" y="23"/>
                  </a:lnTo>
                  <a:lnTo>
                    <a:pt x="2" y="14"/>
                  </a:lnTo>
                  <a:lnTo>
                    <a:pt x="0" y="7"/>
                  </a:lnTo>
                  <a:lnTo>
                    <a:pt x="0" y="5"/>
                  </a:lnTo>
                  <a:lnTo>
                    <a:pt x="1" y="3"/>
                  </a:lnTo>
                  <a:lnTo>
                    <a:pt x="3" y="2"/>
                  </a:lnTo>
                  <a:lnTo>
                    <a:pt x="7" y="0"/>
                  </a:lnTo>
                  <a:close/>
                </a:path>
              </a:pathLst>
            </a:custGeom>
            <a:solidFill>
              <a:srgbClr val="0081C6"/>
            </a:solidFill>
            <a:ln w="9525">
              <a:noFill/>
              <a:round/>
              <a:headEnd/>
              <a:tailEnd/>
            </a:ln>
          </p:spPr>
          <p:txBody>
            <a:bodyPr>
              <a:prstTxWarp prst="textNoShape">
                <a:avLst/>
              </a:prstTxWarp>
            </a:bodyPr>
            <a:lstStyle/>
            <a:p>
              <a:pPr>
                <a:defRPr/>
              </a:pPr>
              <a:endParaRPr lang="en-US">
                <a:solidFill>
                  <a:srgbClr val="FFFF00"/>
                </a:solidFill>
              </a:endParaRPr>
            </a:p>
          </p:txBody>
        </p:sp>
        <p:sp>
          <p:nvSpPr>
            <p:cNvPr id="11" name="Freeform 7"/>
            <p:cNvSpPr>
              <a:spLocks/>
            </p:cNvSpPr>
            <p:nvPr/>
          </p:nvSpPr>
          <p:spPr bwMode="auto">
            <a:xfrm>
              <a:off x="7354888" y="6348413"/>
              <a:ext cx="63500" cy="65087"/>
            </a:xfrm>
            <a:custGeom>
              <a:avLst/>
              <a:gdLst>
                <a:gd name="T0" fmla="*/ 2147483647 w 119"/>
                <a:gd name="T1" fmla="*/ 0 h 123"/>
                <a:gd name="T2" fmla="*/ 2147483647 w 119"/>
                <a:gd name="T3" fmla="*/ 2147483647 h 123"/>
                <a:gd name="T4" fmla="*/ 2147483647 w 119"/>
                <a:gd name="T5" fmla="*/ 2147483647 h 123"/>
                <a:gd name="T6" fmla="*/ 2147483647 w 119"/>
                <a:gd name="T7" fmla="*/ 2147483647 h 123"/>
                <a:gd name="T8" fmla="*/ 2147483647 w 119"/>
                <a:gd name="T9" fmla="*/ 2147483647 h 123"/>
                <a:gd name="T10" fmla="*/ 2147483647 w 119"/>
                <a:gd name="T11" fmla="*/ 2147483647 h 123"/>
                <a:gd name="T12" fmla="*/ 2147483647 w 119"/>
                <a:gd name="T13" fmla="*/ 2147483647 h 123"/>
                <a:gd name="T14" fmla="*/ 2147483647 w 119"/>
                <a:gd name="T15" fmla="*/ 2147483647 h 123"/>
                <a:gd name="T16" fmla="*/ 2147483647 w 119"/>
                <a:gd name="T17" fmla="*/ 2147483647 h 123"/>
                <a:gd name="T18" fmla="*/ 2147483647 w 119"/>
                <a:gd name="T19" fmla="*/ 2147483647 h 123"/>
                <a:gd name="T20" fmla="*/ 2147483647 w 119"/>
                <a:gd name="T21" fmla="*/ 2147483647 h 123"/>
                <a:gd name="T22" fmla="*/ 2147483647 w 119"/>
                <a:gd name="T23" fmla="*/ 2147483647 h 123"/>
                <a:gd name="T24" fmla="*/ 2147483647 w 119"/>
                <a:gd name="T25" fmla="*/ 2147483647 h 123"/>
                <a:gd name="T26" fmla="*/ 2147483647 w 119"/>
                <a:gd name="T27" fmla="*/ 2147483647 h 123"/>
                <a:gd name="T28" fmla="*/ 2147483647 w 119"/>
                <a:gd name="T29" fmla="*/ 2147483647 h 123"/>
                <a:gd name="T30" fmla="*/ 0 w 119"/>
                <a:gd name="T31" fmla="*/ 2147483647 h 123"/>
                <a:gd name="T32" fmla="*/ 2147483647 w 119"/>
                <a:gd name="T33" fmla="*/ 2147483647 h 123"/>
                <a:gd name="T34" fmla="*/ 2147483647 w 119"/>
                <a:gd name="T35" fmla="*/ 2147483647 h 123"/>
                <a:gd name="T36" fmla="*/ 2147483647 w 119"/>
                <a:gd name="T37" fmla="*/ 2147483647 h 123"/>
                <a:gd name="T38" fmla="*/ 2147483647 w 119"/>
                <a:gd name="T39" fmla="*/ 2147483647 h 123"/>
                <a:gd name="T40" fmla="*/ 2147483647 w 119"/>
                <a:gd name="T41" fmla="*/ 0 h 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9" h="123">
                  <a:moveTo>
                    <a:pt x="59" y="0"/>
                  </a:moveTo>
                  <a:lnTo>
                    <a:pt x="79" y="4"/>
                  </a:lnTo>
                  <a:lnTo>
                    <a:pt x="95" y="13"/>
                  </a:lnTo>
                  <a:lnTo>
                    <a:pt x="107" y="25"/>
                  </a:lnTo>
                  <a:lnTo>
                    <a:pt x="117" y="43"/>
                  </a:lnTo>
                  <a:lnTo>
                    <a:pt x="119" y="62"/>
                  </a:lnTo>
                  <a:lnTo>
                    <a:pt x="117" y="81"/>
                  </a:lnTo>
                  <a:lnTo>
                    <a:pt x="107" y="99"/>
                  </a:lnTo>
                  <a:lnTo>
                    <a:pt x="95" y="111"/>
                  </a:lnTo>
                  <a:lnTo>
                    <a:pt x="79" y="120"/>
                  </a:lnTo>
                  <a:lnTo>
                    <a:pt x="59" y="123"/>
                  </a:lnTo>
                  <a:lnTo>
                    <a:pt x="41" y="120"/>
                  </a:lnTo>
                  <a:lnTo>
                    <a:pt x="24" y="111"/>
                  </a:lnTo>
                  <a:lnTo>
                    <a:pt x="11" y="99"/>
                  </a:lnTo>
                  <a:lnTo>
                    <a:pt x="3" y="81"/>
                  </a:lnTo>
                  <a:lnTo>
                    <a:pt x="0" y="62"/>
                  </a:lnTo>
                  <a:lnTo>
                    <a:pt x="3" y="43"/>
                  </a:lnTo>
                  <a:lnTo>
                    <a:pt x="11" y="25"/>
                  </a:lnTo>
                  <a:lnTo>
                    <a:pt x="24" y="13"/>
                  </a:lnTo>
                  <a:lnTo>
                    <a:pt x="41" y="4"/>
                  </a:lnTo>
                  <a:lnTo>
                    <a:pt x="59" y="0"/>
                  </a:lnTo>
                  <a:close/>
                </a:path>
              </a:pathLst>
            </a:custGeom>
            <a:solidFill>
              <a:srgbClr val="F8971D"/>
            </a:solidFill>
            <a:ln w="9525">
              <a:noFill/>
              <a:round/>
              <a:headEnd/>
              <a:tailEnd/>
            </a:ln>
          </p:spPr>
          <p:txBody>
            <a:bodyPr>
              <a:prstTxWarp prst="textNoShape">
                <a:avLst/>
              </a:prstTxWarp>
            </a:bodyPr>
            <a:lstStyle/>
            <a:p>
              <a:pPr>
                <a:defRPr/>
              </a:pPr>
              <a:endParaRPr lang="en-US">
                <a:solidFill>
                  <a:srgbClr val="FFFF00"/>
                </a:solidFill>
              </a:endParaRPr>
            </a:p>
          </p:txBody>
        </p:sp>
        <p:sp>
          <p:nvSpPr>
            <p:cNvPr id="12" name="Freeform 8"/>
            <p:cNvSpPr>
              <a:spLocks noEditPoints="1"/>
            </p:cNvSpPr>
            <p:nvPr/>
          </p:nvSpPr>
          <p:spPr bwMode="auto">
            <a:xfrm>
              <a:off x="7113588" y="6137275"/>
              <a:ext cx="546100" cy="449263"/>
            </a:xfrm>
            <a:custGeom>
              <a:avLst/>
              <a:gdLst>
                <a:gd name="T0" fmla="*/ 2147483647 w 1033"/>
                <a:gd name="T1" fmla="*/ 2147483647 h 850"/>
                <a:gd name="T2" fmla="*/ 2147483647 w 1033"/>
                <a:gd name="T3" fmla="*/ 2147483647 h 850"/>
                <a:gd name="T4" fmla="*/ 2147483647 w 1033"/>
                <a:gd name="T5" fmla="*/ 2147483647 h 850"/>
                <a:gd name="T6" fmla="*/ 2147483647 w 1033"/>
                <a:gd name="T7" fmla="*/ 2147483647 h 850"/>
                <a:gd name="T8" fmla="*/ 2147483647 w 1033"/>
                <a:gd name="T9" fmla="*/ 2147483647 h 850"/>
                <a:gd name="T10" fmla="*/ 2147483647 w 1033"/>
                <a:gd name="T11" fmla="*/ 2147483647 h 850"/>
                <a:gd name="T12" fmla="*/ 2147483647 w 1033"/>
                <a:gd name="T13" fmla="*/ 2147483647 h 850"/>
                <a:gd name="T14" fmla="*/ 0 w 1033"/>
                <a:gd name="T15" fmla="*/ 2147483647 h 850"/>
                <a:gd name="T16" fmla="*/ 2147483647 w 1033"/>
                <a:gd name="T17" fmla="*/ 2147483647 h 850"/>
                <a:gd name="T18" fmla="*/ 2147483647 w 1033"/>
                <a:gd name="T19" fmla="*/ 2147483647 h 850"/>
                <a:gd name="T20" fmla="*/ 2147483647 w 1033"/>
                <a:gd name="T21" fmla="*/ 2147483647 h 850"/>
                <a:gd name="T22" fmla="*/ 2147483647 w 1033"/>
                <a:gd name="T23" fmla="*/ 2147483647 h 850"/>
                <a:gd name="T24" fmla="*/ 2147483647 w 1033"/>
                <a:gd name="T25" fmla="*/ 2147483647 h 850"/>
                <a:gd name="T26" fmla="*/ 2147483647 w 1033"/>
                <a:gd name="T27" fmla="*/ 2147483647 h 850"/>
                <a:gd name="T28" fmla="*/ 2147483647 w 1033"/>
                <a:gd name="T29" fmla="*/ 2147483647 h 850"/>
                <a:gd name="T30" fmla="*/ 2147483647 w 1033"/>
                <a:gd name="T31" fmla="*/ 2147483647 h 850"/>
                <a:gd name="T32" fmla="*/ 2147483647 w 1033"/>
                <a:gd name="T33" fmla="*/ 2147483647 h 850"/>
                <a:gd name="T34" fmla="*/ 2147483647 w 1033"/>
                <a:gd name="T35" fmla="*/ 2147483647 h 850"/>
                <a:gd name="T36" fmla="*/ 2147483647 w 1033"/>
                <a:gd name="T37" fmla="*/ 2147483647 h 850"/>
                <a:gd name="T38" fmla="*/ 2147483647 w 1033"/>
                <a:gd name="T39" fmla="*/ 2147483647 h 850"/>
                <a:gd name="T40" fmla="*/ 2147483647 w 1033"/>
                <a:gd name="T41" fmla="*/ 2147483647 h 850"/>
                <a:gd name="T42" fmla="*/ 2147483647 w 1033"/>
                <a:gd name="T43" fmla="*/ 2147483647 h 850"/>
                <a:gd name="T44" fmla="*/ 2147483647 w 1033"/>
                <a:gd name="T45" fmla="*/ 2147483647 h 850"/>
                <a:gd name="T46" fmla="*/ 2147483647 w 1033"/>
                <a:gd name="T47" fmla="*/ 2147483647 h 850"/>
                <a:gd name="T48" fmla="*/ 2147483647 w 1033"/>
                <a:gd name="T49" fmla="*/ 2147483647 h 850"/>
                <a:gd name="T50" fmla="*/ 2147483647 w 1033"/>
                <a:gd name="T51" fmla="*/ 2147483647 h 850"/>
                <a:gd name="T52" fmla="*/ 2147483647 w 1033"/>
                <a:gd name="T53" fmla="*/ 2147483647 h 850"/>
                <a:gd name="T54" fmla="*/ 2147483647 w 1033"/>
                <a:gd name="T55" fmla="*/ 2147483647 h 850"/>
                <a:gd name="T56" fmla="*/ 2147483647 w 1033"/>
                <a:gd name="T57" fmla="*/ 2147483647 h 850"/>
                <a:gd name="T58" fmla="*/ 2147483647 w 1033"/>
                <a:gd name="T59" fmla="*/ 2147483647 h 850"/>
                <a:gd name="T60" fmla="*/ 2147483647 w 1033"/>
                <a:gd name="T61" fmla="*/ 2147483647 h 850"/>
                <a:gd name="T62" fmla="*/ 2147483647 w 1033"/>
                <a:gd name="T63" fmla="*/ 2147483647 h 850"/>
                <a:gd name="T64" fmla="*/ 2147483647 w 1033"/>
                <a:gd name="T65" fmla="*/ 2147483647 h 850"/>
                <a:gd name="T66" fmla="*/ 2147483647 w 1033"/>
                <a:gd name="T67" fmla="*/ 2147483647 h 850"/>
                <a:gd name="T68" fmla="*/ 2147483647 w 1033"/>
                <a:gd name="T69" fmla="*/ 2147483647 h 850"/>
                <a:gd name="T70" fmla="*/ 2147483647 w 1033"/>
                <a:gd name="T71" fmla="*/ 2147483647 h 850"/>
                <a:gd name="T72" fmla="*/ 2147483647 w 1033"/>
                <a:gd name="T73" fmla="*/ 2147483647 h 850"/>
                <a:gd name="T74" fmla="*/ 2147483647 w 1033"/>
                <a:gd name="T75" fmla="*/ 2147483647 h 850"/>
                <a:gd name="T76" fmla="*/ 2147483647 w 1033"/>
                <a:gd name="T77" fmla="*/ 2147483647 h 850"/>
                <a:gd name="T78" fmla="*/ 2147483647 w 1033"/>
                <a:gd name="T79" fmla="*/ 2147483647 h 850"/>
                <a:gd name="T80" fmla="*/ 2147483647 w 1033"/>
                <a:gd name="T81" fmla="*/ 2147483647 h 850"/>
                <a:gd name="T82" fmla="*/ 2147483647 w 1033"/>
                <a:gd name="T83" fmla="*/ 2147483647 h 850"/>
                <a:gd name="T84" fmla="*/ 2147483647 w 1033"/>
                <a:gd name="T85" fmla="*/ 2147483647 h 850"/>
                <a:gd name="T86" fmla="*/ 2147483647 w 1033"/>
                <a:gd name="T87" fmla="*/ 2147483647 h 850"/>
                <a:gd name="T88" fmla="*/ 2147483647 w 1033"/>
                <a:gd name="T89" fmla="*/ 2147483647 h 850"/>
                <a:gd name="T90" fmla="*/ 2147483647 w 1033"/>
                <a:gd name="T91" fmla="*/ 2147483647 h 850"/>
                <a:gd name="T92" fmla="*/ 2147483647 w 1033"/>
                <a:gd name="T93" fmla="*/ 2147483647 h 850"/>
                <a:gd name="T94" fmla="*/ 2147483647 w 1033"/>
                <a:gd name="T95" fmla="*/ 2147483647 h 850"/>
                <a:gd name="T96" fmla="*/ 2147483647 w 1033"/>
                <a:gd name="T97" fmla="*/ 2147483647 h 850"/>
                <a:gd name="T98" fmla="*/ 2147483647 w 1033"/>
                <a:gd name="T99" fmla="*/ 2147483647 h 850"/>
                <a:gd name="T100" fmla="*/ 2147483647 w 1033"/>
                <a:gd name="T101" fmla="*/ 2147483647 h 850"/>
                <a:gd name="T102" fmla="*/ 2147483647 w 1033"/>
                <a:gd name="T103" fmla="*/ 2147483647 h 850"/>
                <a:gd name="T104" fmla="*/ 2147483647 w 1033"/>
                <a:gd name="T105" fmla="*/ 2147483647 h 850"/>
                <a:gd name="T106" fmla="*/ 2147483647 w 1033"/>
                <a:gd name="T107" fmla="*/ 2147483647 h 850"/>
                <a:gd name="T108" fmla="*/ 2147483647 w 1033"/>
                <a:gd name="T109" fmla="*/ 0 h 850"/>
                <a:gd name="T110" fmla="*/ 2147483647 w 1033"/>
                <a:gd name="T111" fmla="*/ 2147483647 h 850"/>
                <a:gd name="T112" fmla="*/ 2147483647 w 1033"/>
                <a:gd name="T113" fmla="*/ 2147483647 h 850"/>
                <a:gd name="T114" fmla="*/ 2147483647 w 1033"/>
                <a:gd name="T115" fmla="*/ 2147483647 h 8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33" h="850">
                  <a:moveTo>
                    <a:pt x="626" y="721"/>
                  </a:moveTo>
                  <a:lnTo>
                    <a:pt x="694" y="729"/>
                  </a:lnTo>
                  <a:lnTo>
                    <a:pt x="756" y="740"/>
                  </a:lnTo>
                  <a:lnTo>
                    <a:pt x="813" y="754"/>
                  </a:lnTo>
                  <a:lnTo>
                    <a:pt x="866" y="770"/>
                  </a:lnTo>
                  <a:lnTo>
                    <a:pt x="913" y="787"/>
                  </a:lnTo>
                  <a:lnTo>
                    <a:pt x="956" y="805"/>
                  </a:lnTo>
                  <a:lnTo>
                    <a:pt x="994" y="825"/>
                  </a:lnTo>
                  <a:lnTo>
                    <a:pt x="1028" y="845"/>
                  </a:lnTo>
                  <a:lnTo>
                    <a:pt x="1031" y="847"/>
                  </a:lnTo>
                  <a:lnTo>
                    <a:pt x="1032" y="847"/>
                  </a:lnTo>
                  <a:lnTo>
                    <a:pt x="1033" y="848"/>
                  </a:lnTo>
                  <a:lnTo>
                    <a:pt x="1033" y="849"/>
                  </a:lnTo>
                  <a:lnTo>
                    <a:pt x="1033" y="850"/>
                  </a:lnTo>
                  <a:lnTo>
                    <a:pt x="1032" y="850"/>
                  </a:lnTo>
                  <a:lnTo>
                    <a:pt x="1031" y="850"/>
                  </a:lnTo>
                  <a:lnTo>
                    <a:pt x="1028" y="850"/>
                  </a:lnTo>
                  <a:lnTo>
                    <a:pt x="1027" y="849"/>
                  </a:lnTo>
                  <a:lnTo>
                    <a:pt x="992" y="836"/>
                  </a:lnTo>
                  <a:lnTo>
                    <a:pt x="953" y="825"/>
                  </a:lnTo>
                  <a:lnTo>
                    <a:pt x="909" y="812"/>
                  </a:lnTo>
                  <a:lnTo>
                    <a:pt x="861" y="801"/>
                  </a:lnTo>
                  <a:lnTo>
                    <a:pt x="810" y="789"/>
                  </a:lnTo>
                  <a:lnTo>
                    <a:pt x="752" y="780"/>
                  </a:lnTo>
                  <a:lnTo>
                    <a:pt x="692" y="772"/>
                  </a:lnTo>
                  <a:lnTo>
                    <a:pt x="625" y="766"/>
                  </a:lnTo>
                  <a:lnTo>
                    <a:pt x="625" y="765"/>
                  </a:lnTo>
                  <a:lnTo>
                    <a:pt x="624" y="762"/>
                  </a:lnTo>
                  <a:lnTo>
                    <a:pt x="624" y="758"/>
                  </a:lnTo>
                  <a:lnTo>
                    <a:pt x="624" y="754"/>
                  </a:lnTo>
                  <a:lnTo>
                    <a:pt x="624" y="750"/>
                  </a:lnTo>
                  <a:lnTo>
                    <a:pt x="624" y="738"/>
                  </a:lnTo>
                  <a:lnTo>
                    <a:pt x="625" y="726"/>
                  </a:lnTo>
                  <a:lnTo>
                    <a:pt x="626" y="721"/>
                  </a:lnTo>
                  <a:close/>
                  <a:moveTo>
                    <a:pt x="408" y="721"/>
                  </a:moveTo>
                  <a:lnTo>
                    <a:pt x="409" y="726"/>
                  </a:lnTo>
                  <a:lnTo>
                    <a:pt x="409" y="738"/>
                  </a:lnTo>
                  <a:lnTo>
                    <a:pt x="410" y="750"/>
                  </a:lnTo>
                  <a:lnTo>
                    <a:pt x="410" y="754"/>
                  </a:lnTo>
                  <a:lnTo>
                    <a:pt x="409" y="758"/>
                  </a:lnTo>
                  <a:lnTo>
                    <a:pt x="409" y="762"/>
                  </a:lnTo>
                  <a:lnTo>
                    <a:pt x="409" y="765"/>
                  </a:lnTo>
                  <a:lnTo>
                    <a:pt x="408" y="766"/>
                  </a:lnTo>
                  <a:lnTo>
                    <a:pt x="342" y="772"/>
                  </a:lnTo>
                  <a:lnTo>
                    <a:pt x="280" y="780"/>
                  </a:lnTo>
                  <a:lnTo>
                    <a:pt x="224" y="789"/>
                  </a:lnTo>
                  <a:lnTo>
                    <a:pt x="172" y="801"/>
                  </a:lnTo>
                  <a:lnTo>
                    <a:pt x="123" y="812"/>
                  </a:lnTo>
                  <a:lnTo>
                    <a:pt x="80" y="825"/>
                  </a:lnTo>
                  <a:lnTo>
                    <a:pt x="41" y="836"/>
                  </a:lnTo>
                  <a:lnTo>
                    <a:pt x="7" y="849"/>
                  </a:lnTo>
                  <a:lnTo>
                    <a:pt x="4" y="850"/>
                  </a:lnTo>
                  <a:lnTo>
                    <a:pt x="3" y="850"/>
                  </a:lnTo>
                  <a:lnTo>
                    <a:pt x="2" y="850"/>
                  </a:lnTo>
                  <a:lnTo>
                    <a:pt x="1" y="850"/>
                  </a:lnTo>
                  <a:lnTo>
                    <a:pt x="0" y="849"/>
                  </a:lnTo>
                  <a:lnTo>
                    <a:pt x="1" y="848"/>
                  </a:lnTo>
                  <a:lnTo>
                    <a:pt x="1" y="847"/>
                  </a:lnTo>
                  <a:lnTo>
                    <a:pt x="3" y="847"/>
                  </a:lnTo>
                  <a:lnTo>
                    <a:pt x="5" y="845"/>
                  </a:lnTo>
                  <a:lnTo>
                    <a:pt x="39" y="825"/>
                  </a:lnTo>
                  <a:lnTo>
                    <a:pt x="78" y="805"/>
                  </a:lnTo>
                  <a:lnTo>
                    <a:pt x="120" y="787"/>
                  </a:lnTo>
                  <a:lnTo>
                    <a:pt x="168" y="770"/>
                  </a:lnTo>
                  <a:lnTo>
                    <a:pt x="220" y="754"/>
                  </a:lnTo>
                  <a:lnTo>
                    <a:pt x="277" y="740"/>
                  </a:lnTo>
                  <a:lnTo>
                    <a:pt x="340" y="729"/>
                  </a:lnTo>
                  <a:lnTo>
                    <a:pt x="408" y="721"/>
                  </a:lnTo>
                  <a:close/>
                  <a:moveTo>
                    <a:pt x="743" y="476"/>
                  </a:moveTo>
                  <a:lnTo>
                    <a:pt x="757" y="477"/>
                  </a:lnTo>
                  <a:lnTo>
                    <a:pt x="775" y="483"/>
                  </a:lnTo>
                  <a:lnTo>
                    <a:pt x="790" y="492"/>
                  </a:lnTo>
                  <a:lnTo>
                    <a:pt x="803" y="503"/>
                  </a:lnTo>
                  <a:lnTo>
                    <a:pt x="811" y="517"/>
                  </a:lnTo>
                  <a:lnTo>
                    <a:pt x="798" y="526"/>
                  </a:lnTo>
                  <a:lnTo>
                    <a:pt x="782" y="533"/>
                  </a:lnTo>
                  <a:lnTo>
                    <a:pt x="765" y="535"/>
                  </a:lnTo>
                  <a:lnTo>
                    <a:pt x="745" y="534"/>
                  </a:lnTo>
                  <a:lnTo>
                    <a:pt x="732" y="530"/>
                  </a:lnTo>
                  <a:lnTo>
                    <a:pt x="721" y="523"/>
                  </a:lnTo>
                  <a:lnTo>
                    <a:pt x="715" y="515"/>
                  </a:lnTo>
                  <a:lnTo>
                    <a:pt x="710" y="506"/>
                  </a:lnTo>
                  <a:lnTo>
                    <a:pt x="706" y="497"/>
                  </a:lnTo>
                  <a:lnTo>
                    <a:pt x="712" y="489"/>
                  </a:lnTo>
                  <a:lnTo>
                    <a:pt x="720" y="483"/>
                  </a:lnTo>
                  <a:lnTo>
                    <a:pt x="731" y="478"/>
                  </a:lnTo>
                  <a:lnTo>
                    <a:pt x="743" y="476"/>
                  </a:lnTo>
                  <a:close/>
                  <a:moveTo>
                    <a:pt x="291" y="476"/>
                  </a:moveTo>
                  <a:lnTo>
                    <a:pt x="302" y="478"/>
                  </a:lnTo>
                  <a:lnTo>
                    <a:pt x="312" y="483"/>
                  </a:lnTo>
                  <a:lnTo>
                    <a:pt x="320" y="489"/>
                  </a:lnTo>
                  <a:lnTo>
                    <a:pt x="327" y="497"/>
                  </a:lnTo>
                  <a:lnTo>
                    <a:pt x="324" y="506"/>
                  </a:lnTo>
                  <a:lnTo>
                    <a:pt x="319" y="515"/>
                  </a:lnTo>
                  <a:lnTo>
                    <a:pt x="311" y="523"/>
                  </a:lnTo>
                  <a:lnTo>
                    <a:pt x="301" y="530"/>
                  </a:lnTo>
                  <a:lnTo>
                    <a:pt x="287" y="534"/>
                  </a:lnTo>
                  <a:lnTo>
                    <a:pt x="269" y="535"/>
                  </a:lnTo>
                  <a:lnTo>
                    <a:pt x="251" y="533"/>
                  </a:lnTo>
                  <a:lnTo>
                    <a:pt x="236" y="526"/>
                  </a:lnTo>
                  <a:lnTo>
                    <a:pt x="223" y="517"/>
                  </a:lnTo>
                  <a:lnTo>
                    <a:pt x="231" y="503"/>
                  </a:lnTo>
                  <a:lnTo>
                    <a:pt x="243" y="492"/>
                  </a:lnTo>
                  <a:lnTo>
                    <a:pt x="259" y="483"/>
                  </a:lnTo>
                  <a:lnTo>
                    <a:pt x="276" y="477"/>
                  </a:lnTo>
                  <a:lnTo>
                    <a:pt x="291" y="476"/>
                  </a:lnTo>
                  <a:close/>
                  <a:moveTo>
                    <a:pt x="804" y="396"/>
                  </a:moveTo>
                  <a:lnTo>
                    <a:pt x="824" y="396"/>
                  </a:lnTo>
                  <a:lnTo>
                    <a:pt x="845" y="401"/>
                  </a:lnTo>
                  <a:lnTo>
                    <a:pt x="862" y="410"/>
                  </a:lnTo>
                  <a:lnTo>
                    <a:pt x="875" y="421"/>
                  </a:lnTo>
                  <a:lnTo>
                    <a:pt x="865" y="436"/>
                  </a:lnTo>
                  <a:lnTo>
                    <a:pt x="850" y="447"/>
                  </a:lnTo>
                  <a:lnTo>
                    <a:pt x="831" y="457"/>
                  </a:lnTo>
                  <a:lnTo>
                    <a:pt x="811" y="461"/>
                  </a:lnTo>
                  <a:lnTo>
                    <a:pt x="795" y="461"/>
                  </a:lnTo>
                  <a:lnTo>
                    <a:pt x="782" y="458"/>
                  </a:lnTo>
                  <a:lnTo>
                    <a:pt x="771" y="451"/>
                  </a:lnTo>
                  <a:lnTo>
                    <a:pt x="763" y="443"/>
                  </a:lnTo>
                  <a:lnTo>
                    <a:pt x="756" y="434"/>
                  </a:lnTo>
                  <a:lnTo>
                    <a:pt x="760" y="423"/>
                  </a:lnTo>
                  <a:lnTo>
                    <a:pt x="767" y="414"/>
                  </a:lnTo>
                  <a:lnTo>
                    <a:pt x="776" y="406"/>
                  </a:lnTo>
                  <a:lnTo>
                    <a:pt x="788" y="399"/>
                  </a:lnTo>
                  <a:lnTo>
                    <a:pt x="804" y="396"/>
                  </a:lnTo>
                  <a:close/>
                  <a:moveTo>
                    <a:pt x="229" y="396"/>
                  </a:moveTo>
                  <a:lnTo>
                    <a:pt x="245" y="399"/>
                  </a:lnTo>
                  <a:lnTo>
                    <a:pt x="257" y="406"/>
                  </a:lnTo>
                  <a:lnTo>
                    <a:pt x="267" y="414"/>
                  </a:lnTo>
                  <a:lnTo>
                    <a:pt x="272" y="423"/>
                  </a:lnTo>
                  <a:lnTo>
                    <a:pt x="277" y="434"/>
                  </a:lnTo>
                  <a:lnTo>
                    <a:pt x="270" y="443"/>
                  </a:lnTo>
                  <a:lnTo>
                    <a:pt x="262" y="451"/>
                  </a:lnTo>
                  <a:lnTo>
                    <a:pt x="252" y="458"/>
                  </a:lnTo>
                  <a:lnTo>
                    <a:pt x="238" y="461"/>
                  </a:lnTo>
                  <a:lnTo>
                    <a:pt x="222" y="461"/>
                  </a:lnTo>
                  <a:lnTo>
                    <a:pt x="201" y="457"/>
                  </a:lnTo>
                  <a:lnTo>
                    <a:pt x="183" y="447"/>
                  </a:lnTo>
                  <a:lnTo>
                    <a:pt x="168" y="436"/>
                  </a:lnTo>
                  <a:lnTo>
                    <a:pt x="158" y="421"/>
                  </a:lnTo>
                  <a:lnTo>
                    <a:pt x="172" y="410"/>
                  </a:lnTo>
                  <a:lnTo>
                    <a:pt x="189" y="401"/>
                  </a:lnTo>
                  <a:lnTo>
                    <a:pt x="208" y="396"/>
                  </a:lnTo>
                  <a:lnTo>
                    <a:pt x="229" y="396"/>
                  </a:lnTo>
                  <a:close/>
                  <a:moveTo>
                    <a:pt x="834" y="282"/>
                  </a:moveTo>
                  <a:lnTo>
                    <a:pt x="853" y="282"/>
                  </a:lnTo>
                  <a:lnTo>
                    <a:pt x="870" y="286"/>
                  </a:lnTo>
                  <a:lnTo>
                    <a:pt x="885" y="293"/>
                  </a:lnTo>
                  <a:lnTo>
                    <a:pt x="879" y="314"/>
                  </a:lnTo>
                  <a:lnTo>
                    <a:pt x="867" y="333"/>
                  </a:lnTo>
                  <a:lnTo>
                    <a:pt x="849" y="350"/>
                  </a:lnTo>
                  <a:lnTo>
                    <a:pt x="827" y="363"/>
                  </a:lnTo>
                  <a:lnTo>
                    <a:pt x="808" y="369"/>
                  </a:lnTo>
                  <a:lnTo>
                    <a:pt x="792" y="370"/>
                  </a:lnTo>
                  <a:lnTo>
                    <a:pt x="778" y="366"/>
                  </a:lnTo>
                  <a:lnTo>
                    <a:pt x="765" y="361"/>
                  </a:lnTo>
                  <a:lnTo>
                    <a:pt x="755" y="353"/>
                  </a:lnTo>
                  <a:lnTo>
                    <a:pt x="756" y="339"/>
                  </a:lnTo>
                  <a:lnTo>
                    <a:pt x="759" y="326"/>
                  </a:lnTo>
                  <a:lnTo>
                    <a:pt x="766" y="313"/>
                  </a:lnTo>
                  <a:lnTo>
                    <a:pt x="778" y="301"/>
                  </a:lnTo>
                  <a:lnTo>
                    <a:pt x="795" y="291"/>
                  </a:lnTo>
                  <a:lnTo>
                    <a:pt x="814" y="284"/>
                  </a:lnTo>
                  <a:lnTo>
                    <a:pt x="834" y="282"/>
                  </a:lnTo>
                  <a:close/>
                  <a:moveTo>
                    <a:pt x="200" y="282"/>
                  </a:moveTo>
                  <a:lnTo>
                    <a:pt x="220" y="284"/>
                  </a:lnTo>
                  <a:lnTo>
                    <a:pt x="239" y="291"/>
                  </a:lnTo>
                  <a:lnTo>
                    <a:pt x="255" y="301"/>
                  </a:lnTo>
                  <a:lnTo>
                    <a:pt x="267" y="313"/>
                  </a:lnTo>
                  <a:lnTo>
                    <a:pt x="275" y="326"/>
                  </a:lnTo>
                  <a:lnTo>
                    <a:pt x="278" y="339"/>
                  </a:lnTo>
                  <a:lnTo>
                    <a:pt x="279" y="353"/>
                  </a:lnTo>
                  <a:lnTo>
                    <a:pt x="268" y="361"/>
                  </a:lnTo>
                  <a:lnTo>
                    <a:pt x="255" y="366"/>
                  </a:lnTo>
                  <a:lnTo>
                    <a:pt x="241" y="370"/>
                  </a:lnTo>
                  <a:lnTo>
                    <a:pt x="224" y="369"/>
                  </a:lnTo>
                  <a:lnTo>
                    <a:pt x="206" y="363"/>
                  </a:lnTo>
                  <a:lnTo>
                    <a:pt x="184" y="350"/>
                  </a:lnTo>
                  <a:lnTo>
                    <a:pt x="166" y="333"/>
                  </a:lnTo>
                  <a:lnTo>
                    <a:pt x="153" y="314"/>
                  </a:lnTo>
                  <a:lnTo>
                    <a:pt x="148" y="293"/>
                  </a:lnTo>
                  <a:lnTo>
                    <a:pt x="162" y="286"/>
                  </a:lnTo>
                  <a:lnTo>
                    <a:pt x="181" y="282"/>
                  </a:lnTo>
                  <a:lnTo>
                    <a:pt x="200" y="282"/>
                  </a:lnTo>
                  <a:close/>
                  <a:moveTo>
                    <a:pt x="710" y="279"/>
                  </a:moveTo>
                  <a:lnTo>
                    <a:pt x="726" y="283"/>
                  </a:lnTo>
                  <a:lnTo>
                    <a:pt x="726" y="303"/>
                  </a:lnTo>
                  <a:lnTo>
                    <a:pt x="719" y="324"/>
                  </a:lnTo>
                  <a:lnTo>
                    <a:pt x="708" y="345"/>
                  </a:lnTo>
                  <a:lnTo>
                    <a:pt x="692" y="362"/>
                  </a:lnTo>
                  <a:lnTo>
                    <a:pt x="676" y="372"/>
                  </a:lnTo>
                  <a:lnTo>
                    <a:pt x="661" y="377"/>
                  </a:lnTo>
                  <a:lnTo>
                    <a:pt x="647" y="378"/>
                  </a:lnTo>
                  <a:lnTo>
                    <a:pt x="633" y="375"/>
                  </a:lnTo>
                  <a:lnTo>
                    <a:pt x="622" y="371"/>
                  </a:lnTo>
                  <a:lnTo>
                    <a:pt x="619" y="358"/>
                  </a:lnTo>
                  <a:lnTo>
                    <a:pt x="619" y="346"/>
                  </a:lnTo>
                  <a:lnTo>
                    <a:pt x="622" y="332"/>
                  </a:lnTo>
                  <a:lnTo>
                    <a:pt x="630" y="318"/>
                  </a:lnTo>
                  <a:lnTo>
                    <a:pt x="642" y="304"/>
                  </a:lnTo>
                  <a:lnTo>
                    <a:pt x="658" y="293"/>
                  </a:lnTo>
                  <a:lnTo>
                    <a:pt x="676" y="285"/>
                  </a:lnTo>
                  <a:lnTo>
                    <a:pt x="693" y="280"/>
                  </a:lnTo>
                  <a:lnTo>
                    <a:pt x="710" y="279"/>
                  </a:lnTo>
                  <a:close/>
                  <a:moveTo>
                    <a:pt x="323" y="279"/>
                  </a:moveTo>
                  <a:lnTo>
                    <a:pt x="340" y="280"/>
                  </a:lnTo>
                  <a:lnTo>
                    <a:pt x="358" y="285"/>
                  </a:lnTo>
                  <a:lnTo>
                    <a:pt x="375" y="293"/>
                  </a:lnTo>
                  <a:lnTo>
                    <a:pt x="390" y="304"/>
                  </a:lnTo>
                  <a:lnTo>
                    <a:pt x="403" y="318"/>
                  </a:lnTo>
                  <a:lnTo>
                    <a:pt x="411" y="332"/>
                  </a:lnTo>
                  <a:lnTo>
                    <a:pt x="414" y="346"/>
                  </a:lnTo>
                  <a:lnTo>
                    <a:pt x="414" y="358"/>
                  </a:lnTo>
                  <a:lnTo>
                    <a:pt x="412" y="371"/>
                  </a:lnTo>
                  <a:lnTo>
                    <a:pt x="400" y="375"/>
                  </a:lnTo>
                  <a:lnTo>
                    <a:pt x="387" y="378"/>
                  </a:lnTo>
                  <a:lnTo>
                    <a:pt x="372" y="377"/>
                  </a:lnTo>
                  <a:lnTo>
                    <a:pt x="357" y="372"/>
                  </a:lnTo>
                  <a:lnTo>
                    <a:pt x="342" y="362"/>
                  </a:lnTo>
                  <a:lnTo>
                    <a:pt x="326" y="345"/>
                  </a:lnTo>
                  <a:lnTo>
                    <a:pt x="314" y="324"/>
                  </a:lnTo>
                  <a:lnTo>
                    <a:pt x="308" y="303"/>
                  </a:lnTo>
                  <a:lnTo>
                    <a:pt x="307" y="283"/>
                  </a:lnTo>
                  <a:lnTo>
                    <a:pt x="323" y="279"/>
                  </a:lnTo>
                  <a:close/>
                  <a:moveTo>
                    <a:pt x="601" y="188"/>
                  </a:moveTo>
                  <a:lnTo>
                    <a:pt x="610" y="203"/>
                  </a:lnTo>
                  <a:lnTo>
                    <a:pt x="617" y="221"/>
                  </a:lnTo>
                  <a:lnTo>
                    <a:pt x="621" y="240"/>
                  </a:lnTo>
                  <a:lnTo>
                    <a:pt x="619" y="261"/>
                  </a:lnTo>
                  <a:lnTo>
                    <a:pt x="615" y="283"/>
                  </a:lnTo>
                  <a:lnTo>
                    <a:pt x="608" y="299"/>
                  </a:lnTo>
                  <a:lnTo>
                    <a:pt x="600" y="311"/>
                  </a:lnTo>
                  <a:lnTo>
                    <a:pt x="590" y="321"/>
                  </a:lnTo>
                  <a:lnTo>
                    <a:pt x="579" y="326"/>
                  </a:lnTo>
                  <a:lnTo>
                    <a:pt x="568" y="331"/>
                  </a:lnTo>
                  <a:lnTo>
                    <a:pt x="556" y="333"/>
                  </a:lnTo>
                  <a:lnTo>
                    <a:pt x="547" y="324"/>
                  </a:lnTo>
                  <a:lnTo>
                    <a:pt x="540" y="315"/>
                  </a:lnTo>
                  <a:lnTo>
                    <a:pt x="535" y="303"/>
                  </a:lnTo>
                  <a:lnTo>
                    <a:pt x="532" y="290"/>
                  </a:lnTo>
                  <a:lnTo>
                    <a:pt x="532" y="275"/>
                  </a:lnTo>
                  <a:lnTo>
                    <a:pt x="536" y="258"/>
                  </a:lnTo>
                  <a:lnTo>
                    <a:pt x="546" y="234"/>
                  </a:lnTo>
                  <a:lnTo>
                    <a:pt x="561" y="213"/>
                  </a:lnTo>
                  <a:lnTo>
                    <a:pt x="580" y="197"/>
                  </a:lnTo>
                  <a:lnTo>
                    <a:pt x="601" y="188"/>
                  </a:lnTo>
                  <a:close/>
                  <a:moveTo>
                    <a:pt x="433" y="188"/>
                  </a:moveTo>
                  <a:lnTo>
                    <a:pt x="453" y="197"/>
                  </a:lnTo>
                  <a:lnTo>
                    <a:pt x="472" y="213"/>
                  </a:lnTo>
                  <a:lnTo>
                    <a:pt x="487" y="234"/>
                  </a:lnTo>
                  <a:lnTo>
                    <a:pt x="498" y="258"/>
                  </a:lnTo>
                  <a:lnTo>
                    <a:pt x="501" y="275"/>
                  </a:lnTo>
                  <a:lnTo>
                    <a:pt x="501" y="290"/>
                  </a:lnTo>
                  <a:lnTo>
                    <a:pt x="498" y="303"/>
                  </a:lnTo>
                  <a:lnTo>
                    <a:pt x="492" y="315"/>
                  </a:lnTo>
                  <a:lnTo>
                    <a:pt x="485" y="324"/>
                  </a:lnTo>
                  <a:lnTo>
                    <a:pt x="477" y="333"/>
                  </a:lnTo>
                  <a:lnTo>
                    <a:pt x="466" y="331"/>
                  </a:lnTo>
                  <a:lnTo>
                    <a:pt x="454" y="326"/>
                  </a:lnTo>
                  <a:lnTo>
                    <a:pt x="443" y="321"/>
                  </a:lnTo>
                  <a:lnTo>
                    <a:pt x="433" y="311"/>
                  </a:lnTo>
                  <a:lnTo>
                    <a:pt x="425" y="299"/>
                  </a:lnTo>
                  <a:lnTo>
                    <a:pt x="418" y="283"/>
                  </a:lnTo>
                  <a:lnTo>
                    <a:pt x="413" y="261"/>
                  </a:lnTo>
                  <a:lnTo>
                    <a:pt x="413" y="240"/>
                  </a:lnTo>
                  <a:lnTo>
                    <a:pt x="416" y="221"/>
                  </a:lnTo>
                  <a:lnTo>
                    <a:pt x="422" y="203"/>
                  </a:lnTo>
                  <a:lnTo>
                    <a:pt x="433" y="188"/>
                  </a:lnTo>
                  <a:close/>
                  <a:moveTo>
                    <a:pt x="827" y="180"/>
                  </a:moveTo>
                  <a:lnTo>
                    <a:pt x="845" y="182"/>
                  </a:lnTo>
                  <a:lnTo>
                    <a:pt x="844" y="200"/>
                  </a:lnTo>
                  <a:lnTo>
                    <a:pt x="838" y="219"/>
                  </a:lnTo>
                  <a:lnTo>
                    <a:pt x="828" y="237"/>
                  </a:lnTo>
                  <a:lnTo>
                    <a:pt x="814" y="252"/>
                  </a:lnTo>
                  <a:lnTo>
                    <a:pt x="797" y="263"/>
                  </a:lnTo>
                  <a:lnTo>
                    <a:pt x="781" y="267"/>
                  </a:lnTo>
                  <a:lnTo>
                    <a:pt x="765" y="266"/>
                  </a:lnTo>
                  <a:lnTo>
                    <a:pt x="752" y="261"/>
                  </a:lnTo>
                  <a:lnTo>
                    <a:pt x="750" y="250"/>
                  </a:lnTo>
                  <a:lnTo>
                    <a:pt x="750" y="238"/>
                  </a:lnTo>
                  <a:lnTo>
                    <a:pt x="752" y="226"/>
                  </a:lnTo>
                  <a:lnTo>
                    <a:pt x="759" y="213"/>
                  </a:lnTo>
                  <a:lnTo>
                    <a:pt x="771" y="202"/>
                  </a:lnTo>
                  <a:lnTo>
                    <a:pt x="788" y="189"/>
                  </a:lnTo>
                  <a:lnTo>
                    <a:pt x="807" y="182"/>
                  </a:lnTo>
                  <a:lnTo>
                    <a:pt x="827" y="180"/>
                  </a:lnTo>
                  <a:close/>
                  <a:moveTo>
                    <a:pt x="206" y="180"/>
                  </a:moveTo>
                  <a:lnTo>
                    <a:pt x="225" y="182"/>
                  </a:lnTo>
                  <a:lnTo>
                    <a:pt x="245" y="189"/>
                  </a:lnTo>
                  <a:lnTo>
                    <a:pt x="263" y="202"/>
                  </a:lnTo>
                  <a:lnTo>
                    <a:pt x="274" y="213"/>
                  </a:lnTo>
                  <a:lnTo>
                    <a:pt x="280" y="226"/>
                  </a:lnTo>
                  <a:lnTo>
                    <a:pt x="284" y="238"/>
                  </a:lnTo>
                  <a:lnTo>
                    <a:pt x="284" y="250"/>
                  </a:lnTo>
                  <a:lnTo>
                    <a:pt x="282" y="261"/>
                  </a:lnTo>
                  <a:lnTo>
                    <a:pt x="268" y="266"/>
                  </a:lnTo>
                  <a:lnTo>
                    <a:pt x="253" y="267"/>
                  </a:lnTo>
                  <a:lnTo>
                    <a:pt x="237" y="263"/>
                  </a:lnTo>
                  <a:lnTo>
                    <a:pt x="220" y="252"/>
                  </a:lnTo>
                  <a:lnTo>
                    <a:pt x="205" y="237"/>
                  </a:lnTo>
                  <a:lnTo>
                    <a:pt x="194" y="219"/>
                  </a:lnTo>
                  <a:lnTo>
                    <a:pt x="189" y="200"/>
                  </a:lnTo>
                  <a:lnTo>
                    <a:pt x="189" y="182"/>
                  </a:lnTo>
                  <a:lnTo>
                    <a:pt x="206" y="180"/>
                  </a:lnTo>
                  <a:close/>
                  <a:moveTo>
                    <a:pt x="750" y="101"/>
                  </a:moveTo>
                  <a:lnTo>
                    <a:pt x="756" y="118"/>
                  </a:lnTo>
                  <a:lnTo>
                    <a:pt x="757" y="138"/>
                  </a:lnTo>
                  <a:lnTo>
                    <a:pt x="755" y="158"/>
                  </a:lnTo>
                  <a:lnTo>
                    <a:pt x="748" y="179"/>
                  </a:lnTo>
                  <a:lnTo>
                    <a:pt x="737" y="198"/>
                  </a:lnTo>
                  <a:lnTo>
                    <a:pt x="725" y="214"/>
                  </a:lnTo>
                  <a:lnTo>
                    <a:pt x="710" y="224"/>
                  </a:lnTo>
                  <a:lnTo>
                    <a:pt x="695" y="230"/>
                  </a:lnTo>
                  <a:lnTo>
                    <a:pt x="680" y="232"/>
                  </a:lnTo>
                  <a:lnTo>
                    <a:pt x="665" y="231"/>
                  </a:lnTo>
                  <a:lnTo>
                    <a:pt x="658" y="219"/>
                  </a:lnTo>
                  <a:lnTo>
                    <a:pt x="654" y="204"/>
                  </a:lnTo>
                  <a:lnTo>
                    <a:pt x="653" y="188"/>
                  </a:lnTo>
                  <a:lnTo>
                    <a:pt x="657" y="171"/>
                  </a:lnTo>
                  <a:lnTo>
                    <a:pt x="666" y="151"/>
                  </a:lnTo>
                  <a:lnTo>
                    <a:pt x="680" y="134"/>
                  </a:lnTo>
                  <a:lnTo>
                    <a:pt x="696" y="120"/>
                  </a:lnTo>
                  <a:lnTo>
                    <a:pt x="713" y="110"/>
                  </a:lnTo>
                  <a:lnTo>
                    <a:pt x="732" y="103"/>
                  </a:lnTo>
                  <a:lnTo>
                    <a:pt x="750" y="101"/>
                  </a:lnTo>
                  <a:close/>
                  <a:moveTo>
                    <a:pt x="284" y="101"/>
                  </a:moveTo>
                  <a:lnTo>
                    <a:pt x="301" y="103"/>
                  </a:lnTo>
                  <a:lnTo>
                    <a:pt x="319" y="110"/>
                  </a:lnTo>
                  <a:lnTo>
                    <a:pt x="338" y="120"/>
                  </a:lnTo>
                  <a:lnTo>
                    <a:pt x="354" y="134"/>
                  </a:lnTo>
                  <a:lnTo>
                    <a:pt x="367" y="151"/>
                  </a:lnTo>
                  <a:lnTo>
                    <a:pt x="377" y="171"/>
                  </a:lnTo>
                  <a:lnTo>
                    <a:pt x="380" y="188"/>
                  </a:lnTo>
                  <a:lnTo>
                    <a:pt x="379" y="204"/>
                  </a:lnTo>
                  <a:lnTo>
                    <a:pt x="374" y="219"/>
                  </a:lnTo>
                  <a:lnTo>
                    <a:pt x="367" y="231"/>
                  </a:lnTo>
                  <a:lnTo>
                    <a:pt x="354" y="232"/>
                  </a:lnTo>
                  <a:lnTo>
                    <a:pt x="339" y="230"/>
                  </a:lnTo>
                  <a:lnTo>
                    <a:pt x="323" y="224"/>
                  </a:lnTo>
                  <a:lnTo>
                    <a:pt x="309" y="214"/>
                  </a:lnTo>
                  <a:lnTo>
                    <a:pt x="295" y="198"/>
                  </a:lnTo>
                  <a:lnTo>
                    <a:pt x="285" y="179"/>
                  </a:lnTo>
                  <a:lnTo>
                    <a:pt x="279" y="158"/>
                  </a:lnTo>
                  <a:lnTo>
                    <a:pt x="277" y="138"/>
                  </a:lnTo>
                  <a:lnTo>
                    <a:pt x="278" y="118"/>
                  </a:lnTo>
                  <a:lnTo>
                    <a:pt x="284" y="101"/>
                  </a:lnTo>
                  <a:close/>
                  <a:moveTo>
                    <a:pt x="652" y="25"/>
                  </a:moveTo>
                  <a:lnTo>
                    <a:pt x="661" y="41"/>
                  </a:lnTo>
                  <a:lnTo>
                    <a:pt x="666" y="61"/>
                  </a:lnTo>
                  <a:lnTo>
                    <a:pt x="668" y="83"/>
                  </a:lnTo>
                  <a:lnTo>
                    <a:pt x="663" y="104"/>
                  </a:lnTo>
                  <a:lnTo>
                    <a:pt x="656" y="119"/>
                  </a:lnTo>
                  <a:lnTo>
                    <a:pt x="647" y="131"/>
                  </a:lnTo>
                  <a:lnTo>
                    <a:pt x="637" y="139"/>
                  </a:lnTo>
                  <a:lnTo>
                    <a:pt x="625" y="143"/>
                  </a:lnTo>
                  <a:lnTo>
                    <a:pt x="614" y="146"/>
                  </a:lnTo>
                  <a:lnTo>
                    <a:pt x="606" y="138"/>
                  </a:lnTo>
                  <a:lnTo>
                    <a:pt x="599" y="127"/>
                  </a:lnTo>
                  <a:lnTo>
                    <a:pt x="594" y="115"/>
                  </a:lnTo>
                  <a:lnTo>
                    <a:pt x="593" y="100"/>
                  </a:lnTo>
                  <a:lnTo>
                    <a:pt x="597" y="84"/>
                  </a:lnTo>
                  <a:lnTo>
                    <a:pt x="606" y="63"/>
                  </a:lnTo>
                  <a:lnTo>
                    <a:pt x="618" y="46"/>
                  </a:lnTo>
                  <a:lnTo>
                    <a:pt x="634" y="32"/>
                  </a:lnTo>
                  <a:lnTo>
                    <a:pt x="652" y="25"/>
                  </a:lnTo>
                  <a:close/>
                  <a:moveTo>
                    <a:pt x="382" y="25"/>
                  </a:moveTo>
                  <a:lnTo>
                    <a:pt x="400" y="32"/>
                  </a:lnTo>
                  <a:lnTo>
                    <a:pt x="414" y="46"/>
                  </a:lnTo>
                  <a:lnTo>
                    <a:pt x="427" y="63"/>
                  </a:lnTo>
                  <a:lnTo>
                    <a:pt x="436" y="84"/>
                  </a:lnTo>
                  <a:lnTo>
                    <a:pt x="440" y="100"/>
                  </a:lnTo>
                  <a:lnTo>
                    <a:pt x="438" y="115"/>
                  </a:lnTo>
                  <a:lnTo>
                    <a:pt x="434" y="127"/>
                  </a:lnTo>
                  <a:lnTo>
                    <a:pt x="428" y="138"/>
                  </a:lnTo>
                  <a:lnTo>
                    <a:pt x="419" y="146"/>
                  </a:lnTo>
                  <a:lnTo>
                    <a:pt x="408" y="143"/>
                  </a:lnTo>
                  <a:lnTo>
                    <a:pt x="396" y="139"/>
                  </a:lnTo>
                  <a:lnTo>
                    <a:pt x="386" y="131"/>
                  </a:lnTo>
                  <a:lnTo>
                    <a:pt x="377" y="119"/>
                  </a:lnTo>
                  <a:lnTo>
                    <a:pt x="370" y="104"/>
                  </a:lnTo>
                  <a:lnTo>
                    <a:pt x="366" y="83"/>
                  </a:lnTo>
                  <a:lnTo>
                    <a:pt x="366" y="61"/>
                  </a:lnTo>
                  <a:lnTo>
                    <a:pt x="372" y="41"/>
                  </a:lnTo>
                  <a:lnTo>
                    <a:pt x="382" y="25"/>
                  </a:lnTo>
                  <a:close/>
                  <a:moveTo>
                    <a:pt x="516" y="0"/>
                  </a:moveTo>
                  <a:lnTo>
                    <a:pt x="532" y="14"/>
                  </a:lnTo>
                  <a:lnTo>
                    <a:pt x="546" y="31"/>
                  </a:lnTo>
                  <a:lnTo>
                    <a:pt x="556" y="53"/>
                  </a:lnTo>
                  <a:lnTo>
                    <a:pt x="562" y="76"/>
                  </a:lnTo>
                  <a:lnTo>
                    <a:pt x="564" y="100"/>
                  </a:lnTo>
                  <a:lnTo>
                    <a:pt x="563" y="120"/>
                  </a:lnTo>
                  <a:lnTo>
                    <a:pt x="558" y="136"/>
                  </a:lnTo>
                  <a:lnTo>
                    <a:pt x="550" y="150"/>
                  </a:lnTo>
                  <a:lnTo>
                    <a:pt x="540" y="162"/>
                  </a:lnTo>
                  <a:lnTo>
                    <a:pt x="529" y="170"/>
                  </a:lnTo>
                  <a:lnTo>
                    <a:pt x="516" y="176"/>
                  </a:lnTo>
                  <a:lnTo>
                    <a:pt x="505" y="170"/>
                  </a:lnTo>
                  <a:lnTo>
                    <a:pt x="493" y="162"/>
                  </a:lnTo>
                  <a:lnTo>
                    <a:pt x="483" y="150"/>
                  </a:lnTo>
                  <a:lnTo>
                    <a:pt x="475" y="136"/>
                  </a:lnTo>
                  <a:lnTo>
                    <a:pt x="471" y="120"/>
                  </a:lnTo>
                  <a:lnTo>
                    <a:pt x="468" y="100"/>
                  </a:lnTo>
                  <a:lnTo>
                    <a:pt x="471" y="76"/>
                  </a:lnTo>
                  <a:lnTo>
                    <a:pt x="477" y="53"/>
                  </a:lnTo>
                  <a:lnTo>
                    <a:pt x="488" y="31"/>
                  </a:lnTo>
                  <a:lnTo>
                    <a:pt x="500" y="14"/>
                  </a:lnTo>
                  <a:lnTo>
                    <a:pt x="516" y="0"/>
                  </a:lnTo>
                  <a:close/>
                </a:path>
              </a:pathLst>
            </a:custGeom>
            <a:solidFill>
              <a:srgbClr val="54B948"/>
            </a:solidFill>
            <a:ln w="9525">
              <a:noFill/>
              <a:round/>
              <a:headEnd/>
              <a:tailEnd/>
            </a:ln>
          </p:spPr>
          <p:txBody>
            <a:bodyPr>
              <a:prstTxWarp prst="textNoShape">
                <a:avLst/>
              </a:prstTxWarp>
            </a:bodyPr>
            <a:lstStyle/>
            <a:p>
              <a:pPr>
                <a:defRPr/>
              </a:pPr>
              <a:endParaRPr lang="en-US">
                <a:solidFill>
                  <a:srgbClr val="FFFF00"/>
                </a:solidFill>
              </a:endParaRPr>
            </a:p>
          </p:txBody>
        </p:sp>
        <p:sp>
          <p:nvSpPr>
            <p:cNvPr id="13" name="Freeform 9"/>
            <p:cNvSpPr>
              <a:spLocks noEditPoints="1"/>
            </p:cNvSpPr>
            <p:nvPr/>
          </p:nvSpPr>
          <p:spPr bwMode="auto">
            <a:xfrm>
              <a:off x="7689850" y="6261100"/>
              <a:ext cx="898525" cy="336550"/>
            </a:xfrm>
            <a:custGeom>
              <a:avLst/>
              <a:gdLst>
                <a:gd name="T0" fmla="*/ 2147483647 w 1700"/>
                <a:gd name="T1" fmla="*/ 2147483647 h 637"/>
                <a:gd name="T2" fmla="*/ 2147483647 w 1700"/>
                <a:gd name="T3" fmla="*/ 2147483647 h 637"/>
                <a:gd name="T4" fmla="*/ 2147483647 w 1700"/>
                <a:gd name="T5" fmla="*/ 2147483647 h 637"/>
                <a:gd name="T6" fmla="*/ 2147483647 w 1700"/>
                <a:gd name="T7" fmla="*/ 2147483647 h 637"/>
                <a:gd name="T8" fmla="*/ 2147483647 w 1700"/>
                <a:gd name="T9" fmla="*/ 2147483647 h 637"/>
                <a:gd name="T10" fmla="*/ 2147483647 w 1700"/>
                <a:gd name="T11" fmla="*/ 2147483647 h 637"/>
                <a:gd name="T12" fmla="*/ 2147483647 w 1700"/>
                <a:gd name="T13" fmla="*/ 2147483647 h 637"/>
                <a:gd name="T14" fmla="*/ 2147483647 w 1700"/>
                <a:gd name="T15" fmla="*/ 2147483647 h 637"/>
                <a:gd name="T16" fmla="*/ 2147483647 w 1700"/>
                <a:gd name="T17" fmla="*/ 2147483647 h 637"/>
                <a:gd name="T18" fmla="*/ 2147483647 w 1700"/>
                <a:gd name="T19" fmla="*/ 2147483647 h 637"/>
                <a:gd name="T20" fmla="*/ 2147483647 w 1700"/>
                <a:gd name="T21" fmla="*/ 2147483647 h 637"/>
                <a:gd name="T22" fmla="*/ 2147483647 w 1700"/>
                <a:gd name="T23" fmla="*/ 2147483647 h 637"/>
                <a:gd name="T24" fmla="*/ 2147483647 w 1700"/>
                <a:gd name="T25" fmla="*/ 2147483647 h 637"/>
                <a:gd name="T26" fmla="*/ 2147483647 w 1700"/>
                <a:gd name="T27" fmla="*/ 2147483647 h 637"/>
                <a:gd name="T28" fmla="*/ 2147483647 w 1700"/>
                <a:gd name="T29" fmla="*/ 2147483647 h 637"/>
                <a:gd name="T30" fmla="*/ 2147483647 w 1700"/>
                <a:gd name="T31" fmla="*/ 2147483647 h 637"/>
                <a:gd name="T32" fmla="*/ 2147483647 w 1700"/>
                <a:gd name="T33" fmla="*/ 2147483647 h 637"/>
                <a:gd name="T34" fmla="*/ 2147483647 w 1700"/>
                <a:gd name="T35" fmla="*/ 2147483647 h 637"/>
                <a:gd name="T36" fmla="*/ 2147483647 w 1700"/>
                <a:gd name="T37" fmla="*/ 2147483647 h 637"/>
                <a:gd name="T38" fmla="*/ 2147483647 w 1700"/>
                <a:gd name="T39" fmla="*/ 2147483647 h 637"/>
                <a:gd name="T40" fmla="*/ 2147483647 w 1700"/>
                <a:gd name="T41" fmla="*/ 2147483647 h 637"/>
                <a:gd name="T42" fmla="*/ 2147483647 w 1700"/>
                <a:gd name="T43" fmla="*/ 2147483647 h 637"/>
                <a:gd name="T44" fmla="*/ 2147483647 w 1700"/>
                <a:gd name="T45" fmla="*/ 2147483647 h 637"/>
                <a:gd name="T46" fmla="*/ 2147483647 w 1700"/>
                <a:gd name="T47" fmla="*/ 2147483647 h 637"/>
                <a:gd name="T48" fmla="*/ 2147483647 w 1700"/>
                <a:gd name="T49" fmla="*/ 2147483647 h 637"/>
                <a:gd name="T50" fmla="*/ 2147483647 w 1700"/>
                <a:gd name="T51" fmla="*/ 2147483647 h 637"/>
                <a:gd name="T52" fmla="*/ 2147483647 w 1700"/>
                <a:gd name="T53" fmla="*/ 2147483647 h 637"/>
                <a:gd name="T54" fmla="*/ 2147483647 w 1700"/>
                <a:gd name="T55" fmla="*/ 2147483647 h 637"/>
                <a:gd name="T56" fmla="*/ 2147483647 w 1700"/>
                <a:gd name="T57" fmla="*/ 2147483647 h 637"/>
                <a:gd name="T58" fmla="*/ 2147483647 w 1700"/>
                <a:gd name="T59" fmla="*/ 2147483647 h 637"/>
                <a:gd name="T60" fmla="*/ 2147483647 w 1700"/>
                <a:gd name="T61" fmla="*/ 2147483647 h 637"/>
                <a:gd name="T62" fmla="*/ 2147483647 w 1700"/>
                <a:gd name="T63" fmla="*/ 2147483647 h 637"/>
                <a:gd name="T64" fmla="*/ 2147483647 w 1700"/>
                <a:gd name="T65" fmla="*/ 2147483647 h 637"/>
                <a:gd name="T66" fmla="*/ 2147483647 w 1700"/>
                <a:gd name="T67" fmla="*/ 2147483647 h 637"/>
                <a:gd name="T68" fmla="*/ 2147483647 w 1700"/>
                <a:gd name="T69" fmla="*/ 2147483647 h 637"/>
                <a:gd name="T70" fmla="*/ 2147483647 w 1700"/>
                <a:gd name="T71" fmla="*/ 2147483647 h 637"/>
                <a:gd name="T72" fmla="*/ 2147483647 w 1700"/>
                <a:gd name="T73" fmla="*/ 2147483647 h 637"/>
                <a:gd name="T74" fmla="*/ 2147483647 w 1700"/>
                <a:gd name="T75" fmla="*/ 2147483647 h 637"/>
                <a:gd name="T76" fmla="*/ 2147483647 w 1700"/>
                <a:gd name="T77" fmla="*/ 2147483647 h 637"/>
                <a:gd name="T78" fmla="*/ 2147483647 w 1700"/>
                <a:gd name="T79" fmla="*/ 2147483647 h 637"/>
                <a:gd name="T80" fmla="*/ 2147483647 w 1700"/>
                <a:gd name="T81" fmla="*/ 2147483647 h 637"/>
                <a:gd name="T82" fmla="*/ 2147483647 w 1700"/>
                <a:gd name="T83" fmla="*/ 2147483647 h 637"/>
                <a:gd name="T84" fmla="*/ 2147483647 w 1700"/>
                <a:gd name="T85" fmla="*/ 2147483647 h 637"/>
                <a:gd name="T86" fmla="*/ 2147483647 w 1700"/>
                <a:gd name="T87" fmla="*/ 2147483647 h 637"/>
                <a:gd name="T88" fmla="*/ 2147483647 w 1700"/>
                <a:gd name="T89" fmla="*/ 2147483647 h 637"/>
                <a:gd name="T90" fmla="*/ 2147483647 w 1700"/>
                <a:gd name="T91" fmla="*/ 2147483647 h 637"/>
                <a:gd name="T92" fmla="*/ 2147483647 w 1700"/>
                <a:gd name="T93" fmla="*/ 2147483647 h 637"/>
                <a:gd name="T94" fmla="*/ 2147483647 w 1700"/>
                <a:gd name="T95" fmla="*/ 2147483647 h 637"/>
                <a:gd name="T96" fmla="*/ 2147483647 w 1700"/>
                <a:gd name="T97" fmla="*/ 2147483647 h 637"/>
                <a:gd name="T98" fmla="*/ 2147483647 w 1700"/>
                <a:gd name="T99" fmla="*/ 2147483647 h 637"/>
                <a:gd name="T100" fmla="*/ 2147483647 w 1700"/>
                <a:gd name="T101" fmla="*/ 2147483647 h 637"/>
                <a:gd name="T102" fmla="*/ 2147483647 w 1700"/>
                <a:gd name="T103" fmla="*/ 2147483647 h 637"/>
                <a:gd name="T104" fmla="*/ 2147483647 w 1700"/>
                <a:gd name="T105" fmla="*/ 2147483647 h 637"/>
                <a:gd name="T106" fmla="*/ 2147483647 w 1700"/>
                <a:gd name="T107" fmla="*/ 2147483647 h 637"/>
                <a:gd name="T108" fmla="*/ 2147483647 w 1700"/>
                <a:gd name="T109" fmla="*/ 2147483647 h 637"/>
                <a:gd name="T110" fmla="*/ 2147483647 w 1700"/>
                <a:gd name="T111" fmla="*/ 0 h 637"/>
                <a:gd name="T112" fmla="*/ 2147483647 w 1700"/>
                <a:gd name="T113" fmla="*/ 2147483647 h 637"/>
                <a:gd name="T114" fmla="*/ 2147483647 w 1700"/>
                <a:gd name="T115" fmla="*/ 2147483647 h 637"/>
                <a:gd name="T116" fmla="*/ 2147483647 w 1700"/>
                <a:gd name="T117" fmla="*/ 2147483647 h 637"/>
                <a:gd name="T118" fmla="*/ 2147483647 w 1700"/>
                <a:gd name="T119" fmla="*/ 0 h 63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00" h="637">
                  <a:moveTo>
                    <a:pt x="1573" y="196"/>
                  </a:moveTo>
                  <a:lnTo>
                    <a:pt x="1546" y="199"/>
                  </a:lnTo>
                  <a:lnTo>
                    <a:pt x="1524" y="207"/>
                  </a:lnTo>
                  <a:lnTo>
                    <a:pt x="1504" y="218"/>
                  </a:lnTo>
                  <a:lnTo>
                    <a:pt x="1489" y="233"/>
                  </a:lnTo>
                  <a:lnTo>
                    <a:pt x="1477" y="252"/>
                  </a:lnTo>
                  <a:lnTo>
                    <a:pt x="1467" y="273"/>
                  </a:lnTo>
                  <a:lnTo>
                    <a:pt x="1462" y="297"/>
                  </a:lnTo>
                  <a:lnTo>
                    <a:pt x="1459" y="322"/>
                  </a:lnTo>
                  <a:lnTo>
                    <a:pt x="1462" y="350"/>
                  </a:lnTo>
                  <a:lnTo>
                    <a:pt x="1466" y="372"/>
                  </a:lnTo>
                  <a:lnTo>
                    <a:pt x="1473" y="392"/>
                  </a:lnTo>
                  <a:lnTo>
                    <a:pt x="1483" y="408"/>
                  </a:lnTo>
                  <a:lnTo>
                    <a:pt x="1497" y="419"/>
                  </a:lnTo>
                  <a:lnTo>
                    <a:pt x="1512" y="426"/>
                  </a:lnTo>
                  <a:lnTo>
                    <a:pt x="1530" y="428"/>
                  </a:lnTo>
                  <a:lnTo>
                    <a:pt x="1546" y="426"/>
                  </a:lnTo>
                  <a:lnTo>
                    <a:pt x="1561" y="422"/>
                  </a:lnTo>
                  <a:lnTo>
                    <a:pt x="1575" y="414"/>
                  </a:lnTo>
                  <a:lnTo>
                    <a:pt x="1585" y="401"/>
                  </a:lnTo>
                  <a:lnTo>
                    <a:pt x="1595" y="386"/>
                  </a:lnTo>
                  <a:lnTo>
                    <a:pt x="1601" y="367"/>
                  </a:lnTo>
                  <a:lnTo>
                    <a:pt x="1606" y="343"/>
                  </a:lnTo>
                  <a:lnTo>
                    <a:pt x="1607" y="315"/>
                  </a:lnTo>
                  <a:lnTo>
                    <a:pt x="1607" y="200"/>
                  </a:lnTo>
                  <a:lnTo>
                    <a:pt x="1592" y="197"/>
                  </a:lnTo>
                  <a:lnTo>
                    <a:pt x="1573" y="196"/>
                  </a:lnTo>
                  <a:close/>
                  <a:moveTo>
                    <a:pt x="790" y="196"/>
                  </a:moveTo>
                  <a:lnTo>
                    <a:pt x="764" y="199"/>
                  </a:lnTo>
                  <a:lnTo>
                    <a:pt x="741" y="207"/>
                  </a:lnTo>
                  <a:lnTo>
                    <a:pt x="722" y="218"/>
                  </a:lnTo>
                  <a:lnTo>
                    <a:pt x="706" y="233"/>
                  </a:lnTo>
                  <a:lnTo>
                    <a:pt x="693" y="252"/>
                  </a:lnTo>
                  <a:lnTo>
                    <a:pt x="685" y="273"/>
                  </a:lnTo>
                  <a:lnTo>
                    <a:pt x="679" y="297"/>
                  </a:lnTo>
                  <a:lnTo>
                    <a:pt x="677" y="322"/>
                  </a:lnTo>
                  <a:lnTo>
                    <a:pt x="679" y="350"/>
                  </a:lnTo>
                  <a:lnTo>
                    <a:pt x="684" y="372"/>
                  </a:lnTo>
                  <a:lnTo>
                    <a:pt x="691" y="392"/>
                  </a:lnTo>
                  <a:lnTo>
                    <a:pt x="701" y="408"/>
                  </a:lnTo>
                  <a:lnTo>
                    <a:pt x="714" y="419"/>
                  </a:lnTo>
                  <a:lnTo>
                    <a:pt x="730" y="426"/>
                  </a:lnTo>
                  <a:lnTo>
                    <a:pt x="748" y="428"/>
                  </a:lnTo>
                  <a:lnTo>
                    <a:pt x="764" y="426"/>
                  </a:lnTo>
                  <a:lnTo>
                    <a:pt x="779" y="422"/>
                  </a:lnTo>
                  <a:lnTo>
                    <a:pt x="792" y="414"/>
                  </a:lnTo>
                  <a:lnTo>
                    <a:pt x="803" y="401"/>
                  </a:lnTo>
                  <a:lnTo>
                    <a:pt x="812" y="386"/>
                  </a:lnTo>
                  <a:lnTo>
                    <a:pt x="819" y="367"/>
                  </a:lnTo>
                  <a:lnTo>
                    <a:pt x="823" y="343"/>
                  </a:lnTo>
                  <a:lnTo>
                    <a:pt x="825" y="315"/>
                  </a:lnTo>
                  <a:lnTo>
                    <a:pt x="825" y="200"/>
                  </a:lnTo>
                  <a:lnTo>
                    <a:pt x="810" y="197"/>
                  </a:lnTo>
                  <a:lnTo>
                    <a:pt x="790" y="196"/>
                  </a:lnTo>
                  <a:close/>
                  <a:moveTo>
                    <a:pt x="433" y="140"/>
                  </a:moveTo>
                  <a:lnTo>
                    <a:pt x="517" y="140"/>
                  </a:lnTo>
                  <a:lnTo>
                    <a:pt x="517" y="487"/>
                  </a:lnTo>
                  <a:lnTo>
                    <a:pt x="433" y="487"/>
                  </a:lnTo>
                  <a:lnTo>
                    <a:pt x="433" y="140"/>
                  </a:lnTo>
                  <a:close/>
                  <a:moveTo>
                    <a:pt x="1576" y="132"/>
                  </a:moveTo>
                  <a:lnTo>
                    <a:pt x="1603" y="132"/>
                  </a:lnTo>
                  <a:lnTo>
                    <a:pt x="1627" y="136"/>
                  </a:lnTo>
                  <a:lnTo>
                    <a:pt x="1648" y="138"/>
                  </a:lnTo>
                  <a:lnTo>
                    <a:pt x="1667" y="143"/>
                  </a:lnTo>
                  <a:lnTo>
                    <a:pt x="1680" y="145"/>
                  </a:lnTo>
                  <a:lnTo>
                    <a:pt x="1690" y="147"/>
                  </a:lnTo>
                  <a:lnTo>
                    <a:pt x="1690" y="372"/>
                  </a:lnTo>
                  <a:lnTo>
                    <a:pt x="1691" y="400"/>
                  </a:lnTo>
                  <a:lnTo>
                    <a:pt x="1693" y="426"/>
                  </a:lnTo>
                  <a:lnTo>
                    <a:pt x="1695" y="451"/>
                  </a:lnTo>
                  <a:lnTo>
                    <a:pt x="1699" y="472"/>
                  </a:lnTo>
                  <a:lnTo>
                    <a:pt x="1700" y="487"/>
                  </a:lnTo>
                  <a:lnTo>
                    <a:pt x="1625" y="487"/>
                  </a:lnTo>
                  <a:lnTo>
                    <a:pt x="1625" y="479"/>
                  </a:lnTo>
                  <a:lnTo>
                    <a:pt x="1624" y="466"/>
                  </a:lnTo>
                  <a:lnTo>
                    <a:pt x="1623" y="451"/>
                  </a:lnTo>
                  <a:lnTo>
                    <a:pt x="1622" y="439"/>
                  </a:lnTo>
                  <a:lnTo>
                    <a:pt x="1621" y="430"/>
                  </a:lnTo>
                  <a:lnTo>
                    <a:pt x="1619" y="430"/>
                  </a:lnTo>
                  <a:lnTo>
                    <a:pt x="1614" y="439"/>
                  </a:lnTo>
                  <a:lnTo>
                    <a:pt x="1607" y="449"/>
                  </a:lnTo>
                  <a:lnTo>
                    <a:pt x="1598" y="460"/>
                  </a:lnTo>
                  <a:lnTo>
                    <a:pt x="1587" y="471"/>
                  </a:lnTo>
                  <a:lnTo>
                    <a:pt x="1572" y="480"/>
                  </a:lnTo>
                  <a:lnTo>
                    <a:pt x="1556" y="488"/>
                  </a:lnTo>
                  <a:lnTo>
                    <a:pt x="1535" y="494"/>
                  </a:lnTo>
                  <a:lnTo>
                    <a:pt x="1512" y="495"/>
                  </a:lnTo>
                  <a:lnTo>
                    <a:pt x="1483" y="492"/>
                  </a:lnTo>
                  <a:lnTo>
                    <a:pt x="1458" y="484"/>
                  </a:lnTo>
                  <a:lnTo>
                    <a:pt x="1436" y="473"/>
                  </a:lnTo>
                  <a:lnTo>
                    <a:pt x="1417" y="456"/>
                  </a:lnTo>
                  <a:lnTo>
                    <a:pt x="1402" y="436"/>
                  </a:lnTo>
                  <a:lnTo>
                    <a:pt x="1390" y="412"/>
                  </a:lnTo>
                  <a:lnTo>
                    <a:pt x="1381" y="387"/>
                  </a:lnTo>
                  <a:lnTo>
                    <a:pt x="1376" y="359"/>
                  </a:lnTo>
                  <a:lnTo>
                    <a:pt x="1375" y="328"/>
                  </a:lnTo>
                  <a:lnTo>
                    <a:pt x="1376" y="300"/>
                  </a:lnTo>
                  <a:lnTo>
                    <a:pt x="1380" y="274"/>
                  </a:lnTo>
                  <a:lnTo>
                    <a:pt x="1388" y="248"/>
                  </a:lnTo>
                  <a:lnTo>
                    <a:pt x="1400" y="224"/>
                  </a:lnTo>
                  <a:lnTo>
                    <a:pt x="1414" y="202"/>
                  </a:lnTo>
                  <a:lnTo>
                    <a:pt x="1432" y="183"/>
                  </a:lnTo>
                  <a:lnTo>
                    <a:pt x="1453" y="165"/>
                  </a:lnTo>
                  <a:lnTo>
                    <a:pt x="1478" y="152"/>
                  </a:lnTo>
                  <a:lnTo>
                    <a:pt x="1506" y="140"/>
                  </a:lnTo>
                  <a:lnTo>
                    <a:pt x="1540" y="135"/>
                  </a:lnTo>
                  <a:lnTo>
                    <a:pt x="1576" y="132"/>
                  </a:lnTo>
                  <a:close/>
                  <a:moveTo>
                    <a:pt x="1179" y="132"/>
                  </a:moveTo>
                  <a:lnTo>
                    <a:pt x="1207" y="135"/>
                  </a:lnTo>
                  <a:lnTo>
                    <a:pt x="1231" y="143"/>
                  </a:lnTo>
                  <a:lnTo>
                    <a:pt x="1252" y="154"/>
                  </a:lnTo>
                  <a:lnTo>
                    <a:pt x="1269" y="170"/>
                  </a:lnTo>
                  <a:lnTo>
                    <a:pt x="1283" y="188"/>
                  </a:lnTo>
                  <a:lnTo>
                    <a:pt x="1293" y="211"/>
                  </a:lnTo>
                  <a:lnTo>
                    <a:pt x="1299" y="235"/>
                  </a:lnTo>
                  <a:lnTo>
                    <a:pt x="1301" y="261"/>
                  </a:lnTo>
                  <a:lnTo>
                    <a:pt x="1301" y="487"/>
                  </a:lnTo>
                  <a:lnTo>
                    <a:pt x="1219" y="487"/>
                  </a:lnTo>
                  <a:lnTo>
                    <a:pt x="1219" y="277"/>
                  </a:lnTo>
                  <a:lnTo>
                    <a:pt x="1217" y="257"/>
                  </a:lnTo>
                  <a:lnTo>
                    <a:pt x="1211" y="239"/>
                  </a:lnTo>
                  <a:lnTo>
                    <a:pt x="1201" y="223"/>
                  </a:lnTo>
                  <a:lnTo>
                    <a:pt x="1188" y="210"/>
                  </a:lnTo>
                  <a:lnTo>
                    <a:pt x="1171" y="203"/>
                  </a:lnTo>
                  <a:lnTo>
                    <a:pt x="1151" y="200"/>
                  </a:lnTo>
                  <a:lnTo>
                    <a:pt x="1134" y="202"/>
                  </a:lnTo>
                  <a:lnTo>
                    <a:pt x="1119" y="208"/>
                  </a:lnTo>
                  <a:lnTo>
                    <a:pt x="1107" y="218"/>
                  </a:lnTo>
                  <a:lnTo>
                    <a:pt x="1097" y="229"/>
                  </a:lnTo>
                  <a:lnTo>
                    <a:pt x="1091" y="244"/>
                  </a:lnTo>
                  <a:lnTo>
                    <a:pt x="1086" y="260"/>
                  </a:lnTo>
                  <a:lnTo>
                    <a:pt x="1085" y="277"/>
                  </a:lnTo>
                  <a:lnTo>
                    <a:pt x="1085" y="487"/>
                  </a:lnTo>
                  <a:lnTo>
                    <a:pt x="1001" y="487"/>
                  </a:lnTo>
                  <a:lnTo>
                    <a:pt x="1001" y="248"/>
                  </a:lnTo>
                  <a:lnTo>
                    <a:pt x="1001" y="229"/>
                  </a:lnTo>
                  <a:lnTo>
                    <a:pt x="1001" y="209"/>
                  </a:lnTo>
                  <a:lnTo>
                    <a:pt x="1000" y="187"/>
                  </a:lnTo>
                  <a:lnTo>
                    <a:pt x="999" y="167"/>
                  </a:lnTo>
                  <a:lnTo>
                    <a:pt x="998" y="151"/>
                  </a:lnTo>
                  <a:lnTo>
                    <a:pt x="998" y="139"/>
                  </a:lnTo>
                  <a:lnTo>
                    <a:pt x="1072" y="139"/>
                  </a:lnTo>
                  <a:lnTo>
                    <a:pt x="1076" y="188"/>
                  </a:lnTo>
                  <a:lnTo>
                    <a:pt x="1078" y="188"/>
                  </a:lnTo>
                  <a:lnTo>
                    <a:pt x="1081" y="183"/>
                  </a:lnTo>
                  <a:lnTo>
                    <a:pt x="1088" y="173"/>
                  </a:lnTo>
                  <a:lnTo>
                    <a:pt x="1096" y="164"/>
                  </a:lnTo>
                  <a:lnTo>
                    <a:pt x="1107" y="155"/>
                  </a:lnTo>
                  <a:lnTo>
                    <a:pt x="1120" y="146"/>
                  </a:lnTo>
                  <a:lnTo>
                    <a:pt x="1138" y="139"/>
                  </a:lnTo>
                  <a:lnTo>
                    <a:pt x="1157" y="133"/>
                  </a:lnTo>
                  <a:lnTo>
                    <a:pt x="1179" y="132"/>
                  </a:lnTo>
                  <a:close/>
                  <a:moveTo>
                    <a:pt x="793" y="132"/>
                  </a:moveTo>
                  <a:lnTo>
                    <a:pt x="820" y="132"/>
                  </a:lnTo>
                  <a:lnTo>
                    <a:pt x="844" y="136"/>
                  </a:lnTo>
                  <a:lnTo>
                    <a:pt x="866" y="138"/>
                  </a:lnTo>
                  <a:lnTo>
                    <a:pt x="884" y="143"/>
                  </a:lnTo>
                  <a:lnTo>
                    <a:pt x="898" y="145"/>
                  </a:lnTo>
                  <a:lnTo>
                    <a:pt x="907" y="147"/>
                  </a:lnTo>
                  <a:lnTo>
                    <a:pt x="907" y="454"/>
                  </a:lnTo>
                  <a:lnTo>
                    <a:pt x="906" y="489"/>
                  </a:lnTo>
                  <a:lnTo>
                    <a:pt x="902" y="521"/>
                  </a:lnTo>
                  <a:lnTo>
                    <a:pt x="894" y="548"/>
                  </a:lnTo>
                  <a:lnTo>
                    <a:pt x="882" y="571"/>
                  </a:lnTo>
                  <a:lnTo>
                    <a:pt x="869" y="590"/>
                  </a:lnTo>
                  <a:lnTo>
                    <a:pt x="853" y="606"/>
                  </a:lnTo>
                  <a:lnTo>
                    <a:pt x="835" y="617"/>
                  </a:lnTo>
                  <a:lnTo>
                    <a:pt x="814" y="626"/>
                  </a:lnTo>
                  <a:lnTo>
                    <a:pt x="792" y="632"/>
                  </a:lnTo>
                  <a:lnTo>
                    <a:pt x="766" y="635"/>
                  </a:lnTo>
                  <a:lnTo>
                    <a:pt x="740" y="637"/>
                  </a:lnTo>
                  <a:lnTo>
                    <a:pt x="714" y="635"/>
                  </a:lnTo>
                  <a:lnTo>
                    <a:pt x="690" y="633"/>
                  </a:lnTo>
                  <a:lnTo>
                    <a:pt x="670" y="630"/>
                  </a:lnTo>
                  <a:lnTo>
                    <a:pt x="653" y="626"/>
                  </a:lnTo>
                  <a:lnTo>
                    <a:pt x="642" y="624"/>
                  </a:lnTo>
                  <a:lnTo>
                    <a:pt x="635" y="622"/>
                  </a:lnTo>
                  <a:lnTo>
                    <a:pt x="635" y="552"/>
                  </a:lnTo>
                  <a:lnTo>
                    <a:pt x="644" y="555"/>
                  </a:lnTo>
                  <a:lnTo>
                    <a:pt x="660" y="560"/>
                  </a:lnTo>
                  <a:lnTo>
                    <a:pt x="679" y="564"/>
                  </a:lnTo>
                  <a:lnTo>
                    <a:pt x="703" y="568"/>
                  </a:lnTo>
                  <a:lnTo>
                    <a:pt x="731" y="570"/>
                  </a:lnTo>
                  <a:lnTo>
                    <a:pt x="750" y="569"/>
                  </a:lnTo>
                  <a:lnTo>
                    <a:pt x="769" y="564"/>
                  </a:lnTo>
                  <a:lnTo>
                    <a:pt x="786" y="558"/>
                  </a:lnTo>
                  <a:lnTo>
                    <a:pt x="800" y="547"/>
                  </a:lnTo>
                  <a:lnTo>
                    <a:pt x="812" y="534"/>
                  </a:lnTo>
                  <a:lnTo>
                    <a:pt x="821" y="516"/>
                  </a:lnTo>
                  <a:lnTo>
                    <a:pt x="827" y="496"/>
                  </a:lnTo>
                  <a:lnTo>
                    <a:pt x="828" y="472"/>
                  </a:lnTo>
                  <a:lnTo>
                    <a:pt x="828" y="446"/>
                  </a:lnTo>
                  <a:lnTo>
                    <a:pt x="827" y="446"/>
                  </a:lnTo>
                  <a:lnTo>
                    <a:pt x="823" y="452"/>
                  </a:lnTo>
                  <a:lnTo>
                    <a:pt x="814" y="462"/>
                  </a:lnTo>
                  <a:lnTo>
                    <a:pt x="804" y="471"/>
                  </a:lnTo>
                  <a:lnTo>
                    <a:pt x="790" y="480"/>
                  </a:lnTo>
                  <a:lnTo>
                    <a:pt x="773" y="488"/>
                  </a:lnTo>
                  <a:lnTo>
                    <a:pt x="754" y="494"/>
                  </a:lnTo>
                  <a:lnTo>
                    <a:pt x="730" y="495"/>
                  </a:lnTo>
                  <a:lnTo>
                    <a:pt x="701" y="492"/>
                  </a:lnTo>
                  <a:lnTo>
                    <a:pt x="676" y="484"/>
                  </a:lnTo>
                  <a:lnTo>
                    <a:pt x="654" y="473"/>
                  </a:lnTo>
                  <a:lnTo>
                    <a:pt x="635" y="456"/>
                  </a:lnTo>
                  <a:lnTo>
                    <a:pt x="620" y="436"/>
                  </a:lnTo>
                  <a:lnTo>
                    <a:pt x="607" y="412"/>
                  </a:lnTo>
                  <a:lnTo>
                    <a:pt x="599" y="387"/>
                  </a:lnTo>
                  <a:lnTo>
                    <a:pt x="593" y="359"/>
                  </a:lnTo>
                  <a:lnTo>
                    <a:pt x="592" y="328"/>
                  </a:lnTo>
                  <a:lnTo>
                    <a:pt x="593" y="300"/>
                  </a:lnTo>
                  <a:lnTo>
                    <a:pt x="598" y="274"/>
                  </a:lnTo>
                  <a:lnTo>
                    <a:pt x="606" y="248"/>
                  </a:lnTo>
                  <a:lnTo>
                    <a:pt x="617" y="224"/>
                  </a:lnTo>
                  <a:lnTo>
                    <a:pt x="631" y="202"/>
                  </a:lnTo>
                  <a:lnTo>
                    <a:pt x="650" y="183"/>
                  </a:lnTo>
                  <a:lnTo>
                    <a:pt x="670" y="165"/>
                  </a:lnTo>
                  <a:lnTo>
                    <a:pt x="695" y="152"/>
                  </a:lnTo>
                  <a:lnTo>
                    <a:pt x="724" y="140"/>
                  </a:lnTo>
                  <a:lnTo>
                    <a:pt x="757" y="135"/>
                  </a:lnTo>
                  <a:lnTo>
                    <a:pt x="793" y="132"/>
                  </a:lnTo>
                  <a:close/>
                  <a:moveTo>
                    <a:pt x="247" y="4"/>
                  </a:moveTo>
                  <a:lnTo>
                    <a:pt x="281" y="5"/>
                  </a:lnTo>
                  <a:lnTo>
                    <a:pt x="309" y="9"/>
                  </a:lnTo>
                  <a:lnTo>
                    <a:pt x="332" y="13"/>
                  </a:lnTo>
                  <a:lnTo>
                    <a:pt x="351" y="19"/>
                  </a:lnTo>
                  <a:lnTo>
                    <a:pt x="351" y="93"/>
                  </a:lnTo>
                  <a:lnTo>
                    <a:pt x="340" y="89"/>
                  </a:lnTo>
                  <a:lnTo>
                    <a:pt x="325" y="84"/>
                  </a:lnTo>
                  <a:lnTo>
                    <a:pt x="306" y="81"/>
                  </a:lnTo>
                  <a:lnTo>
                    <a:pt x="283" y="77"/>
                  </a:lnTo>
                  <a:lnTo>
                    <a:pt x="257" y="76"/>
                  </a:lnTo>
                  <a:lnTo>
                    <a:pt x="226" y="79"/>
                  </a:lnTo>
                  <a:lnTo>
                    <a:pt x="197" y="85"/>
                  </a:lnTo>
                  <a:lnTo>
                    <a:pt x="171" y="98"/>
                  </a:lnTo>
                  <a:lnTo>
                    <a:pt x="148" y="114"/>
                  </a:lnTo>
                  <a:lnTo>
                    <a:pt x="128" y="133"/>
                  </a:lnTo>
                  <a:lnTo>
                    <a:pt x="112" y="157"/>
                  </a:lnTo>
                  <a:lnTo>
                    <a:pt x="101" y="185"/>
                  </a:lnTo>
                  <a:lnTo>
                    <a:pt x="93" y="215"/>
                  </a:lnTo>
                  <a:lnTo>
                    <a:pt x="91" y="248"/>
                  </a:lnTo>
                  <a:lnTo>
                    <a:pt x="93" y="281"/>
                  </a:lnTo>
                  <a:lnTo>
                    <a:pt x="101" y="312"/>
                  </a:lnTo>
                  <a:lnTo>
                    <a:pt x="112" y="339"/>
                  </a:lnTo>
                  <a:lnTo>
                    <a:pt x="128" y="362"/>
                  </a:lnTo>
                  <a:lnTo>
                    <a:pt x="148" y="383"/>
                  </a:lnTo>
                  <a:lnTo>
                    <a:pt x="171" y="399"/>
                  </a:lnTo>
                  <a:lnTo>
                    <a:pt x="197" y="410"/>
                  </a:lnTo>
                  <a:lnTo>
                    <a:pt x="226" y="418"/>
                  </a:lnTo>
                  <a:lnTo>
                    <a:pt x="257" y="420"/>
                  </a:lnTo>
                  <a:lnTo>
                    <a:pt x="283" y="419"/>
                  </a:lnTo>
                  <a:lnTo>
                    <a:pt x="308" y="415"/>
                  </a:lnTo>
                  <a:lnTo>
                    <a:pt x="331" y="410"/>
                  </a:lnTo>
                  <a:lnTo>
                    <a:pt x="351" y="402"/>
                  </a:lnTo>
                  <a:lnTo>
                    <a:pt x="351" y="476"/>
                  </a:lnTo>
                  <a:lnTo>
                    <a:pt x="331" y="482"/>
                  </a:lnTo>
                  <a:lnTo>
                    <a:pt x="307" y="488"/>
                  </a:lnTo>
                  <a:lnTo>
                    <a:pt x="280" y="491"/>
                  </a:lnTo>
                  <a:lnTo>
                    <a:pt x="247" y="492"/>
                  </a:lnTo>
                  <a:lnTo>
                    <a:pt x="206" y="490"/>
                  </a:lnTo>
                  <a:lnTo>
                    <a:pt x="168" y="482"/>
                  </a:lnTo>
                  <a:lnTo>
                    <a:pt x="135" y="470"/>
                  </a:lnTo>
                  <a:lnTo>
                    <a:pt x="104" y="452"/>
                  </a:lnTo>
                  <a:lnTo>
                    <a:pt x="77" y="432"/>
                  </a:lnTo>
                  <a:lnTo>
                    <a:pt x="54" y="408"/>
                  </a:lnTo>
                  <a:lnTo>
                    <a:pt x="34" y="380"/>
                  </a:lnTo>
                  <a:lnTo>
                    <a:pt x="20" y="351"/>
                  </a:lnTo>
                  <a:lnTo>
                    <a:pt x="9" y="319"/>
                  </a:lnTo>
                  <a:lnTo>
                    <a:pt x="2" y="284"/>
                  </a:lnTo>
                  <a:lnTo>
                    <a:pt x="0" y="248"/>
                  </a:lnTo>
                  <a:lnTo>
                    <a:pt x="2" y="207"/>
                  </a:lnTo>
                  <a:lnTo>
                    <a:pt x="12" y="168"/>
                  </a:lnTo>
                  <a:lnTo>
                    <a:pt x="25" y="132"/>
                  </a:lnTo>
                  <a:lnTo>
                    <a:pt x="45" y="100"/>
                  </a:lnTo>
                  <a:lnTo>
                    <a:pt x="68" y="73"/>
                  </a:lnTo>
                  <a:lnTo>
                    <a:pt x="96" y="49"/>
                  </a:lnTo>
                  <a:lnTo>
                    <a:pt x="128" y="29"/>
                  </a:lnTo>
                  <a:lnTo>
                    <a:pt x="165" y="16"/>
                  </a:lnTo>
                  <a:lnTo>
                    <a:pt x="205" y="6"/>
                  </a:lnTo>
                  <a:lnTo>
                    <a:pt x="247" y="4"/>
                  </a:lnTo>
                  <a:close/>
                  <a:moveTo>
                    <a:pt x="474" y="0"/>
                  </a:moveTo>
                  <a:lnTo>
                    <a:pt x="491" y="2"/>
                  </a:lnTo>
                  <a:lnTo>
                    <a:pt x="505" y="10"/>
                  </a:lnTo>
                  <a:lnTo>
                    <a:pt x="517" y="20"/>
                  </a:lnTo>
                  <a:lnTo>
                    <a:pt x="524" y="34"/>
                  </a:lnTo>
                  <a:lnTo>
                    <a:pt x="526" y="50"/>
                  </a:lnTo>
                  <a:lnTo>
                    <a:pt x="524" y="66"/>
                  </a:lnTo>
                  <a:lnTo>
                    <a:pt x="517" y="80"/>
                  </a:lnTo>
                  <a:lnTo>
                    <a:pt x="505" y="91"/>
                  </a:lnTo>
                  <a:lnTo>
                    <a:pt x="491" y="98"/>
                  </a:lnTo>
                  <a:lnTo>
                    <a:pt x="474" y="100"/>
                  </a:lnTo>
                  <a:lnTo>
                    <a:pt x="458" y="98"/>
                  </a:lnTo>
                  <a:lnTo>
                    <a:pt x="445" y="91"/>
                  </a:lnTo>
                  <a:lnTo>
                    <a:pt x="433" y="80"/>
                  </a:lnTo>
                  <a:lnTo>
                    <a:pt x="426" y="66"/>
                  </a:lnTo>
                  <a:lnTo>
                    <a:pt x="423" y="50"/>
                  </a:lnTo>
                  <a:lnTo>
                    <a:pt x="426" y="34"/>
                  </a:lnTo>
                  <a:lnTo>
                    <a:pt x="433" y="20"/>
                  </a:lnTo>
                  <a:lnTo>
                    <a:pt x="445" y="10"/>
                  </a:lnTo>
                  <a:lnTo>
                    <a:pt x="458" y="2"/>
                  </a:lnTo>
                  <a:lnTo>
                    <a:pt x="474" y="0"/>
                  </a:lnTo>
                  <a:close/>
                </a:path>
              </a:pathLst>
            </a:custGeom>
            <a:solidFill>
              <a:srgbClr val="0081C6"/>
            </a:solidFill>
            <a:ln w="9525">
              <a:noFill/>
              <a:round/>
              <a:headEnd/>
              <a:tailEnd/>
            </a:ln>
          </p:spPr>
          <p:txBody>
            <a:bodyPr>
              <a:prstTxWarp prst="textNoShape">
                <a:avLst/>
              </a:prstTxWarp>
            </a:bodyPr>
            <a:lstStyle/>
            <a:p>
              <a:pPr>
                <a:defRPr/>
              </a:pPr>
              <a:endParaRPr lang="en-US">
                <a:solidFill>
                  <a:srgbClr val="FFFF00"/>
                </a:solidFill>
              </a:endParaRPr>
            </a:p>
          </p:txBody>
        </p:sp>
        <p:sp>
          <p:nvSpPr>
            <p:cNvPr id="14" name="Freeform 10"/>
            <p:cNvSpPr>
              <a:spLocks noEditPoints="1"/>
            </p:cNvSpPr>
            <p:nvPr/>
          </p:nvSpPr>
          <p:spPr bwMode="auto">
            <a:xfrm>
              <a:off x="8629650" y="6470650"/>
              <a:ext cx="47625" cy="47625"/>
            </a:xfrm>
            <a:custGeom>
              <a:avLst/>
              <a:gdLst>
                <a:gd name="T0" fmla="*/ 2147483647 w 92"/>
                <a:gd name="T1" fmla="*/ 2147483647 h 92"/>
                <a:gd name="T2" fmla="*/ 2147483647 w 92"/>
                <a:gd name="T3" fmla="*/ 2147483647 h 92"/>
                <a:gd name="T4" fmla="*/ 2147483647 w 92"/>
                <a:gd name="T5" fmla="*/ 2147483647 h 92"/>
                <a:gd name="T6" fmla="*/ 2147483647 w 92"/>
                <a:gd name="T7" fmla="*/ 2147483647 h 92"/>
                <a:gd name="T8" fmla="*/ 2147483647 w 92"/>
                <a:gd name="T9" fmla="*/ 2147483647 h 92"/>
                <a:gd name="T10" fmla="*/ 2147483647 w 92"/>
                <a:gd name="T11" fmla="*/ 2147483647 h 92"/>
                <a:gd name="T12" fmla="*/ 2147483647 w 92"/>
                <a:gd name="T13" fmla="*/ 2147483647 h 92"/>
                <a:gd name="T14" fmla="*/ 2147483647 w 92"/>
                <a:gd name="T15" fmla="*/ 2147483647 h 92"/>
                <a:gd name="T16" fmla="*/ 2147483647 w 92"/>
                <a:gd name="T17" fmla="*/ 2147483647 h 92"/>
                <a:gd name="T18" fmla="*/ 2147483647 w 92"/>
                <a:gd name="T19" fmla="*/ 2147483647 h 92"/>
                <a:gd name="T20" fmla="*/ 2147483647 w 92"/>
                <a:gd name="T21" fmla="*/ 2147483647 h 92"/>
                <a:gd name="T22" fmla="*/ 2147483647 w 92"/>
                <a:gd name="T23" fmla="*/ 2147483647 h 92"/>
                <a:gd name="T24" fmla="*/ 2147483647 w 92"/>
                <a:gd name="T25" fmla="*/ 2147483647 h 92"/>
                <a:gd name="T26" fmla="*/ 2147483647 w 92"/>
                <a:gd name="T27" fmla="*/ 2147483647 h 92"/>
                <a:gd name="T28" fmla="*/ 2147483647 w 92"/>
                <a:gd name="T29" fmla="*/ 2147483647 h 92"/>
                <a:gd name="T30" fmla="*/ 2147483647 w 92"/>
                <a:gd name="T31" fmla="*/ 2147483647 h 92"/>
                <a:gd name="T32" fmla="*/ 2147483647 w 92"/>
                <a:gd name="T33" fmla="*/ 2147483647 h 92"/>
                <a:gd name="T34" fmla="*/ 2147483647 w 92"/>
                <a:gd name="T35" fmla="*/ 2147483647 h 92"/>
                <a:gd name="T36" fmla="*/ 2147483647 w 92"/>
                <a:gd name="T37" fmla="*/ 2147483647 h 92"/>
                <a:gd name="T38" fmla="*/ 2147483647 w 92"/>
                <a:gd name="T39" fmla="*/ 2147483647 h 92"/>
                <a:gd name="T40" fmla="*/ 2147483647 w 92"/>
                <a:gd name="T41" fmla="*/ 2147483647 h 92"/>
                <a:gd name="T42" fmla="*/ 2147483647 w 92"/>
                <a:gd name="T43" fmla="*/ 2147483647 h 92"/>
                <a:gd name="T44" fmla="*/ 2147483647 w 92"/>
                <a:gd name="T45" fmla="*/ 2147483647 h 92"/>
                <a:gd name="T46" fmla="*/ 2147483647 w 92"/>
                <a:gd name="T47" fmla="*/ 2147483647 h 92"/>
                <a:gd name="T48" fmla="*/ 2147483647 w 92"/>
                <a:gd name="T49" fmla="*/ 2147483647 h 92"/>
                <a:gd name="T50" fmla="*/ 2147483647 w 92"/>
                <a:gd name="T51" fmla="*/ 2147483647 h 92"/>
                <a:gd name="T52" fmla="*/ 2147483647 w 92"/>
                <a:gd name="T53" fmla="*/ 2147483647 h 92"/>
                <a:gd name="T54" fmla="*/ 2147483647 w 92"/>
                <a:gd name="T55" fmla="*/ 2147483647 h 92"/>
                <a:gd name="T56" fmla="*/ 2147483647 w 92"/>
                <a:gd name="T57" fmla="*/ 2147483647 h 92"/>
                <a:gd name="T58" fmla="*/ 2147483647 w 92"/>
                <a:gd name="T59" fmla="*/ 2147483647 h 92"/>
                <a:gd name="T60" fmla="*/ 2147483647 w 92"/>
                <a:gd name="T61" fmla="*/ 2147483647 h 92"/>
                <a:gd name="T62" fmla="*/ 2147483647 w 92"/>
                <a:gd name="T63" fmla="*/ 2147483647 h 92"/>
                <a:gd name="T64" fmla="*/ 2147483647 w 92"/>
                <a:gd name="T65" fmla="*/ 2147483647 h 92"/>
                <a:gd name="T66" fmla="*/ 2147483647 w 92"/>
                <a:gd name="T67" fmla="*/ 2147483647 h 92"/>
                <a:gd name="T68" fmla="*/ 2147483647 w 92"/>
                <a:gd name="T69" fmla="*/ 2147483647 h 92"/>
                <a:gd name="T70" fmla="*/ 2147483647 w 92"/>
                <a:gd name="T71" fmla="*/ 2147483647 h 92"/>
                <a:gd name="T72" fmla="*/ 2147483647 w 92"/>
                <a:gd name="T73" fmla="*/ 2147483647 h 92"/>
                <a:gd name="T74" fmla="*/ 2147483647 w 92"/>
                <a:gd name="T75" fmla="*/ 2147483647 h 92"/>
                <a:gd name="T76" fmla="*/ 2147483647 w 92"/>
                <a:gd name="T77" fmla="*/ 2147483647 h 92"/>
                <a:gd name="T78" fmla="*/ 2147483647 w 92"/>
                <a:gd name="T79" fmla="*/ 2147483647 h 92"/>
                <a:gd name="T80" fmla="*/ 2147483647 w 92"/>
                <a:gd name="T81" fmla="*/ 2147483647 h 92"/>
                <a:gd name="T82" fmla="*/ 2147483647 w 92"/>
                <a:gd name="T83" fmla="*/ 2147483647 h 92"/>
                <a:gd name="T84" fmla="*/ 2147483647 w 92"/>
                <a:gd name="T85" fmla="*/ 2147483647 h 92"/>
                <a:gd name="T86" fmla="*/ 2147483647 w 92"/>
                <a:gd name="T87" fmla="*/ 2147483647 h 92"/>
                <a:gd name="T88" fmla="*/ 2147483647 w 92"/>
                <a:gd name="T89" fmla="*/ 2147483647 h 92"/>
                <a:gd name="T90" fmla="*/ 2147483647 w 92"/>
                <a:gd name="T91" fmla="*/ 2147483647 h 92"/>
                <a:gd name="T92" fmla="*/ 2147483647 w 92"/>
                <a:gd name="T93" fmla="*/ 2147483647 h 92"/>
                <a:gd name="T94" fmla="*/ 2147483647 w 92"/>
                <a:gd name="T95" fmla="*/ 2147483647 h 9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2" h="92">
                  <a:moveTo>
                    <a:pt x="36" y="27"/>
                  </a:moveTo>
                  <a:lnTo>
                    <a:pt x="36" y="45"/>
                  </a:lnTo>
                  <a:lnTo>
                    <a:pt x="44" y="45"/>
                  </a:lnTo>
                  <a:lnTo>
                    <a:pt x="49" y="45"/>
                  </a:lnTo>
                  <a:lnTo>
                    <a:pt x="52" y="44"/>
                  </a:lnTo>
                  <a:lnTo>
                    <a:pt x="56" y="41"/>
                  </a:lnTo>
                  <a:lnTo>
                    <a:pt x="57" y="39"/>
                  </a:lnTo>
                  <a:lnTo>
                    <a:pt x="58" y="36"/>
                  </a:lnTo>
                  <a:lnTo>
                    <a:pt x="57" y="32"/>
                  </a:lnTo>
                  <a:lnTo>
                    <a:pt x="56" y="30"/>
                  </a:lnTo>
                  <a:lnTo>
                    <a:pt x="55" y="29"/>
                  </a:lnTo>
                  <a:lnTo>
                    <a:pt x="51" y="28"/>
                  </a:lnTo>
                  <a:lnTo>
                    <a:pt x="48" y="27"/>
                  </a:lnTo>
                  <a:lnTo>
                    <a:pt x="43" y="27"/>
                  </a:lnTo>
                  <a:lnTo>
                    <a:pt x="36" y="27"/>
                  </a:lnTo>
                  <a:close/>
                  <a:moveTo>
                    <a:pt x="27" y="21"/>
                  </a:moveTo>
                  <a:lnTo>
                    <a:pt x="44" y="21"/>
                  </a:lnTo>
                  <a:lnTo>
                    <a:pt x="50" y="21"/>
                  </a:lnTo>
                  <a:lnTo>
                    <a:pt x="55" y="21"/>
                  </a:lnTo>
                  <a:lnTo>
                    <a:pt x="59" y="22"/>
                  </a:lnTo>
                  <a:lnTo>
                    <a:pt x="63" y="24"/>
                  </a:lnTo>
                  <a:lnTo>
                    <a:pt x="65" y="27"/>
                  </a:lnTo>
                  <a:lnTo>
                    <a:pt x="66" y="31"/>
                  </a:lnTo>
                  <a:lnTo>
                    <a:pt x="66" y="35"/>
                  </a:lnTo>
                  <a:lnTo>
                    <a:pt x="66" y="39"/>
                  </a:lnTo>
                  <a:lnTo>
                    <a:pt x="64" y="43"/>
                  </a:lnTo>
                  <a:lnTo>
                    <a:pt x="61" y="45"/>
                  </a:lnTo>
                  <a:lnTo>
                    <a:pt x="58" y="47"/>
                  </a:lnTo>
                  <a:lnTo>
                    <a:pt x="55" y="47"/>
                  </a:lnTo>
                  <a:lnTo>
                    <a:pt x="58" y="48"/>
                  </a:lnTo>
                  <a:lnTo>
                    <a:pt x="60" y="51"/>
                  </a:lnTo>
                  <a:lnTo>
                    <a:pt x="63" y="53"/>
                  </a:lnTo>
                  <a:lnTo>
                    <a:pt x="65" y="56"/>
                  </a:lnTo>
                  <a:lnTo>
                    <a:pt x="66" y="61"/>
                  </a:lnTo>
                  <a:lnTo>
                    <a:pt x="66" y="64"/>
                  </a:lnTo>
                  <a:lnTo>
                    <a:pt x="66" y="68"/>
                  </a:lnTo>
                  <a:lnTo>
                    <a:pt x="66" y="70"/>
                  </a:lnTo>
                  <a:lnTo>
                    <a:pt x="66" y="71"/>
                  </a:lnTo>
                  <a:lnTo>
                    <a:pt x="58" y="71"/>
                  </a:lnTo>
                  <a:lnTo>
                    <a:pt x="58" y="70"/>
                  </a:lnTo>
                  <a:lnTo>
                    <a:pt x="58" y="69"/>
                  </a:lnTo>
                  <a:lnTo>
                    <a:pt x="58" y="64"/>
                  </a:lnTo>
                  <a:lnTo>
                    <a:pt x="57" y="61"/>
                  </a:lnTo>
                  <a:lnTo>
                    <a:pt x="57" y="57"/>
                  </a:lnTo>
                  <a:lnTo>
                    <a:pt x="55" y="55"/>
                  </a:lnTo>
                  <a:lnTo>
                    <a:pt x="53" y="53"/>
                  </a:lnTo>
                  <a:lnTo>
                    <a:pt x="50" y="52"/>
                  </a:lnTo>
                  <a:lnTo>
                    <a:pt x="48" y="52"/>
                  </a:lnTo>
                  <a:lnTo>
                    <a:pt x="43" y="52"/>
                  </a:lnTo>
                  <a:lnTo>
                    <a:pt x="36" y="52"/>
                  </a:lnTo>
                  <a:lnTo>
                    <a:pt x="36" y="71"/>
                  </a:lnTo>
                  <a:lnTo>
                    <a:pt x="27" y="71"/>
                  </a:lnTo>
                  <a:lnTo>
                    <a:pt x="27" y="21"/>
                  </a:lnTo>
                  <a:close/>
                  <a:moveTo>
                    <a:pt x="45" y="6"/>
                  </a:moveTo>
                  <a:lnTo>
                    <a:pt x="30" y="9"/>
                  </a:lnTo>
                  <a:lnTo>
                    <a:pt x="18" y="17"/>
                  </a:lnTo>
                  <a:lnTo>
                    <a:pt x="9" y="31"/>
                  </a:lnTo>
                  <a:lnTo>
                    <a:pt x="6" y="46"/>
                  </a:lnTo>
                  <a:lnTo>
                    <a:pt x="9" y="61"/>
                  </a:lnTo>
                  <a:lnTo>
                    <a:pt x="18" y="75"/>
                  </a:lnTo>
                  <a:lnTo>
                    <a:pt x="30" y="83"/>
                  </a:lnTo>
                  <a:lnTo>
                    <a:pt x="45" y="86"/>
                  </a:lnTo>
                  <a:lnTo>
                    <a:pt x="61" y="83"/>
                  </a:lnTo>
                  <a:lnTo>
                    <a:pt x="74" y="75"/>
                  </a:lnTo>
                  <a:lnTo>
                    <a:pt x="82" y="61"/>
                  </a:lnTo>
                  <a:lnTo>
                    <a:pt x="85" y="46"/>
                  </a:lnTo>
                  <a:lnTo>
                    <a:pt x="82" y="31"/>
                  </a:lnTo>
                  <a:lnTo>
                    <a:pt x="74" y="17"/>
                  </a:lnTo>
                  <a:lnTo>
                    <a:pt x="61" y="9"/>
                  </a:lnTo>
                  <a:lnTo>
                    <a:pt x="45" y="6"/>
                  </a:lnTo>
                  <a:close/>
                  <a:moveTo>
                    <a:pt x="45" y="0"/>
                  </a:moveTo>
                  <a:lnTo>
                    <a:pt x="58" y="1"/>
                  </a:lnTo>
                  <a:lnTo>
                    <a:pt x="68" y="6"/>
                  </a:lnTo>
                  <a:lnTo>
                    <a:pt x="79" y="13"/>
                  </a:lnTo>
                  <a:lnTo>
                    <a:pt x="85" y="23"/>
                  </a:lnTo>
                  <a:lnTo>
                    <a:pt x="90" y="33"/>
                  </a:lnTo>
                  <a:lnTo>
                    <a:pt x="92" y="46"/>
                  </a:lnTo>
                  <a:lnTo>
                    <a:pt x="90" y="59"/>
                  </a:lnTo>
                  <a:lnTo>
                    <a:pt x="85" y="69"/>
                  </a:lnTo>
                  <a:lnTo>
                    <a:pt x="79" y="79"/>
                  </a:lnTo>
                  <a:lnTo>
                    <a:pt x="68" y="86"/>
                  </a:lnTo>
                  <a:lnTo>
                    <a:pt x="58" y="91"/>
                  </a:lnTo>
                  <a:lnTo>
                    <a:pt x="45" y="92"/>
                  </a:lnTo>
                  <a:lnTo>
                    <a:pt x="34" y="91"/>
                  </a:lnTo>
                  <a:lnTo>
                    <a:pt x="22" y="86"/>
                  </a:lnTo>
                  <a:lnTo>
                    <a:pt x="13" y="79"/>
                  </a:lnTo>
                  <a:lnTo>
                    <a:pt x="5" y="69"/>
                  </a:lnTo>
                  <a:lnTo>
                    <a:pt x="1" y="59"/>
                  </a:lnTo>
                  <a:lnTo>
                    <a:pt x="0" y="46"/>
                  </a:lnTo>
                  <a:lnTo>
                    <a:pt x="1" y="33"/>
                  </a:lnTo>
                  <a:lnTo>
                    <a:pt x="5" y="23"/>
                  </a:lnTo>
                  <a:lnTo>
                    <a:pt x="13" y="13"/>
                  </a:lnTo>
                  <a:lnTo>
                    <a:pt x="22" y="6"/>
                  </a:lnTo>
                  <a:lnTo>
                    <a:pt x="34" y="1"/>
                  </a:lnTo>
                  <a:lnTo>
                    <a:pt x="45" y="0"/>
                  </a:lnTo>
                  <a:close/>
                </a:path>
              </a:pathLst>
            </a:custGeom>
            <a:solidFill>
              <a:srgbClr val="0081C6"/>
            </a:solidFill>
            <a:ln w="9525">
              <a:noFill/>
              <a:round/>
              <a:headEnd/>
              <a:tailEnd/>
            </a:ln>
          </p:spPr>
          <p:txBody>
            <a:bodyPr>
              <a:prstTxWarp prst="textNoShape">
                <a:avLst/>
              </a:prstTxWarp>
            </a:bodyPr>
            <a:lstStyle/>
            <a:p>
              <a:pPr>
                <a:defRPr/>
              </a:pPr>
              <a:endParaRPr lang="en-US">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4213" r:id="rId1"/>
    <p:sldLayoutId id="2147484209" r:id="rId2"/>
    <p:sldLayoutId id="2147484210" r:id="rId3"/>
    <p:sldLayoutId id="2147484214" r:id="rId4"/>
    <p:sldLayoutId id="2147484211" r:id="rId5"/>
    <p:sldLayoutId id="2147484212" r:id="rId6"/>
  </p:sldLayoutIdLst>
  <p:timing>
    <p:tnLst>
      <p:par>
        <p:cTn id="1" dur="indefinite" restart="never" nodeType="tmRoot"/>
      </p:par>
    </p:tnLst>
  </p:timing>
  <p:hf hdr="0" dt="0"/>
  <p:txStyles>
    <p:titleStyle>
      <a:lvl1pPr algn="l" defTabSz="457200" rtl="0" eaLnBrk="0" fontAlgn="base" hangingPunct="0">
        <a:lnSpc>
          <a:spcPts val="2000"/>
        </a:lnSpc>
        <a:spcBef>
          <a:spcPct val="0"/>
        </a:spcBef>
        <a:spcAft>
          <a:spcPct val="0"/>
        </a:spcAft>
        <a:defRPr b="1" kern="1200" cap="all">
          <a:solidFill>
            <a:srgbClr val="004986"/>
          </a:solidFill>
          <a:latin typeface="Arial"/>
          <a:ea typeface="ＭＳ Ｐゴシック" charset="-128"/>
          <a:cs typeface="Arial"/>
        </a:defRPr>
      </a:lvl1pPr>
      <a:lvl2pPr algn="l" defTabSz="457200" rtl="0" eaLnBrk="0" fontAlgn="base" hangingPunct="0">
        <a:lnSpc>
          <a:spcPts val="2000"/>
        </a:lnSpc>
        <a:spcBef>
          <a:spcPct val="0"/>
        </a:spcBef>
        <a:spcAft>
          <a:spcPct val="0"/>
        </a:spcAft>
        <a:defRPr b="1">
          <a:solidFill>
            <a:srgbClr val="004986"/>
          </a:solidFill>
          <a:latin typeface="Arial" charset="0"/>
          <a:ea typeface="ＭＳ Ｐゴシック" charset="-128"/>
          <a:cs typeface="Arial" pitchFamily="34" charset="0"/>
        </a:defRPr>
      </a:lvl2pPr>
      <a:lvl3pPr algn="l" defTabSz="457200" rtl="0" eaLnBrk="0" fontAlgn="base" hangingPunct="0">
        <a:lnSpc>
          <a:spcPts val="2000"/>
        </a:lnSpc>
        <a:spcBef>
          <a:spcPct val="0"/>
        </a:spcBef>
        <a:spcAft>
          <a:spcPct val="0"/>
        </a:spcAft>
        <a:defRPr b="1">
          <a:solidFill>
            <a:srgbClr val="004986"/>
          </a:solidFill>
          <a:latin typeface="Arial" charset="0"/>
          <a:ea typeface="ＭＳ Ｐゴシック" charset="-128"/>
          <a:cs typeface="Arial" pitchFamily="34" charset="0"/>
        </a:defRPr>
      </a:lvl3pPr>
      <a:lvl4pPr algn="l" defTabSz="457200" rtl="0" eaLnBrk="0" fontAlgn="base" hangingPunct="0">
        <a:lnSpc>
          <a:spcPts val="2000"/>
        </a:lnSpc>
        <a:spcBef>
          <a:spcPct val="0"/>
        </a:spcBef>
        <a:spcAft>
          <a:spcPct val="0"/>
        </a:spcAft>
        <a:defRPr b="1">
          <a:solidFill>
            <a:srgbClr val="004986"/>
          </a:solidFill>
          <a:latin typeface="Arial" charset="0"/>
          <a:ea typeface="ＭＳ Ｐゴシック" charset="-128"/>
          <a:cs typeface="Arial" pitchFamily="34" charset="0"/>
        </a:defRPr>
      </a:lvl4pPr>
      <a:lvl5pPr algn="l" defTabSz="457200" rtl="0" eaLnBrk="0" fontAlgn="base" hangingPunct="0">
        <a:lnSpc>
          <a:spcPts val="2000"/>
        </a:lnSpc>
        <a:spcBef>
          <a:spcPct val="0"/>
        </a:spcBef>
        <a:spcAft>
          <a:spcPct val="0"/>
        </a:spcAft>
        <a:defRPr b="1">
          <a:solidFill>
            <a:srgbClr val="004986"/>
          </a:solidFill>
          <a:latin typeface="Arial" charset="0"/>
          <a:ea typeface="ＭＳ Ｐゴシック" charset="-128"/>
          <a:cs typeface="Arial" pitchFamily="34" charset="0"/>
        </a:defRPr>
      </a:lvl5pPr>
      <a:lvl6pPr marL="457200" algn="l" defTabSz="457200" rtl="0" eaLnBrk="1" fontAlgn="base" hangingPunct="1">
        <a:spcBef>
          <a:spcPct val="0"/>
        </a:spcBef>
        <a:spcAft>
          <a:spcPct val="0"/>
        </a:spcAft>
        <a:defRPr sz="2400">
          <a:solidFill>
            <a:srgbClr val="4F56AB"/>
          </a:solidFill>
          <a:latin typeface="Arial" charset="0"/>
          <a:ea typeface="ＭＳ Ｐゴシック" charset="-128"/>
        </a:defRPr>
      </a:lvl6pPr>
      <a:lvl7pPr marL="914400" algn="l" defTabSz="457200" rtl="0" eaLnBrk="1" fontAlgn="base" hangingPunct="1">
        <a:spcBef>
          <a:spcPct val="0"/>
        </a:spcBef>
        <a:spcAft>
          <a:spcPct val="0"/>
        </a:spcAft>
        <a:defRPr sz="2400">
          <a:solidFill>
            <a:srgbClr val="4F56AB"/>
          </a:solidFill>
          <a:latin typeface="Arial" charset="0"/>
          <a:ea typeface="ＭＳ Ｐゴシック" charset="-128"/>
        </a:defRPr>
      </a:lvl7pPr>
      <a:lvl8pPr marL="1371600" algn="l" defTabSz="457200" rtl="0" eaLnBrk="1" fontAlgn="base" hangingPunct="1">
        <a:spcBef>
          <a:spcPct val="0"/>
        </a:spcBef>
        <a:spcAft>
          <a:spcPct val="0"/>
        </a:spcAft>
        <a:defRPr sz="2400">
          <a:solidFill>
            <a:srgbClr val="4F56AB"/>
          </a:solidFill>
          <a:latin typeface="Arial" charset="0"/>
          <a:ea typeface="ＭＳ Ｐゴシック" charset="-128"/>
        </a:defRPr>
      </a:lvl8pPr>
      <a:lvl9pPr marL="1828800" algn="l" defTabSz="457200" rtl="0" eaLnBrk="1" fontAlgn="base" hangingPunct="1">
        <a:spcBef>
          <a:spcPct val="0"/>
        </a:spcBef>
        <a:spcAft>
          <a:spcPct val="0"/>
        </a:spcAft>
        <a:defRPr sz="2400">
          <a:solidFill>
            <a:srgbClr val="4F56AB"/>
          </a:solidFill>
          <a:latin typeface="Arial" charset="0"/>
          <a:ea typeface="ＭＳ Ｐゴシック" charset="-128"/>
        </a:defRPr>
      </a:lvl9pPr>
    </p:titleStyle>
    <p:bodyStyle>
      <a:lvl1pPr marL="230188" indent="-230188" algn="l" defTabSz="457200" rtl="0" eaLnBrk="0" fontAlgn="base" hangingPunct="0">
        <a:spcBef>
          <a:spcPct val="20000"/>
        </a:spcBef>
        <a:spcAft>
          <a:spcPct val="0"/>
        </a:spcAft>
        <a:buClr>
          <a:srgbClr val="004986"/>
        </a:buClr>
        <a:buFont typeface="Lucida Grande" pitchFamily="-1" charset="0"/>
        <a:buChar char="&gt;"/>
        <a:defRPr sz="1600" kern="1200">
          <a:solidFill>
            <a:schemeClr val="tx1"/>
          </a:solidFill>
          <a:latin typeface="Arial"/>
          <a:ea typeface="ＭＳ Ｐゴシック" charset="-128"/>
          <a:cs typeface="Arial"/>
        </a:defRPr>
      </a:lvl1pPr>
      <a:lvl2pPr marL="454025" indent="-22383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2pPr>
      <a:lvl3pPr marL="684213"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3pPr>
      <a:lvl4pPr marL="915988" indent="-231775"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4pPr>
      <a:lvl5pPr marL="1146175"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65054" y="288925"/>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title style</a:t>
            </a:r>
            <a:endParaRPr lang="en-US" dirty="0"/>
          </a:p>
        </p:txBody>
      </p:sp>
      <p:sp>
        <p:nvSpPr>
          <p:cNvPr id="1027" name="Text Placeholder 2"/>
          <p:cNvSpPr>
            <a:spLocks noGrp="1"/>
          </p:cNvSpPr>
          <p:nvPr>
            <p:ph type="body" idx="1"/>
          </p:nvPr>
        </p:nvSpPr>
        <p:spPr bwMode="auto">
          <a:xfrm>
            <a:off x="6096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0" y="6645275"/>
            <a:ext cx="6705600" cy="212725"/>
          </a:xfrm>
          <a:prstGeom prst="rect">
            <a:avLst/>
          </a:prstGeom>
          <a:noFill/>
        </p:spPr>
        <p:txBody>
          <a:bodyPr vert="horz" wrap="square" lIns="91440" tIns="45720" rIns="91440" bIns="45720" numCol="1" anchor="t" anchorCtr="0" compatLnSpc="1">
            <a:prstTxWarp prst="textNoShape">
              <a:avLst/>
            </a:prstTxWarp>
          </a:bodyPr>
          <a:lstStyle>
            <a:lvl1pPr>
              <a:defRPr sz="800">
                <a:solidFill>
                  <a:srgbClr val="999999"/>
                </a:solidFill>
                <a:latin typeface="Arial Narrow" charset="0"/>
              </a:defRPr>
            </a:lvl1pPr>
          </a:lstStyle>
          <a:p>
            <a:pPr defTabSz="914400" fontAlgn="auto">
              <a:spcBef>
                <a:spcPts val="0"/>
              </a:spcBef>
              <a:spcAft>
                <a:spcPts val="0"/>
              </a:spcAft>
            </a:pPr>
            <a:r>
              <a:rPr lang="en-US" dirty="0" smtClean="0"/>
              <a:t>Confidential, unpublished property of Cigna. Do not duplicate or distribute. Use and distribution limited solely to authorized personnel. © Copyright 2012 Cigna</a:t>
            </a:r>
            <a:endParaRPr lang="en-US" dirty="0"/>
          </a:p>
        </p:txBody>
      </p:sp>
      <p:sp>
        <p:nvSpPr>
          <p:cNvPr id="6" name="Slide Number Placeholder 5"/>
          <p:cNvSpPr>
            <a:spLocks noGrp="1"/>
          </p:cNvSpPr>
          <p:nvPr>
            <p:ph type="sldNum" sz="quarter" idx="4"/>
          </p:nvPr>
        </p:nvSpPr>
        <p:spPr>
          <a:xfrm>
            <a:off x="7010400" y="6629400"/>
            <a:ext cx="2133600" cy="212725"/>
          </a:xfrm>
          <a:prstGeom prst="rect">
            <a:avLst/>
          </a:prstGeom>
        </p:spPr>
        <p:txBody>
          <a:bodyPr vert="horz" wrap="square" lIns="91440" tIns="45720" rIns="91440" bIns="45720" numCol="1" anchor="t" anchorCtr="0" compatLnSpc="1">
            <a:prstTxWarp prst="textNoShape">
              <a:avLst/>
            </a:prstTxWarp>
          </a:bodyPr>
          <a:lstStyle>
            <a:lvl1pPr algn="r">
              <a:defRPr sz="1000">
                <a:solidFill>
                  <a:srgbClr val="999999"/>
                </a:solidFill>
                <a:latin typeface="Arial" charset="0"/>
                <a:ea typeface="Arial" charset="0"/>
                <a:cs typeface="Arial" charset="0"/>
              </a:defRPr>
            </a:lvl1pPr>
          </a:lstStyle>
          <a:p>
            <a:pPr defTabSz="914400" fontAlgn="auto">
              <a:spcBef>
                <a:spcPts val="0"/>
              </a:spcBef>
              <a:spcAft>
                <a:spcPts val="0"/>
              </a:spcAft>
            </a:pPr>
            <a:fld id="{BCD7A89A-0F59-45B2-8839-FD82EC6B5E09}" type="slidenum">
              <a:rPr lang="en-US" smtClean="0"/>
              <a:pPr defTabSz="914400" fontAlgn="auto">
                <a:spcBef>
                  <a:spcPts val="0"/>
                </a:spcBef>
                <a:spcAft>
                  <a:spcPts val="0"/>
                </a:spcAft>
              </a:pPr>
              <a:t>‹#›</a:t>
            </a:fld>
            <a:endParaRPr lang="en-US" dirty="0"/>
          </a:p>
        </p:txBody>
      </p:sp>
      <p:grpSp>
        <p:nvGrpSpPr>
          <p:cNvPr id="2" name="Group 46"/>
          <p:cNvGrpSpPr/>
          <p:nvPr/>
        </p:nvGrpSpPr>
        <p:grpSpPr>
          <a:xfrm>
            <a:off x="-2082521" y="552985"/>
            <a:ext cx="1989667" cy="5611814"/>
            <a:chOff x="-2057400" y="304800"/>
            <a:chExt cx="1989667" cy="5611814"/>
          </a:xfrm>
        </p:grpSpPr>
        <p:grpSp>
          <p:nvGrpSpPr>
            <p:cNvPr id="3" name="Group 23"/>
            <p:cNvGrpSpPr/>
            <p:nvPr userDrawn="1"/>
          </p:nvGrpSpPr>
          <p:grpSpPr>
            <a:xfrm>
              <a:off x="-2057400" y="304800"/>
              <a:ext cx="1989667" cy="5611814"/>
              <a:chOff x="6788144" y="137053"/>
              <a:chExt cx="1989667" cy="5611814"/>
            </a:xfrm>
          </p:grpSpPr>
          <p:sp>
            <p:nvSpPr>
              <p:cNvPr id="50" name="Rectangle 49"/>
              <p:cNvSpPr/>
              <p:nvPr/>
            </p:nvSpPr>
            <p:spPr bwMode="auto">
              <a:xfrm>
                <a:off x="6788144" y="137053"/>
                <a:ext cx="1989667" cy="56118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51" name="Rectangle 50"/>
              <p:cNvSpPr/>
              <p:nvPr/>
            </p:nvSpPr>
            <p:spPr bwMode="auto">
              <a:xfrm rot="5400000">
                <a:off x="7320468" y="2750334"/>
                <a:ext cx="441325" cy="439736"/>
              </a:xfrm>
              <a:prstGeom prst="rect">
                <a:avLst/>
              </a:prstGeom>
              <a:solidFill>
                <a:srgbClr val="3A42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52" name="Rectangle 51"/>
              <p:cNvSpPr/>
              <p:nvPr/>
            </p:nvSpPr>
            <p:spPr bwMode="auto">
              <a:xfrm rot="5400000">
                <a:off x="7320466" y="3666325"/>
                <a:ext cx="441325" cy="439736"/>
              </a:xfrm>
              <a:prstGeom prst="rect">
                <a:avLst/>
              </a:prstGeom>
              <a:solidFill>
                <a:srgbClr val="A8ACD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53" name="Rectangle 52"/>
              <p:cNvSpPr/>
              <p:nvPr/>
            </p:nvSpPr>
            <p:spPr bwMode="auto">
              <a:xfrm rot="5400000">
                <a:off x="7320467" y="3210713"/>
                <a:ext cx="441325" cy="439736"/>
              </a:xfrm>
              <a:prstGeom prst="rect">
                <a:avLst/>
              </a:prstGeom>
              <a:solidFill>
                <a:srgbClr val="6D73B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73" name="Rectangle 72"/>
              <p:cNvSpPr/>
              <p:nvPr/>
            </p:nvSpPr>
            <p:spPr bwMode="auto">
              <a:xfrm rot="5400000">
                <a:off x="7295627" y="213522"/>
                <a:ext cx="441325" cy="439736"/>
              </a:xfrm>
              <a:prstGeom prst="rect">
                <a:avLst/>
              </a:prstGeom>
              <a:solidFill>
                <a:srgbClr val="F8971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74" name="Rectangle 73"/>
              <p:cNvSpPr/>
              <p:nvPr/>
            </p:nvSpPr>
            <p:spPr bwMode="auto">
              <a:xfrm rot="5400000">
                <a:off x="7295627" y="670725"/>
                <a:ext cx="441325" cy="439736"/>
              </a:xfrm>
              <a:prstGeom prst="rect">
                <a:avLst/>
              </a:prstGeom>
              <a:solidFill>
                <a:srgbClr val="F5C96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75" name="Rectangle 74"/>
              <p:cNvSpPr/>
              <p:nvPr/>
            </p:nvSpPr>
            <p:spPr bwMode="auto">
              <a:xfrm rot="5400000">
                <a:off x="7295627" y="1127922"/>
                <a:ext cx="441325" cy="439736"/>
              </a:xfrm>
              <a:prstGeom prst="rect">
                <a:avLst/>
              </a:prstGeom>
              <a:solidFill>
                <a:srgbClr val="FAE39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76" name="Rectangle 75"/>
              <p:cNvSpPr/>
              <p:nvPr/>
            </p:nvSpPr>
            <p:spPr bwMode="auto">
              <a:xfrm rot="5400000">
                <a:off x="7771881" y="213521"/>
                <a:ext cx="441325" cy="439736"/>
              </a:xfrm>
              <a:prstGeom prst="rect">
                <a:avLst/>
              </a:prstGeom>
              <a:solidFill>
                <a:srgbClr val="F4670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77" name="Rectangle 76"/>
              <p:cNvSpPr/>
              <p:nvPr/>
            </p:nvSpPr>
            <p:spPr bwMode="auto">
              <a:xfrm rot="5400000">
                <a:off x="7771881" y="670722"/>
                <a:ext cx="441325" cy="439736"/>
              </a:xfrm>
              <a:prstGeom prst="rect">
                <a:avLst/>
              </a:prstGeom>
              <a:solidFill>
                <a:srgbClr val="F5AA6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78" name="Rectangle 77"/>
              <p:cNvSpPr/>
              <p:nvPr/>
            </p:nvSpPr>
            <p:spPr bwMode="auto">
              <a:xfrm rot="5400000">
                <a:off x="7764970" y="1140627"/>
                <a:ext cx="441325" cy="439736"/>
              </a:xfrm>
              <a:prstGeom prst="rect">
                <a:avLst/>
              </a:prstGeom>
              <a:solidFill>
                <a:srgbClr val="F9CD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79" name="Rectangle 78"/>
              <p:cNvSpPr/>
              <p:nvPr/>
            </p:nvSpPr>
            <p:spPr bwMode="auto">
              <a:xfrm rot="5400000">
                <a:off x="7304096" y="1668727"/>
                <a:ext cx="441325" cy="439736"/>
              </a:xfrm>
              <a:prstGeom prst="rect">
                <a:avLst/>
              </a:prstGeom>
              <a:solidFill>
                <a:srgbClr val="9F928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0" name="Rectangle 79"/>
              <p:cNvSpPr/>
              <p:nvPr/>
            </p:nvSpPr>
            <p:spPr bwMode="auto">
              <a:xfrm rot="5400000">
                <a:off x="6838429" y="1662908"/>
                <a:ext cx="441325" cy="439736"/>
              </a:xfrm>
              <a:prstGeom prst="rect">
                <a:avLst/>
              </a:prstGeom>
              <a:solidFill>
                <a:srgbClr val="87878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1" name="Rectangle 80"/>
              <p:cNvSpPr/>
              <p:nvPr/>
            </p:nvSpPr>
            <p:spPr bwMode="auto">
              <a:xfrm rot="5400000">
                <a:off x="6839220" y="2127252"/>
                <a:ext cx="439738" cy="439736"/>
              </a:xfrm>
              <a:prstGeom prst="rect">
                <a:avLst/>
              </a:prstGeom>
              <a:solidFill>
                <a:srgbClr val="CAD2D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2" name="Rectangle 81"/>
              <p:cNvSpPr/>
              <p:nvPr/>
            </p:nvSpPr>
            <p:spPr bwMode="auto">
              <a:xfrm rot="5400000">
                <a:off x="7771881" y="1670850"/>
                <a:ext cx="441325" cy="439736"/>
              </a:xfrm>
              <a:prstGeom prst="rect">
                <a:avLst/>
              </a:prstGeom>
              <a:solidFill>
                <a:srgbClr val="63311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3" name="Rectangle 82"/>
              <p:cNvSpPr/>
              <p:nvPr/>
            </p:nvSpPr>
            <p:spPr bwMode="auto">
              <a:xfrm rot="5400000">
                <a:off x="7306743" y="2134397"/>
                <a:ext cx="441325" cy="439738"/>
              </a:xfrm>
              <a:prstGeom prst="rect">
                <a:avLst/>
              </a:prstGeom>
              <a:solidFill>
                <a:srgbClr val="D3D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4" name="Rectangle 83"/>
              <p:cNvSpPr/>
              <p:nvPr/>
            </p:nvSpPr>
            <p:spPr bwMode="auto">
              <a:xfrm rot="5400000">
                <a:off x="7312024" y="4759064"/>
                <a:ext cx="441325" cy="439736"/>
              </a:xfrm>
              <a:prstGeom prst="rect">
                <a:avLst/>
              </a:prstGeom>
              <a:solidFill>
                <a:srgbClr val="F4172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5" name="Rectangle 84"/>
              <p:cNvSpPr/>
              <p:nvPr/>
            </p:nvSpPr>
            <p:spPr bwMode="auto">
              <a:xfrm rot="5400000">
                <a:off x="7312025" y="4301864"/>
                <a:ext cx="441325" cy="439736"/>
              </a:xfrm>
              <a:prstGeom prst="rect">
                <a:avLst/>
              </a:prstGeom>
              <a:solidFill>
                <a:srgbClr val="87142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6" name="Rectangle 85"/>
              <p:cNvSpPr/>
              <p:nvPr/>
            </p:nvSpPr>
            <p:spPr bwMode="auto">
              <a:xfrm rot="5400000">
                <a:off x="7312025" y="5216264"/>
                <a:ext cx="441325" cy="439736"/>
              </a:xfrm>
              <a:prstGeom prst="rect">
                <a:avLst/>
              </a:prstGeom>
              <a:solidFill>
                <a:srgbClr val="E7979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7" name="Rectangle 86"/>
              <p:cNvSpPr/>
              <p:nvPr/>
            </p:nvSpPr>
            <p:spPr bwMode="auto">
              <a:xfrm rot="5400000">
                <a:off x="7778745" y="4302656"/>
                <a:ext cx="439737" cy="439736"/>
              </a:xfrm>
              <a:prstGeom prst="rect">
                <a:avLst/>
              </a:prstGeom>
              <a:solidFill>
                <a:srgbClr val="F2D22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8" name="Rectangle 87"/>
              <p:cNvSpPr/>
              <p:nvPr/>
            </p:nvSpPr>
            <p:spPr bwMode="auto">
              <a:xfrm rot="5400000">
                <a:off x="7778744" y="4761447"/>
                <a:ext cx="439737" cy="439736"/>
              </a:xfrm>
              <a:prstGeom prst="rect">
                <a:avLst/>
              </a:prstGeom>
              <a:solidFill>
                <a:srgbClr val="FCE86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9" name="Rectangle 88"/>
              <p:cNvSpPr/>
              <p:nvPr/>
            </p:nvSpPr>
            <p:spPr bwMode="auto">
              <a:xfrm rot="5400000">
                <a:off x="7777949" y="5217850"/>
                <a:ext cx="441325" cy="439736"/>
              </a:xfrm>
              <a:prstGeom prst="rect">
                <a:avLst/>
              </a:prstGeom>
              <a:solidFill>
                <a:srgbClr val="FDF89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0" name="Rectangle 89"/>
              <p:cNvSpPr/>
              <p:nvPr/>
            </p:nvSpPr>
            <p:spPr bwMode="auto">
              <a:xfrm rot="5400000">
                <a:off x="6830217" y="676009"/>
                <a:ext cx="441325" cy="439736"/>
              </a:xfrm>
              <a:prstGeom prst="rect">
                <a:avLst/>
              </a:prstGeom>
              <a:solidFill>
                <a:srgbClr val="D3DF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1" name="Rectangle 90"/>
              <p:cNvSpPr/>
              <p:nvPr/>
            </p:nvSpPr>
            <p:spPr bwMode="auto">
              <a:xfrm rot="5400000">
                <a:off x="6830217" y="1133209"/>
                <a:ext cx="441325" cy="439736"/>
              </a:xfrm>
              <a:prstGeom prst="rect">
                <a:avLst/>
              </a:prstGeom>
              <a:solidFill>
                <a:srgbClr val="ECF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2" name="Rectangle 91"/>
              <p:cNvSpPr/>
              <p:nvPr/>
            </p:nvSpPr>
            <p:spPr bwMode="auto">
              <a:xfrm rot="5400000">
                <a:off x="8235685" y="4297627"/>
                <a:ext cx="441325" cy="439736"/>
              </a:xfrm>
              <a:prstGeom prst="rect">
                <a:avLst/>
              </a:prstGeom>
              <a:solidFill>
                <a:srgbClr val="28A85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3" name="Rectangle 92"/>
              <p:cNvSpPr/>
              <p:nvPr/>
            </p:nvSpPr>
            <p:spPr bwMode="auto">
              <a:xfrm rot="5400000">
                <a:off x="8235684" y="4756414"/>
                <a:ext cx="441325" cy="439736"/>
              </a:xfrm>
              <a:prstGeom prst="rect">
                <a:avLst/>
              </a:prstGeom>
              <a:solidFill>
                <a:srgbClr val="9CD6A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4" name="Rectangle 93"/>
              <p:cNvSpPr/>
              <p:nvPr/>
            </p:nvSpPr>
            <p:spPr bwMode="auto">
              <a:xfrm rot="5400000">
                <a:off x="8235685" y="5213614"/>
                <a:ext cx="441325" cy="439736"/>
              </a:xfrm>
              <a:prstGeom prst="rect">
                <a:avLst/>
              </a:prstGeom>
              <a:solidFill>
                <a:srgbClr val="D3ECD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5" name="Rectangle 94"/>
              <p:cNvSpPr/>
              <p:nvPr/>
            </p:nvSpPr>
            <p:spPr bwMode="auto">
              <a:xfrm rot="5400000">
                <a:off x="8237269" y="2744528"/>
                <a:ext cx="441325" cy="439736"/>
              </a:xfrm>
              <a:prstGeom prst="rect">
                <a:avLst/>
              </a:prstGeom>
              <a:solidFill>
                <a:srgbClr val="80114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6" name="Rectangle 95"/>
              <p:cNvSpPr/>
              <p:nvPr/>
            </p:nvSpPr>
            <p:spPr bwMode="auto">
              <a:xfrm rot="5400000">
                <a:off x="8237271" y="3203315"/>
                <a:ext cx="441325" cy="439736"/>
              </a:xfrm>
              <a:prstGeom prst="rect">
                <a:avLst/>
              </a:prstGeom>
              <a:solidFill>
                <a:srgbClr val="CA6C9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7" name="Rectangle 96"/>
              <p:cNvSpPr/>
              <p:nvPr/>
            </p:nvSpPr>
            <p:spPr bwMode="auto">
              <a:xfrm rot="5400000">
                <a:off x="8237273" y="3660518"/>
                <a:ext cx="441325" cy="439736"/>
              </a:xfrm>
              <a:prstGeom prst="rect">
                <a:avLst/>
              </a:prstGeom>
              <a:solidFill>
                <a:srgbClr val="E3B4C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8" name="Rectangle 97"/>
              <p:cNvSpPr/>
              <p:nvPr/>
            </p:nvSpPr>
            <p:spPr bwMode="auto">
              <a:xfrm rot="5400000">
                <a:off x="7784306" y="2743995"/>
                <a:ext cx="441325" cy="439736"/>
              </a:xfrm>
              <a:prstGeom prst="rect">
                <a:avLst/>
              </a:prstGeom>
              <a:solidFill>
                <a:srgbClr val="0069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9" name="Rectangle 98"/>
              <p:cNvSpPr/>
              <p:nvPr/>
            </p:nvSpPr>
            <p:spPr bwMode="auto">
              <a:xfrm rot="5400000">
                <a:off x="7784306" y="3203313"/>
                <a:ext cx="441325" cy="439736"/>
              </a:xfrm>
              <a:prstGeom prst="rect">
                <a:avLst/>
              </a:prstGeom>
              <a:solidFill>
                <a:srgbClr val="2999C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100" name="Rectangle 99"/>
              <p:cNvSpPr/>
              <p:nvPr/>
            </p:nvSpPr>
            <p:spPr bwMode="auto">
              <a:xfrm rot="5400000">
                <a:off x="7784306" y="3660518"/>
                <a:ext cx="441325" cy="439736"/>
              </a:xfrm>
              <a:prstGeom prst="rect">
                <a:avLst/>
              </a:prstGeom>
              <a:solidFill>
                <a:srgbClr val="7EC8E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101" name="Rectangle 100"/>
              <p:cNvSpPr/>
              <p:nvPr/>
            </p:nvSpPr>
            <p:spPr bwMode="auto">
              <a:xfrm rot="5400000">
                <a:off x="8247860" y="215110"/>
                <a:ext cx="441325" cy="439736"/>
              </a:xfrm>
              <a:prstGeom prst="rect">
                <a:avLst/>
              </a:prstGeom>
              <a:solidFill>
                <a:srgbClr val="1B99B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102" name="Rectangle 101"/>
              <p:cNvSpPr/>
              <p:nvPr/>
            </p:nvSpPr>
            <p:spPr bwMode="auto">
              <a:xfrm rot="5400000">
                <a:off x="8247860" y="673897"/>
                <a:ext cx="441325" cy="439736"/>
              </a:xfrm>
              <a:prstGeom prst="rect">
                <a:avLst/>
              </a:prstGeom>
              <a:solidFill>
                <a:srgbClr val="7EC6D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103" name="Rectangle 102"/>
              <p:cNvSpPr/>
              <p:nvPr/>
            </p:nvSpPr>
            <p:spPr bwMode="auto">
              <a:xfrm rot="5400000">
                <a:off x="8241508" y="1142199"/>
                <a:ext cx="441325" cy="439736"/>
              </a:xfrm>
              <a:prstGeom prst="rect">
                <a:avLst/>
              </a:prstGeom>
              <a:solidFill>
                <a:srgbClr val="CFE9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grpSp>
        <p:sp>
          <p:nvSpPr>
            <p:cNvPr id="49" name="Rectangle 48"/>
            <p:cNvSpPr/>
            <p:nvPr userDrawn="1"/>
          </p:nvSpPr>
          <p:spPr bwMode="auto">
            <a:xfrm rot="5400000">
              <a:off x="-2016922" y="377559"/>
              <a:ext cx="439738" cy="439738"/>
            </a:xfrm>
            <a:prstGeom prst="rect">
              <a:avLst/>
            </a:prstGeom>
            <a:solidFill>
              <a:srgbClr val="B4BB1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grpSp>
      <p:pic>
        <p:nvPicPr>
          <p:cNvPr id="46" name="Picture 45" descr="Cigna_Logo_RGB_web.jpg"/>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a:xfrm>
            <a:off x="7670800" y="6079435"/>
            <a:ext cx="1016000" cy="626166"/>
          </a:xfrm>
          <a:prstGeom prst="rect">
            <a:avLst/>
          </a:prstGeom>
        </p:spPr>
      </p:pic>
      <p:pic>
        <p:nvPicPr>
          <p:cNvPr id="45" name="Picture 44" descr="Cigna_Logo_RGB_web.jpg"/>
          <p:cNvPicPr>
            <a:picLocks noChangeAspect="1"/>
          </p:cNvPicPr>
          <p:nvPr/>
        </p:nvPicPr>
        <p:blipFill>
          <a:blip r:embed="rId11" cstate="email">
            <a:extLst>
              <a:ext uri="{28A0092B-C50C-407E-A947-70E740481C1C}">
                <a14:useLocalDpi xmlns:a14="http://schemas.microsoft.com/office/drawing/2010/main"/>
              </a:ext>
            </a:extLst>
          </a:blip>
          <a:srcRect/>
          <a:stretch>
            <a:fillRect/>
          </a:stretch>
        </p:blipFill>
        <p:spPr>
          <a:xfrm>
            <a:off x="7086600" y="6079435"/>
            <a:ext cx="609600" cy="626166"/>
          </a:xfrm>
          <a:prstGeom prst="rect">
            <a:avLst/>
          </a:prstGeom>
        </p:spPr>
      </p:pic>
    </p:spTree>
    <p:extLst>
      <p:ext uri="{BB962C8B-B14F-4D97-AF65-F5344CB8AC3E}">
        <p14:creationId xmlns:p14="http://schemas.microsoft.com/office/powerpoint/2010/main" val="3818817033"/>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20" r:id="rId3"/>
    <p:sldLayoutId id="2147484221" r:id="rId4"/>
    <p:sldLayoutId id="2147484222" r:id="rId5"/>
    <p:sldLayoutId id="2147484223" r:id="rId6"/>
    <p:sldLayoutId id="2147484224" r:id="rId7"/>
    <p:sldLayoutId id="2147484225" r:id="rId8"/>
  </p:sldLayoutIdLst>
  <p:timing>
    <p:tnLst>
      <p:par>
        <p:cTn id="1" dur="indefinite" restart="never" nodeType="tmRoot"/>
      </p:par>
    </p:tnLst>
  </p:timing>
  <p:hf hdr="0" dt="0"/>
  <p:txStyles>
    <p:titleStyle>
      <a:lvl1pPr algn="l" defTabSz="457200" rtl="0" eaLnBrk="1" fontAlgn="base" hangingPunct="1">
        <a:spcBef>
          <a:spcPct val="0"/>
        </a:spcBef>
        <a:spcAft>
          <a:spcPct val="0"/>
        </a:spcAft>
        <a:defRPr sz="2400" kern="1200">
          <a:solidFill>
            <a:srgbClr val="335EA4"/>
          </a:solidFill>
          <a:latin typeface="Arial"/>
          <a:ea typeface="ＭＳ Ｐゴシック" charset="-128"/>
          <a:cs typeface="Arial"/>
        </a:defRPr>
      </a:lvl1pPr>
      <a:lvl2pPr algn="l" defTabSz="457200" rtl="0" eaLnBrk="1" fontAlgn="base" hangingPunct="1">
        <a:spcBef>
          <a:spcPct val="0"/>
        </a:spcBef>
        <a:spcAft>
          <a:spcPct val="0"/>
        </a:spcAft>
        <a:defRPr sz="2400">
          <a:solidFill>
            <a:srgbClr val="4F56AB"/>
          </a:solidFill>
          <a:latin typeface="Arial" charset="0"/>
          <a:ea typeface="ＭＳ Ｐゴシック" charset="-128"/>
        </a:defRPr>
      </a:lvl2pPr>
      <a:lvl3pPr algn="l" defTabSz="457200" rtl="0" eaLnBrk="1" fontAlgn="base" hangingPunct="1">
        <a:spcBef>
          <a:spcPct val="0"/>
        </a:spcBef>
        <a:spcAft>
          <a:spcPct val="0"/>
        </a:spcAft>
        <a:defRPr sz="2400">
          <a:solidFill>
            <a:srgbClr val="4F56AB"/>
          </a:solidFill>
          <a:latin typeface="Arial" charset="0"/>
          <a:ea typeface="ＭＳ Ｐゴシック" charset="-128"/>
        </a:defRPr>
      </a:lvl3pPr>
      <a:lvl4pPr algn="l" defTabSz="457200" rtl="0" eaLnBrk="1" fontAlgn="base" hangingPunct="1">
        <a:spcBef>
          <a:spcPct val="0"/>
        </a:spcBef>
        <a:spcAft>
          <a:spcPct val="0"/>
        </a:spcAft>
        <a:defRPr sz="2400">
          <a:solidFill>
            <a:srgbClr val="4F56AB"/>
          </a:solidFill>
          <a:latin typeface="Arial" charset="0"/>
          <a:ea typeface="ＭＳ Ｐゴシック" charset="-128"/>
        </a:defRPr>
      </a:lvl4pPr>
      <a:lvl5pPr algn="l" defTabSz="457200" rtl="0" eaLnBrk="1" fontAlgn="base" hangingPunct="1">
        <a:spcBef>
          <a:spcPct val="0"/>
        </a:spcBef>
        <a:spcAft>
          <a:spcPct val="0"/>
        </a:spcAft>
        <a:defRPr sz="2400">
          <a:solidFill>
            <a:srgbClr val="4F56AB"/>
          </a:solidFill>
          <a:latin typeface="Arial" charset="0"/>
          <a:ea typeface="ＭＳ Ｐゴシック" charset="-128"/>
        </a:defRPr>
      </a:lvl5pPr>
      <a:lvl6pPr marL="457200" algn="l" defTabSz="457200" rtl="0" eaLnBrk="1" fontAlgn="base" hangingPunct="1">
        <a:spcBef>
          <a:spcPct val="0"/>
        </a:spcBef>
        <a:spcAft>
          <a:spcPct val="0"/>
        </a:spcAft>
        <a:defRPr sz="2400">
          <a:solidFill>
            <a:srgbClr val="4F56AB"/>
          </a:solidFill>
          <a:latin typeface="Arial" charset="0"/>
          <a:ea typeface="ＭＳ Ｐゴシック" charset="-128"/>
        </a:defRPr>
      </a:lvl6pPr>
      <a:lvl7pPr marL="914400" algn="l" defTabSz="457200" rtl="0" eaLnBrk="1" fontAlgn="base" hangingPunct="1">
        <a:spcBef>
          <a:spcPct val="0"/>
        </a:spcBef>
        <a:spcAft>
          <a:spcPct val="0"/>
        </a:spcAft>
        <a:defRPr sz="2400">
          <a:solidFill>
            <a:srgbClr val="4F56AB"/>
          </a:solidFill>
          <a:latin typeface="Arial" charset="0"/>
          <a:ea typeface="ＭＳ Ｐゴシック" charset="-128"/>
        </a:defRPr>
      </a:lvl7pPr>
      <a:lvl8pPr marL="1371600" algn="l" defTabSz="457200" rtl="0" eaLnBrk="1" fontAlgn="base" hangingPunct="1">
        <a:spcBef>
          <a:spcPct val="0"/>
        </a:spcBef>
        <a:spcAft>
          <a:spcPct val="0"/>
        </a:spcAft>
        <a:defRPr sz="2400">
          <a:solidFill>
            <a:srgbClr val="4F56AB"/>
          </a:solidFill>
          <a:latin typeface="Arial" charset="0"/>
          <a:ea typeface="ＭＳ Ｐゴシック" charset="-128"/>
        </a:defRPr>
      </a:lvl8pPr>
      <a:lvl9pPr marL="1828800" algn="l" defTabSz="457200" rtl="0" eaLnBrk="1" fontAlgn="base" hangingPunct="1">
        <a:spcBef>
          <a:spcPct val="0"/>
        </a:spcBef>
        <a:spcAft>
          <a:spcPct val="0"/>
        </a:spcAft>
        <a:defRPr sz="2400">
          <a:solidFill>
            <a:srgbClr val="4F56AB"/>
          </a:solidFill>
          <a:latin typeface="Arial" charset="0"/>
          <a:ea typeface="ＭＳ Ｐゴシック" charset="-128"/>
        </a:defRPr>
      </a:lvl9pPr>
    </p:titleStyle>
    <p:bodyStyle>
      <a:lvl1pPr marL="230188" indent="-230188"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1pPr>
      <a:lvl2pPr marL="454025" indent="-223838" algn="l" defTabSz="457200" rtl="0" eaLnBrk="1" fontAlgn="base" hangingPunct="1">
        <a:spcBef>
          <a:spcPct val="20000"/>
        </a:spcBef>
        <a:spcAft>
          <a:spcPct val="0"/>
        </a:spcAft>
        <a:buClr>
          <a:schemeClr val="tx1"/>
        </a:buClr>
        <a:buSzPct val="100000"/>
        <a:buFont typeface="Arial" charset="0"/>
        <a:buChar char="•"/>
        <a:defRPr sz="1600" kern="1200">
          <a:solidFill>
            <a:schemeClr val="tx1"/>
          </a:solidFill>
          <a:latin typeface="Arial"/>
          <a:ea typeface="ＭＳ Ｐゴシック" charset="-128"/>
          <a:cs typeface="Arial"/>
        </a:defRPr>
      </a:lvl2pPr>
      <a:lvl3pPr marL="684213" indent="-230188"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3pPr>
      <a:lvl4pPr marL="915988" indent="-231775"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4pPr>
      <a:lvl5pPr marL="1146175" indent="-230188"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65054" y="288925"/>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title style</a:t>
            </a:r>
            <a:endParaRPr lang="en-US" dirty="0"/>
          </a:p>
        </p:txBody>
      </p:sp>
      <p:sp>
        <p:nvSpPr>
          <p:cNvPr id="1027" name="Text Placeholder 2"/>
          <p:cNvSpPr>
            <a:spLocks noGrp="1"/>
          </p:cNvSpPr>
          <p:nvPr>
            <p:ph type="body" idx="1"/>
          </p:nvPr>
        </p:nvSpPr>
        <p:spPr bwMode="auto">
          <a:xfrm>
            <a:off x="6096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0" y="6645275"/>
            <a:ext cx="6705600" cy="212725"/>
          </a:xfrm>
          <a:prstGeom prst="rect">
            <a:avLst/>
          </a:prstGeom>
          <a:noFill/>
        </p:spPr>
        <p:txBody>
          <a:bodyPr vert="horz" wrap="square" lIns="91440" tIns="45720" rIns="91440" bIns="45720" numCol="1" anchor="t" anchorCtr="0" compatLnSpc="1">
            <a:prstTxWarp prst="textNoShape">
              <a:avLst/>
            </a:prstTxWarp>
          </a:bodyPr>
          <a:lstStyle>
            <a:lvl1pPr>
              <a:defRPr sz="800">
                <a:solidFill>
                  <a:srgbClr val="999999"/>
                </a:solidFill>
                <a:latin typeface="Arial Narrow" charset="0"/>
              </a:defRPr>
            </a:lvl1pPr>
          </a:lstStyle>
          <a:p>
            <a:pPr defTabSz="914400" fontAlgn="auto">
              <a:spcBef>
                <a:spcPts val="0"/>
              </a:spcBef>
              <a:spcAft>
                <a:spcPts val="0"/>
              </a:spcAft>
            </a:pPr>
            <a:r>
              <a:rPr lang="en-US" dirty="0" smtClean="0"/>
              <a:t>Confidential, unpublished property of Cigna. Do not duplicate or distribute. Use and distribution limited solely to authorized personnel. © Copyright 2012 Cigna</a:t>
            </a:r>
            <a:endParaRPr lang="en-US" dirty="0"/>
          </a:p>
        </p:txBody>
      </p:sp>
      <p:sp>
        <p:nvSpPr>
          <p:cNvPr id="6" name="Slide Number Placeholder 5"/>
          <p:cNvSpPr>
            <a:spLocks noGrp="1"/>
          </p:cNvSpPr>
          <p:nvPr>
            <p:ph type="sldNum" sz="quarter" idx="4"/>
          </p:nvPr>
        </p:nvSpPr>
        <p:spPr>
          <a:xfrm>
            <a:off x="7010400" y="6629400"/>
            <a:ext cx="2133600" cy="212725"/>
          </a:xfrm>
          <a:prstGeom prst="rect">
            <a:avLst/>
          </a:prstGeom>
        </p:spPr>
        <p:txBody>
          <a:bodyPr vert="horz" wrap="square" lIns="91440" tIns="45720" rIns="91440" bIns="45720" numCol="1" anchor="t" anchorCtr="0" compatLnSpc="1">
            <a:prstTxWarp prst="textNoShape">
              <a:avLst/>
            </a:prstTxWarp>
          </a:bodyPr>
          <a:lstStyle>
            <a:lvl1pPr algn="r">
              <a:defRPr sz="1000">
                <a:solidFill>
                  <a:srgbClr val="999999"/>
                </a:solidFill>
                <a:latin typeface="Arial" charset="0"/>
                <a:ea typeface="Arial" charset="0"/>
                <a:cs typeface="Arial" charset="0"/>
              </a:defRPr>
            </a:lvl1pPr>
          </a:lstStyle>
          <a:p>
            <a:pPr defTabSz="914400" fontAlgn="auto">
              <a:spcBef>
                <a:spcPts val="0"/>
              </a:spcBef>
              <a:spcAft>
                <a:spcPts val="0"/>
              </a:spcAft>
            </a:pPr>
            <a:fld id="{BCD7A89A-0F59-45B2-8839-FD82EC6B5E09}" type="slidenum">
              <a:rPr lang="en-US" smtClean="0"/>
              <a:pPr defTabSz="914400" fontAlgn="auto">
                <a:spcBef>
                  <a:spcPts val="0"/>
                </a:spcBef>
                <a:spcAft>
                  <a:spcPts val="0"/>
                </a:spcAft>
              </a:pPr>
              <a:t>‹#›</a:t>
            </a:fld>
            <a:endParaRPr lang="en-US" dirty="0"/>
          </a:p>
        </p:txBody>
      </p:sp>
      <p:grpSp>
        <p:nvGrpSpPr>
          <p:cNvPr id="2" name="Group 46"/>
          <p:cNvGrpSpPr/>
          <p:nvPr/>
        </p:nvGrpSpPr>
        <p:grpSpPr>
          <a:xfrm>
            <a:off x="-2082521" y="552985"/>
            <a:ext cx="1989667" cy="5611814"/>
            <a:chOff x="-2057400" y="304800"/>
            <a:chExt cx="1989667" cy="5611814"/>
          </a:xfrm>
        </p:grpSpPr>
        <p:grpSp>
          <p:nvGrpSpPr>
            <p:cNvPr id="3" name="Group 23"/>
            <p:cNvGrpSpPr/>
            <p:nvPr userDrawn="1"/>
          </p:nvGrpSpPr>
          <p:grpSpPr>
            <a:xfrm>
              <a:off x="-2057400" y="304800"/>
              <a:ext cx="1989667" cy="5611814"/>
              <a:chOff x="6788144" y="137053"/>
              <a:chExt cx="1989667" cy="5611814"/>
            </a:xfrm>
          </p:grpSpPr>
          <p:sp>
            <p:nvSpPr>
              <p:cNvPr id="50" name="Rectangle 49"/>
              <p:cNvSpPr/>
              <p:nvPr/>
            </p:nvSpPr>
            <p:spPr bwMode="auto">
              <a:xfrm>
                <a:off x="6788144" y="137053"/>
                <a:ext cx="1989667" cy="56118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51" name="Rectangle 50"/>
              <p:cNvSpPr/>
              <p:nvPr/>
            </p:nvSpPr>
            <p:spPr bwMode="auto">
              <a:xfrm rot="5400000">
                <a:off x="7320468" y="2750334"/>
                <a:ext cx="441325" cy="439736"/>
              </a:xfrm>
              <a:prstGeom prst="rect">
                <a:avLst/>
              </a:prstGeom>
              <a:solidFill>
                <a:srgbClr val="3A42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52" name="Rectangle 51"/>
              <p:cNvSpPr/>
              <p:nvPr/>
            </p:nvSpPr>
            <p:spPr bwMode="auto">
              <a:xfrm rot="5400000">
                <a:off x="7320466" y="3666325"/>
                <a:ext cx="441325" cy="439736"/>
              </a:xfrm>
              <a:prstGeom prst="rect">
                <a:avLst/>
              </a:prstGeom>
              <a:solidFill>
                <a:srgbClr val="A8ACD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53" name="Rectangle 52"/>
              <p:cNvSpPr/>
              <p:nvPr/>
            </p:nvSpPr>
            <p:spPr bwMode="auto">
              <a:xfrm rot="5400000">
                <a:off x="7320467" y="3210713"/>
                <a:ext cx="441325" cy="439736"/>
              </a:xfrm>
              <a:prstGeom prst="rect">
                <a:avLst/>
              </a:prstGeom>
              <a:solidFill>
                <a:srgbClr val="6D73B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73" name="Rectangle 72"/>
              <p:cNvSpPr/>
              <p:nvPr/>
            </p:nvSpPr>
            <p:spPr bwMode="auto">
              <a:xfrm rot="5400000">
                <a:off x="7295627" y="213522"/>
                <a:ext cx="441325" cy="439736"/>
              </a:xfrm>
              <a:prstGeom prst="rect">
                <a:avLst/>
              </a:prstGeom>
              <a:solidFill>
                <a:srgbClr val="F8971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74" name="Rectangle 73"/>
              <p:cNvSpPr/>
              <p:nvPr/>
            </p:nvSpPr>
            <p:spPr bwMode="auto">
              <a:xfrm rot="5400000">
                <a:off x="7295627" y="670725"/>
                <a:ext cx="441325" cy="439736"/>
              </a:xfrm>
              <a:prstGeom prst="rect">
                <a:avLst/>
              </a:prstGeom>
              <a:solidFill>
                <a:srgbClr val="F5C96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75" name="Rectangle 74"/>
              <p:cNvSpPr/>
              <p:nvPr/>
            </p:nvSpPr>
            <p:spPr bwMode="auto">
              <a:xfrm rot="5400000">
                <a:off x="7295627" y="1127922"/>
                <a:ext cx="441325" cy="439736"/>
              </a:xfrm>
              <a:prstGeom prst="rect">
                <a:avLst/>
              </a:prstGeom>
              <a:solidFill>
                <a:srgbClr val="FAE39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76" name="Rectangle 75"/>
              <p:cNvSpPr/>
              <p:nvPr/>
            </p:nvSpPr>
            <p:spPr bwMode="auto">
              <a:xfrm rot="5400000">
                <a:off x="7771881" y="213521"/>
                <a:ext cx="441325" cy="439736"/>
              </a:xfrm>
              <a:prstGeom prst="rect">
                <a:avLst/>
              </a:prstGeom>
              <a:solidFill>
                <a:srgbClr val="F4670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77" name="Rectangle 76"/>
              <p:cNvSpPr/>
              <p:nvPr/>
            </p:nvSpPr>
            <p:spPr bwMode="auto">
              <a:xfrm rot="5400000">
                <a:off x="7771881" y="670722"/>
                <a:ext cx="441325" cy="439736"/>
              </a:xfrm>
              <a:prstGeom prst="rect">
                <a:avLst/>
              </a:prstGeom>
              <a:solidFill>
                <a:srgbClr val="F5AA6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78" name="Rectangle 77"/>
              <p:cNvSpPr/>
              <p:nvPr/>
            </p:nvSpPr>
            <p:spPr bwMode="auto">
              <a:xfrm rot="5400000">
                <a:off x="7764970" y="1140627"/>
                <a:ext cx="441325" cy="439736"/>
              </a:xfrm>
              <a:prstGeom prst="rect">
                <a:avLst/>
              </a:prstGeom>
              <a:solidFill>
                <a:srgbClr val="F9CD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79" name="Rectangle 78"/>
              <p:cNvSpPr/>
              <p:nvPr/>
            </p:nvSpPr>
            <p:spPr bwMode="auto">
              <a:xfrm rot="5400000">
                <a:off x="7304096" y="1668727"/>
                <a:ext cx="441325" cy="439736"/>
              </a:xfrm>
              <a:prstGeom prst="rect">
                <a:avLst/>
              </a:prstGeom>
              <a:solidFill>
                <a:srgbClr val="9F928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0" name="Rectangle 79"/>
              <p:cNvSpPr/>
              <p:nvPr/>
            </p:nvSpPr>
            <p:spPr bwMode="auto">
              <a:xfrm rot="5400000">
                <a:off x="6838429" y="1662908"/>
                <a:ext cx="441325" cy="439736"/>
              </a:xfrm>
              <a:prstGeom prst="rect">
                <a:avLst/>
              </a:prstGeom>
              <a:solidFill>
                <a:srgbClr val="87878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1" name="Rectangle 80"/>
              <p:cNvSpPr/>
              <p:nvPr/>
            </p:nvSpPr>
            <p:spPr bwMode="auto">
              <a:xfrm rot="5400000">
                <a:off x="6839220" y="2127252"/>
                <a:ext cx="439738" cy="439736"/>
              </a:xfrm>
              <a:prstGeom prst="rect">
                <a:avLst/>
              </a:prstGeom>
              <a:solidFill>
                <a:srgbClr val="CAD2D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2" name="Rectangle 81"/>
              <p:cNvSpPr/>
              <p:nvPr/>
            </p:nvSpPr>
            <p:spPr bwMode="auto">
              <a:xfrm rot="5400000">
                <a:off x="7771881" y="1670850"/>
                <a:ext cx="441325" cy="439736"/>
              </a:xfrm>
              <a:prstGeom prst="rect">
                <a:avLst/>
              </a:prstGeom>
              <a:solidFill>
                <a:srgbClr val="63311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3" name="Rectangle 82"/>
              <p:cNvSpPr/>
              <p:nvPr/>
            </p:nvSpPr>
            <p:spPr bwMode="auto">
              <a:xfrm rot="5400000">
                <a:off x="7306743" y="2134397"/>
                <a:ext cx="441325" cy="439738"/>
              </a:xfrm>
              <a:prstGeom prst="rect">
                <a:avLst/>
              </a:prstGeom>
              <a:solidFill>
                <a:srgbClr val="D3D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4" name="Rectangle 83"/>
              <p:cNvSpPr/>
              <p:nvPr/>
            </p:nvSpPr>
            <p:spPr bwMode="auto">
              <a:xfrm rot="5400000">
                <a:off x="7312024" y="4759064"/>
                <a:ext cx="441325" cy="439736"/>
              </a:xfrm>
              <a:prstGeom prst="rect">
                <a:avLst/>
              </a:prstGeom>
              <a:solidFill>
                <a:srgbClr val="F4172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5" name="Rectangle 84"/>
              <p:cNvSpPr/>
              <p:nvPr/>
            </p:nvSpPr>
            <p:spPr bwMode="auto">
              <a:xfrm rot="5400000">
                <a:off x="7312025" y="4301864"/>
                <a:ext cx="441325" cy="439736"/>
              </a:xfrm>
              <a:prstGeom prst="rect">
                <a:avLst/>
              </a:prstGeom>
              <a:solidFill>
                <a:srgbClr val="87142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6" name="Rectangle 85"/>
              <p:cNvSpPr/>
              <p:nvPr/>
            </p:nvSpPr>
            <p:spPr bwMode="auto">
              <a:xfrm rot="5400000">
                <a:off x="7312025" y="5216264"/>
                <a:ext cx="441325" cy="439736"/>
              </a:xfrm>
              <a:prstGeom prst="rect">
                <a:avLst/>
              </a:prstGeom>
              <a:solidFill>
                <a:srgbClr val="E7979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7" name="Rectangle 86"/>
              <p:cNvSpPr/>
              <p:nvPr/>
            </p:nvSpPr>
            <p:spPr bwMode="auto">
              <a:xfrm rot="5400000">
                <a:off x="7778745" y="4302656"/>
                <a:ext cx="439737" cy="439736"/>
              </a:xfrm>
              <a:prstGeom prst="rect">
                <a:avLst/>
              </a:prstGeom>
              <a:solidFill>
                <a:srgbClr val="F2D22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8" name="Rectangle 87"/>
              <p:cNvSpPr/>
              <p:nvPr/>
            </p:nvSpPr>
            <p:spPr bwMode="auto">
              <a:xfrm rot="5400000">
                <a:off x="7778744" y="4761447"/>
                <a:ext cx="439737" cy="439736"/>
              </a:xfrm>
              <a:prstGeom prst="rect">
                <a:avLst/>
              </a:prstGeom>
              <a:solidFill>
                <a:srgbClr val="FCE86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89" name="Rectangle 88"/>
              <p:cNvSpPr/>
              <p:nvPr/>
            </p:nvSpPr>
            <p:spPr bwMode="auto">
              <a:xfrm rot="5400000">
                <a:off x="7777949" y="5217850"/>
                <a:ext cx="441325" cy="439736"/>
              </a:xfrm>
              <a:prstGeom prst="rect">
                <a:avLst/>
              </a:prstGeom>
              <a:solidFill>
                <a:srgbClr val="FDF89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0" name="Rectangle 89"/>
              <p:cNvSpPr/>
              <p:nvPr/>
            </p:nvSpPr>
            <p:spPr bwMode="auto">
              <a:xfrm rot="5400000">
                <a:off x="6830217" y="676009"/>
                <a:ext cx="441325" cy="439736"/>
              </a:xfrm>
              <a:prstGeom prst="rect">
                <a:avLst/>
              </a:prstGeom>
              <a:solidFill>
                <a:srgbClr val="D3DF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1" name="Rectangle 90"/>
              <p:cNvSpPr/>
              <p:nvPr/>
            </p:nvSpPr>
            <p:spPr bwMode="auto">
              <a:xfrm rot="5400000">
                <a:off x="6830217" y="1133209"/>
                <a:ext cx="441325" cy="439736"/>
              </a:xfrm>
              <a:prstGeom prst="rect">
                <a:avLst/>
              </a:prstGeom>
              <a:solidFill>
                <a:srgbClr val="ECF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2" name="Rectangle 91"/>
              <p:cNvSpPr/>
              <p:nvPr/>
            </p:nvSpPr>
            <p:spPr bwMode="auto">
              <a:xfrm rot="5400000">
                <a:off x="8235685" y="4297627"/>
                <a:ext cx="441325" cy="439736"/>
              </a:xfrm>
              <a:prstGeom prst="rect">
                <a:avLst/>
              </a:prstGeom>
              <a:solidFill>
                <a:srgbClr val="28A85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3" name="Rectangle 92"/>
              <p:cNvSpPr/>
              <p:nvPr/>
            </p:nvSpPr>
            <p:spPr bwMode="auto">
              <a:xfrm rot="5400000">
                <a:off x="8235684" y="4756414"/>
                <a:ext cx="441325" cy="439736"/>
              </a:xfrm>
              <a:prstGeom prst="rect">
                <a:avLst/>
              </a:prstGeom>
              <a:solidFill>
                <a:srgbClr val="9CD6A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4" name="Rectangle 93"/>
              <p:cNvSpPr/>
              <p:nvPr/>
            </p:nvSpPr>
            <p:spPr bwMode="auto">
              <a:xfrm rot="5400000">
                <a:off x="8235685" y="5213614"/>
                <a:ext cx="441325" cy="439736"/>
              </a:xfrm>
              <a:prstGeom prst="rect">
                <a:avLst/>
              </a:prstGeom>
              <a:solidFill>
                <a:srgbClr val="D3ECD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5" name="Rectangle 94"/>
              <p:cNvSpPr/>
              <p:nvPr/>
            </p:nvSpPr>
            <p:spPr bwMode="auto">
              <a:xfrm rot="5400000">
                <a:off x="8237269" y="2744528"/>
                <a:ext cx="441325" cy="439736"/>
              </a:xfrm>
              <a:prstGeom prst="rect">
                <a:avLst/>
              </a:prstGeom>
              <a:solidFill>
                <a:srgbClr val="80114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6" name="Rectangle 95"/>
              <p:cNvSpPr/>
              <p:nvPr/>
            </p:nvSpPr>
            <p:spPr bwMode="auto">
              <a:xfrm rot="5400000">
                <a:off x="8237271" y="3203315"/>
                <a:ext cx="441325" cy="439736"/>
              </a:xfrm>
              <a:prstGeom prst="rect">
                <a:avLst/>
              </a:prstGeom>
              <a:solidFill>
                <a:srgbClr val="CA6C9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7" name="Rectangle 96"/>
              <p:cNvSpPr/>
              <p:nvPr/>
            </p:nvSpPr>
            <p:spPr bwMode="auto">
              <a:xfrm rot="5400000">
                <a:off x="8237273" y="3660518"/>
                <a:ext cx="441325" cy="439736"/>
              </a:xfrm>
              <a:prstGeom prst="rect">
                <a:avLst/>
              </a:prstGeom>
              <a:solidFill>
                <a:srgbClr val="E3B4C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8" name="Rectangle 97"/>
              <p:cNvSpPr/>
              <p:nvPr/>
            </p:nvSpPr>
            <p:spPr bwMode="auto">
              <a:xfrm rot="5400000">
                <a:off x="7784306" y="2743995"/>
                <a:ext cx="441325" cy="439736"/>
              </a:xfrm>
              <a:prstGeom prst="rect">
                <a:avLst/>
              </a:prstGeom>
              <a:solidFill>
                <a:srgbClr val="0069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99" name="Rectangle 98"/>
              <p:cNvSpPr/>
              <p:nvPr/>
            </p:nvSpPr>
            <p:spPr bwMode="auto">
              <a:xfrm rot="5400000">
                <a:off x="7784306" y="3203313"/>
                <a:ext cx="441325" cy="439736"/>
              </a:xfrm>
              <a:prstGeom prst="rect">
                <a:avLst/>
              </a:prstGeom>
              <a:solidFill>
                <a:srgbClr val="2999C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100" name="Rectangle 99"/>
              <p:cNvSpPr/>
              <p:nvPr/>
            </p:nvSpPr>
            <p:spPr bwMode="auto">
              <a:xfrm rot="5400000">
                <a:off x="7784306" y="3660518"/>
                <a:ext cx="441325" cy="439736"/>
              </a:xfrm>
              <a:prstGeom prst="rect">
                <a:avLst/>
              </a:prstGeom>
              <a:solidFill>
                <a:srgbClr val="7EC8E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101" name="Rectangle 100"/>
              <p:cNvSpPr/>
              <p:nvPr/>
            </p:nvSpPr>
            <p:spPr bwMode="auto">
              <a:xfrm rot="5400000">
                <a:off x="8247860" y="215110"/>
                <a:ext cx="441325" cy="439736"/>
              </a:xfrm>
              <a:prstGeom prst="rect">
                <a:avLst/>
              </a:prstGeom>
              <a:solidFill>
                <a:srgbClr val="1B99B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102" name="Rectangle 101"/>
              <p:cNvSpPr/>
              <p:nvPr/>
            </p:nvSpPr>
            <p:spPr bwMode="auto">
              <a:xfrm rot="5400000">
                <a:off x="8247860" y="673897"/>
                <a:ext cx="441325" cy="439736"/>
              </a:xfrm>
              <a:prstGeom prst="rect">
                <a:avLst/>
              </a:prstGeom>
              <a:solidFill>
                <a:srgbClr val="7EC6D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sp>
            <p:nvSpPr>
              <p:cNvPr id="103" name="Rectangle 102"/>
              <p:cNvSpPr/>
              <p:nvPr/>
            </p:nvSpPr>
            <p:spPr bwMode="auto">
              <a:xfrm rot="5400000">
                <a:off x="8241508" y="1142199"/>
                <a:ext cx="441325" cy="439736"/>
              </a:xfrm>
              <a:prstGeom prst="rect">
                <a:avLst/>
              </a:prstGeom>
              <a:solidFill>
                <a:srgbClr val="CFE9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grpSp>
        <p:sp>
          <p:nvSpPr>
            <p:cNvPr id="49" name="Rectangle 48"/>
            <p:cNvSpPr/>
            <p:nvPr userDrawn="1"/>
          </p:nvSpPr>
          <p:spPr bwMode="auto">
            <a:xfrm rot="5400000">
              <a:off x="-2016922" y="377559"/>
              <a:ext cx="439738" cy="439738"/>
            </a:xfrm>
            <a:prstGeom prst="rect">
              <a:avLst/>
            </a:prstGeom>
            <a:solidFill>
              <a:srgbClr val="B4BB1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sz="1800" dirty="0">
                <a:solidFill>
                  <a:prstClr val="white"/>
                </a:solidFill>
              </a:endParaRPr>
            </a:p>
          </p:txBody>
        </p:sp>
      </p:grpSp>
      <p:pic>
        <p:nvPicPr>
          <p:cNvPr id="46" name="Picture 45" descr="Cigna_Logo_RGB_web.jpg"/>
          <p:cNvPicPr>
            <a:picLocks noChangeAspect="1"/>
          </p:cNvPicPr>
          <p:nvPr/>
        </p:nvPicPr>
        <p:blipFill>
          <a:blip r:embed="rId11" cstate="email">
            <a:extLst>
              <a:ext uri="{28A0092B-C50C-407E-A947-70E740481C1C}">
                <a14:useLocalDpi xmlns:a14="http://schemas.microsoft.com/office/drawing/2010/main"/>
              </a:ext>
            </a:extLst>
          </a:blip>
          <a:srcRect/>
          <a:stretch>
            <a:fillRect/>
          </a:stretch>
        </p:blipFill>
        <p:spPr>
          <a:xfrm>
            <a:off x="7670800" y="6079435"/>
            <a:ext cx="1016000" cy="626166"/>
          </a:xfrm>
          <a:prstGeom prst="rect">
            <a:avLst/>
          </a:prstGeom>
        </p:spPr>
      </p:pic>
      <p:pic>
        <p:nvPicPr>
          <p:cNvPr id="45" name="Picture 44" descr="Cigna_Logo_RGB_web.jpg"/>
          <p:cNvPicPr>
            <a:picLocks noChangeAspect="1"/>
          </p:cNvPicPr>
          <p:nvPr/>
        </p:nvPicPr>
        <p:blipFill>
          <a:blip r:embed="rId12" cstate="email">
            <a:extLst>
              <a:ext uri="{28A0092B-C50C-407E-A947-70E740481C1C}">
                <a14:useLocalDpi xmlns:a14="http://schemas.microsoft.com/office/drawing/2010/main"/>
              </a:ext>
            </a:extLst>
          </a:blip>
          <a:srcRect/>
          <a:stretch>
            <a:fillRect/>
          </a:stretch>
        </p:blipFill>
        <p:spPr>
          <a:xfrm>
            <a:off x="7086600" y="6079435"/>
            <a:ext cx="609600" cy="626166"/>
          </a:xfrm>
          <a:prstGeom prst="rect">
            <a:avLst/>
          </a:prstGeom>
        </p:spPr>
      </p:pic>
    </p:spTree>
    <p:extLst>
      <p:ext uri="{BB962C8B-B14F-4D97-AF65-F5344CB8AC3E}">
        <p14:creationId xmlns:p14="http://schemas.microsoft.com/office/powerpoint/2010/main" val="3524775554"/>
      </p:ext>
    </p:extLst>
  </p:cSld>
  <p:clrMap bg1="lt1" tx1="dk1" bg2="lt2" tx2="dk2" accent1="accent1" accent2="accent2" accent3="accent3" accent4="accent4" accent5="accent5" accent6="accent6" hlink="hlink" folHlink="folHlink"/>
  <p:sldLayoutIdLst>
    <p:sldLayoutId id="2147484227" r:id="rId1"/>
    <p:sldLayoutId id="2147484228" r:id="rId2"/>
    <p:sldLayoutId id="2147484229" r:id="rId3"/>
    <p:sldLayoutId id="2147484230" r:id="rId4"/>
    <p:sldLayoutId id="2147484231" r:id="rId5"/>
    <p:sldLayoutId id="2147484232" r:id="rId6"/>
    <p:sldLayoutId id="2147484233" r:id="rId7"/>
    <p:sldLayoutId id="2147484234" r:id="rId8"/>
    <p:sldLayoutId id="2147484235" r:id="rId9"/>
  </p:sldLayoutIdLst>
  <p:timing>
    <p:tnLst>
      <p:par>
        <p:cTn id="1" dur="indefinite" restart="never" nodeType="tmRoot"/>
      </p:par>
    </p:tnLst>
  </p:timing>
  <p:hf hdr="0" dt="0"/>
  <p:txStyles>
    <p:titleStyle>
      <a:lvl1pPr algn="l" defTabSz="457200" rtl="0" eaLnBrk="1" fontAlgn="base" hangingPunct="1">
        <a:spcBef>
          <a:spcPct val="0"/>
        </a:spcBef>
        <a:spcAft>
          <a:spcPct val="0"/>
        </a:spcAft>
        <a:defRPr sz="2400" kern="1200">
          <a:solidFill>
            <a:srgbClr val="335EA4"/>
          </a:solidFill>
          <a:latin typeface="Arial"/>
          <a:ea typeface="ＭＳ Ｐゴシック" charset="-128"/>
          <a:cs typeface="Arial"/>
        </a:defRPr>
      </a:lvl1pPr>
      <a:lvl2pPr algn="l" defTabSz="457200" rtl="0" eaLnBrk="1" fontAlgn="base" hangingPunct="1">
        <a:spcBef>
          <a:spcPct val="0"/>
        </a:spcBef>
        <a:spcAft>
          <a:spcPct val="0"/>
        </a:spcAft>
        <a:defRPr sz="2400">
          <a:solidFill>
            <a:srgbClr val="4F56AB"/>
          </a:solidFill>
          <a:latin typeface="Arial" charset="0"/>
          <a:ea typeface="ＭＳ Ｐゴシック" charset="-128"/>
        </a:defRPr>
      </a:lvl2pPr>
      <a:lvl3pPr algn="l" defTabSz="457200" rtl="0" eaLnBrk="1" fontAlgn="base" hangingPunct="1">
        <a:spcBef>
          <a:spcPct val="0"/>
        </a:spcBef>
        <a:spcAft>
          <a:spcPct val="0"/>
        </a:spcAft>
        <a:defRPr sz="2400">
          <a:solidFill>
            <a:srgbClr val="4F56AB"/>
          </a:solidFill>
          <a:latin typeface="Arial" charset="0"/>
          <a:ea typeface="ＭＳ Ｐゴシック" charset="-128"/>
        </a:defRPr>
      </a:lvl3pPr>
      <a:lvl4pPr algn="l" defTabSz="457200" rtl="0" eaLnBrk="1" fontAlgn="base" hangingPunct="1">
        <a:spcBef>
          <a:spcPct val="0"/>
        </a:spcBef>
        <a:spcAft>
          <a:spcPct val="0"/>
        </a:spcAft>
        <a:defRPr sz="2400">
          <a:solidFill>
            <a:srgbClr val="4F56AB"/>
          </a:solidFill>
          <a:latin typeface="Arial" charset="0"/>
          <a:ea typeface="ＭＳ Ｐゴシック" charset="-128"/>
        </a:defRPr>
      </a:lvl4pPr>
      <a:lvl5pPr algn="l" defTabSz="457200" rtl="0" eaLnBrk="1" fontAlgn="base" hangingPunct="1">
        <a:spcBef>
          <a:spcPct val="0"/>
        </a:spcBef>
        <a:spcAft>
          <a:spcPct val="0"/>
        </a:spcAft>
        <a:defRPr sz="2400">
          <a:solidFill>
            <a:srgbClr val="4F56AB"/>
          </a:solidFill>
          <a:latin typeface="Arial" charset="0"/>
          <a:ea typeface="ＭＳ Ｐゴシック" charset="-128"/>
        </a:defRPr>
      </a:lvl5pPr>
      <a:lvl6pPr marL="457200" algn="l" defTabSz="457200" rtl="0" eaLnBrk="1" fontAlgn="base" hangingPunct="1">
        <a:spcBef>
          <a:spcPct val="0"/>
        </a:spcBef>
        <a:spcAft>
          <a:spcPct val="0"/>
        </a:spcAft>
        <a:defRPr sz="2400">
          <a:solidFill>
            <a:srgbClr val="4F56AB"/>
          </a:solidFill>
          <a:latin typeface="Arial" charset="0"/>
          <a:ea typeface="ＭＳ Ｐゴシック" charset="-128"/>
        </a:defRPr>
      </a:lvl6pPr>
      <a:lvl7pPr marL="914400" algn="l" defTabSz="457200" rtl="0" eaLnBrk="1" fontAlgn="base" hangingPunct="1">
        <a:spcBef>
          <a:spcPct val="0"/>
        </a:spcBef>
        <a:spcAft>
          <a:spcPct val="0"/>
        </a:spcAft>
        <a:defRPr sz="2400">
          <a:solidFill>
            <a:srgbClr val="4F56AB"/>
          </a:solidFill>
          <a:latin typeface="Arial" charset="0"/>
          <a:ea typeface="ＭＳ Ｐゴシック" charset="-128"/>
        </a:defRPr>
      </a:lvl7pPr>
      <a:lvl8pPr marL="1371600" algn="l" defTabSz="457200" rtl="0" eaLnBrk="1" fontAlgn="base" hangingPunct="1">
        <a:spcBef>
          <a:spcPct val="0"/>
        </a:spcBef>
        <a:spcAft>
          <a:spcPct val="0"/>
        </a:spcAft>
        <a:defRPr sz="2400">
          <a:solidFill>
            <a:srgbClr val="4F56AB"/>
          </a:solidFill>
          <a:latin typeface="Arial" charset="0"/>
          <a:ea typeface="ＭＳ Ｐゴシック" charset="-128"/>
        </a:defRPr>
      </a:lvl8pPr>
      <a:lvl9pPr marL="1828800" algn="l" defTabSz="457200" rtl="0" eaLnBrk="1" fontAlgn="base" hangingPunct="1">
        <a:spcBef>
          <a:spcPct val="0"/>
        </a:spcBef>
        <a:spcAft>
          <a:spcPct val="0"/>
        </a:spcAft>
        <a:defRPr sz="2400">
          <a:solidFill>
            <a:srgbClr val="4F56AB"/>
          </a:solidFill>
          <a:latin typeface="Arial" charset="0"/>
          <a:ea typeface="ＭＳ Ｐゴシック" charset="-128"/>
        </a:defRPr>
      </a:lvl9pPr>
    </p:titleStyle>
    <p:bodyStyle>
      <a:lvl1pPr marL="230188" indent="-230188"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1pPr>
      <a:lvl2pPr marL="454025" indent="-223838" algn="l" defTabSz="457200" rtl="0" eaLnBrk="1" fontAlgn="base" hangingPunct="1">
        <a:spcBef>
          <a:spcPct val="20000"/>
        </a:spcBef>
        <a:spcAft>
          <a:spcPct val="0"/>
        </a:spcAft>
        <a:buClr>
          <a:schemeClr val="tx1"/>
        </a:buClr>
        <a:buSzPct val="100000"/>
        <a:buFont typeface="Arial" charset="0"/>
        <a:buChar char="•"/>
        <a:defRPr sz="1600" kern="1200">
          <a:solidFill>
            <a:schemeClr val="tx1"/>
          </a:solidFill>
          <a:latin typeface="Arial"/>
          <a:ea typeface="ＭＳ Ｐゴシック" charset="-128"/>
          <a:cs typeface="Arial"/>
        </a:defRPr>
      </a:lvl2pPr>
      <a:lvl3pPr marL="684213" indent="-230188"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3pPr>
      <a:lvl4pPr marL="915988" indent="-231775"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4pPr>
      <a:lvl5pPr marL="1146175" indent="-230188"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arc.sys.cigna.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hortonworks.com/wp-content/uploads/2016/05/Hortonworks.CheatSheet.SQLtoHive.pdf"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adoop%20tips%20and%20Tricks-3.pptx" TargetMode="External"/><Relationship Id="rId5" Type="http://schemas.openxmlformats.org/officeDocument/2006/relationships/hyperlink" Target="https://confluence.sys.cigna.com:8443/confluence/display/BD/Big+Data" TargetMode="External"/><Relationship Id="rId4" Type="http://schemas.openxmlformats.org/officeDocument/2006/relationships/hyperlink" Target="https://www.qubole.com/resources/cheatsheet/hive-function-cheat-she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3" Type="http://schemas.openxmlformats.org/officeDocument/2006/relationships/hyperlink" Target="Hadoop_Basics_2017.sas" TargetMode="External"/><Relationship Id="rId7" Type="http://schemas.openxmlformats.org/officeDocument/2006/relationships/slide" Target="slide6.xml"/><Relationship Id="rId12" Type="http://schemas.openxmlformats.org/officeDocument/2006/relationships/slide" Target="slide11.xml"/><Relationship Id="rId17" Type="http://schemas.openxmlformats.org/officeDocument/2006/relationships/slide" Target="slide17.xml"/><Relationship Id="rId2" Type="http://schemas.openxmlformats.org/officeDocument/2006/relationships/notesSlide" Target="../notesSlides/notesSlide1.xml"/><Relationship Id="rId16" Type="http://schemas.openxmlformats.org/officeDocument/2006/relationships/slide" Target="slide15.xml"/><Relationship Id="rId1" Type="http://schemas.openxmlformats.org/officeDocument/2006/relationships/slideLayout" Target="../slideLayouts/slideLayout3.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4.xml"/><Relationship Id="rId10" Type="http://schemas.openxmlformats.org/officeDocument/2006/relationships/slide" Target="slide9.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3.xml"/></Relationships>
</file>

<file path=ppt/slides/_rels/slide3.xml.rels><?xml version="1.0" encoding="UTF-8" standalone="yes"?>
<Relationships xmlns="http://schemas.openxmlformats.org/package/2006/relationships"><Relationship Id="rId3" Type="http://schemas.openxmlformats.org/officeDocument/2006/relationships/hyperlink" Target="https://confluence.sys.cigna.com:8443/confluence/pages/viewpage.action?pageId=81298796"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hyperlink" Target="https://ycl.cigna.com/en/Enterprise/Our_Business_Units/cima/CIMA%20LDR/Pages/Hadoop.asp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192338"/>
            <a:ext cx="8593016" cy="1773237"/>
          </a:xfrm>
        </p:spPr>
        <p:txBody>
          <a:bodyPr/>
          <a:lstStyle/>
          <a:p>
            <a:r>
              <a:rPr lang="en-US" dirty="0" smtClean="0"/>
              <a:t>Hadoop 101: </a:t>
            </a:r>
            <a:br>
              <a:rPr lang="en-US" dirty="0" smtClean="0"/>
            </a:br>
            <a:r>
              <a:rPr lang="en-US" dirty="0" smtClean="0"/>
              <a:t>Basics &amp; best practice</a:t>
            </a:r>
            <a:endParaRPr lang="en-US" dirty="0"/>
          </a:p>
        </p:txBody>
      </p:sp>
      <p:sp>
        <p:nvSpPr>
          <p:cNvPr id="10245" name="Text Placeholder 2"/>
          <p:cNvSpPr txBox="1">
            <a:spLocks/>
          </p:cNvSpPr>
          <p:nvPr/>
        </p:nvSpPr>
        <p:spPr bwMode="auto">
          <a:xfrm>
            <a:off x="7035800" y="4402138"/>
            <a:ext cx="2108200" cy="1404937"/>
          </a:xfrm>
          <a:prstGeom prst="rect">
            <a:avLst/>
          </a:prstGeom>
          <a:noFill/>
          <a:ln w="9525">
            <a:noFill/>
            <a:miter lim="800000"/>
            <a:headEnd/>
            <a:tailEnd/>
          </a:ln>
        </p:spPr>
        <p:txBody>
          <a:bodyPr anchor="ctr">
            <a:prstTxWarp prst="textNoShape">
              <a:avLst/>
            </a:prstTxWarp>
          </a:bodyPr>
          <a:lstStyle/>
          <a:p>
            <a:pPr>
              <a:lnSpc>
                <a:spcPts val="1500"/>
              </a:lnSpc>
              <a:spcBef>
                <a:spcPct val="20000"/>
              </a:spcBef>
              <a:buFont typeface="Arial" pitchFamily="-1" charset="0"/>
              <a:buNone/>
            </a:pPr>
            <a:r>
              <a:rPr lang="en-US" sz="1800" dirty="0" smtClean="0">
                <a:solidFill>
                  <a:srgbClr val="FFFFFF"/>
                </a:solidFill>
                <a:ea typeface="ＭＳ Ｐゴシック" pitchFamily="-1" charset="-128"/>
                <a:cs typeface="ＭＳ Ｐゴシック" pitchFamily="-1" charset="-128"/>
              </a:rPr>
              <a:t>March 2017</a:t>
            </a:r>
            <a:endParaRPr lang="en-US" sz="1200" dirty="0" smtClean="0">
              <a:solidFill>
                <a:srgbClr val="FFFFFF"/>
              </a:solidFill>
              <a:ea typeface="ＭＳ Ｐゴシック" pitchFamily="-1" charset="-128"/>
              <a:cs typeface="ＭＳ Ｐゴシック" pitchFamily="-1" charset="-128"/>
            </a:endParaRPr>
          </a:p>
        </p:txBody>
      </p:sp>
      <p:sp>
        <p:nvSpPr>
          <p:cNvPr id="3" name="TextBox 2"/>
          <p:cNvSpPr txBox="1"/>
          <p:nvPr/>
        </p:nvSpPr>
        <p:spPr>
          <a:xfrm>
            <a:off x="603504" y="4838317"/>
            <a:ext cx="2108269" cy="707886"/>
          </a:xfrm>
          <a:prstGeom prst="rect">
            <a:avLst/>
          </a:prstGeom>
          <a:noFill/>
        </p:spPr>
        <p:txBody>
          <a:bodyPr wrap="none" rtlCol="0">
            <a:spAutoFit/>
          </a:bodyPr>
          <a:lstStyle/>
          <a:p>
            <a:r>
              <a:rPr lang="en-US" sz="2000" b="1" dirty="0" smtClean="0"/>
              <a:t>Qadriyyah Lane</a:t>
            </a:r>
          </a:p>
          <a:p>
            <a:r>
              <a:rPr lang="en-US" sz="2000" b="1" dirty="0" smtClean="0"/>
              <a:t>Andrea Bacon</a:t>
            </a:r>
            <a:endParaRPr lang="en-US"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69343" y="5034186"/>
            <a:ext cx="854579" cy="179462"/>
          </a:xfrm>
          <a:prstGeom prst="rect">
            <a:avLst/>
          </a:prstGeom>
          <a:solidFill>
            <a:srgbClr val="FFFF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4277164" y="2625697"/>
            <a:ext cx="1034041" cy="179462"/>
          </a:xfrm>
          <a:prstGeom prst="rect">
            <a:avLst/>
          </a:prstGeom>
          <a:solidFill>
            <a:srgbClr val="FFFF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38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E1CA7C0-3595-274E-BA61-6237F99A9DEA}" type="slidenum">
              <a:rPr lang="en-US" sz="1000">
                <a:solidFill>
                  <a:srgbClr val="999999"/>
                </a:solidFill>
                <a:ea typeface="MS PGothic" charset="0"/>
                <a:cs typeface="MS PGothic" charset="0"/>
              </a:rPr>
              <a:pPr eaLnBrk="1" hangingPunct="1"/>
              <a:t>9</a:t>
            </a:fld>
            <a:endParaRPr lang="en-US" sz="1000" dirty="0">
              <a:solidFill>
                <a:srgbClr val="999999"/>
              </a:solidFill>
              <a:ea typeface="MS PGothic" charset="0"/>
              <a:cs typeface="MS PGothic" charset="0"/>
            </a:endParaRPr>
          </a:p>
        </p:txBody>
      </p:sp>
      <p:sp>
        <p:nvSpPr>
          <p:cNvPr id="1638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800" dirty="0">
                <a:solidFill>
                  <a:schemeClr val="bg1">
                    <a:lumMod val="50000"/>
                  </a:schemeClr>
                </a:solidFill>
                <a:latin typeface="Arial Narrow" charset="0"/>
                <a:ea typeface="MS PGothic" charset="0"/>
                <a:cs typeface="MS PGothic" charset="0"/>
              </a:rPr>
              <a:t>Confidential, unpublished property of Cigna. Do not duplicate or distribute. Use and distribution limited solely to authorized personnel. © </a:t>
            </a:r>
            <a:r>
              <a:rPr lang="en-US" sz="800" dirty="0" smtClean="0">
                <a:solidFill>
                  <a:schemeClr val="bg1">
                    <a:lumMod val="50000"/>
                  </a:schemeClr>
                </a:solidFill>
                <a:latin typeface="Arial Narrow" charset="0"/>
                <a:ea typeface="MS PGothic" charset="0"/>
                <a:cs typeface="MS PGothic" charset="0"/>
              </a:rPr>
              <a:t>2017 </a:t>
            </a:r>
            <a:r>
              <a:rPr lang="en-US" sz="800" dirty="0">
                <a:solidFill>
                  <a:schemeClr val="bg1">
                    <a:lumMod val="50000"/>
                  </a:schemeClr>
                </a:solidFill>
                <a:latin typeface="Arial Narrow" charset="0"/>
                <a:ea typeface="MS PGothic" charset="0"/>
                <a:cs typeface="MS PGothic" charset="0"/>
              </a:rPr>
              <a:t>Cigna</a:t>
            </a:r>
          </a:p>
        </p:txBody>
      </p:sp>
      <p:sp>
        <p:nvSpPr>
          <p:cNvPr id="39" name="Title 5"/>
          <p:cNvSpPr>
            <a:spLocks noGrp="1"/>
          </p:cNvSpPr>
          <p:nvPr>
            <p:ph type="title"/>
          </p:nvPr>
        </p:nvSpPr>
        <p:spPr>
          <a:xfrm>
            <a:off x="458788" y="274638"/>
            <a:ext cx="8228012" cy="493458"/>
          </a:xfrm>
        </p:spPr>
        <p:txBody>
          <a:bodyPr/>
          <a:lstStyle/>
          <a:p>
            <a:r>
              <a:rPr lang="en-US" dirty="0" smtClean="0"/>
              <a:t>Query Example – </a:t>
            </a:r>
            <a:r>
              <a:rPr lang="en-US" dirty="0"/>
              <a:t>Using Count Distinct for Multiple Variables</a:t>
            </a:r>
          </a:p>
        </p:txBody>
      </p:sp>
      <p:sp>
        <p:nvSpPr>
          <p:cNvPr id="16" name="Text Placeholder 2"/>
          <p:cNvSpPr txBox="1">
            <a:spLocks/>
          </p:cNvSpPr>
          <p:nvPr/>
        </p:nvSpPr>
        <p:spPr>
          <a:xfrm>
            <a:off x="457200" y="899440"/>
            <a:ext cx="8229600" cy="5014250"/>
          </a:xfrm>
          <a:prstGeom prst="rect">
            <a:avLst/>
          </a:prstGeom>
        </p:spPr>
        <p:txBody>
          <a:bodyPr/>
          <a:lstStyle>
            <a:lvl1pPr marL="230188" indent="-230188" algn="l" defTabSz="457200" rtl="0" eaLnBrk="0" fontAlgn="base" hangingPunct="0">
              <a:spcBef>
                <a:spcPct val="20000"/>
              </a:spcBef>
              <a:spcAft>
                <a:spcPct val="0"/>
              </a:spcAft>
              <a:buClr>
                <a:srgbClr val="004986"/>
              </a:buClr>
              <a:buFont typeface="Lucida Grande" pitchFamily="-1" charset="0"/>
              <a:buChar char="&gt;"/>
              <a:defRPr sz="1600" kern="1200">
                <a:solidFill>
                  <a:schemeClr val="tx1"/>
                </a:solidFill>
                <a:latin typeface="Arial"/>
                <a:ea typeface="ＭＳ Ｐゴシック" charset="-128"/>
                <a:cs typeface="Arial"/>
              </a:defRPr>
            </a:lvl1pPr>
            <a:lvl2pPr marL="454025" indent="-22383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2pPr>
            <a:lvl3pPr marL="684213"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3pPr>
            <a:lvl4pPr marL="915988" indent="-231775"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4pPr>
            <a:lvl5pPr marL="1146175"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Multiple instances of count distinct will fail within 1 select statement</a:t>
            </a:r>
          </a:p>
          <a:p>
            <a:pPr marL="171450" indent="-171450">
              <a:spcBef>
                <a:spcPts val="1200"/>
              </a:spcBef>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This can be resolved using the Hive analytics function PARTITION BY:</a:t>
            </a:r>
          </a:p>
          <a:p>
            <a:pPr marL="454025" lvl="2" indent="0">
              <a:buNone/>
            </a:pPr>
            <a:r>
              <a:rPr lang="en-US" sz="1100" b="1" dirty="0" err="1">
                <a:solidFill>
                  <a:srgbClr val="000080"/>
                </a:solidFill>
                <a:latin typeface="Courier New" panose="02070309020205020404" pitchFamily="49" charset="0"/>
              </a:rPr>
              <a:t>proc</a:t>
            </a:r>
            <a:r>
              <a:rPr lang="en-US" sz="1100" dirty="0">
                <a:solidFill>
                  <a:srgbClr val="000000"/>
                </a:solidFill>
                <a:latin typeface="Courier New" panose="02070309020205020404" pitchFamily="49" charset="0"/>
              </a:rPr>
              <a:t> </a:t>
            </a:r>
            <a:r>
              <a:rPr lang="en-US" sz="1100" b="1" dirty="0" err="1">
                <a:solidFill>
                  <a:srgbClr val="000080"/>
                </a:solidFill>
                <a:latin typeface="Courier New" panose="02070309020205020404" pitchFamily="49" charset="0"/>
              </a:rPr>
              <a:t>sql</a:t>
            </a:r>
            <a:r>
              <a:rPr lang="en-US" sz="1100" dirty="0">
                <a:solidFill>
                  <a:srgbClr val="000000"/>
                </a:solidFill>
                <a:latin typeface="Courier New" panose="02070309020205020404" pitchFamily="49" charset="0"/>
              </a:rPr>
              <a:t>;</a:t>
            </a: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connect</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to</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hadoop</a:t>
            </a:r>
            <a:r>
              <a:rPr lang="en-US" sz="1100" dirty="0">
                <a:solidFill>
                  <a:srgbClr val="000000"/>
                </a:solidFill>
                <a:latin typeface="Courier New" panose="02070309020205020404" pitchFamily="49" charset="0"/>
              </a:rPr>
              <a:t> (server=</a:t>
            </a:r>
            <a:r>
              <a:rPr lang="en-US" sz="1100" dirty="0">
                <a:solidFill>
                  <a:srgbClr val="800080"/>
                </a:solidFill>
                <a:latin typeface="Courier New" panose="02070309020205020404" pitchFamily="49" charset="0"/>
              </a:rPr>
              <a:t>'cilhdedp0201.sys.cigna.com'</a:t>
            </a:r>
            <a:r>
              <a:rPr lang="en-US" sz="1100" dirty="0">
                <a:solidFill>
                  <a:srgbClr val="000000"/>
                </a:solidFill>
                <a:latin typeface="Courier New" panose="02070309020205020404" pitchFamily="49" charset="0"/>
              </a:rPr>
              <a:t>);</a:t>
            </a: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execute</a:t>
            </a:r>
            <a:r>
              <a:rPr lang="en-US" sz="1100" dirty="0">
                <a:solidFill>
                  <a:srgbClr val="000000"/>
                </a:solidFill>
                <a:latin typeface="Courier New" panose="02070309020205020404" pitchFamily="49" charset="0"/>
              </a:rPr>
              <a:t>(set </a:t>
            </a:r>
            <a:r>
              <a:rPr lang="en-US" sz="1100" dirty="0" smtClean="0">
                <a:solidFill>
                  <a:srgbClr val="000000"/>
                </a:solidFill>
                <a:latin typeface="Courier New" panose="02070309020205020404" pitchFamily="49" charset="0"/>
              </a:rPr>
              <a:t>mapred.job.queue.name=</a:t>
            </a:r>
            <a:r>
              <a:rPr lang="en-US" sz="1100" dirty="0" err="1" smtClean="0">
                <a:solidFill>
                  <a:srgbClr val="000000"/>
                </a:solidFill>
                <a:latin typeface="Courier New" panose="02070309020205020404" pitchFamily="49" charset="0"/>
              </a:rPr>
              <a:t>sas.g_hadoop_p_cima</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by</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hadoop</a:t>
            </a:r>
            <a:r>
              <a:rPr lang="en-US" sz="1100" dirty="0">
                <a:solidFill>
                  <a:srgbClr val="000000"/>
                </a:solidFill>
                <a:latin typeface="Courier New" panose="02070309020205020404" pitchFamily="49" charset="0"/>
              </a:rPr>
              <a:t>;</a:t>
            </a: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select</a:t>
            </a:r>
            <a:r>
              <a:rPr lang="en-US" sz="1100" dirty="0">
                <a:solidFill>
                  <a:srgbClr val="000000"/>
                </a:solidFill>
                <a:latin typeface="Courier New" panose="02070309020205020404" pitchFamily="49" charset="0"/>
              </a:rPr>
              <a:t> * </a:t>
            </a:r>
            <a:r>
              <a:rPr lang="en-US" sz="1100" dirty="0">
                <a:solidFill>
                  <a:srgbClr val="0000FF"/>
                </a:solidFill>
                <a:latin typeface="Courier New" panose="02070309020205020404" pitchFamily="49" charset="0"/>
              </a:rPr>
              <a:t>from</a:t>
            </a:r>
            <a:r>
              <a:rPr lang="en-US" sz="1100" dirty="0">
                <a:solidFill>
                  <a:srgbClr val="000000"/>
                </a:solidFill>
                <a:latin typeface="Courier New" panose="02070309020205020404" pitchFamily="49" charset="0"/>
              </a:rPr>
              <a:t> connection to </a:t>
            </a:r>
            <a:r>
              <a:rPr lang="en-US" sz="1100" dirty="0" err="1">
                <a:solidFill>
                  <a:srgbClr val="000000"/>
                </a:solidFill>
                <a:latin typeface="Courier New" panose="02070309020205020404" pitchFamily="49" charset="0"/>
              </a:rPr>
              <a:t>hadoop</a:t>
            </a:r>
            <a:endParaRPr lang="en-US" sz="1100" dirty="0">
              <a:solidFill>
                <a:srgbClr val="000000"/>
              </a:solidFill>
              <a:latin typeface="Courier New" panose="02070309020205020404" pitchFamily="49" charset="0"/>
            </a:endParaRP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select</a:t>
            </a:r>
            <a:r>
              <a:rPr lang="en-US" sz="1100" dirty="0">
                <a:solidFill>
                  <a:srgbClr val="000000"/>
                </a:solidFill>
                <a:latin typeface="Courier New" panose="02070309020205020404" pitchFamily="49" charset="0"/>
              </a:rPr>
              <a:t> count(</a:t>
            </a:r>
            <a:r>
              <a:rPr lang="en-US" sz="1100" dirty="0">
                <a:solidFill>
                  <a:srgbClr val="0000FF"/>
                </a:solidFill>
                <a:latin typeface="Courier New" panose="02070309020205020404" pitchFamily="49" charset="0"/>
              </a:rPr>
              <a:t>distinct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mbr_num</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mbr_cnt</a:t>
            </a:r>
            <a:r>
              <a:rPr lang="en-US" sz="1100" dirty="0">
                <a:solidFill>
                  <a:srgbClr val="000000"/>
                </a:solidFill>
                <a:latin typeface="Courier New" panose="02070309020205020404" pitchFamily="49" charset="0"/>
              </a:rPr>
              <a:t>,</a:t>
            </a:r>
          </a:p>
          <a:p>
            <a:pPr marL="454025" lvl="2" indent="0">
              <a:buNone/>
            </a:pPr>
            <a:r>
              <a:rPr lang="en-US" sz="1100" dirty="0">
                <a:solidFill>
                  <a:srgbClr val="000000"/>
                </a:solidFill>
                <a:latin typeface="Courier New" panose="02070309020205020404" pitchFamily="49" charset="0"/>
              </a:rPr>
              <a:t>         count(</a:t>
            </a:r>
            <a:r>
              <a:rPr lang="en-US" sz="1100" dirty="0">
                <a:solidFill>
                  <a:srgbClr val="0000FF"/>
                </a:solidFill>
                <a:latin typeface="Courier New" panose="02070309020205020404" pitchFamily="49" charset="0"/>
              </a:rPr>
              <a:t>distinct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clm_num</a:t>
            </a:r>
            <a:r>
              <a:rPr lang="en-US" sz="1100" dirty="0">
                <a:solidFill>
                  <a:srgbClr val="000000"/>
                </a:solidFill>
                <a:latin typeface="Courier New" panose="02070309020205020404" pitchFamily="49" charset="0"/>
              </a:rPr>
              <a:t>) over (partition by </a:t>
            </a:r>
            <a:r>
              <a:rPr lang="en-US" sz="1100" dirty="0" err="1">
                <a:solidFill>
                  <a:srgbClr val="000000"/>
                </a:solidFill>
                <a:latin typeface="Courier New" panose="02070309020205020404" pitchFamily="49" charset="0"/>
              </a:rPr>
              <a:t>clm_num</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clm_cnt</a:t>
            </a:r>
            <a:endParaRPr lang="en-US" sz="1100" dirty="0">
              <a:solidFill>
                <a:srgbClr val="000000"/>
              </a:solidFill>
              <a:latin typeface="Courier New" panose="02070309020205020404" pitchFamily="49" charset="0"/>
            </a:endParaRP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from</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ids.clinical_med_claims_tst</a:t>
            </a:r>
            <a:r>
              <a:rPr lang="en-US" sz="1100" dirty="0">
                <a:solidFill>
                  <a:srgbClr val="000000"/>
                </a:solidFill>
                <a:latin typeface="Courier New" panose="02070309020205020404" pitchFamily="49" charset="0"/>
              </a:rPr>
              <a:t>);</a:t>
            </a: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disconnect</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from</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hadoop</a:t>
            </a:r>
            <a:r>
              <a:rPr lang="en-US" sz="1100" dirty="0">
                <a:solidFill>
                  <a:srgbClr val="000000"/>
                </a:solidFill>
                <a:latin typeface="Courier New" panose="02070309020205020404" pitchFamily="49" charset="0"/>
              </a:rPr>
              <a:t>;</a:t>
            </a:r>
          </a:p>
          <a:p>
            <a:pPr marL="454025" lvl="2" indent="0">
              <a:buNone/>
            </a:pPr>
            <a:r>
              <a:rPr lang="en-US" sz="1100" b="1" dirty="0">
                <a:solidFill>
                  <a:srgbClr val="000080"/>
                </a:solidFill>
                <a:latin typeface="Courier New" panose="02070309020205020404" pitchFamily="49" charset="0"/>
              </a:rPr>
              <a:t>quit</a:t>
            </a:r>
            <a:r>
              <a:rPr lang="en-US" sz="1100" dirty="0" smtClean="0">
                <a:solidFill>
                  <a:srgbClr val="000000"/>
                </a:solidFill>
                <a:latin typeface="Courier New" panose="02070309020205020404" pitchFamily="49" charset="0"/>
              </a:rPr>
              <a:t>;</a:t>
            </a:r>
            <a:endParaRPr lang="en-US" dirty="0" smtClean="0">
              <a:solidFill>
                <a:srgbClr val="000000"/>
              </a:solidFill>
              <a:latin typeface="Arial" panose="020B0604020202020204" pitchFamily="34" charset="0"/>
              <a:cs typeface="Arial" panose="020B0604020202020204" pitchFamily="34" charset="0"/>
            </a:endParaRPr>
          </a:p>
          <a:p>
            <a:pPr marL="171450" indent="-171450">
              <a:spcBef>
                <a:spcPts val="1200"/>
              </a:spcBef>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Or you can use multiple select statements with a CROSS JOIN:</a:t>
            </a:r>
          </a:p>
          <a:p>
            <a:pPr marL="454025" lvl="2" indent="0">
              <a:buNone/>
            </a:pPr>
            <a:r>
              <a:rPr lang="en-US" sz="1100" b="1" dirty="0" err="1">
                <a:solidFill>
                  <a:srgbClr val="000080"/>
                </a:solidFill>
                <a:latin typeface="Courier New" panose="02070309020205020404" pitchFamily="49" charset="0"/>
              </a:rPr>
              <a:t>proc</a:t>
            </a:r>
            <a:r>
              <a:rPr lang="en-US" sz="1100" dirty="0">
                <a:solidFill>
                  <a:srgbClr val="000000"/>
                </a:solidFill>
                <a:latin typeface="Courier New" panose="02070309020205020404" pitchFamily="49" charset="0"/>
              </a:rPr>
              <a:t> </a:t>
            </a:r>
            <a:r>
              <a:rPr lang="en-US" sz="1100" b="1" dirty="0" err="1">
                <a:solidFill>
                  <a:srgbClr val="000080"/>
                </a:solidFill>
                <a:latin typeface="Courier New" panose="02070309020205020404" pitchFamily="49" charset="0"/>
              </a:rPr>
              <a:t>sql</a:t>
            </a:r>
            <a:r>
              <a:rPr lang="en-US" sz="1100" dirty="0">
                <a:solidFill>
                  <a:srgbClr val="000000"/>
                </a:solidFill>
                <a:latin typeface="Courier New" panose="02070309020205020404" pitchFamily="49" charset="0"/>
              </a:rPr>
              <a:t>;</a:t>
            </a: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connect</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to</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hadoop</a:t>
            </a:r>
            <a:r>
              <a:rPr lang="en-US" sz="1100" dirty="0">
                <a:solidFill>
                  <a:srgbClr val="000000"/>
                </a:solidFill>
                <a:latin typeface="Courier New" panose="02070309020205020404" pitchFamily="49" charset="0"/>
              </a:rPr>
              <a:t> (server=</a:t>
            </a:r>
            <a:r>
              <a:rPr lang="en-US" sz="1100" dirty="0">
                <a:solidFill>
                  <a:srgbClr val="800080"/>
                </a:solidFill>
                <a:latin typeface="Courier New" panose="02070309020205020404" pitchFamily="49" charset="0"/>
              </a:rPr>
              <a:t>'cilhdedp0201.sys.cigna.com'</a:t>
            </a:r>
            <a:r>
              <a:rPr lang="en-US" sz="1100" dirty="0">
                <a:solidFill>
                  <a:srgbClr val="000000"/>
                </a:solidFill>
                <a:latin typeface="Courier New" panose="02070309020205020404" pitchFamily="49" charset="0"/>
              </a:rPr>
              <a:t>);</a:t>
            </a: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execute</a:t>
            </a:r>
            <a:r>
              <a:rPr lang="en-US" sz="1100" dirty="0">
                <a:solidFill>
                  <a:srgbClr val="000000"/>
                </a:solidFill>
                <a:latin typeface="Courier New" panose="02070309020205020404" pitchFamily="49" charset="0"/>
              </a:rPr>
              <a:t>(set </a:t>
            </a:r>
            <a:r>
              <a:rPr lang="en-US" sz="1100" dirty="0" smtClean="0">
                <a:solidFill>
                  <a:srgbClr val="000000"/>
                </a:solidFill>
                <a:latin typeface="Courier New" panose="02070309020205020404" pitchFamily="49" charset="0"/>
              </a:rPr>
              <a:t>mapred.job.queue.name=</a:t>
            </a:r>
            <a:r>
              <a:rPr lang="en-US" sz="1100" dirty="0" err="1" smtClean="0">
                <a:solidFill>
                  <a:srgbClr val="000000"/>
                </a:solidFill>
                <a:latin typeface="Courier New" panose="02070309020205020404" pitchFamily="49" charset="0"/>
              </a:rPr>
              <a:t>sas.g_hadoop_p_cima</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by</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hadoop</a:t>
            </a:r>
            <a:r>
              <a:rPr lang="en-US" sz="1100" dirty="0">
                <a:solidFill>
                  <a:srgbClr val="000000"/>
                </a:solidFill>
                <a:latin typeface="Courier New" panose="02070309020205020404" pitchFamily="49" charset="0"/>
              </a:rPr>
              <a:t>;</a:t>
            </a: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select</a:t>
            </a:r>
            <a:r>
              <a:rPr lang="en-US" sz="1100" dirty="0">
                <a:solidFill>
                  <a:srgbClr val="000000"/>
                </a:solidFill>
                <a:latin typeface="Courier New" panose="02070309020205020404" pitchFamily="49" charset="0"/>
              </a:rPr>
              <a:t> * </a:t>
            </a:r>
            <a:r>
              <a:rPr lang="en-US" sz="1100" dirty="0">
                <a:solidFill>
                  <a:srgbClr val="0000FF"/>
                </a:solidFill>
                <a:latin typeface="Courier New" panose="02070309020205020404" pitchFamily="49" charset="0"/>
              </a:rPr>
              <a:t>from</a:t>
            </a:r>
            <a:r>
              <a:rPr lang="en-US" sz="1100" dirty="0">
                <a:solidFill>
                  <a:srgbClr val="000000"/>
                </a:solidFill>
                <a:latin typeface="Courier New" panose="02070309020205020404" pitchFamily="49" charset="0"/>
              </a:rPr>
              <a:t> connection to </a:t>
            </a:r>
            <a:r>
              <a:rPr lang="en-US" sz="1100" dirty="0" err="1">
                <a:solidFill>
                  <a:srgbClr val="000000"/>
                </a:solidFill>
                <a:latin typeface="Courier New" panose="02070309020205020404" pitchFamily="49" charset="0"/>
              </a:rPr>
              <a:t>hadoop</a:t>
            </a:r>
            <a:endParaRPr lang="en-US" sz="1100" dirty="0">
              <a:solidFill>
                <a:srgbClr val="000000"/>
              </a:solidFill>
              <a:latin typeface="Courier New" panose="02070309020205020404" pitchFamily="49" charset="0"/>
            </a:endParaRP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select</a:t>
            </a:r>
            <a:r>
              <a:rPr lang="en-US" sz="1100" dirty="0">
                <a:solidFill>
                  <a:srgbClr val="000000"/>
                </a:solidFill>
                <a:latin typeface="Courier New" panose="02070309020205020404" pitchFamily="49" charset="0"/>
              </a:rPr>
              <a:t> count(</a:t>
            </a:r>
            <a:r>
              <a:rPr lang="en-US" sz="1100" dirty="0">
                <a:solidFill>
                  <a:srgbClr val="0000FF"/>
                </a:solidFill>
                <a:latin typeface="Courier New" panose="02070309020205020404" pitchFamily="49" charset="0"/>
              </a:rPr>
              <a:t>distinct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mbr_num</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mbr_cnt</a:t>
            </a:r>
            <a:endParaRPr lang="en-US" sz="1100" dirty="0">
              <a:solidFill>
                <a:srgbClr val="000000"/>
              </a:solidFill>
              <a:latin typeface="Courier New" panose="02070309020205020404" pitchFamily="49" charset="0"/>
            </a:endParaRP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from</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ids.clinical_med_claims_tst</a:t>
            </a:r>
            <a:r>
              <a:rPr lang="en-US" sz="1100" dirty="0">
                <a:solidFill>
                  <a:srgbClr val="000000"/>
                </a:solidFill>
                <a:latin typeface="Courier New" panose="02070309020205020404" pitchFamily="49" charset="0"/>
              </a:rPr>
              <a:t> limit </a:t>
            </a:r>
            <a:r>
              <a:rPr lang="en-US" sz="1100" b="1" dirty="0">
                <a:solidFill>
                  <a:srgbClr val="008080"/>
                </a:solidFill>
                <a:latin typeface="Courier New" panose="02070309020205020404" pitchFamily="49" charset="0"/>
              </a:rPr>
              <a:t>100</a:t>
            </a:r>
            <a:r>
              <a:rPr lang="en-US" sz="1100" dirty="0">
                <a:solidFill>
                  <a:srgbClr val="000000"/>
                </a:solidFill>
                <a:latin typeface="Courier New" panose="02070309020205020404" pitchFamily="49" charset="0"/>
              </a:rPr>
              <a:t>) t1</a:t>
            </a: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cross</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join</a:t>
            </a:r>
            <a:endParaRPr lang="en-US" sz="1100" dirty="0">
              <a:solidFill>
                <a:srgbClr val="000000"/>
              </a:solidFill>
              <a:latin typeface="Courier New" panose="02070309020205020404" pitchFamily="49" charset="0"/>
            </a:endParaRP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select</a:t>
            </a:r>
            <a:r>
              <a:rPr lang="en-US" sz="1100" dirty="0">
                <a:solidFill>
                  <a:srgbClr val="000000"/>
                </a:solidFill>
                <a:latin typeface="Courier New" panose="02070309020205020404" pitchFamily="49" charset="0"/>
              </a:rPr>
              <a:t> count(</a:t>
            </a:r>
            <a:r>
              <a:rPr lang="en-US" sz="1100" dirty="0">
                <a:solidFill>
                  <a:srgbClr val="0000FF"/>
                </a:solidFill>
                <a:latin typeface="Courier New" panose="02070309020205020404" pitchFamily="49" charset="0"/>
              </a:rPr>
              <a:t>distinct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clm_num</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clm_cnt</a:t>
            </a:r>
            <a:endParaRPr lang="en-US" sz="1100" dirty="0">
              <a:solidFill>
                <a:srgbClr val="000000"/>
              </a:solidFill>
              <a:latin typeface="Courier New" panose="02070309020205020404" pitchFamily="49" charset="0"/>
            </a:endParaRP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from</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ids.clinical_med_claims_tst</a:t>
            </a:r>
            <a:r>
              <a:rPr lang="en-US" sz="1100" dirty="0">
                <a:solidFill>
                  <a:srgbClr val="000000"/>
                </a:solidFill>
                <a:latin typeface="Courier New" panose="02070309020205020404" pitchFamily="49" charset="0"/>
              </a:rPr>
              <a:t> limit </a:t>
            </a:r>
            <a:r>
              <a:rPr lang="en-US" sz="1100" b="1" dirty="0">
                <a:solidFill>
                  <a:srgbClr val="008080"/>
                </a:solidFill>
                <a:latin typeface="Courier New" panose="02070309020205020404" pitchFamily="49" charset="0"/>
              </a:rPr>
              <a:t>100</a:t>
            </a:r>
            <a:r>
              <a:rPr lang="en-US" sz="1100" dirty="0">
                <a:solidFill>
                  <a:srgbClr val="000000"/>
                </a:solidFill>
                <a:latin typeface="Courier New" panose="02070309020205020404" pitchFamily="49" charset="0"/>
              </a:rPr>
              <a:t>) t2);</a:t>
            </a: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disconnect</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from</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hadoop</a:t>
            </a:r>
            <a:r>
              <a:rPr lang="en-US" sz="1100" dirty="0">
                <a:solidFill>
                  <a:srgbClr val="000000"/>
                </a:solidFill>
                <a:latin typeface="Courier New" panose="02070309020205020404" pitchFamily="49" charset="0"/>
              </a:rPr>
              <a:t>;</a:t>
            </a:r>
          </a:p>
          <a:p>
            <a:pPr marL="454025" lvl="2" indent="0">
              <a:buNone/>
            </a:pPr>
            <a:r>
              <a:rPr lang="en-US" sz="1100" b="1" dirty="0">
                <a:solidFill>
                  <a:srgbClr val="000080"/>
                </a:solidFill>
                <a:latin typeface="Courier New" panose="02070309020205020404" pitchFamily="49" charset="0"/>
              </a:rPr>
              <a:t>quit</a:t>
            </a:r>
            <a:r>
              <a:rPr lang="en-US" sz="1100" dirty="0">
                <a:solidFill>
                  <a:srgbClr val="000000"/>
                </a:solidFill>
                <a:latin typeface="Courier New" panose="02070309020205020404" pitchFamily="49" charset="0"/>
              </a:rPr>
              <a:t>;</a:t>
            </a:r>
            <a:endParaRPr lang="en-US" dirty="0" smtClean="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6563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E1CA7C0-3595-274E-BA61-6237F99A9DEA}" type="slidenum">
              <a:rPr lang="en-US" sz="1000">
                <a:solidFill>
                  <a:srgbClr val="999999"/>
                </a:solidFill>
                <a:ea typeface="MS PGothic" charset="0"/>
                <a:cs typeface="MS PGothic" charset="0"/>
              </a:rPr>
              <a:pPr eaLnBrk="1" hangingPunct="1"/>
              <a:t>10</a:t>
            </a:fld>
            <a:endParaRPr lang="en-US" sz="1000" dirty="0">
              <a:solidFill>
                <a:srgbClr val="999999"/>
              </a:solidFill>
              <a:ea typeface="MS PGothic" charset="0"/>
              <a:cs typeface="MS PGothic" charset="0"/>
            </a:endParaRPr>
          </a:p>
        </p:txBody>
      </p:sp>
      <p:sp>
        <p:nvSpPr>
          <p:cNvPr id="1638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800" dirty="0">
                <a:solidFill>
                  <a:schemeClr val="bg1">
                    <a:lumMod val="50000"/>
                  </a:schemeClr>
                </a:solidFill>
                <a:latin typeface="Arial Narrow" charset="0"/>
                <a:ea typeface="MS PGothic" charset="0"/>
                <a:cs typeface="MS PGothic" charset="0"/>
              </a:rPr>
              <a:t>Confidential, unpublished property of Cigna. Do not duplicate or distribute. Use and distribution limited solely to authorized personnel. © </a:t>
            </a:r>
            <a:r>
              <a:rPr lang="en-US" sz="800" dirty="0" smtClean="0">
                <a:solidFill>
                  <a:schemeClr val="bg1">
                    <a:lumMod val="50000"/>
                  </a:schemeClr>
                </a:solidFill>
                <a:latin typeface="Arial Narrow" charset="0"/>
                <a:ea typeface="MS PGothic" charset="0"/>
                <a:cs typeface="MS PGothic" charset="0"/>
              </a:rPr>
              <a:t>2017 </a:t>
            </a:r>
            <a:r>
              <a:rPr lang="en-US" sz="800" dirty="0">
                <a:solidFill>
                  <a:schemeClr val="bg1">
                    <a:lumMod val="50000"/>
                  </a:schemeClr>
                </a:solidFill>
                <a:latin typeface="Arial Narrow" charset="0"/>
                <a:ea typeface="MS PGothic" charset="0"/>
                <a:cs typeface="MS PGothic" charset="0"/>
              </a:rPr>
              <a:t>Cigna</a:t>
            </a:r>
          </a:p>
        </p:txBody>
      </p:sp>
      <p:sp>
        <p:nvSpPr>
          <p:cNvPr id="39" name="Title 5"/>
          <p:cNvSpPr>
            <a:spLocks noGrp="1"/>
          </p:cNvSpPr>
          <p:nvPr>
            <p:ph type="title"/>
          </p:nvPr>
        </p:nvSpPr>
        <p:spPr>
          <a:xfrm>
            <a:off x="458788" y="274638"/>
            <a:ext cx="8228012" cy="493458"/>
          </a:xfrm>
        </p:spPr>
        <p:txBody>
          <a:bodyPr/>
          <a:lstStyle/>
          <a:p>
            <a:r>
              <a:rPr lang="en-US" dirty="0"/>
              <a:t>Analytics &amp; Reporting Central (ARC)</a:t>
            </a:r>
          </a:p>
        </p:txBody>
      </p:sp>
      <p:sp>
        <p:nvSpPr>
          <p:cNvPr id="16" name="Text Placeholder 2"/>
          <p:cNvSpPr txBox="1">
            <a:spLocks/>
          </p:cNvSpPr>
          <p:nvPr/>
        </p:nvSpPr>
        <p:spPr>
          <a:xfrm>
            <a:off x="457200" y="899440"/>
            <a:ext cx="8229600" cy="4419600"/>
          </a:xfrm>
          <a:prstGeom prst="rect">
            <a:avLst/>
          </a:prstGeom>
        </p:spPr>
        <p:txBody>
          <a:bodyPr/>
          <a:lstStyle>
            <a:lvl1pPr marL="230188" indent="-230188" algn="l" defTabSz="457200" rtl="0" eaLnBrk="0" fontAlgn="base" hangingPunct="0">
              <a:spcBef>
                <a:spcPct val="20000"/>
              </a:spcBef>
              <a:spcAft>
                <a:spcPct val="0"/>
              </a:spcAft>
              <a:buClr>
                <a:srgbClr val="004986"/>
              </a:buClr>
              <a:buFont typeface="Lucida Grande" pitchFamily="-1" charset="0"/>
              <a:buChar char="&gt;"/>
              <a:defRPr sz="1600" kern="1200">
                <a:solidFill>
                  <a:schemeClr val="tx1"/>
                </a:solidFill>
                <a:latin typeface="Arial"/>
                <a:ea typeface="ＭＳ Ｐゴシック" charset="-128"/>
                <a:cs typeface="Arial"/>
              </a:defRPr>
            </a:lvl1pPr>
            <a:lvl2pPr marL="454025" indent="-22383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2pPr>
            <a:lvl3pPr marL="684213"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3pPr>
            <a:lvl4pPr marL="915988" indent="-231775"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4pPr>
            <a:lvl5pPr marL="1146175"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smtClean="0">
                <a:solidFill>
                  <a:srgbClr val="000000"/>
                </a:solidFill>
                <a:latin typeface="Arial" panose="020B0604020202020204" pitchFamily="34" charset="0"/>
                <a:cs typeface="Arial" panose="020B0604020202020204" pitchFamily="34" charset="0"/>
                <a:hlinkClick r:id="rId3"/>
              </a:rPr>
              <a:t>https://arc.sys.cigna.com</a:t>
            </a:r>
            <a:endParaRPr lang="en-US" smtClean="0">
              <a:solidFill>
                <a:srgbClr val="000000"/>
              </a:solidFill>
              <a:latin typeface="Arial" panose="020B0604020202020204" pitchFamily="34" charset="0"/>
              <a:cs typeface="Arial" panose="020B0604020202020204" pitchFamily="34" charset="0"/>
            </a:endParaRPr>
          </a:p>
          <a:p>
            <a:pPr marL="0" indent="0">
              <a:buNone/>
            </a:pPr>
            <a:endParaRPr lang="en-US"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mtClean="0">
                <a:solidFill>
                  <a:srgbClr val="000000"/>
                </a:solidFill>
                <a:latin typeface="Arial" panose="020B0604020202020204" pitchFamily="34" charset="0"/>
                <a:cs typeface="Arial" panose="020B0604020202020204" pitchFamily="34" charset="0"/>
              </a:rPr>
              <a:t>Available Tools for Hadoop – Hue and Looker SQL Runner</a:t>
            </a:r>
          </a:p>
          <a:p>
            <a:pPr marL="171450" indent="-171450">
              <a:buFont typeface="Arial" panose="020B0604020202020204" pitchFamily="34" charset="0"/>
              <a:buChar char="•"/>
            </a:pPr>
            <a:endParaRPr lang="en-US"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mtClean="0"/>
          </a:p>
        </p:txBody>
      </p:sp>
      <p:pic>
        <p:nvPicPr>
          <p:cNvPr id="2" name="Picture 1"/>
          <p:cNvPicPr>
            <a:picLocks noChangeAspect="1"/>
          </p:cNvPicPr>
          <p:nvPr/>
        </p:nvPicPr>
        <p:blipFill>
          <a:blip r:embed="rId4"/>
          <a:stretch>
            <a:fillRect/>
          </a:stretch>
        </p:blipFill>
        <p:spPr>
          <a:xfrm>
            <a:off x="751353" y="1999695"/>
            <a:ext cx="7641294" cy="3768561"/>
          </a:xfrm>
          <a:prstGeom prst="rect">
            <a:avLst/>
          </a:prstGeom>
        </p:spPr>
      </p:pic>
    </p:spTree>
    <p:extLst>
      <p:ext uri="{BB962C8B-B14F-4D97-AF65-F5344CB8AC3E}">
        <p14:creationId xmlns:p14="http://schemas.microsoft.com/office/powerpoint/2010/main" val="2114263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36171"/>
            <a:ext cx="8229600" cy="5677354"/>
          </a:xfrm>
        </p:spPr>
        <p:txBody>
          <a:bodyPr/>
          <a:lstStyle/>
          <a:p>
            <a:pPr>
              <a:buFont typeface="Arial" panose="020B0604020202020204" pitchFamily="34" charset="0"/>
              <a:buChar char="•"/>
            </a:pPr>
            <a:r>
              <a:rPr lang="en-US" dirty="0" smtClean="0"/>
              <a:t>Hive, accessed through Hue, is a query editor than can be used to examine Hadoop tables and refine Hadoop queries</a:t>
            </a:r>
            <a:endParaRPr lang="en-US" dirty="0"/>
          </a:p>
        </p:txBody>
      </p:sp>
      <p:sp>
        <p:nvSpPr>
          <p:cNvPr id="3" name="Title 2"/>
          <p:cNvSpPr>
            <a:spLocks noGrp="1"/>
          </p:cNvSpPr>
          <p:nvPr>
            <p:ph type="title"/>
          </p:nvPr>
        </p:nvSpPr>
        <p:spPr/>
        <p:txBody>
          <a:bodyPr/>
          <a:lstStyle/>
          <a:p>
            <a:r>
              <a:rPr lang="en-US" dirty="0" smtClean="0"/>
              <a:t>ARC – </a:t>
            </a:r>
            <a:r>
              <a:rPr lang="en-US" dirty="0"/>
              <a:t>HUE (Hive editor)</a:t>
            </a:r>
          </a:p>
        </p:txBody>
      </p:sp>
      <p:sp>
        <p:nvSpPr>
          <p:cNvPr id="4" name="Slide Number Placeholder 3"/>
          <p:cNvSpPr>
            <a:spLocks noGrp="1"/>
          </p:cNvSpPr>
          <p:nvPr>
            <p:ph type="sldNum" sz="quarter" idx="10"/>
          </p:nvPr>
        </p:nvSpPr>
        <p:spPr/>
        <p:txBody>
          <a:bodyPr/>
          <a:lstStyle/>
          <a:p>
            <a:pPr>
              <a:defRPr/>
            </a:pPr>
            <a:fld id="{C09460BB-1C82-BA43-96C3-02B84A2E752A}" type="slidenum">
              <a:rPr lang="en-US" smtClean="0"/>
              <a:pPr>
                <a:defRPr/>
              </a:pPr>
              <a:t>11</a:t>
            </a:fld>
            <a:endParaRPr lang="en-US" dirty="0"/>
          </a:p>
        </p:txBody>
      </p:sp>
      <p:pic>
        <p:nvPicPr>
          <p:cNvPr id="8" name="Picture 7"/>
          <p:cNvPicPr>
            <a:picLocks noChangeAspect="1"/>
          </p:cNvPicPr>
          <p:nvPr/>
        </p:nvPicPr>
        <p:blipFill>
          <a:blip r:embed="rId2"/>
          <a:stretch>
            <a:fillRect/>
          </a:stretch>
        </p:blipFill>
        <p:spPr>
          <a:xfrm>
            <a:off x="1397703" y="1771818"/>
            <a:ext cx="6433603" cy="3735009"/>
          </a:xfrm>
          <a:prstGeom prst="rect">
            <a:avLst/>
          </a:prstGeom>
        </p:spPr>
      </p:pic>
      <p:sp>
        <p:nvSpPr>
          <p:cNvPr id="10" name="Oval 9"/>
          <p:cNvSpPr/>
          <p:nvPr/>
        </p:nvSpPr>
        <p:spPr>
          <a:xfrm>
            <a:off x="2721406" y="3228390"/>
            <a:ext cx="442452" cy="280219"/>
          </a:xfrm>
          <a:prstGeom prst="ellipse">
            <a:avLst/>
          </a:prstGeom>
          <a:noFill/>
          <a:ln w="127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p:cNvSpPr/>
          <p:nvPr/>
        </p:nvSpPr>
        <p:spPr>
          <a:xfrm>
            <a:off x="1467023" y="4485770"/>
            <a:ext cx="663677" cy="287594"/>
          </a:xfrm>
          <a:prstGeom prst="ellipse">
            <a:avLst/>
          </a:prstGeom>
          <a:noFill/>
          <a:ln w="127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 name="Straight Arrow Connector 12"/>
          <p:cNvCxnSpPr/>
          <p:nvPr/>
        </p:nvCxnSpPr>
        <p:spPr>
          <a:xfrm flipH="1">
            <a:off x="5611761" y="2960280"/>
            <a:ext cx="2071214" cy="1"/>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1557" y="5074060"/>
            <a:ext cx="1408470" cy="600164"/>
          </a:xfrm>
          <a:prstGeom prst="rect">
            <a:avLst/>
          </a:prstGeom>
          <a:noFill/>
        </p:spPr>
        <p:txBody>
          <a:bodyPr wrap="square" rtlCol="0">
            <a:spAutoFit/>
          </a:bodyPr>
          <a:lstStyle/>
          <a:p>
            <a:pPr algn="ctr"/>
            <a:r>
              <a:rPr lang="en-US" sz="1100" b="1" dirty="0">
                <a:solidFill>
                  <a:srgbClr val="FF0000"/>
                </a:solidFill>
              </a:rPr>
              <a:t>2</a:t>
            </a:r>
            <a:r>
              <a:rPr lang="en-US" sz="1100" dirty="0" smtClean="0"/>
              <a:t>. </a:t>
            </a:r>
            <a:r>
              <a:rPr lang="en-US" sz="1100" b="1" dirty="0" smtClean="0"/>
              <a:t>Select Hadoop database (schema)</a:t>
            </a:r>
            <a:endParaRPr lang="en-US" sz="1100" b="1" dirty="0"/>
          </a:p>
        </p:txBody>
      </p:sp>
      <p:cxnSp>
        <p:nvCxnSpPr>
          <p:cNvPr id="19" name="Straight Arrow Connector 18"/>
          <p:cNvCxnSpPr>
            <a:stCxn id="20" idx="0"/>
          </p:cNvCxnSpPr>
          <p:nvPr/>
        </p:nvCxnSpPr>
        <p:spPr>
          <a:xfrm flipH="1" flipV="1">
            <a:off x="2933632" y="3616824"/>
            <a:ext cx="1" cy="2233657"/>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949178" y="5850481"/>
            <a:ext cx="1968909" cy="600164"/>
          </a:xfrm>
          <a:prstGeom prst="rect">
            <a:avLst/>
          </a:prstGeom>
          <a:noFill/>
        </p:spPr>
        <p:txBody>
          <a:bodyPr wrap="square" rtlCol="0">
            <a:spAutoFit/>
          </a:bodyPr>
          <a:lstStyle/>
          <a:p>
            <a:pPr algn="ctr"/>
            <a:r>
              <a:rPr lang="en-US" sz="1100" b="1" dirty="0" smtClean="0">
                <a:solidFill>
                  <a:srgbClr val="FF0000"/>
                </a:solidFill>
              </a:rPr>
              <a:t>4</a:t>
            </a:r>
            <a:r>
              <a:rPr lang="en-US" sz="1100" b="1" dirty="0" smtClean="0"/>
              <a:t>. Execute statement to view query results in pane below</a:t>
            </a:r>
            <a:endParaRPr lang="en-US" sz="1100" b="1" dirty="0"/>
          </a:p>
        </p:txBody>
      </p:sp>
      <p:sp>
        <p:nvSpPr>
          <p:cNvPr id="22" name="TextBox 21"/>
          <p:cNvSpPr txBox="1"/>
          <p:nvPr/>
        </p:nvSpPr>
        <p:spPr>
          <a:xfrm>
            <a:off x="7831306" y="2475532"/>
            <a:ext cx="1300198" cy="1785104"/>
          </a:xfrm>
          <a:prstGeom prst="rect">
            <a:avLst/>
          </a:prstGeom>
          <a:noFill/>
        </p:spPr>
        <p:txBody>
          <a:bodyPr wrap="square" rtlCol="0">
            <a:spAutoFit/>
          </a:bodyPr>
          <a:lstStyle/>
          <a:p>
            <a:pPr algn="ctr"/>
            <a:r>
              <a:rPr lang="en-US" sz="1100" b="1" dirty="0" smtClean="0">
                <a:solidFill>
                  <a:srgbClr val="FF0000"/>
                </a:solidFill>
              </a:rPr>
              <a:t>3</a:t>
            </a:r>
            <a:r>
              <a:rPr lang="en-US" sz="1100" dirty="0" smtClean="0"/>
              <a:t>. </a:t>
            </a:r>
            <a:r>
              <a:rPr lang="en-US" sz="1100" b="1" dirty="0" smtClean="0"/>
              <a:t>Create SQL </a:t>
            </a:r>
          </a:p>
          <a:p>
            <a:pPr algn="ctr"/>
            <a:r>
              <a:rPr lang="en-US" sz="1100" b="1" dirty="0" smtClean="0"/>
              <a:t>queries or use</a:t>
            </a:r>
          </a:p>
          <a:p>
            <a:pPr algn="ctr"/>
            <a:r>
              <a:rPr lang="en-US" sz="1100" b="1" dirty="0" smtClean="0"/>
              <a:t> Select * to view existing Hadoop </a:t>
            </a:r>
          </a:p>
          <a:p>
            <a:pPr algn="ctr"/>
            <a:r>
              <a:rPr lang="en-US" sz="1100" b="1" dirty="0" smtClean="0"/>
              <a:t>tables; </a:t>
            </a:r>
            <a:br>
              <a:rPr lang="en-US" sz="1100" b="1" dirty="0" smtClean="0"/>
            </a:br>
            <a:r>
              <a:rPr lang="en-US" sz="1100" b="1" dirty="0" smtClean="0"/>
              <a:t/>
            </a:r>
            <a:br>
              <a:rPr lang="en-US" sz="1100" b="1" dirty="0" smtClean="0"/>
            </a:br>
            <a:r>
              <a:rPr lang="en-US" sz="1100" b="1" dirty="0" smtClean="0"/>
              <a:t>include LIMIT 100 to restrict results to 100 observations</a:t>
            </a:r>
            <a:endParaRPr lang="en-US" sz="1100" b="1" dirty="0"/>
          </a:p>
        </p:txBody>
      </p:sp>
      <p:sp>
        <p:nvSpPr>
          <p:cNvPr id="15" name="Footer Placeholder 2"/>
          <p:cNvSpPr>
            <a:spLocks noGrp="1"/>
          </p:cNvSpPr>
          <p:nvPr>
            <p:ph type="ftr" sz="quarter" idx="11"/>
          </p:nvPr>
        </p:nvSpPr>
        <p:spPr>
          <a:xfrm>
            <a:off x="0" y="6626225"/>
            <a:ext cx="7011988"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800" dirty="0">
                <a:solidFill>
                  <a:schemeClr val="bg1">
                    <a:lumMod val="50000"/>
                  </a:schemeClr>
                </a:solidFill>
                <a:latin typeface="Arial Narrow" charset="0"/>
                <a:ea typeface="MS PGothic" charset="0"/>
                <a:cs typeface="MS PGothic" charset="0"/>
              </a:rPr>
              <a:t>Confidential, unpublished property of Cigna. Do not duplicate or distribute. Use and distribution limited solely to authorized personnel. © </a:t>
            </a:r>
            <a:r>
              <a:rPr lang="en-US" sz="800" dirty="0" smtClean="0">
                <a:solidFill>
                  <a:schemeClr val="bg1">
                    <a:lumMod val="50000"/>
                  </a:schemeClr>
                </a:solidFill>
                <a:latin typeface="Arial Narrow" charset="0"/>
                <a:ea typeface="MS PGothic" charset="0"/>
                <a:cs typeface="MS PGothic" charset="0"/>
              </a:rPr>
              <a:t>2017 </a:t>
            </a:r>
            <a:r>
              <a:rPr lang="en-US" sz="800" dirty="0">
                <a:solidFill>
                  <a:schemeClr val="bg1">
                    <a:lumMod val="50000"/>
                  </a:schemeClr>
                </a:solidFill>
                <a:latin typeface="Arial Narrow" charset="0"/>
                <a:ea typeface="MS PGothic" charset="0"/>
                <a:cs typeface="MS PGothic" charset="0"/>
              </a:rPr>
              <a:t>Cigna</a:t>
            </a:r>
          </a:p>
        </p:txBody>
      </p:sp>
      <p:cxnSp>
        <p:nvCxnSpPr>
          <p:cNvPr id="18" name="Straight Connector 17"/>
          <p:cNvCxnSpPr/>
          <p:nvPr/>
        </p:nvCxnSpPr>
        <p:spPr>
          <a:xfrm flipV="1">
            <a:off x="622678" y="4621051"/>
            <a:ext cx="0" cy="320314"/>
          </a:xfrm>
          <a:prstGeom prst="line">
            <a:avLst/>
          </a:prstGeom>
          <a:ln w="127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622678" y="4614729"/>
            <a:ext cx="775025" cy="0"/>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1812442" y="2613631"/>
            <a:ext cx="285430" cy="228600"/>
          </a:xfrm>
          <a:prstGeom prst="ellipse">
            <a:avLst/>
          </a:prstGeom>
          <a:noFill/>
          <a:ln w="127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Arrow Connector 8"/>
          <p:cNvCxnSpPr/>
          <p:nvPr/>
        </p:nvCxnSpPr>
        <p:spPr>
          <a:xfrm>
            <a:off x="925754" y="2646198"/>
            <a:ext cx="873108" cy="1395"/>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2496" y="2228911"/>
            <a:ext cx="1080408" cy="769441"/>
          </a:xfrm>
          <a:prstGeom prst="rect">
            <a:avLst/>
          </a:prstGeom>
          <a:noFill/>
        </p:spPr>
        <p:txBody>
          <a:bodyPr wrap="square" rtlCol="0">
            <a:spAutoFit/>
          </a:bodyPr>
          <a:lstStyle/>
          <a:p>
            <a:pPr algn="ctr"/>
            <a:r>
              <a:rPr lang="en-US" sz="1100" b="1" dirty="0" smtClean="0">
                <a:solidFill>
                  <a:srgbClr val="FF0000"/>
                </a:solidFill>
              </a:rPr>
              <a:t>1</a:t>
            </a:r>
            <a:r>
              <a:rPr lang="en-US" sz="1100" b="1" dirty="0" smtClean="0"/>
              <a:t>. Use </a:t>
            </a:r>
            <a:r>
              <a:rPr lang="en-US" sz="1100" b="1" dirty="0"/>
              <a:t>Settings tab to set the </a:t>
            </a:r>
            <a:r>
              <a:rPr lang="en-US" sz="1100" b="1" dirty="0" smtClean="0"/>
              <a:t>queue</a:t>
            </a:r>
            <a:endParaRPr lang="en-US" sz="1100" b="1" dirty="0"/>
          </a:p>
        </p:txBody>
      </p:sp>
      <p:sp>
        <p:nvSpPr>
          <p:cNvPr id="16" name="TextBox 15"/>
          <p:cNvSpPr txBox="1"/>
          <p:nvPr/>
        </p:nvSpPr>
        <p:spPr>
          <a:xfrm>
            <a:off x="-12424" y="2998352"/>
            <a:ext cx="1559379" cy="861774"/>
          </a:xfrm>
          <a:prstGeom prst="rect">
            <a:avLst/>
          </a:prstGeom>
          <a:noFill/>
        </p:spPr>
        <p:txBody>
          <a:bodyPr wrap="square" rtlCol="0">
            <a:spAutoFit/>
          </a:bodyPr>
          <a:lstStyle/>
          <a:p>
            <a:pPr lvl="0" algn="just"/>
            <a:r>
              <a:rPr lang="en-US" sz="1000" b="1" dirty="0">
                <a:solidFill>
                  <a:prstClr val="black"/>
                </a:solidFill>
              </a:rPr>
              <a:t>(</a:t>
            </a:r>
            <a:r>
              <a:rPr lang="en-US" sz="1100" b="1" dirty="0">
                <a:solidFill>
                  <a:prstClr val="black"/>
                </a:solidFill>
              </a:rPr>
              <a:t>Key: </a:t>
            </a:r>
            <a:r>
              <a:rPr lang="en-US" sz="900" b="1" dirty="0" smtClean="0">
                <a:solidFill>
                  <a:prstClr val="black"/>
                </a:solidFill>
              </a:rPr>
              <a:t>mapred.job.queue.name =sas; </a:t>
            </a:r>
          </a:p>
          <a:p>
            <a:pPr lvl="0" algn="just"/>
            <a:r>
              <a:rPr lang="en-US" sz="1100" b="1" dirty="0" smtClean="0">
                <a:solidFill>
                  <a:prstClr val="black"/>
                </a:solidFill>
              </a:rPr>
              <a:t>Value</a:t>
            </a:r>
            <a:r>
              <a:rPr lang="en-US" sz="1100" b="1" dirty="0">
                <a:solidFill>
                  <a:prstClr val="black"/>
                </a:solidFill>
              </a:rPr>
              <a:t>: </a:t>
            </a:r>
            <a:r>
              <a:rPr lang="en-US" sz="900" b="1" dirty="0" smtClean="0">
                <a:solidFill>
                  <a:prstClr val="black"/>
                </a:solidFill>
              </a:rPr>
              <a:t>g_Hadoop_p_cima</a:t>
            </a:r>
            <a:r>
              <a:rPr lang="en-US" sz="1000" b="1" dirty="0">
                <a:solidFill>
                  <a:prstClr val="black"/>
                </a:solidFill>
              </a:rPr>
              <a:t>)</a:t>
            </a:r>
          </a:p>
        </p:txBody>
      </p:sp>
    </p:spTree>
    <p:extLst>
      <p:ext uri="{BB962C8B-B14F-4D97-AF65-F5344CB8AC3E}">
        <p14:creationId xmlns:p14="http://schemas.microsoft.com/office/powerpoint/2010/main" val="1687900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E1CA7C0-3595-274E-BA61-6237F99A9DEA}" type="slidenum">
              <a:rPr lang="en-US" sz="1000">
                <a:solidFill>
                  <a:srgbClr val="999999"/>
                </a:solidFill>
                <a:ea typeface="MS PGothic" charset="0"/>
                <a:cs typeface="MS PGothic" charset="0"/>
              </a:rPr>
              <a:pPr eaLnBrk="1" hangingPunct="1"/>
              <a:t>12</a:t>
            </a:fld>
            <a:endParaRPr lang="en-US" sz="1000" dirty="0">
              <a:solidFill>
                <a:srgbClr val="999999"/>
              </a:solidFill>
              <a:ea typeface="MS PGothic" charset="0"/>
              <a:cs typeface="MS PGothic" charset="0"/>
            </a:endParaRPr>
          </a:p>
        </p:txBody>
      </p:sp>
      <p:sp>
        <p:nvSpPr>
          <p:cNvPr id="1638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800" dirty="0">
                <a:solidFill>
                  <a:schemeClr val="bg1">
                    <a:lumMod val="50000"/>
                  </a:schemeClr>
                </a:solidFill>
                <a:latin typeface="Arial Narrow" charset="0"/>
                <a:ea typeface="MS PGothic" charset="0"/>
                <a:cs typeface="MS PGothic" charset="0"/>
              </a:rPr>
              <a:t>Confidential, unpublished property of Cigna. Do not duplicate or distribute. Use and distribution limited solely to authorized personnel. © </a:t>
            </a:r>
            <a:r>
              <a:rPr lang="en-US" sz="800" dirty="0" smtClean="0">
                <a:solidFill>
                  <a:schemeClr val="bg1">
                    <a:lumMod val="50000"/>
                  </a:schemeClr>
                </a:solidFill>
                <a:latin typeface="Arial Narrow" charset="0"/>
                <a:ea typeface="MS PGothic" charset="0"/>
                <a:cs typeface="MS PGothic" charset="0"/>
              </a:rPr>
              <a:t>2017 </a:t>
            </a:r>
            <a:r>
              <a:rPr lang="en-US" sz="800" dirty="0">
                <a:solidFill>
                  <a:schemeClr val="bg1">
                    <a:lumMod val="50000"/>
                  </a:schemeClr>
                </a:solidFill>
                <a:latin typeface="Arial Narrow" charset="0"/>
                <a:ea typeface="MS PGothic" charset="0"/>
                <a:cs typeface="MS PGothic" charset="0"/>
              </a:rPr>
              <a:t>Cigna</a:t>
            </a:r>
          </a:p>
        </p:txBody>
      </p:sp>
      <p:sp>
        <p:nvSpPr>
          <p:cNvPr id="39" name="Title 5"/>
          <p:cNvSpPr>
            <a:spLocks noGrp="1"/>
          </p:cNvSpPr>
          <p:nvPr>
            <p:ph type="title"/>
          </p:nvPr>
        </p:nvSpPr>
        <p:spPr>
          <a:xfrm>
            <a:off x="458788" y="274638"/>
            <a:ext cx="8228012" cy="493458"/>
          </a:xfrm>
        </p:spPr>
        <p:txBody>
          <a:bodyPr/>
          <a:lstStyle/>
          <a:p>
            <a:r>
              <a:rPr lang="en-US" dirty="0" smtClean="0"/>
              <a:t>ARC – </a:t>
            </a:r>
            <a:r>
              <a:rPr lang="en-US" dirty="0"/>
              <a:t>Looker SQL Runner</a:t>
            </a:r>
          </a:p>
        </p:txBody>
      </p:sp>
      <p:sp>
        <p:nvSpPr>
          <p:cNvPr id="16" name="Text Placeholder 2"/>
          <p:cNvSpPr txBox="1">
            <a:spLocks/>
          </p:cNvSpPr>
          <p:nvPr/>
        </p:nvSpPr>
        <p:spPr>
          <a:xfrm>
            <a:off x="457200" y="899440"/>
            <a:ext cx="8229600" cy="4419600"/>
          </a:xfrm>
          <a:prstGeom prst="rect">
            <a:avLst/>
          </a:prstGeom>
        </p:spPr>
        <p:txBody>
          <a:bodyPr/>
          <a:lstStyle>
            <a:lvl1pPr marL="230188" indent="-230188" algn="l" defTabSz="457200" rtl="0" eaLnBrk="0" fontAlgn="base" hangingPunct="0">
              <a:spcBef>
                <a:spcPct val="20000"/>
              </a:spcBef>
              <a:spcAft>
                <a:spcPct val="0"/>
              </a:spcAft>
              <a:buClr>
                <a:srgbClr val="004986"/>
              </a:buClr>
              <a:buFont typeface="Lucida Grande" pitchFamily="-1" charset="0"/>
              <a:buChar char="&gt;"/>
              <a:defRPr sz="1600" kern="1200">
                <a:solidFill>
                  <a:schemeClr val="tx1"/>
                </a:solidFill>
                <a:latin typeface="Arial"/>
                <a:ea typeface="ＭＳ Ｐゴシック" charset="-128"/>
                <a:cs typeface="Arial"/>
              </a:defRPr>
            </a:lvl1pPr>
            <a:lvl2pPr marL="454025" indent="-22383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2pPr>
            <a:lvl3pPr marL="684213"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3pPr>
            <a:lvl4pPr marL="915988" indent="-231775"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4pPr>
            <a:lvl5pPr marL="1146175"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Easy settings to </a:t>
            </a:r>
            <a:r>
              <a:rPr lang="en-US" b="1" dirty="0" smtClean="0">
                <a:solidFill>
                  <a:srgbClr val="000000"/>
                </a:solidFill>
                <a:latin typeface="Arial" panose="020B0604020202020204" pitchFamily="34" charset="0"/>
                <a:cs typeface="Arial" panose="020B0604020202020204" pitchFamily="34" charset="0"/>
              </a:rPr>
              <a:t>Describe</a:t>
            </a:r>
            <a:r>
              <a:rPr lang="en-US" dirty="0" smtClean="0">
                <a:solidFill>
                  <a:srgbClr val="000000"/>
                </a:solidFill>
                <a:latin typeface="Arial" panose="020B0604020202020204" pitchFamily="34" charset="0"/>
                <a:cs typeface="Arial" panose="020B0604020202020204" pitchFamily="34" charset="0"/>
              </a:rPr>
              <a:t> tables, </a:t>
            </a:r>
            <a:r>
              <a:rPr lang="en-US" b="1" dirty="0" smtClean="0">
                <a:solidFill>
                  <a:srgbClr val="000000"/>
                </a:solidFill>
                <a:latin typeface="Arial" panose="020B0604020202020204" pitchFamily="34" charset="0"/>
                <a:cs typeface="Arial" panose="020B0604020202020204" pitchFamily="34" charset="0"/>
              </a:rPr>
              <a:t>Select 10</a:t>
            </a:r>
            <a:r>
              <a:rPr lang="en-US" dirty="0" smtClean="0">
                <a:solidFill>
                  <a:srgbClr val="000000"/>
                </a:solidFill>
                <a:latin typeface="Arial" panose="020B0604020202020204" pitchFamily="34" charset="0"/>
                <a:cs typeface="Arial" panose="020B0604020202020204" pitchFamily="34" charset="0"/>
              </a:rPr>
              <a:t> results or </a:t>
            </a:r>
            <a:r>
              <a:rPr lang="en-US" b="1" dirty="0" smtClean="0">
                <a:solidFill>
                  <a:srgbClr val="000000"/>
                </a:solidFill>
                <a:latin typeface="Arial" panose="020B0604020202020204" pitchFamily="34" charset="0"/>
                <a:cs typeface="Arial" panose="020B0604020202020204" pitchFamily="34" charset="0"/>
              </a:rPr>
              <a:t>Count</a:t>
            </a:r>
            <a:r>
              <a:rPr lang="en-US" dirty="0" smtClean="0">
                <a:solidFill>
                  <a:srgbClr val="000000"/>
                </a:solidFill>
                <a:latin typeface="Arial" panose="020B0604020202020204" pitchFamily="34" charset="0"/>
                <a:cs typeface="Arial" panose="020B0604020202020204" pitchFamily="34" charset="0"/>
              </a:rPr>
              <a:t> records</a:t>
            </a:r>
          </a:p>
          <a:p>
            <a:pPr marL="171450" indent="-171450">
              <a:buFont typeface="Arial" panose="020B0604020202020204" pitchFamily="34" charset="0"/>
              <a:buChar char="•"/>
            </a:pPr>
            <a:endParaRPr lang="en-US"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Use to troubleshoot your Hadoop query without running in SAS</a:t>
            </a:r>
          </a:p>
          <a:p>
            <a:pPr marL="171450" indent="-171450">
              <a:buFont typeface="Arial" panose="020B0604020202020204" pitchFamily="34" charset="0"/>
              <a:buChar char="•"/>
            </a:pPr>
            <a:endParaRPr lang="en-US"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smtClean="0"/>
          </a:p>
        </p:txBody>
      </p:sp>
      <p:pic>
        <p:nvPicPr>
          <p:cNvPr id="3" name="Picture 2"/>
          <p:cNvPicPr>
            <a:picLocks noChangeAspect="1"/>
          </p:cNvPicPr>
          <p:nvPr/>
        </p:nvPicPr>
        <p:blipFill>
          <a:blip r:embed="rId3"/>
          <a:stretch>
            <a:fillRect/>
          </a:stretch>
        </p:blipFill>
        <p:spPr>
          <a:xfrm>
            <a:off x="773167" y="2000928"/>
            <a:ext cx="7638794" cy="3767328"/>
          </a:xfrm>
          <a:prstGeom prst="rect">
            <a:avLst/>
          </a:prstGeom>
        </p:spPr>
      </p:pic>
      <p:sp>
        <p:nvSpPr>
          <p:cNvPr id="8" name="Oval 7"/>
          <p:cNvSpPr/>
          <p:nvPr/>
        </p:nvSpPr>
        <p:spPr>
          <a:xfrm>
            <a:off x="2370285" y="4585103"/>
            <a:ext cx="1227493" cy="704311"/>
          </a:xfrm>
          <a:prstGeom prst="ellipse">
            <a:avLst/>
          </a:prstGeom>
          <a:noFill/>
          <a:ln w="127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Oval 9"/>
          <p:cNvSpPr/>
          <p:nvPr/>
        </p:nvSpPr>
        <p:spPr>
          <a:xfrm>
            <a:off x="815897" y="4101981"/>
            <a:ext cx="1995670" cy="276166"/>
          </a:xfrm>
          <a:prstGeom prst="ellipse">
            <a:avLst/>
          </a:prstGeom>
          <a:noFill/>
          <a:ln w="127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2392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16429"/>
            <a:ext cx="8229600" cy="5050971"/>
          </a:xfrm>
        </p:spPr>
        <p:txBody>
          <a:bodyPr/>
          <a:lstStyle/>
          <a:p>
            <a:pPr marL="173736" indent="-173736">
              <a:buFont typeface="Arial" panose="020B0604020202020204" pitchFamily="34" charset="0"/>
              <a:buChar char="•"/>
            </a:pPr>
            <a:r>
              <a:rPr lang="en-US" dirty="0" smtClean="0"/>
              <a:t>SAS EG will continue to be our primary data query tool, but analytics using the tools available through ARC can be especially helpful</a:t>
            </a:r>
            <a:endParaRPr lang="en-US" dirty="0"/>
          </a:p>
          <a:p>
            <a:pPr marL="173736" indent="-173736">
              <a:buFont typeface="Arial" panose="020B0604020202020204" pitchFamily="34" charset="0"/>
              <a:buChar char="•"/>
            </a:pPr>
            <a:endParaRPr lang="en-US" dirty="0" smtClean="0"/>
          </a:p>
          <a:p>
            <a:pPr marL="173736" indent="-173736">
              <a:buFont typeface="Arial" panose="020B0604020202020204" pitchFamily="34" charset="0"/>
              <a:buChar char="•"/>
            </a:pPr>
            <a:r>
              <a:rPr lang="en-US" dirty="0" smtClean="0"/>
              <a:t>The Hadoop schemas are easy to navigate in Hue and Looker SQL Runner, allowing you to browse tables and review their contents and column formats</a:t>
            </a:r>
          </a:p>
          <a:p>
            <a:pPr marL="173736" indent="-173736">
              <a:buFont typeface="Arial" panose="020B0604020202020204" pitchFamily="34" charset="0"/>
              <a:buChar char="•"/>
            </a:pPr>
            <a:endParaRPr lang="en-US" dirty="0"/>
          </a:p>
          <a:p>
            <a:pPr marL="173736" indent="-173736">
              <a:buFont typeface="Arial" panose="020B0604020202020204" pitchFamily="34" charset="0"/>
              <a:buChar char="•"/>
            </a:pPr>
            <a:r>
              <a:rPr lang="en-US" dirty="0" smtClean="0"/>
              <a:t>Looker SQL Runner has simple point-and-click queries available to the right of the table listing; these produce the SQL query within the editor window</a:t>
            </a:r>
          </a:p>
          <a:p>
            <a:pPr marL="347472" lvl="1" indent="-173736">
              <a:buFont typeface="Arial" panose="020B0604020202020204" pitchFamily="34" charset="0"/>
              <a:buChar char="◦"/>
            </a:pPr>
            <a:r>
              <a:rPr lang="en-US" dirty="0" smtClean="0"/>
              <a:t>Select 10 example:</a:t>
            </a:r>
          </a:p>
          <a:p>
            <a:pPr>
              <a:buFont typeface="Arial" panose="020B0604020202020204" pitchFamily="34" charset="0"/>
              <a:buChar char="•"/>
            </a:pPr>
            <a:endParaRPr lang="en-US" dirty="0" smtClean="0"/>
          </a:p>
          <a:p>
            <a:pPr marL="173736" indent="-173736">
              <a:buFont typeface="Arial" panose="020B0604020202020204" pitchFamily="34" charset="0"/>
              <a:buChar char="•"/>
            </a:pPr>
            <a:r>
              <a:rPr lang="en-US" dirty="0" smtClean="0"/>
              <a:t>If there is an error returned from your code submission, the error message within Hue or Looker SQL Runner is more informative and actionable than the error message produced within the SAS log</a:t>
            </a:r>
          </a:p>
          <a:p>
            <a:pPr marL="347472" lvl="1" indent="-173736">
              <a:buFont typeface="Arial" panose="020B0604020202020204" pitchFamily="34" charset="0"/>
              <a:buChar char="◦"/>
            </a:pPr>
            <a:r>
              <a:rPr lang="en-US" dirty="0" smtClean="0"/>
              <a:t>So if you’re having an issue with a piece of Hadoop extract code, it’s recommended to try that code in one of these ARC editor tools</a:t>
            </a:r>
          </a:p>
          <a:p>
            <a:pPr lvl="1">
              <a:buFont typeface="Arial" panose="020B0604020202020204" pitchFamily="34" charset="0"/>
              <a:buChar char="•"/>
            </a:pPr>
            <a:endParaRPr lang="en-US" dirty="0"/>
          </a:p>
          <a:p>
            <a:pPr marL="0" indent="0">
              <a:buNone/>
            </a:pPr>
            <a:r>
              <a:rPr lang="en-US" sz="1400" b="1" dirty="0" smtClean="0">
                <a:solidFill>
                  <a:schemeClr val="tx2"/>
                </a:solidFill>
              </a:rPr>
              <a:t>If you have any questions about using </a:t>
            </a:r>
            <a:r>
              <a:rPr lang="en-US" sz="1400" b="1" dirty="0">
                <a:solidFill>
                  <a:schemeClr val="tx2"/>
                </a:solidFill>
              </a:rPr>
              <a:t>Analytics and </a:t>
            </a:r>
            <a:r>
              <a:rPr lang="en-US" sz="1400" b="1" dirty="0" smtClean="0">
                <a:solidFill>
                  <a:schemeClr val="tx2"/>
                </a:solidFill>
              </a:rPr>
              <a:t>Reporting Central (ARC), please review the Help options available on the website</a:t>
            </a: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p:txBody>
      </p:sp>
      <p:sp>
        <p:nvSpPr>
          <p:cNvPr id="3" name="Title 2"/>
          <p:cNvSpPr>
            <a:spLocks noGrp="1"/>
          </p:cNvSpPr>
          <p:nvPr>
            <p:ph type="title"/>
          </p:nvPr>
        </p:nvSpPr>
        <p:spPr>
          <a:xfrm>
            <a:off x="458788" y="274638"/>
            <a:ext cx="8229600" cy="367619"/>
          </a:xfrm>
        </p:spPr>
        <p:txBody>
          <a:bodyPr/>
          <a:lstStyle/>
          <a:p>
            <a:r>
              <a:rPr lang="en-US" dirty="0" smtClean="0"/>
              <a:t>ARC – </a:t>
            </a:r>
            <a:r>
              <a:rPr lang="en-US" dirty="0"/>
              <a:t>Recommendations for Use</a:t>
            </a:r>
          </a:p>
        </p:txBody>
      </p:sp>
      <p:sp>
        <p:nvSpPr>
          <p:cNvPr id="4" name="Slide Number Placeholder 3"/>
          <p:cNvSpPr>
            <a:spLocks noGrp="1"/>
          </p:cNvSpPr>
          <p:nvPr>
            <p:ph type="sldNum" sz="quarter" idx="10"/>
          </p:nvPr>
        </p:nvSpPr>
        <p:spPr/>
        <p:txBody>
          <a:bodyPr/>
          <a:lstStyle/>
          <a:p>
            <a:pPr>
              <a:defRPr/>
            </a:pPr>
            <a:fld id="{C09460BB-1C82-BA43-96C3-02B84A2E75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2014 Cigna</a:t>
            </a:r>
            <a:endParaRPr lang="en-US"/>
          </a:p>
        </p:txBody>
      </p:sp>
      <p:pic>
        <p:nvPicPr>
          <p:cNvPr id="6" name="Picture 5"/>
          <p:cNvPicPr>
            <a:picLocks noChangeAspect="1"/>
          </p:cNvPicPr>
          <p:nvPr/>
        </p:nvPicPr>
        <p:blipFill rotWithShape="1">
          <a:blip r:embed="rId2"/>
          <a:srcRect l="28475" t="43248" r="40983" b="53119"/>
          <a:stretch/>
        </p:blipFill>
        <p:spPr>
          <a:xfrm>
            <a:off x="2750978" y="3057521"/>
            <a:ext cx="5343314" cy="313509"/>
          </a:xfrm>
          <a:prstGeom prst="rect">
            <a:avLst/>
          </a:prstGeom>
        </p:spPr>
      </p:pic>
      <p:pic>
        <p:nvPicPr>
          <p:cNvPr id="7" name="Picture 6"/>
          <p:cNvPicPr>
            <a:picLocks noChangeAspect="1"/>
          </p:cNvPicPr>
          <p:nvPr/>
        </p:nvPicPr>
        <p:blipFill rotWithShape="1">
          <a:blip r:embed="rId3"/>
          <a:srcRect l="679" t="17915" r="2133" b="76643"/>
          <a:stretch/>
        </p:blipFill>
        <p:spPr>
          <a:xfrm>
            <a:off x="457200" y="5867400"/>
            <a:ext cx="6621782" cy="182880"/>
          </a:xfrm>
          <a:prstGeom prst="rect">
            <a:avLst/>
          </a:prstGeom>
        </p:spPr>
      </p:pic>
      <p:sp>
        <p:nvSpPr>
          <p:cNvPr id="8" name="Oval 7"/>
          <p:cNvSpPr/>
          <p:nvPr/>
        </p:nvSpPr>
        <p:spPr>
          <a:xfrm>
            <a:off x="5816929" y="5824687"/>
            <a:ext cx="572635" cy="271542"/>
          </a:xfrm>
          <a:prstGeom prst="ellipse">
            <a:avLst/>
          </a:prstGeom>
          <a:noFill/>
          <a:ln w="127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79584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16429"/>
            <a:ext cx="8229600" cy="5050971"/>
          </a:xfrm>
        </p:spPr>
        <p:txBody>
          <a:bodyPr/>
          <a:lstStyle/>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Hadoop connectivity is on wdc6002a SAS </a:t>
            </a:r>
            <a:r>
              <a:rPr lang="en-US" dirty="0" smtClean="0">
                <a:latin typeface="Arial" panose="020B0604020202020204" pitchFamily="34" charset="0"/>
                <a:cs typeface="Arial" panose="020B0604020202020204" pitchFamily="34" charset="0"/>
              </a:rPr>
              <a:t>EG</a:t>
            </a:r>
            <a:endParaRPr lang="en-US"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dirty="0" smtClean="0">
                <a:latin typeface="Arial" panose="020B0604020202020204" pitchFamily="34" charset="0"/>
                <a:cs typeface="Arial" panose="020B0604020202020204" pitchFamily="34" charset="0"/>
              </a:rPr>
              <a:t>Hadoop </a:t>
            </a:r>
            <a:r>
              <a:rPr lang="en-US" dirty="0" err="1" smtClean="0">
                <a:latin typeface="Arial" panose="020B0604020202020204" pitchFamily="34" charset="0"/>
                <a:cs typeface="Arial" panose="020B0604020202020204" pitchFamily="34" charset="0"/>
              </a:rPr>
              <a:t>libname</a:t>
            </a:r>
            <a:r>
              <a:rPr lang="en-US" dirty="0" smtClean="0">
                <a:latin typeface="Arial" panose="020B0604020202020204" pitchFamily="34" charset="0"/>
                <a:cs typeface="Arial" panose="020B0604020202020204" pitchFamily="34" charset="0"/>
              </a:rPr>
              <a:t> statements are case sensitive; so if you change the case the </a:t>
            </a:r>
            <a:r>
              <a:rPr lang="en-US" dirty="0" err="1" smtClean="0">
                <a:latin typeface="Arial" panose="020B0604020202020204" pitchFamily="34" charset="0"/>
                <a:cs typeface="Arial" panose="020B0604020202020204" pitchFamily="34" charset="0"/>
              </a:rPr>
              <a:t>libname</a:t>
            </a:r>
            <a:r>
              <a:rPr lang="en-US" dirty="0" smtClean="0">
                <a:latin typeface="Arial" panose="020B0604020202020204" pitchFamily="34" charset="0"/>
                <a:cs typeface="Arial" panose="020B0604020202020204" pitchFamily="34" charset="0"/>
              </a:rPr>
              <a:t> connection may not work – ex. </a:t>
            </a:r>
            <a:r>
              <a:rPr lang="en-US" dirty="0">
                <a:latin typeface="Arial" panose="020B0604020202020204" pitchFamily="34" charset="0"/>
                <a:cs typeface="Arial" panose="020B0604020202020204" pitchFamily="34" charset="0"/>
              </a:rPr>
              <a:t>//nameservice1/</a:t>
            </a:r>
            <a:r>
              <a:rPr lang="en-US" dirty="0" err="1">
                <a:latin typeface="Arial" panose="020B0604020202020204" pitchFamily="34" charset="0"/>
                <a:cs typeface="Arial" panose="020B0604020202020204" pitchFamily="34" charset="0"/>
              </a:rPr>
              <a:t>saseg</a:t>
            </a:r>
            <a:r>
              <a:rPr lang="en-US" dirty="0" smtClean="0">
                <a:latin typeface="Arial" panose="020B0604020202020204" pitchFamily="34" charset="0"/>
                <a:cs typeface="Arial" panose="020B0604020202020204" pitchFamily="34" charset="0"/>
              </a:rPr>
              <a:t>/</a:t>
            </a:r>
          </a:p>
          <a:p>
            <a:pPr marL="171450" indent="-1714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When using both explicit and implicit </a:t>
            </a:r>
            <a:r>
              <a:rPr lang="en-US" dirty="0" err="1">
                <a:latin typeface="Arial" panose="020B0604020202020204" pitchFamily="34" charset="0"/>
                <a:cs typeface="Arial" panose="020B0604020202020204" pitchFamily="34" charset="0"/>
              </a:rPr>
              <a:t>sql</a:t>
            </a:r>
            <a:r>
              <a:rPr lang="en-US" dirty="0">
                <a:latin typeface="Arial" panose="020B0604020202020204" pitchFamily="34" charset="0"/>
                <a:cs typeface="Arial" panose="020B0604020202020204" pitchFamily="34" charset="0"/>
              </a:rPr>
              <a:t> in the same program, just remember when to use schema names (explicit), and when to use </a:t>
            </a:r>
            <a:r>
              <a:rPr lang="en-US" dirty="0" err="1">
                <a:latin typeface="Arial" panose="020B0604020202020204" pitchFamily="34" charset="0"/>
                <a:cs typeface="Arial" panose="020B0604020202020204" pitchFamily="34" charset="0"/>
              </a:rPr>
              <a:t>libname</a:t>
            </a:r>
            <a:r>
              <a:rPr lang="en-US" dirty="0">
                <a:latin typeface="Arial" panose="020B0604020202020204" pitchFamily="34" charset="0"/>
                <a:cs typeface="Arial" panose="020B0604020202020204" pitchFamily="34" charset="0"/>
              </a:rPr>
              <a:t> references (implicit</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dirty="0" smtClean="0">
                <a:latin typeface="Arial" panose="020B0604020202020204" pitchFamily="34" charset="0"/>
                <a:cs typeface="Arial" panose="020B0604020202020204" pitchFamily="34" charset="0"/>
              </a:rPr>
              <a:t>Use explicit joins whenever you have multiple schemas within a single Hadoop query</a:t>
            </a:r>
          </a:p>
          <a:p>
            <a:pPr marL="171450" indent="-1714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0" indent="0">
              <a:buNone/>
            </a:pPr>
            <a:r>
              <a:rPr lang="en-US" sz="1400" b="1" dirty="0" smtClean="0">
                <a:solidFill>
                  <a:schemeClr val="tx2"/>
                </a:solidFill>
                <a:latin typeface="Arial" panose="020B0604020202020204" pitchFamily="34" charset="0"/>
                <a:cs typeface="Arial" panose="020B0604020202020204" pitchFamily="34" charset="0"/>
              </a:rPr>
              <a:t>	IMPORTANT:  Don’t cross join between platforms (ex. Teradata and Hadoop)</a:t>
            </a:r>
            <a:endParaRPr lang="en-US" b="1" dirty="0" smtClean="0">
              <a:solidFill>
                <a:schemeClr val="tx2"/>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dirty="0" smtClean="0">
                <a:latin typeface="Arial" panose="020B0604020202020204" pitchFamily="34" charset="0"/>
                <a:cs typeface="Arial" panose="020B0604020202020204" pitchFamily="34" charset="0"/>
              </a:rPr>
              <a:t>Try to keep output datasets in Hadoop until you need to pull it into SAS; this takes advantage of the faster processing that Hadoop offers</a:t>
            </a:r>
          </a:p>
          <a:p>
            <a:pPr marL="171450" indent="-1714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Formats between SAS and Hadoop will trip you </a:t>
            </a:r>
            <a:r>
              <a:rPr lang="en-US" dirty="0" smtClean="0">
                <a:latin typeface="Arial" panose="020B0604020202020204" pitchFamily="34" charset="0"/>
                <a:cs typeface="Arial" panose="020B0604020202020204" pitchFamily="34" charset="0"/>
              </a:rPr>
              <a:t>up; different </a:t>
            </a:r>
            <a:r>
              <a:rPr lang="en-US" dirty="0">
                <a:latin typeface="Arial" panose="020B0604020202020204" pitchFamily="34" charset="0"/>
                <a:cs typeface="Arial" panose="020B0604020202020204" pitchFamily="34" charset="0"/>
              </a:rPr>
              <a:t>formats of like data columns will impact the ability to successfully join </a:t>
            </a:r>
            <a:r>
              <a:rPr lang="en-US" dirty="0" smtClean="0">
                <a:latin typeface="Arial" panose="020B0604020202020204" pitchFamily="34" charset="0"/>
                <a:cs typeface="Arial" panose="020B0604020202020204" pitchFamily="34" charset="0"/>
              </a:rPr>
              <a:t>tables – use SHOW and DESCRIBE to correctly identify formats</a:t>
            </a:r>
            <a:endParaRPr lang="en-US"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458788" y="274638"/>
            <a:ext cx="8229600" cy="367619"/>
          </a:xfrm>
        </p:spPr>
        <p:txBody>
          <a:bodyPr/>
          <a:lstStyle/>
          <a:p>
            <a:r>
              <a:rPr lang="en-US" dirty="0"/>
              <a:t>Notes and Recommendations</a:t>
            </a:r>
          </a:p>
        </p:txBody>
      </p:sp>
      <p:sp>
        <p:nvSpPr>
          <p:cNvPr id="4" name="Slide Number Placeholder 3"/>
          <p:cNvSpPr>
            <a:spLocks noGrp="1"/>
          </p:cNvSpPr>
          <p:nvPr>
            <p:ph type="sldNum" sz="quarter" idx="10"/>
          </p:nvPr>
        </p:nvSpPr>
        <p:spPr/>
        <p:txBody>
          <a:bodyPr/>
          <a:lstStyle/>
          <a:p>
            <a:pPr>
              <a:defRPr/>
            </a:pPr>
            <a:fld id="{C09460BB-1C82-BA43-96C3-02B84A2E75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2014 Cigna</a:t>
            </a:r>
            <a:endParaRPr lang="en-US"/>
          </a:p>
        </p:txBody>
      </p:sp>
    </p:spTree>
    <p:extLst>
      <p:ext uri="{BB962C8B-B14F-4D97-AF65-F5344CB8AC3E}">
        <p14:creationId xmlns:p14="http://schemas.microsoft.com/office/powerpoint/2010/main" val="2532267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16429"/>
            <a:ext cx="8229600" cy="5050971"/>
          </a:xfrm>
        </p:spPr>
        <p:txBody>
          <a:bodyPr/>
          <a:lstStyle/>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Use the limit or </a:t>
            </a:r>
            <a:r>
              <a:rPr lang="en-US" dirty="0" err="1">
                <a:latin typeface="Arial" panose="020B0604020202020204" pitchFamily="34" charset="0"/>
                <a:cs typeface="Arial" panose="020B0604020202020204" pitchFamily="34" charset="0"/>
              </a:rPr>
              <a:t>obs</a:t>
            </a:r>
            <a:r>
              <a:rPr lang="en-US" dirty="0">
                <a:latin typeface="Arial" panose="020B0604020202020204" pitchFamily="34" charset="0"/>
                <a:cs typeface="Arial" panose="020B0604020202020204" pitchFamily="34" charset="0"/>
              </a:rPr>
              <a:t> option when testing your queries.  Trying to stop a SAS/Hadoop query is almost </a:t>
            </a:r>
            <a:r>
              <a:rPr lang="en-US" dirty="0" smtClean="0">
                <a:latin typeface="Arial" panose="020B0604020202020204" pitchFamily="34" charset="0"/>
                <a:cs typeface="Arial" panose="020B0604020202020204" pitchFamily="34" charset="0"/>
              </a:rPr>
              <a:t>impossible</a:t>
            </a:r>
          </a:p>
          <a:p>
            <a:pPr marL="171450" indent="-1714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dirty="0" smtClean="0">
                <a:latin typeface="Arial" panose="020B0604020202020204" pitchFamily="34" charset="0"/>
                <a:cs typeface="Arial" panose="020B0604020202020204" pitchFamily="34" charset="0"/>
              </a:rPr>
              <a:t>SAS trace options offer important functionality to see how SAS/Hadoop are working together and are especially helpful for troubleshooting; however these options can also add overhead to query execution, and can be shut off using options </a:t>
            </a:r>
            <a:r>
              <a:rPr lang="en-US" dirty="0" err="1" smtClean="0">
                <a:latin typeface="Arial" panose="020B0604020202020204" pitchFamily="34" charset="0"/>
                <a:cs typeface="Arial" panose="020B0604020202020204" pitchFamily="34" charset="0"/>
              </a:rPr>
              <a:t>sastrace</a:t>
            </a:r>
            <a:r>
              <a:rPr lang="en-US" dirty="0" smtClean="0">
                <a:latin typeface="Arial" panose="020B0604020202020204" pitchFamily="34" charset="0"/>
                <a:cs typeface="Arial" panose="020B0604020202020204" pitchFamily="34" charset="0"/>
              </a:rPr>
              <a:t>=off</a:t>
            </a:r>
          </a:p>
          <a:p>
            <a:pPr marL="171450" indent="-1714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173736" indent="-173736">
              <a:buFont typeface="Arial" panose="020B0604020202020204" pitchFamily="34" charset="0"/>
              <a:buChar char="•"/>
            </a:pPr>
            <a:r>
              <a:rPr lang="en-US" dirty="0"/>
              <a:t>Use the </a:t>
            </a:r>
            <a:r>
              <a:rPr lang="en-US" dirty="0" smtClean="0"/>
              <a:t>TO_DATE </a:t>
            </a:r>
            <a:r>
              <a:rPr lang="en-US" dirty="0"/>
              <a:t>function to avoid issues with </a:t>
            </a:r>
            <a:r>
              <a:rPr lang="en-US" dirty="0" err="1"/>
              <a:t>datetime</a:t>
            </a:r>
            <a:r>
              <a:rPr lang="en-US" dirty="0"/>
              <a:t> formats (values are read as </a:t>
            </a:r>
            <a:r>
              <a:rPr lang="en-US" i="1" dirty="0" err="1"/>
              <a:t>yyyy</a:t>
            </a:r>
            <a:r>
              <a:rPr lang="en-US" i="1" dirty="0"/>
              <a:t>-mm-</a:t>
            </a:r>
            <a:r>
              <a:rPr lang="en-US" i="1" dirty="0" err="1"/>
              <a:t>dd</a:t>
            </a:r>
            <a:r>
              <a:rPr lang="en-US" dirty="0"/>
              <a:t>)</a:t>
            </a:r>
          </a:p>
          <a:p>
            <a:pPr marL="347472" lvl="1" indent="-173736">
              <a:buFont typeface="Arial" panose="020B0604020202020204" pitchFamily="34" charset="0"/>
              <a:buChar char="◦"/>
            </a:pPr>
            <a:r>
              <a:rPr lang="en-US" sz="1400" dirty="0">
                <a:solidFill>
                  <a:srgbClr val="0000FF"/>
                </a:solidFill>
                <a:latin typeface="Courier New" panose="02070309020205020404" pitchFamily="49" charset="0"/>
                <a:ea typeface="Calibri" panose="020F0502020204030204" pitchFamily="34" charset="0"/>
              </a:rPr>
              <a:t>where</a:t>
            </a:r>
            <a:r>
              <a:rPr lang="en-US" sz="1400" dirty="0">
                <a:solidFill>
                  <a:srgbClr val="000000"/>
                </a:solidFill>
                <a:latin typeface="Courier New" panose="02070309020205020404" pitchFamily="49" charset="0"/>
                <a:ea typeface="Calibri" panose="020F0502020204030204" pitchFamily="34" charset="0"/>
              </a:rPr>
              <a:t> </a:t>
            </a:r>
            <a:r>
              <a:rPr lang="en-US" sz="1400" dirty="0" err="1">
                <a:solidFill>
                  <a:srgbClr val="000000"/>
                </a:solidFill>
                <a:latin typeface="Courier New" panose="02070309020205020404" pitchFamily="49" charset="0"/>
                <a:ea typeface="Calibri" panose="020F0502020204030204" pitchFamily="34" charset="0"/>
              </a:rPr>
              <a:t>to_date</a:t>
            </a:r>
            <a:r>
              <a:rPr lang="en-US" sz="1400" dirty="0">
                <a:solidFill>
                  <a:srgbClr val="000000"/>
                </a:solidFill>
                <a:latin typeface="Courier New" panose="02070309020205020404" pitchFamily="49" charset="0"/>
                <a:ea typeface="Calibri" panose="020F0502020204030204" pitchFamily="34" charset="0"/>
              </a:rPr>
              <a:t>(</a:t>
            </a:r>
            <a:r>
              <a:rPr lang="en-US" sz="1400" dirty="0" err="1">
                <a:solidFill>
                  <a:srgbClr val="000000"/>
                </a:solidFill>
                <a:latin typeface="Courier New" panose="02070309020205020404" pitchFamily="49" charset="0"/>
                <a:ea typeface="Calibri" panose="020F0502020204030204" pitchFamily="34" charset="0"/>
              </a:rPr>
              <a:t>c.rslt_timestmp</a:t>
            </a:r>
            <a:r>
              <a:rPr lang="en-US" sz="1400" dirty="0">
                <a:solidFill>
                  <a:srgbClr val="000000"/>
                </a:solidFill>
                <a:latin typeface="Courier New" panose="02070309020205020404" pitchFamily="49" charset="0"/>
                <a:ea typeface="Calibri" panose="020F0502020204030204" pitchFamily="34" charset="0"/>
              </a:rPr>
              <a:t>) </a:t>
            </a:r>
            <a:r>
              <a:rPr lang="en-US" sz="1400" dirty="0">
                <a:solidFill>
                  <a:srgbClr val="0000FF"/>
                </a:solidFill>
                <a:latin typeface="Courier New" panose="02070309020205020404" pitchFamily="49" charset="0"/>
                <a:ea typeface="Calibri" panose="020F0502020204030204" pitchFamily="34" charset="0"/>
              </a:rPr>
              <a:t>between</a:t>
            </a:r>
            <a:r>
              <a:rPr lang="en-US" sz="1400" dirty="0">
                <a:solidFill>
                  <a:srgbClr val="000000"/>
                </a:solidFill>
                <a:latin typeface="Courier New" panose="02070309020205020404" pitchFamily="49" charset="0"/>
                <a:ea typeface="Calibri" panose="020F0502020204030204" pitchFamily="34" charset="0"/>
              </a:rPr>
              <a:t> </a:t>
            </a:r>
            <a:r>
              <a:rPr lang="en-US" sz="1400" dirty="0">
                <a:solidFill>
                  <a:srgbClr val="800080"/>
                </a:solidFill>
                <a:latin typeface="Courier New" panose="02070309020205020404" pitchFamily="49" charset="0"/>
                <a:ea typeface="Calibri" panose="020F0502020204030204" pitchFamily="34" charset="0"/>
              </a:rPr>
              <a:t>'2015-10-01'</a:t>
            </a:r>
            <a:r>
              <a:rPr lang="en-US" sz="1400" dirty="0">
                <a:solidFill>
                  <a:srgbClr val="000000"/>
                </a:solidFill>
                <a:latin typeface="Courier New" panose="02070309020205020404" pitchFamily="49" charset="0"/>
                <a:ea typeface="Calibri" panose="020F0502020204030204" pitchFamily="34" charset="0"/>
              </a:rPr>
              <a:t> </a:t>
            </a:r>
            <a:r>
              <a:rPr lang="en-US" sz="1400" dirty="0">
                <a:solidFill>
                  <a:srgbClr val="0000FF"/>
                </a:solidFill>
                <a:latin typeface="Courier New" panose="02070309020205020404" pitchFamily="49" charset="0"/>
                <a:ea typeface="Calibri" panose="020F0502020204030204" pitchFamily="34" charset="0"/>
              </a:rPr>
              <a:t>and</a:t>
            </a:r>
            <a:r>
              <a:rPr lang="en-US" sz="1400" dirty="0">
                <a:solidFill>
                  <a:srgbClr val="000000"/>
                </a:solidFill>
                <a:latin typeface="Courier New" panose="02070309020205020404" pitchFamily="49" charset="0"/>
                <a:ea typeface="Calibri" panose="020F0502020204030204" pitchFamily="34" charset="0"/>
              </a:rPr>
              <a:t> </a:t>
            </a:r>
            <a:r>
              <a:rPr lang="en-US" sz="1400" dirty="0">
                <a:solidFill>
                  <a:srgbClr val="800080"/>
                </a:solidFill>
                <a:latin typeface="Courier New" panose="02070309020205020404" pitchFamily="49" charset="0"/>
                <a:ea typeface="Calibri" panose="020F0502020204030204" pitchFamily="34" charset="0"/>
              </a:rPr>
              <a:t>'2016-09-30'</a:t>
            </a:r>
            <a:endParaRPr lang="en-US"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173736" indent="-173736">
              <a:buFont typeface="Arial" panose="020B0604020202020204" pitchFamily="34" charset="0"/>
              <a:buChar char="•"/>
            </a:pPr>
            <a:r>
              <a:rPr lang="en-US" dirty="0" smtClean="0"/>
              <a:t>Use </a:t>
            </a:r>
            <a:r>
              <a:rPr lang="en-US" dirty="0"/>
              <a:t>the </a:t>
            </a:r>
            <a:r>
              <a:rPr lang="en-US" dirty="0" smtClean="0"/>
              <a:t>CAST </a:t>
            </a:r>
            <a:r>
              <a:rPr lang="en-US" dirty="0"/>
              <a:t>function </a:t>
            </a:r>
            <a:r>
              <a:rPr lang="en-US" dirty="0" smtClean="0"/>
              <a:t>to set formats with a defined length and avoid warning messages when creating a new field</a:t>
            </a:r>
            <a:endParaRPr lang="en-US" dirty="0"/>
          </a:p>
          <a:p>
            <a:pPr marL="347472" lvl="1" indent="-173736">
              <a:buFont typeface="Arial" panose="020B0604020202020204" pitchFamily="34" charset="0"/>
              <a:buChar char="◦"/>
            </a:pPr>
            <a:r>
              <a:rPr lang="en-US" sz="1400" dirty="0">
                <a:solidFill>
                  <a:srgbClr val="000000"/>
                </a:solidFill>
                <a:latin typeface="Courier New" panose="02070309020205020404" pitchFamily="49" charset="0"/>
                <a:ea typeface="Calibri" panose="020F0502020204030204" pitchFamily="34" charset="0"/>
              </a:rPr>
              <a:t>cast(</a:t>
            </a:r>
            <a:r>
              <a:rPr lang="en-US" sz="1400" dirty="0" err="1">
                <a:solidFill>
                  <a:srgbClr val="000000"/>
                </a:solidFill>
                <a:latin typeface="Courier New" panose="02070309020205020404" pitchFamily="49" charset="0"/>
                <a:ea typeface="Calibri" panose="020F0502020204030204" pitchFamily="34" charset="0"/>
              </a:rPr>
              <a:t>a.rx_acct_num</a:t>
            </a:r>
            <a:r>
              <a:rPr lang="en-US" sz="1400" dirty="0">
                <a:solidFill>
                  <a:srgbClr val="000000"/>
                </a:solidFill>
                <a:latin typeface="Courier New" panose="02070309020205020404" pitchFamily="49" charset="0"/>
                <a:ea typeface="Calibri" panose="020F0502020204030204" pitchFamily="34" charset="0"/>
              </a:rPr>
              <a:t> as </a:t>
            </a:r>
            <a:r>
              <a:rPr lang="en-US" sz="1400" dirty="0" err="1">
                <a:solidFill>
                  <a:srgbClr val="000000"/>
                </a:solidFill>
                <a:latin typeface="Courier New" panose="02070309020205020404" pitchFamily="49" charset="0"/>
                <a:ea typeface="Calibri" panose="020F0502020204030204" pitchFamily="34" charset="0"/>
              </a:rPr>
              <a:t>varchar</a:t>
            </a:r>
            <a:r>
              <a:rPr lang="en-US" sz="1400" dirty="0">
                <a:solidFill>
                  <a:srgbClr val="000000"/>
                </a:solidFill>
                <a:latin typeface="Courier New" panose="02070309020205020404" pitchFamily="49" charset="0"/>
                <a:ea typeface="Calibri" panose="020F0502020204030204" pitchFamily="34" charset="0"/>
              </a:rPr>
              <a:t> (</a:t>
            </a:r>
            <a:r>
              <a:rPr lang="en-US" sz="1400" b="1" dirty="0">
                <a:solidFill>
                  <a:srgbClr val="008080"/>
                </a:solidFill>
                <a:latin typeface="Courier New" panose="02070309020205020404" pitchFamily="49" charset="0"/>
                <a:ea typeface="Calibri" panose="020F0502020204030204" pitchFamily="34" charset="0"/>
              </a:rPr>
              <a:t>14</a:t>
            </a:r>
            <a:r>
              <a:rPr lang="en-US" sz="1400" dirty="0">
                <a:solidFill>
                  <a:srgbClr val="000000"/>
                </a:solidFill>
                <a:latin typeface="Courier New" panose="02070309020205020404" pitchFamily="49" charset="0"/>
                <a:ea typeface="Calibri" panose="020F0502020204030204" pitchFamily="34" charset="0"/>
              </a:rPr>
              <a:t>)) as </a:t>
            </a:r>
            <a:r>
              <a:rPr lang="en-US" sz="1400" dirty="0" err="1">
                <a:solidFill>
                  <a:srgbClr val="000000"/>
                </a:solidFill>
                <a:latin typeface="Courier New" panose="02070309020205020404" pitchFamily="49" charset="0"/>
                <a:ea typeface="Calibri" panose="020F0502020204030204" pitchFamily="34" charset="0"/>
              </a:rPr>
              <a:t>midsu_acct_num</a:t>
            </a:r>
            <a:endParaRPr lang="en-US" dirty="0" smtClean="0"/>
          </a:p>
        </p:txBody>
      </p:sp>
      <p:sp>
        <p:nvSpPr>
          <p:cNvPr id="3" name="Title 2"/>
          <p:cNvSpPr>
            <a:spLocks noGrp="1"/>
          </p:cNvSpPr>
          <p:nvPr>
            <p:ph type="title"/>
          </p:nvPr>
        </p:nvSpPr>
        <p:spPr>
          <a:xfrm>
            <a:off x="458788" y="274638"/>
            <a:ext cx="8229600" cy="367619"/>
          </a:xfrm>
        </p:spPr>
        <p:txBody>
          <a:bodyPr/>
          <a:lstStyle/>
          <a:p>
            <a:r>
              <a:rPr lang="en-US" dirty="0"/>
              <a:t>Notes and Recommendations </a:t>
            </a:r>
            <a:r>
              <a:rPr lang="en-US" dirty="0" smtClean="0"/>
              <a:t>(cont.)</a:t>
            </a:r>
            <a:endParaRPr lang="en-US" dirty="0"/>
          </a:p>
        </p:txBody>
      </p:sp>
      <p:sp>
        <p:nvSpPr>
          <p:cNvPr id="4" name="Slide Number Placeholder 3"/>
          <p:cNvSpPr>
            <a:spLocks noGrp="1"/>
          </p:cNvSpPr>
          <p:nvPr>
            <p:ph type="sldNum" sz="quarter" idx="10"/>
          </p:nvPr>
        </p:nvSpPr>
        <p:spPr/>
        <p:txBody>
          <a:bodyPr/>
          <a:lstStyle/>
          <a:p>
            <a:pPr>
              <a:defRPr/>
            </a:pPr>
            <a:fld id="{C09460BB-1C82-BA43-96C3-02B84A2E752A}"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2014 Cigna</a:t>
            </a:r>
            <a:endParaRPr lang="en-US"/>
          </a:p>
        </p:txBody>
      </p:sp>
    </p:spTree>
    <p:extLst>
      <p:ext uri="{BB962C8B-B14F-4D97-AF65-F5344CB8AC3E}">
        <p14:creationId xmlns:p14="http://schemas.microsoft.com/office/powerpoint/2010/main" val="3893302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E1CA7C0-3595-274E-BA61-6237F99A9DEA}" type="slidenum">
              <a:rPr lang="en-US" sz="1000">
                <a:solidFill>
                  <a:srgbClr val="999999"/>
                </a:solidFill>
                <a:ea typeface="MS PGothic" charset="0"/>
                <a:cs typeface="MS PGothic" charset="0"/>
              </a:rPr>
              <a:pPr eaLnBrk="1" hangingPunct="1"/>
              <a:t>16</a:t>
            </a:fld>
            <a:endParaRPr lang="en-US" sz="1000" dirty="0">
              <a:solidFill>
                <a:srgbClr val="999999"/>
              </a:solidFill>
              <a:ea typeface="MS PGothic" charset="0"/>
              <a:cs typeface="MS PGothic" charset="0"/>
            </a:endParaRPr>
          </a:p>
        </p:txBody>
      </p:sp>
      <p:sp>
        <p:nvSpPr>
          <p:cNvPr id="1638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800" dirty="0">
                <a:solidFill>
                  <a:schemeClr val="bg1">
                    <a:lumMod val="50000"/>
                  </a:schemeClr>
                </a:solidFill>
                <a:latin typeface="Arial Narrow" charset="0"/>
                <a:ea typeface="MS PGothic" charset="0"/>
                <a:cs typeface="MS PGothic" charset="0"/>
              </a:rPr>
              <a:t>Confidential, unpublished property of Cigna. Do not duplicate or distribute. Use and distribution limited solely to authorized personnel. © </a:t>
            </a:r>
            <a:r>
              <a:rPr lang="en-US" sz="800" dirty="0" smtClean="0">
                <a:solidFill>
                  <a:schemeClr val="bg1">
                    <a:lumMod val="50000"/>
                  </a:schemeClr>
                </a:solidFill>
                <a:latin typeface="Arial Narrow" charset="0"/>
                <a:ea typeface="MS PGothic" charset="0"/>
                <a:cs typeface="MS PGothic" charset="0"/>
              </a:rPr>
              <a:t>2017 </a:t>
            </a:r>
            <a:r>
              <a:rPr lang="en-US" sz="800" dirty="0">
                <a:solidFill>
                  <a:schemeClr val="bg1">
                    <a:lumMod val="50000"/>
                  </a:schemeClr>
                </a:solidFill>
                <a:latin typeface="Arial Narrow" charset="0"/>
                <a:ea typeface="MS PGothic" charset="0"/>
                <a:cs typeface="MS PGothic" charset="0"/>
              </a:rPr>
              <a:t>Cigna</a:t>
            </a:r>
          </a:p>
        </p:txBody>
      </p:sp>
      <p:sp>
        <p:nvSpPr>
          <p:cNvPr id="39" name="Title 5"/>
          <p:cNvSpPr>
            <a:spLocks noGrp="1"/>
          </p:cNvSpPr>
          <p:nvPr>
            <p:ph type="title"/>
          </p:nvPr>
        </p:nvSpPr>
        <p:spPr>
          <a:xfrm>
            <a:off x="458788" y="274638"/>
            <a:ext cx="8228012" cy="493458"/>
          </a:xfrm>
        </p:spPr>
        <p:txBody>
          <a:bodyPr/>
          <a:lstStyle/>
          <a:p>
            <a:r>
              <a:rPr lang="en-US" dirty="0"/>
              <a:t>Helpful Links</a:t>
            </a:r>
          </a:p>
        </p:txBody>
      </p:sp>
      <p:sp>
        <p:nvSpPr>
          <p:cNvPr id="16" name="Text Placeholder 2"/>
          <p:cNvSpPr txBox="1">
            <a:spLocks/>
          </p:cNvSpPr>
          <p:nvPr/>
        </p:nvSpPr>
        <p:spPr>
          <a:xfrm>
            <a:off x="457200" y="899440"/>
            <a:ext cx="8229600" cy="4419600"/>
          </a:xfrm>
          <a:prstGeom prst="rect">
            <a:avLst/>
          </a:prstGeom>
        </p:spPr>
        <p:txBody>
          <a:bodyPr/>
          <a:lstStyle>
            <a:lvl1pPr marL="230188" indent="-230188" algn="l" defTabSz="457200" rtl="0" eaLnBrk="0" fontAlgn="base" hangingPunct="0">
              <a:spcBef>
                <a:spcPct val="20000"/>
              </a:spcBef>
              <a:spcAft>
                <a:spcPct val="0"/>
              </a:spcAft>
              <a:buClr>
                <a:srgbClr val="004986"/>
              </a:buClr>
              <a:buFont typeface="Lucida Grande" pitchFamily="-1" charset="0"/>
              <a:buChar char="&gt;"/>
              <a:defRPr sz="1600" kern="1200">
                <a:solidFill>
                  <a:schemeClr val="tx1"/>
                </a:solidFill>
                <a:latin typeface="Arial"/>
                <a:ea typeface="ＭＳ Ｐゴシック" charset="-128"/>
                <a:cs typeface="Arial"/>
              </a:defRPr>
            </a:lvl1pPr>
            <a:lvl2pPr marL="454025" indent="-22383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2pPr>
            <a:lvl3pPr marL="684213"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3pPr>
            <a:lvl4pPr marL="915988" indent="-231775"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4pPr>
            <a:lvl5pPr marL="1146175"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Cheat Sheet – Hive for SQL Users</a:t>
            </a:r>
          </a:p>
          <a:p>
            <a:pPr marL="347472" lvl="1" indent="-173736">
              <a:buFont typeface="Arial" panose="020B0604020202020204" pitchFamily="34" charset="0"/>
              <a:buChar char="◦"/>
            </a:pPr>
            <a:r>
              <a:rPr lang="en-US" sz="1200" dirty="0">
                <a:solidFill>
                  <a:srgbClr val="000000"/>
                </a:solidFill>
                <a:latin typeface="Arial" panose="020B0604020202020204" pitchFamily="34" charset="0"/>
                <a:cs typeface="Arial" panose="020B0604020202020204" pitchFamily="34" charset="0"/>
                <a:hlinkClick r:id="rId3"/>
              </a:rPr>
              <a:t>http://</a:t>
            </a:r>
            <a:r>
              <a:rPr lang="en-US" sz="1200" dirty="0" smtClean="0">
                <a:solidFill>
                  <a:srgbClr val="000000"/>
                </a:solidFill>
                <a:latin typeface="Arial" panose="020B0604020202020204" pitchFamily="34" charset="0"/>
                <a:cs typeface="Arial" panose="020B0604020202020204" pitchFamily="34" charset="0"/>
                <a:hlinkClick r:id="rId3"/>
              </a:rPr>
              <a:t>hortonworks.com/wp-content/uploads/2016/05/Hortonworks.CheatSheet.SQLtoHive.pdf</a:t>
            </a:r>
            <a:endParaRPr lang="en-US" dirty="0" smtClean="0">
              <a:solidFill>
                <a:srgbClr val="000000"/>
              </a:solidFill>
              <a:latin typeface="Arial" panose="020B0604020202020204" pitchFamily="34" charset="0"/>
              <a:cs typeface="Arial" panose="020B0604020202020204" pitchFamily="34" charset="0"/>
            </a:endParaRPr>
          </a:p>
          <a:p>
            <a:pPr marL="0" indent="0">
              <a:buNone/>
            </a:pPr>
            <a:endParaRPr lang="en-US"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Hive Function Cheat Sheet</a:t>
            </a:r>
          </a:p>
          <a:p>
            <a:pPr marL="347472" lvl="1" indent="-173736">
              <a:buFont typeface="Arial" panose="020B0604020202020204" pitchFamily="34" charset="0"/>
              <a:buChar char="◦"/>
            </a:pPr>
            <a:r>
              <a:rPr lang="en-US" sz="1200" dirty="0">
                <a:solidFill>
                  <a:srgbClr val="000000"/>
                </a:solidFill>
                <a:latin typeface="Arial" panose="020B0604020202020204" pitchFamily="34" charset="0"/>
                <a:cs typeface="Arial" panose="020B0604020202020204" pitchFamily="34" charset="0"/>
                <a:hlinkClick r:id="rId4"/>
              </a:rPr>
              <a:t>https://www.qubole.com/resources/cheatsheet/hive-function-cheat-sheet</a:t>
            </a:r>
            <a:r>
              <a:rPr lang="en-US" sz="1200" dirty="0" smtClean="0">
                <a:solidFill>
                  <a:srgbClr val="000000"/>
                </a:solidFill>
                <a:latin typeface="Arial" panose="020B0604020202020204" pitchFamily="34" charset="0"/>
                <a:cs typeface="Arial" panose="020B0604020202020204" pitchFamily="34" charset="0"/>
                <a:hlinkClick r:id="rId4"/>
              </a:rPr>
              <a:t>/</a:t>
            </a:r>
            <a:endParaRPr lang="en-US"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Big Data Confluence – Hadoop ABC’s and Hadoop overview</a:t>
            </a:r>
          </a:p>
          <a:p>
            <a:pPr marL="347472" lvl="1" indent="-173736">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Use the page tree on the left side of the browser to navigate</a:t>
            </a:r>
          </a:p>
          <a:p>
            <a:pPr marL="347472" lvl="1" indent="-173736">
              <a:buFont typeface="Arial" panose="020B0604020202020204" pitchFamily="34" charset="0"/>
              <a:buChar char="◦"/>
            </a:pPr>
            <a:r>
              <a:rPr lang="en-US" sz="1200" dirty="0">
                <a:solidFill>
                  <a:srgbClr val="000000"/>
                </a:solidFill>
                <a:latin typeface="Arial" panose="020B0604020202020204" pitchFamily="34" charset="0"/>
                <a:cs typeface="Arial" panose="020B0604020202020204" pitchFamily="34" charset="0"/>
                <a:hlinkClick r:id="rId5"/>
              </a:rPr>
              <a:t>https://</a:t>
            </a:r>
            <a:r>
              <a:rPr lang="en-US" sz="1200" dirty="0" smtClean="0">
                <a:solidFill>
                  <a:srgbClr val="000000"/>
                </a:solidFill>
                <a:latin typeface="Arial" panose="020B0604020202020204" pitchFamily="34" charset="0"/>
                <a:cs typeface="Arial" panose="020B0604020202020204" pitchFamily="34" charset="0"/>
                <a:hlinkClick r:id="rId5"/>
              </a:rPr>
              <a:t>confluence.sys.cigna.com:8443/confluence/display/BD/Big+Data</a:t>
            </a:r>
            <a:endParaRPr lang="en-US" dirty="0" smtClean="0">
              <a:solidFill>
                <a:srgbClr val="000000"/>
              </a:solidFill>
              <a:latin typeface="Arial" panose="020B0604020202020204" pitchFamily="34" charset="0"/>
              <a:cs typeface="Arial" panose="020B0604020202020204" pitchFamily="34" charset="0"/>
            </a:endParaRPr>
          </a:p>
          <a:p>
            <a:pPr marL="0" indent="0">
              <a:buNone/>
            </a:pPr>
            <a:endParaRPr lang="en-US" dirty="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Brown Bag presentation – Hadoop Tips and Tricks 3</a:t>
            </a:r>
          </a:p>
          <a:p>
            <a:pPr marL="347472" lvl="1" indent="-171450">
              <a:buFont typeface="Arial" panose="020B0604020202020204" pitchFamily="34" charset="0"/>
              <a:buChar char="◦"/>
            </a:pPr>
            <a:r>
              <a:rPr lang="en-US" sz="1200" dirty="0" smtClean="0">
                <a:solidFill>
                  <a:srgbClr val="000000"/>
                </a:solidFill>
                <a:latin typeface="Arial" panose="020B0604020202020204" pitchFamily="34" charset="0"/>
                <a:cs typeface="Arial" panose="020B0604020202020204" pitchFamily="34" charset="0"/>
                <a:hlinkClick r:id="rId6" action="ppaction://hlinkpres?slideindex=1&amp;slidetitle="/>
              </a:rPr>
              <a:t>\\wdcnap532\reposit2\WA_New6\Deap\_Tips_Tricks_4code\brown_bag_session\Hadoop tips and Tricks-3.pptx</a:t>
            </a:r>
            <a:endParaRPr lang="en-US"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smtClean="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7385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pPr>
              <a:defRPr/>
            </a:pPr>
            <a:fld id="{14E9FF85-D649-9948-AB55-89967B355AB7}" type="slidenum">
              <a:rPr lang="en-US" smtClean="0"/>
              <a:pPr>
                <a:defRPr/>
              </a:pPr>
              <a:t>17</a:t>
            </a:fld>
            <a:endParaRPr lang="en-US"/>
          </a:p>
        </p:txBody>
      </p:sp>
      <p:sp>
        <p:nvSpPr>
          <p:cNvPr id="6" name="Footer Placeholder 2"/>
          <p:cNvSpPr>
            <a:spLocks noGrp="1"/>
          </p:cNvSpPr>
          <p:nvPr>
            <p:ph type="ftr" sz="quarter" idx="11"/>
          </p:nvPr>
        </p:nvSpPr>
        <p:spPr>
          <a:xfrm>
            <a:off x="0" y="6626225"/>
            <a:ext cx="7011988"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800" dirty="0">
                <a:solidFill>
                  <a:schemeClr val="bg1">
                    <a:lumMod val="50000"/>
                  </a:schemeClr>
                </a:solidFill>
                <a:latin typeface="Arial Narrow" charset="0"/>
                <a:ea typeface="MS PGothic" charset="0"/>
                <a:cs typeface="MS PGothic" charset="0"/>
              </a:rPr>
              <a:t>Confidential, unpublished property of Cigna. Do not duplicate or distribute. Use and distribution limited solely to authorized personnel. © </a:t>
            </a:r>
            <a:r>
              <a:rPr lang="en-US" sz="800" dirty="0" smtClean="0">
                <a:solidFill>
                  <a:schemeClr val="bg1">
                    <a:lumMod val="50000"/>
                  </a:schemeClr>
                </a:solidFill>
                <a:latin typeface="Arial Narrow" charset="0"/>
                <a:ea typeface="MS PGothic" charset="0"/>
                <a:cs typeface="MS PGothic" charset="0"/>
              </a:rPr>
              <a:t>2017 </a:t>
            </a:r>
            <a:r>
              <a:rPr lang="en-US" sz="800" dirty="0">
                <a:solidFill>
                  <a:schemeClr val="bg1">
                    <a:lumMod val="50000"/>
                  </a:schemeClr>
                </a:solidFill>
                <a:latin typeface="Arial Narrow" charset="0"/>
                <a:ea typeface="MS PGothic" charset="0"/>
                <a:cs typeface="MS PGothic" charset="0"/>
              </a:rPr>
              <a:t>Cigna</a:t>
            </a:r>
          </a:p>
        </p:txBody>
      </p:sp>
    </p:spTree>
    <p:extLst>
      <p:ext uri="{BB962C8B-B14F-4D97-AF65-F5344CB8AC3E}">
        <p14:creationId xmlns:p14="http://schemas.microsoft.com/office/powerpoint/2010/main" val="1370711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6" name="Group 10"/>
          <p:cNvGrpSpPr>
            <a:grpSpLocks/>
          </p:cNvGrpSpPr>
          <p:nvPr/>
        </p:nvGrpSpPr>
        <p:grpSpPr bwMode="auto">
          <a:xfrm>
            <a:off x="7113588" y="6137275"/>
            <a:ext cx="1563687" cy="511175"/>
            <a:chOff x="7113588" y="6137275"/>
            <a:chExt cx="1563687" cy="511175"/>
          </a:xfrm>
        </p:grpSpPr>
        <p:sp>
          <p:nvSpPr>
            <p:cNvPr id="13318" name="Freeform 6"/>
            <p:cNvSpPr>
              <a:spLocks noEditPoints="1"/>
            </p:cNvSpPr>
            <p:nvPr/>
          </p:nvSpPr>
          <p:spPr bwMode="auto">
            <a:xfrm>
              <a:off x="7275513" y="6353175"/>
              <a:ext cx="222250" cy="295275"/>
            </a:xfrm>
            <a:custGeom>
              <a:avLst/>
              <a:gdLst>
                <a:gd name="T0" fmla="*/ 2147483647 w 420"/>
                <a:gd name="T1" fmla="*/ 2147483647 h 560"/>
                <a:gd name="T2" fmla="*/ 2147483647 w 420"/>
                <a:gd name="T3" fmla="*/ 2147483647 h 560"/>
                <a:gd name="T4" fmla="*/ 2147483647 w 420"/>
                <a:gd name="T5" fmla="*/ 2147483647 h 560"/>
                <a:gd name="T6" fmla="*/ 2147483647 w 420"/>
                <a:gd name="T7" fmla="*/ 2147483647 h 560"/>
                <a:gd name="T8" fmla="*/ 2147483647 w 420"/>
                <a:gd name="T9" fmla="*/ 2147483647 h 560"/>
                <a:gd name="T10" fmla="*/ 2147483647 w 420"/>
                <a:gd name="T11" fmla="*/ 2147483647 h 560"/>
                <a:gd name="T12" fmla="*/ 2147483647 w 420"/>
                <a:gd name="T13" fmla="*/ 2147483647 h 560"/>
                <a:gd name="T14" fmla="*/ 2147483647 w 420"/>
                <a:gd name="T15" fmla="*/ 2147483647 h 560"/>
                <a:gd name="T16" fmla="*/ 2147483647 w 420"/>
                <a:gd name="T17" fmla="*/ 2147483647 h 560"/>
                <a:gd name="T18" fmla="*/ 2147483647 w 420"/>
                <a:gd name="T19" fmla="*/ 2147483647 h 560"/>
                <a:gd name="T20" fmla="*/ 2147483647 w 420"/>
                <a:gd name="T21" fmla="*/ 2147483647 h 560"/>
                <a:gd name="T22" fmla="*/ 2147483647 w 420"/>
                <a:gd name="T23" fmla="*/ 2147483647 h 560"/>
                <a:gd name="T24" fmla="*/ 2147483647 w 420"/>
                <a:gd name="T25" fmla="*/ 2147483647 h 560"/>
                <a:gd name="T26" fmla="*/ 2147483647 w 420"/>
                <a:gd name="T27" fmla="*/ 2147483647 h 560"/>
                <a:gd name="T28" fmla="*/ 2147483647 w 420"/>
                <a:gd name="T29" fmla="*/ 2147483647 h 560"/>
                <a:gd name="T30" fmla="*/ 2147483647 w 420"/>
                <a:gd name="T31" fmla="*/ 2147483647 h 560"/>
                <a:gd name="T32" fmla="*/ 2147483647 w 420"/>
                <a:gd name="T33" fmla="*/ 2147483647 h 560"/>
                <a:gd name="T34" fmla="*/ 2147483647 w 420"/>
                <a:gd name="T35" fmla="*/ 2147483647 h 560"/>
                <a:gd name="T36" fmla="*/ 2147483647 w 420"/>
                <a:gd name="T37" fmla="*/ 2147483647 h 560"/>
                <a:gd name="T38" fmla="*/ 2147483647 w 420"/>
                <a:gd name="T39" fmla="*/ 2147483647 h 560"/>
                <a:gd name="T40" fmla="*/ 2147483647 w 420"/>
                <a:gd name="T41" fmla="*/ 2147483647 h 560"/>
                <a:gd name="T42" fmla="*/ 2147483647 w 420"/>
                <a:gd name="T43" fmla="*/ 2147483647 h 560"/>
                <a:gd name="T44" fmla="*/ 2147483647 w 420"/>
                <a:gd name="T45" fmla="*/ 2147483647 h 560"/>
                <a:gd name="T46" fmla="*/ 2147483647 w 420"/>
                <a:gd name="T47" fmla="*/ 2147483647 h 560"/>
                <a:gd name="T48" fmla="*/ 2147483647 w 420"/>
                <a:gd name="T49" fmla="*/ 2147483647 h 560"/>
                <a:gd name="T50" fmla="*/ 2147483647 w 420"/>
                <a:gd name="T51" fmla="*/ 2147483647 h 560"/>
                <a:gd name="T52" fmla="*/ 2147483647 w 420"/>
                <a:gd name="T53" fmla="*/ 2147483647 h 560"/>
                <a:gd name="T54" fmla="*/ 2147483647 w 420"/>
                <a:gd name="T55" fmla="*/ 0 h 560"/>
                <a:gd name="T56" fmla="*/ 2147483647 w 420"/>
                <a:gd name="T57" fmla="*/ 2147483647 h 560"/>
                <a:gd name="T58" fmla="*/ 2147483647 w 420"/>
                <a:gd name="T59" fmla="*/ 2147483647 h 560"/>
                <a:gd name="T60" fmla="*/ 2147483647 w 420"/>
                <a:gd name="T61" fmla="*/ 2147483647 h 560"/>
                <a:gd name="T62" fmla="*/ 2147483647 w 420"/>
                <a:gd name="T63" fmla="*/ 2147483647 h 560"/>
                <a:gd name="T64" fmla="*/ 2147483647 w 420"/>
                <a:gd name="T65" fmla="*/ 2147483647 h 560"/>
                <a:gd name="T66" fmla="*/ 2147483647 w 420"/>
                <a:gd name="T67" fmla="*/ 2147483647 h 560"/>
                <a:gd name="T68" fmla="*/ 2147483647 w 420"/>
                <a:gd name="T69" fmla="*/ 2147483647 h 560"/>
                <a:gd name="T70" fmla="*/ 2147483647 w 420"/>
                <a:gd name="T71" fmla="*/ 2147483647 h 560"/>
                <a:gd name="T72" fmla="*/ 2147483647 w 420"/>
                <a:gd name="T73" fmla="*/ 2147483647 h 560"/>
                <a:gd name="T74" fmla="*/ 2147483647 w 420"/>
                <a:gd name="T75" fmla="*/ 2147483647 h 560"/>
                <a:gd name="T76" fmla="*/ 2147483647 w 420"/>
                <a:gd name="T77" fmla="*/ 2147483647 h 560"/>
                <a:gd name="T78" fmla="*/ 2147483647 w 420"/>
                <a:gd name="T79" fmla="*/ 2147483647 h 560"/>
                <a:gd name="T80" fmla="*/ 2147483647 w 420"/>
                <a:gd name="T81" fmla="*/ 2147483647 h 560"/>
                <a:gd name="T82" fmla="*/ 2147483647 w 420"/>
                <a:gd name="T83" fmla="*/ 2147483647 h 560"/>
                <a:gd name="T84" fmla="*/ 2147483647 w 420"/>
                <a:gd name="T85" fmla="*/ 2147483647 h 560"/>
                <a:gd name="T86" fmla="*/ 2147483647 w 420"/>
                <a:gd name="T87" fmla="*/ 2147483647 h 560"/>
                <a:gd name="T88" fmla="*/ 2147483647 w 420"/>
                <a:gd name="T89" fmla="*/ 2147483647 h 560"/>
                <a:gd name="T90" fmla="*/ 2147483647 w 420"/>
                <a:gd name="T91" fmla="*/ 2147483647 h 560"/>
                <a:gd name="T92" fmla="*/ 2147483647 w 420"/>
                <a:gd name="T93" fmla="*/ 2147483647 h 560"/>
                <a:gd name="T94" fmla="*/ 2147483647 w 420"/>
                <a:gd name="T95" fmla="*/ 2147483647 h 560"/>
                <a:gd name="T96" fmla="*/ 2147483647 w 420"/>
                <a:gd name="T97" fmla="*/ 2147483647 h 560"/>
                <a:gd name="T98" fmla="*/ 2147483647 w 420"/>
                <a:gd name="T99" fmla="*/ 2147483647 h 560"/>
                <a:gd name="T100" fmla="*/ 2147483647 w 420"/>
                <a:gd name="T101" fmla="*/ 2147483647 h 560"/>
                <a:gd name="T102" fmla="*/ 2147483647 w 420"/>
                <a:gd name="T103" fmla="*/ 2147483647 h 560"/>
                <a:gd name="T104" fmla="*/ 2147483647 w 420"/>
                <a:gd name="T105" fmla="*/ 2147483647 h 560"/>
                <a:gd name="T106" fmla="*/ 0 w 420"/>
                <a:gd name="T107" fmla="*/ 2147483647 h 560"/>
                <a:gd name="T108" fmla="*/ 2147483647 w 420"/>
                <a:gd name="T109" fmla="*/ 2147483647 h 560"/>
                <a:gd name="T110" fmla="*/ 2147483647 w 420"/>
                <a:gd name="T111" fmla="*/ 0 h 5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0"/>
                <a:gd name="T169" fmla="*/ 0 h 560"/>
                <a:gd name="T170" fmla="*/ 420 w 420"/>
                <a:gd name="T171" fmla="*/ 560 h 56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0" h="560">
                  <a:moveTo>
                    <a:pt x="412" y="0"/>
                  </a:moveTo>
                  <a:lnTo>
                    <a:pt x="416" y="2"/>
                  </a:lnTo>
                  <a:lnTo>
                    <a:pt x="418" y="3"/>
                  </a:lnTo>
                  <a:lnTo>
                    <a:pt x="419" y="5"/>
                  </a:lnTo>
                  <a:lnTo>
                    <a:pt x="420" y="7"/>
                  </a:lnTo>
                  <a:lnTo>
                    <a:pt x="417" y="14"/>
                  </a:lnTo>
                  <a:lnTo>
                    <a:pt x="411" y="23"/>
                  </a:lnTo>
                  <a:lnTo>
                    <a:pt x="402" y="35"/>
                  </a:lnTo>
                  <a:lnTo>
                    <a:pt x="391" y="46"/>
                  </a:lnTo>
                  <a:lnTo>
                    <a:pt x="381" y="60"/>
                  </a:lnTo>
                  <a:lnTo>
                    <a:pt x="370" y="75"/>
                  </a:lnTo>
                  <a:lnTo>
                    <a:pt x="357" y="92"/>
                  </a:lnTo>
                  <a:lnTo>
                    <a:pt x="345" y="112"/>
                  </a:lnTo>
                  <a:lnTo>
                    <a:pt x="332" y="134"/>
                  </a:lnTo>
                  <a:lnTo>
                    <a:pt x="320" y="160"/>
                  </a:lnTo>
                  <a:lnTo>
                    <a:pt x="310" y="189"/>
                  </a:lnTo>
                  <a:lnTo>
                    <a:pt x="301" y="221"/>
                  </a:lnTo>
                  <a:lnTo>
                    <a:pt x="294" y="258"/>
                  </a:lnTo>
                  <a:lnTo>
                    <a:pt x="291" y="299"/>
                  </a:lnTo>
                  <a:lnTo>
                    <a:pt x="288" y="343"/>
                  </a:lnTo>
                  <a:lnTo>
                    <a:pt x="290" y="382"/>
                  </a:lnTo>
                  <a:lnTo>
                    <a:pt x="292" y="414"/>
                  </a:lnTo>
                  <a:lnTo>
                    <a:pt x="295" y="443"/>
                  </a:lnTo>
                  <a:lnTo>
                    <a:pt x="299" y="467"/>
                  </a:lnTo>
                  <a:lnTo>
                    <a:pt x="302" y="489"/>
                  </a:lnTo>
                  <a:lnTo>
                    <a:pt x="304" y="508"/>
                  </a:lnTo>
                  <a:lnTo>
                    <a:pt x="304" y="528"/>
                  </a:lnTo>
                  <a:lnTo>
                    <a:pt x="304" y="541"/>
                  </a:lnTo>
                  <a:lnTo>
                    <a:pt x="301" y="552"/>
                  </a:lnTo>
                  <a:lnTo>
                    <a:pt x="296" y="557"/>
                  </a:lnTo>
                  <a:lnTo>
                    <a:pt x="290" y="560"/>
                  </a:lnTo>
                  <a:lnTo>
                    <a:pt x="282" y="556"/>
                  </a:lnTo>
                  <a:lnTo>
                    <a:pt x="271" y="545"/>
                  </a:lnTo>
                  <a:lnTo>
                    <a:pt x="262" y="529"/>
                  </a:lnTo>
                  <a:lnTo>
                    <a:pt x="252" y="506"/>
                  </a:lnTo>
                  <a:lnTo>
                    <a:pt x="243" y="478"/>
                  </a:lnTo>
                  <a:lnTo>
                    <a:pt x="236" y="446"/>
                  </a:lnTo>
                  <a:lnTo>
                    <a:pt x="229" y="411"/>
                  </a:lnTo>
                  <a:lnTo>
                    <a:pt x="225" y="373"/>
                  </a:lnTo>
                  <a:lnTo>
                    <a:pt x="223" y="332"/>
                  </a:lnTo>
                  <a:lnTo>
                    <a:pt x="225" y="286"/>
                  </a:lnTo>
                  <a:lnTo>
                    <a:pt x="230" y="244"/>
                  </a:lnTo>
                  <a:lnTo>
                    <a:pt x="239" y="205"/>
                  </a:lnTo>
                  <a:lnTo>
                    <a:pt x="249" y="171"/>
                  </a:lnTo>
                  <a:lnTo>
                    <a:pt x="262" y="141"/>
                  </a:lnTo>
                  <a:lnTo>
                    <a:pt x="277" y="114"/>
                  </a:lnTo>
                  <a:lnTo>
                    <a:pt x="292" y="90"/>
                  </a:lnTo>
                  <a:lnTo>
                    <a:pt x="309" y="69"/>
                  </a:lnTo>
                  <a:lnTo>
                    <a:pt x="325" y="52"/>
                  </a:lnTo>
                  <a:lnTo>
                    <a:pt x="341" y="37"/>
                  </a:lnTo>
                  <a:lnTo>
                    <a:pt x="357" y="26"/>
                  </a:lnTo>
                  <a:lnTo>
                    <a:pt x="372" y="16"/>
                  </a:lnTo>
                  <a:lnTo>
                    <a:pt x="386" y="10"/>
                  </a:lnTo>
                  <a:lnTo>
                    <a:pt x="397" y="5"/>
                  </a:lnTo>
                  <a:lnTo>
                    <a:pt x="406" y="2"/>
                  </a:lnTo>
                  <a:lnTo>
                    <a:pt x="412" y="0"/>
                  </a:lnTo>
                  <a:close/>
                  <a:moveTo>
                    <a:pt x="7" y="0"/>
                  </a:moveTo>
                  <a:lnTo>
                    <a:pt x="13" y="2"/>
                  </a:lnTo>
                  <a:lnTo>
                    <a:pt x="23" y="5"/>
                  </a:lnTo>
                  <a:lnTo>
                    <a:pt x="34" y="10"/>
                  </a:lnTo>
                  <a:lnTo>
                    <a:pt x="47" y="16"/>
                  </a:lnTo>
                  <a:lnTo>
                    <a:pt x="62" y="26"/>
                  </a:lnTo>
                  <a:lnTo>
                    <a:pt x="78" y="37"/>
                  </a:lnTo>
                  <a:lnTo>
                    <a:pt x="94" y="52"/>
                  </a:lnTo>
                  <a:lnTo>
                    <a:pt x="111" y="69"/>
                  </a:lnTo>
                  <a:lnTo>
                    <a:pt x="127" y="90"/>
                  </a:lnTo>
                  <a:lnTo>
                    <a:pt x="143" y="114"/>
                  </a:lnTo>
                  <a:lnTo>
                    <a:pt x="157" y="141"/>
                  </a:lnTo>
                  <a:lnTo>
                    <a:pt x="170" y="171"/>
                  </a:lnTo>
                  <a:lnTo>
                    <a:pt x="181" y="205"/>
                  </a:lnTo>
                  <a:lnTo>
                    <a:pt x="189" y="244"/>
                  </a:lnTo>
                  <a:lnTo>
                    <a:pt x="194" y="286"/>
                  </a:lnTo>
                  <a:lnTo>
                    <a:pt x="196" y="332"/>
                  </a:lnTo>
                  <a:lnTo>
                    <a:pt x="194" y="373"/>
                  </a:lnTo>
                  <a:lnTo>
                    <a:pt x="190" y="411"/>
                  </a:lnTo>
                  <a:lnTo>
                    <a:pt x="184" y="446"/>
                  </a:lnTo>
                  <a:lnTo>
                    <a:pt x="176" y="478"/>
                  </a:lnTo>
                  <a:lnTo>
                    <a:pt x="167" y="506"/>
                  </a:lnTo>
                  <a:lnTo>
                    <a:pt x="158" y="529"/>
                  </a:lnTo>
                  <a:lnTo>
                    <a:pt x="147" y="545"/>
                  </a:lnTo>
                  <a:lnTo>
                    <a:pt x="138" y="556"/>
                  </a:lnTo>
                  <a:lnTo>
                    <a:pt x="129" y="560"/>
                  </a:lnTo>
                  <a:lnTo>
                    <a:pt x="122" y="557"/>
                  </a:lnTo>
                  <a:lnTo>
                    <a:pt x="118" y="552"/>
                  </a:lnTo>
                  <a:lnTo>
                    <a:pt x="115" y="541"/>
                  </a:lnTo>
                  <a:lnTo>
                    <a:pt x="114" y="528"/>
                  </a:lnTo>
                  <a:lnTo>
                    <a:pt x="115" y="508"/>
                  </a:lnTo>
                  <a:lnTo>
                    <a:pt x="118" y="489"/>
                  </a:lnTo>
                  <a:lnTo>
                    <a:pt x="121" y="467"/>
                  </a:lnTo>
                  <a:lnTo>
                    <a:pt x="125" y="443"/>
                  </a:lnTo>
                  <a:lnTo>
                    <a:pt x="127" y="414"/>
                  </a:lnTo>
                  <a:lnTo>
                    <a:pt x="129" y="382"/>
                  </a:lnTo>
                  <a:lnTo>
                    <a:pt x="130" y="343"/>
                  </a:lnTo>
                  <a:lnTo>
                    <a:pt x="129" y="299"/>
                  </a:lnTo>
                  <a:lnTo>
                    <a:pt x="125" y="258"/>
                  </a:lnTo>
                  <a:lnTo>
                    <a:pt x="118" y="221"/>
                  </a:lnTo>
                  <a:lnTo>
                    <a:pt x="109" y="189"/>
                  </a:lnTo>
                  <a:lnTo>
                    <a:pt x="98" y="160"/>
                  </a:lnTo>
                  <a:lnTo>
                    <a:pt x="87" y="134"/>
                  </a:lnTo>
                  <a:lnTo>
                    <a:pt x="75" y="112"/>
                  </a:lnTo>
                  <a:lnTo>
                    <a:pt x="63" y="92"/>
                  </a:lnTo>
                  <a:lnTo>
                    <a:pt x="50" y="75"/>
                  </a:lnTo>
                  <a:lnTo>
                    <a:pt x="39" y="60"/>
                  </a:lnTo>
                  <a:lnTo>
                    <a:pt x="27" y="46"/>
                  </a:lnTo>
                  <a:lnTo>
                    <a:pt x="18" y="35"/>
                  </a:lnTo>
                  <a:lnTo>
                    <a:pt x="9" y="23"/>
                  </a:lnTo>
                  <a:lnTo>
                    <a:pt x="2" y="14"/>
                  </a:lnTo>
                  <a:lnTo>
                    <a:pt x="0" y="7"/>
                  </a:lnTo>
                  <a:lnTo>
                    <a:pt x="0" y="5"/>
                  </a:lnTo>
                  <a:lnTo>
                    <a:pt x="1" y="3"/>
                  </a:lnTo>
                  <a:lnTo>
                    <a:pt x="3" y="2"/>
                  </a:lnTo>
                  <a:lnTo>
                    <a:pt x="7" y="0"/>
                  </a:lnTo>
                  <a:close/>
                </a:path>
              </a:pathLst>
            </a:custGeom>
            <a:solidFill>
              <a:srgbClr val="0081C6"/>
            </a:solidFill>
            <a:ln w="9525">
              <a:noFill/>
              <a:round/>
              <a:headEnd/>
              <a:tailEnd/>
            </a:ln>
          </p:spPr>
          <p:txBody>
            <a:bodyPr>
              <a:prstTxWarp prst="textNoShape">
                <a:avLst/>
              </a:prstTxWarp>
            </a:bodyPr>
            <a:lstStyle/>
            <a:p>
              <a:pPr defTabSz="457200" fontAlgn="base">
                <a:spcBef>
                  <a:spcPct val="0"/>
                </a:spcBef>
                <a:spcAft>
                  <a:spcPct val="0"/>
                </a:spcAft>
              </a:pPr>
              <a:endParaRPr lang="en-US" sz="2400">
                <a:solidFill>
                  <a:srgbClr val="FFFF00"/>
                </a:solidFill>
                <a:latin typeface="Arial" pitchFamily="-1" charset="0"/>
                <a:cs typeface="Arial" pitchFamily="-1" charset="0"/>
              </a:endParaRPr>
            </a:p>
          </p:txBody>
        </p:sp>
        <p:sp>
          <p:nvSpPr>
            <p:cNvPr id="13319" name="Freeform 7"/>
            <p:cNvSpPr>
              <a:spLocks/>
            </p:cNvSpPr>
            <p:nvPr/>
          </p:nvSpPr>
          <p:spPr bwMode="auto">
            <a:xfrm>
              <a:off x="7354888" y="6348413"/>
              <a:ext cx="63500" cy="65087"/>
            </a:xfrm>
            <a:custGeom>
              <a:avLst/>
              <a:gdLst>
                <a:gd name="T0" fmla="*/ 2147483647 w 119"/>
                <a:gd name="T1" fmla="*/ 0 h 123"/>
                <a:gd name="T2" fmla="*/ 2147483647 w 119"/>
                <a:gd name="T3" fmla="*/ 2147483647 h 123"/>
                <a:gd name="T4" fmla="*/ 2147483647 w 119"/>
                <a:gd name="T5" fmla="*/ 2147483647 h 123"/>
                <a:gd name="T6" fmla="*/ 2147483647 w 119"/>
                <a:gd name="T7" fmla="*/ 2147483647 h 123"/>
                <a:gd name="T8" fmla="*/ 2147483647 w 119"/>
                <a:gd name="T9" fmla="*/ 2147483647 h 123"/>
                <a:gd name="T10" fmla="*/ 2147483647 w 119"/>
                <a:gd name="T11" fmla="*/ 2147483647 h 123"/>
                <a:gd name="T12" fmla="*/ 2147483647 w 119"/>
                <a:gd name="T13" fmla="*/ 2147483647 h 123"/>
                <a:gd name="T14" fmla="*/ 2147483647 w 119"/>
                <a:gd name="T15" fmla="*/ 2147483647 h 123"/>
                <a:gd name="T16" fmla="*/ 2147483647 w 119"/>
                <a:gd name="T17" fmla="*/ 2147483647 h 123"/>
                <a:gd name="T18" fmla="*/ 2147483647 w 119"/>
                <a:gd name="T19" fmla="*/ 2147483647 h 123"/>
                <a:gd name="T20" fmla="*/ 2147483647 w 119"/>
                <a:gd name="T21" fmla="*/ 2147483647 h 123"/>
                <a:gd name="T22" fmla="*/ 2147483647 w 119"/>
                <a:gd name="T23" fmla="*/ 2147483647 h 123"/>
                <a:gd name="T24" fmla="*/ 2147483647 w 119"/>
                <a:gd name="T25" fmla="*/ 2147483647 h 123"/>
                <a:gd name="T26" fmla="*/ 2147483647 w 119"/>
                <a:gd name="T27" fmla="*/ 2147483647 h 123"/>
                <a:gd name="T28" fmla="*/ 2147483647 w 119"/>
                <a:gd name="T29" fmla="*/ 2147483647 h 123"/>
                <a:gd name="T30" fmla="*/ 0 w 119"/>
                <a:gd name="T31" fmla="*/ 2147483647 h 123"/>
                <a:gd name="T32" fmla="*/ 2147483647 w 119"/>
                <a:gd name="T33" fmla="*/ 2147483647 h 123"/>
                <a:gd name="T34" fmla="*/ 2147483647 w 119"/>
                <a:gd name="T35" fmla="*/ 2147483647 h 123"/>
                <a:gd name="T36" fmla="*/ 2147483647 w 119"/>
                <a:gd name="T37" fmla="*/ 2147483647 h 123"/>
                <a:gd name="T38" fmla="*/ 2147483647 w 119"/>
                <a:gd name="T39" fmla="*/ 2147483647 h 123"/>
                <a:gd name="T40" fmla="*/ 2147483647 w 119"/>
                <a:gd name="T41" fmla="*/ 0 h 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9"/>
                <a:gd name="T64" fmla="*/ 0 h 123"/>
                <a:gd name="T65" fmla="*/ 119 w 119"/>
                <a:gd name="T66" fmla="*/ 123 h 1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9" h="123">
                  <a:moveTo>
                    <a:pt x="59" y="0"/>
                  </a:moveTo>
                  <a:lnTo>
                    <a:pt x="79" y="4"/>
                  </a:lnTo>
                  <a:lnTo>
                    <a:pt x="95" y="13"/>
                  </a:lnTo>
                  <a:lnTo>
                    <a:pt x="107" y="25"/>
                  </a:lnTo>
                  <a:lnTo>
                    <a:pt x="117" y="43"/>
                  </a:lnTo>
                  <a:lnTo>
                    <a:pt x="119" y="62"/>
                  </a:lnTo>
                  <a:lnTo>
                    <a:pt x="117" y="81"/>
                  </a:lnTo>
                  <a:lnTo>
                    <a:pt x="107" y="99"/>
                  </a:lnTo>
                  <a:lnTo>
                    <a:pt x="95" y="111"/>
                  </a:lnTo>
                  <a:lnTo>
                    <a:pt x="79" y="120"/>
                  </a:lnTo>
                  <a:lnTo>
                    <a:pt x="59" y="123"/>
                  </a:lnTo>
                  <a:lnTo>
                    <a:pt x="41" y="120"/>
                  </a:lnTo>
                  <a:lnTo>
                    <a:pt x="24" y="111"/>
                  </a:lnTo>
                  <a:lnTo>
                    <a:pt x="11" y="99"/>
                  </a:lnTo>
                  <a:lnTo>
                    <a:pt x="3" y="81"/>
                  </a:lnTo>
                  <a:lnTo>
                    <a:pt x="0" y="62"/>
                  </a:lnTo>
                  <a:lnTo>
                    <a:pt x="3" y="43"/>
                  </a:lnTo>
                  <a:lnTo>
                    <a:pt x="11" y="25"/>
                  </a:lnTo>
                  <a:lnTo>
                    <a:pt x="24" y="13"/>
                  </a:lnTo>
                  <a:lnTo>
                    <a:pt x="41" y="4"/>
                  </a:lnTo>
                  <a:lnTo>
                    <a:pt x="59" y="0"/>
                  </a:lnTo>
                  <a:close/>
                </a:path>
              </a:pathLst>
            </a:custGeom>
            <a:solidFill>
              <a:srgbClr val="F8971D"/>
            </a:solidFill>
            <a:ln w="9525">
              <a:noFill/>
              <a:round/>
              <a:headEnd/>
              <a:tailEnd/>
            </a:ln>
          </p:spPr>
          <p:txBody>
            <a:bodyPr>
              <a:prstTxWarp prst="textNoShape">
                <a:avLst/>
              </a:prstTxWarp>
            </a:bodyPr>
            <a:lstStyle/>
            <a:p>
              <a:pPr defTabSz="457200" fontAlgn="base">
                <a:spcBef>
                  <a:spcPct val="0"/>
                </a:spcBef>
                <a:spcAft>
                  <a:spcPct val="0"/>
                </a:spcAft>
              </a:pPr>
              <a:endParaRPr lang="en-US" sz="2400">
                <a:solidFill>
                  <a:srgbClr val="FFFF00"/>
                </a:solidFill>
                <a:latin typeface="Arial" pitchFamily="-1" charset="0"/>
                <a:cs typeface="Arial" pitchFamily="-1" charset="0"/>
              </a:endParaRPr>
            </a:p>
          </p:txBody>
        </p:sp>
        <p:sp>
          <p:nvSpPr>
            <p:cNvPr id="13320" name="Freeform 8"/>
            <p:cNvSpPr>
              <a:spLocks noEditPoints="1"/>
            </p:cNvSpPr>
            <p:nvPr/>
          </p:nvSpPr>
          <p:spPr bwMode="auto">
            <a:xfrm>
              <a:off x="7113588" y="6137275"/>
              <a:ext cx="546100" cy="449263"/>
            </a:xfrm>
            <a:custGeom>
              <a:avLst/>
              <a:gdLst>
                <a:gd name="T0" fmla="*/ 2147483647 w 1033"/>
                <a:gd name="T1" fmla="*/ 2147483647 h 850"/>
                <a:gd name="T2" fmla="*/ 2147483647 w 1033"/>
                <a:gd name="T3" fmla="*/ 2147483647 h 850"/>
                <a:gd name="T4" fmla="*/ 2147483647 w 1033"/>
                <a:gd name="T5" fmla="*/ 2147483647 h 850"/>
                <a:gd name="T6" fmla="*/ 2147483647 w 1033"/>
                <a:gd name="T7" fmla="*/ 2147483647 h 850"/>
                <a:gd name="T8" fmla="*/ 2147483647 w 1033"/>
                <a:gd name="T9" fmla="*/ 2147483647 h 850"/>
                <a:gd name="T10" fmla="*/ 2147483647 w 1033"/>
                <a:gd name="T11" fmla="*/ 2147483647 h 850"/>
                <a:gd name="T12" fmla="*/ 2147483647 w 1033"/>
                <a:gd name="T13" fmla="*/ 2147483647 h 850"/>
                <a:gd name="T14" fmla="*/ 0 w 1033"/>
                <a:gd name="T15" fmla="*/ 2147483647 h 850"/>
                <a:gd name="T16" fmla="*/ 2147483647 w 1033"/>
                <a:gd name="T17" fmla="*/ 2147483647 h 850"/>
                <a:gd name="T18" fmla="*/ 2147483647 w 1033"/>
                <a:gd name="T19" fmla="*/ 2147483647 h 850"/>
                <a:gd name="T20" fmla="*/ 2147483647 w 1033"/>
                <a:gd name="T21" fmla="*/ 2147483647 h 850"/>
                <a:gd name="T22" fmla="*/ 2147483647 w 1033"/>
                <a:gd name="T23" fmla="*/ 2147483647 h 850"/>
                <a:gd name="T24" fmla="*/ 2147483647 w 1033"/>
                <a:gd name="T25" fmla="*/ 2147483647 h 850"/>
                <a:gd name="T26" fmla="*/ 2147483647 w 1033"/>
                <a:gd name="T27" fmla="*/ 2147483647 h 850"/>
                <a:gd name="T28" fmla="*/ 2147483647 w 1033"/>
                <a:gd name="T29" fmla="*/ 2147483647 h 850"/>
                <a:gd name="T30" fmla="*/ 2147483647 w 1033"/>
                <a:gd name="T31" fmla="*/ 2147483647 h 850"/>
                <a:gd name="T32" fmla="*/ 2147483647 w 1033"/>
                <a:gd name="T33" fmla="*/ 2147483647 h 850"/>
                <a:gd name="T34" fmla="*/ 2147483647 w 1033"/>
                <a:gd name="T35" fmla="*/ 2147483647 h 850"/>
                <a:gd name="T36" fmla="*/ 2147483647 w 1033"/>
                <a:gd name="T37" fmla="*/ 2147483647 h 850"/>
                <a:gd name="T38" fmla="*/ 2147483647 w 1033"/>
                <a:gd name="T39" fmla="*/ 2147483647 h 850"/>
                <a:gd name="T40" fmla="*/ 2147483647 w 1033"/>
                <a:gd name="T41" fmla="*/ 2147483647 h 850"/>
                <a:gd name="T42" fmla="*/ 2147483647 w 1033"/>
                <a:gd name="T43" fmla="*/ 2147483647 h 850"/>
                <a:gd name="T44" fmla="*/ 2147483647 w 1033"/>
                <a:gd name="T45" fmla="*/ 2147483647 h 850"/>
                <a:gd name="T46" fmla="*/ 2147483647 w 1033"/>
                <a:gd name="T47" fmla="*/ 2147483647 h 850"/>
                <a:gd name="T48" fmla="*/ 2147483647 w 1033"/>
                <a:gd name="T49" fmla="*/ 2147483647 h 850"/>
                <a:gd name="T50" fmla="*/ 2147483647 w 1033"/>
                <a:gd name="T51" fmla="*/ 2147483647 h 850"/>
                <a:gd name="T52" fmla="*/ 2147483647 w 1033"/>
                <a:gd name="T53" fmla="*/ 2147483647 h 850"/>
                <a:gd name="T54" fmla="*/ 2147483647 w 1033"/>
                <a:gd name="T55" fmla="*/ 2147483647 h 850"/>
                <a:gd name="T56" fmla="*/ 2147483647 w 1033"/>
                <a:gd name="T57" fmla="*/ 2147483647 h 850"/>
                <a:gd name="T58" fmla="*/ 2147483647 w 1033"/>
                <a:gd name="T59" fmla="*/ 2147483647 h 850"/>
                <a:gd name="T60" fmla="*/ 2147483647 w 1033"/>
                <a:gd name="T61" fmla="*/ 2147483647 h 850"/>
                <a:gd name="T62" fmla="*/ 2147483647 w 1033"/>
                <a:gd name="T63" fmla="*/ 2147483647 h 850"/>
                <a:gd name="T64" fmla="*/ 2147483647 w 1033"/>
                <a:gd name="T65" fmla="*/ 2147483647 h 850"/>
                <a:gd name="T66" fmla="*/ 2147483647 w 1033"/>
                <a:gd name="T67" fmla="*/ 2147483647 h 850"/>
                <a:gd name="T68" fmla="*/ 2147483647 w 1033"/>
                <a:gd name="T69" fmla="*/ 2147483647 h 850"/>
                <a:gd name="T70" fmla="*/ 2147483647 w 1033"/>
                <a:gd name="T71" fmla="*/ 2147483647 h 850"/>
                <a:gd name="T72" fmla="*/ 2147483647 w 1033"/>
                <a:gd name="T73" fmla="*/ 2147483647 h 850"/>
                <a:gd name="T74" fmla="*/ 2147483647 w 1033"/>
                <a:gd name="T75" fmla="*/ 2147483647 h 850"/>
                <a:gd name="T76" fmla="*/ 2147483647 w 1033"/>
                <a:gd name="T77" fmla="*/ 2147483647 h 850"/>
                <a:gd name="T78" fmla="*/ 2147483647 w 1033"/>
                <a:gd name="T79" fmla="*/ 2147483647 h 850"/>
                <a:gd name="T80" fmla="*/ 2147483647 w 1033"/>
                <a:gd name="T81" fmla="*/ 2147483647 h 850"/>
                <a:gd name="T82" fmla="*/ 2147483647 w 1033"/>
                <a:gd name="T83" fmla="*/ 2147483647 h 850"/>
                <a:gd name="T84" fmla="*/ 2147483647 w 1033"/>
                <a:gd name="T85" fmla="*/ 2147483647 h 850"/>
                <a:gd name="T86" fmla="*/ 2147483647 w 1033"/>
                <a:gd name="T87" fmla="*/ 2147483647 h 850"/>
                <a:gd name="T88" fmla="*/ 2147483647 w 1033"/>
                <a:gd name="T89" fmla="*/ 2147483647 h 850"/>
                <a:gd name="T90" fmla="*/ 2147483647 w 1033"/>
                <a:gd name="T91" fmla="*/ 2147483647 h 850"/>
                <a:gd name="T92" fmla="*/ 2147483647 w 1033"/>
                <a:gd name="T93" fmla="*/ 2147483647 h 850"/>
                <a:gd name="T94" fmla="*/ 2147483647 w 1033"/>
                <a:gd name="T95" fmla="*/ 2147483647 h 850"/>
                <a:gd name="T96" fmla="*/ 2147483647 w 1033"/>
                <a:gd name="T97" fmla="*/ 2147483647 h 850"/>
                <a:gd name="T98" fmla="*/ 2147483647 w 1033"/>
                <a:gd name="T99" fmla="*/ 2147483647 h 850"/>
                <a:gd name="T100" fmla="*/ 2147483647 w 1033"/>
                <a:gd name="T101" fmla="*/ 2147483647 h 850"/>
                <a:gd name="T102" fmla="*/ 2147483647 w 1033"/>
                <a:gd name="T103" fmla="*/ 2147483647 h 850"/>
                <a:gd name="T104" fmla="*/ 2147483647 w 1033"/>
                <a:gd name="T105" fmla="*/ 2147483647 h 850"/>
                <a:gd name="T106" fmla="*/ 2147483647 w 1033"/>
                <a:gd name="T107" fmla="*/ 2147483647 h 850"/>
                <a:gd name="T108" fmla="*/ 2147483647 w 1033"/>
                <a:gd name="T109" fmla="*/ 0 h 850"/>
                <a:gd name="T110" fmla="*/ 2147483647 w 1033"/>
                <a:gd name="T111" fmla="*/ 2147483647 h 850"/>
                <a:gd name="T112" fmla="*/ 2147483647 w 1033"/>
                <a:gd name="T113" fmla="*/ 2147483647 h 850"/>
                <a:gd name="T114" fmla="*/ 2147483647 w 1033"/>
                <a:gd name="T115" fmla="*/ 2147483647 h 8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33"/>
                <a:gd name="T175" fmla="*/ 0 h 850"/>
                <a:gd name="T176" fmla="*/ 1033 w 1033"/>
                <a:gd name="T177" fmla="*/ 850 h 8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33" h="850">
                  <a:moveTo>
                    <a:pt x="626" y="721"/>
                  </a:moveTo>
                  <a:lnTo>
                    <a:pt x="694" y="729"/>
                  </a:lnTo>
                  <a:lnTo>
                    <a:pt x="756" y="740"/>
                  </a:lnTo>
                  <a:lnTo>
                    <a:pt x="813" y="754"/>
                  </a:lnTo>
                  <a:lnTo>
                    <a:pt x="866" y="770"/>
                  </a:lnTo>
                  <a:lnTo>
                    <a:pt x="913" y="787"/>
                  </a:lnTo>
                  <a:lnTo>
                    <a:pt x="956" y="805"/>
                  </a:lnTo>
                  <a:lnTo>
                    <a:pt x="994" y="825"/>
                  </a:lnTo>
                  <a:lnTo>
                    <a:pt x="1028" y="845"/>
                  </a:lnTo>
                  <a:lnTo>
                    <a:pt x="1031" y="847"/>
                  </a:lnTo>
                  <a:lnTo>
                    <a:pt x="1032" y="847"/>
                  </a:lnTo>
                  <a:lnTo>
                    <a:pt x="1033" y="848"/>
                  </a:lnTo>
                  <a:lnTo>
                    <a:pt x="1033" y="849"/>
                  </a:lnTo>
                  <a:lnTo>
                    <a:pt x="1033" y="850"/>
                  </a:lnTo>
                  <a:lnTo>
                    <a:pt x="1032" y="850"/>
                  </a:lnTo>
                  <a:lnTo>
                    <a:pt x="1031" y="850"/>
                  </a:lnTo>
                  <a:lnTo>
                    <a:pt x="1028" y="850"/>
                  </a:lnTo>
                  <a:lnTo>
                    <a:pt x="1027" y="849"/>
                  </a:lnTo>
                  <a:lnTo>
                    <a:pt x="992" y="836"/>
                  </a:lnTo>
                  <a:lnTo>
                    <a:pt x="953" y="825"/>
                  </a:lnTo>
                  <a:lnTo>
                    <a:pt x="909" y="812"/>
                  </a:lnTo>
                  <a:lnTo>
                    <a:pt x="861" y="801"/>
                  </a:lnTo>
                  <a:lnTo>
                    <a:pt x="810" y="789"/>
                  </a:lnTo>
                  <a:lnTo>
                    <a:pt x="752" y="780"/>
                  </a:lnTo>
                  <a:lnTo>
                    <a:pt x="692" y="772"/>
                  </a:lnTo>
                  <a:lnTo>
                    <a:pt x="625" y="766"/>
                  </a:lnTo>
                  <a:lnTo>
                    <a:pt x="625" y="765"/>
                  </a:lnTo>
                  <a:lnTo>
                    <a:pt x="624" y="762"/>
                  </a:lnTo>
                  <a:lnTo>
                    <a:pt x="624" y="758"/>
                  </a:lnTo>
                  <a:lnTo>
                    <a:pt x="624" y="754"/>
                  </a:lnTo>
                  <a:lnTo>
                    <a:pt x="624" y="750"/>
                  </a:lnTo>
                  <a:lnTo>
                    <a:pt x="624" y="738"/>
                  </a:lnTo>
                  <a:lnTo>
                    <a:pt x="625" y="726"/>
                  </a:lnTo>
                  <a:lnTo>
                    <a:pt x="626" y="721"/>
                  </a:lnTo>
                  <a:close/>
                  <a:moveTo>
                    <a:pt x="408" y="721"/>
                  </a:moveTo>
                  <a:lnTo>
                    <a:pt x="409" y="726"/>
                  </a:lnTo>
                  <a:lnTo>
                    <a:pt x="409" y="738"/>
                  </a:lnTo>
                  <a:lnTo>
                    <a:pt x="410" y="750"/>
                  </a:lnTo>
                  <a:lnTo>
                    <a:pt x="410" y="754"/>
                  </a:lnTo>
                  <a:lnTo>
                    <a:pt x="409" y="758"/>
                  </a:lnTo>
                  <a:lnTo>
                    <a:pt x="409" y="762"/>
                  </a:lnTo>
                  <a:lnTo>
                    <a:pt x="409" y="765"/>
                  </a:lnTo>
                  <a:lnTo>
                    <a:pt x="408" y="766"/>
                  </a:lnTo>
                  <a:lnTo>
                    <a:pt x="342" y="772"/>
                  </a:lnTo>
                  <a:lnTo>
                    <a:pt x="280" y="780"/>
                  </a:lnTo>
                  <a:lnTo>
                    <a:pt x="224" y="789"/>
                  </a:lnTo>
                  <a:lnTo>
                    <a:pt x="172" y="801"/>
                  </a:lnTo>
                  <a:lnTo>
                    <a:pt x="123" y="812"/>
                  </a:lnTo>
                  <a:lnTo>
                    <a:pt x="80" y="825"/>
                  </a:lnTo>
                  <a:lnTo>
                    <a:pt x="41" y="836"/>
                  </a:lnTo>
                  <a:lnTo>
                    <a:pt x="7" y="849"/>
                  </a:lnTo>
                  <a:lnTo>
                    <a:pt x="4" y="850"/>
                  </a:lnTo>
                  <a:lnTo>
                    <a:pt x="3" y="850"/>
                  </a:lnTo>
                  <a:lnTo>
                    <a:pt x="2" y="850"/>
                  </a:lnTo>
                  <a:lnTo>
                    <a:pt x="1" y="850"/>
                  </a:lnTo>
                  <a:lnTo>
                    <a:pt x="0" y="849"/>
                  </a:lnTo>
                  <a:lnTo>
                    <a:pt x="1" y="848"/>
                  </a:lnTo>
                  <a:lnTo>
                    <a:pt x="1" y="847"/>
                  </a:lnTo>
                  <a:lnTo>
                    <a:pt x="3" y="847"/>
                  </a:lnTo>
                  <a:lnTo>
                    <a:pt x="5" y="845"/>
                  </a:lnTo>
                  <a:lnTo>
                    <a:pt x="39" y="825"/>
                  </a:lnTo>
                  <a:lnTo>
                    <a:pt x="78" y="805"/>
                  </a:lnTo>
                  <a:lnTo>
                    <a:pt x="120" y="787"/>
                  </a:lnTo>
                  <a:lnTo>
                    <a:pt x="168" y="770"/>
                  </a:lnTo>
                  <a:lnTo>
                    <a:pt x="220" y="754"/>
                  </a:lnTo>
                  <a:lnTo>
                    <a:pt x="277" y="740"/>
                  </a:lnTo>
                  <a:lnTo>
                    <a:pt x="340" y="729"/>
                  </a:lnTo>
                  <a:lnTo>
                    <a:pt x="408" y="721"/>
                  </a:lnTo>
                  <a:close/>
                  <a:moveTo>
                    <a:pt x="743" y="476"/>
                  </a:moveTo>
                  <a:lnTo>
                    <a:pt x="757" y="477"/>
                  </a:lnTo>
                  <a:lnTo>
                    <a:pt x="775" y="483"/>
                  </a:lnTo>
                  <a:lnTo>
                    <a:pt x="790" y="492"/>
                  </a:lnTo>
                  <a:lnTo>
                    <a:pt x="803" y="503"/>
                  </a:lnTo>
                  <a:lnTo>
                    <a:pt x="811" y="517"/>
                  </a:lnTo>
                  <a:lnTo>
                    <a:pt x="798" y="526"/>
                  </a:lnTo>
                  <a:lnTo>
                    <a:pt x="782" y="533"/>
                  </a:lnTo>
                  <a:lnTo>
                    <a:pt x="765" y="535"/>
                  </a:lnTo>
                  <a:lnTo>
                    <a:pt x="745" y="534"/>
                  </a:lnTo>
                  <a:lnTo>
                    <a:pt x="732" y="530"/>
                  </a:lnTo>
                  <a:lnTo>
                    <a:pt x="721" y="523"/>
                  </a:lnTo>
                  <a:lnTo>
                    <a:pt x="715" y="515"/>
                  </a:lnTo>
                  <a:lnTo>
                    <a:pt x="710" y="506"/>
                  </a:lnTo>
                  <a:lnTo>
                    <a:pt x="706" y="497"/>
                  </a:lnTo>
                  <a:lnTo>
                    <a:pt x="712" y="489"/>
                  </a:lnTo>
                  <a:lnTo>
                    <a:pt x="720" y="483"/>
                  </a:lnTo>
                  <a:lnTo>
                    <a:pt x="731" y="478"/>
                  </a:lnTo>
                  <a:lnTo>
                    <a:pt x="743" y="476"/>
                  </a:lnTo>
                  <a:close/>
                  <a:moveTo>
                    <a:pt x="291" y="476"/>
                  </a:moveTo>
                  <a:lnTo>
                    <a:pt x="302" y="478"/>
                  </a:lnTo>
                  <a:lnTo>
                    <a:pt x="312" y="483"/>
                  </a:lnTo>
                  <a:lnTo>
                    <a:pt x="320" y="489"/>
                  </a:lnTo>
                  <a:lnTo>
                    <a:pt x="327" y="497"/>
                  </a:lnTo>
                  <a:lnTo>
                    <a:pt x="324" y="506"/>
                  </a:lnTo>
                  <a:lnTo>
                    <a:pt x="319" y="515"/>
                  </a:lnTo>
                  <a:lnTo>
                    <a:pt x="311" y="523"/>
                  </a:lnTo>
                  <a:lnTo>
                    <a:pt x="301" y="530"/>
                  </a:lnTo>
                  <a:lnTo>
                    <a:pt x="287" y="534"/>
                  </a:lnTo>
                  <a:lnTo>
                    <a:pt x="269" y="535"/>
                  </a:lnTo>
                  <a:lnTo>
                    <a:pt x="251" y="533"/>
                  </a:lnTo>
                  <a:lnTo>
                    <a:pt x="236" y="526"/>
                  </a:lnTo>
                  <a:lnTo>
                    <a:pt x="223" y="517"/>
                  </a:lnTo>
                  <a:lnTo>
                    <a:pt x="231" y="503"/>
                  </a:lnTo>
                  <a:lnTo>
                    <a:pt x="243" y="492"/>
                  </a:lnTo>
                  <a:lnTo>
                    <a:pt x="259" y="483"/>
                  </a:lnTo>
                  <a:lnTo>
                    <a:pt x="276" y="477"/>
                  </a:lnTo>
                  <a:lnTo>
                    <a:pt x="291" y="476"/>
                  </a:lnTo>
                  <a:close/>
                  <a:moveTo>
                    <a:pt x="804" y="396"/>
                  </a:moveTo>
                  <a:lnTo>
                    <a:pt x="824" y="396"/>
                  </a:lnTo>
                  <a:lnTo>
                    <a:pt x="845" y="401"/>
                  </a:lnTo>
                  <a:lnTo>
                    <a:pt x="862" y="410"/>
                  </a:lnTo>
                  <a:lnTo>
                    <a:pt x="875" y="421"/>
                  </a:lnTo>
                  <a:lnTo>
                    <a:pt x="865" y="436"/>
                  </a:lnTo>
                  <a:lnTo>
                    <a:pt x="850" y="447"/>
                  </a:lnTo>
                  <a:lnTo>
                    <a:pt x="831" y="457"/>
                  </a:lnTo>
                  <a:lnTo>
                    <a:pt x="811" y="461"/>
                  </a:lnTo>
                  <a:lnTo>
                    <a:pt x="795" y="461"/>
                  </a:lnTo>
                  <a:lnTo>
                    <a:pt x="782" y="458"/>
                  </a:lnTo>
                  <a:lnTo>
                    <a:pt x="771" y="451"/>
                  </a:lnTo>
                  <a:lnTo>
                    <a:pt x="763" y="443"/>
                  </a:lnTo>
                  <a:lnTo>
                    <a:pt x="756" y="434"/>
                  </a:lnTo>
                  <a:lnTo>
                    <a:pt x="760" y="423"/>
                  </a:lnTo>
                  <a:lnTo>
                    <a:pt x="767" y="414"/>
                  </a:lnTo>
                  <a:lnTo>
                    <a:pt x="776" y="406"/>
                  </a:lnTo>
                  <a:lnTo>
                    <a:pt x="788" y="399"/>
                  </a:lnTo>
                  <a:lnTo>
                    <a:pt x="804" y="396"/>
                  </a:lnTo>
                  <a:close/>
                  <a:moveTo>
                    <a:pt x="229" y="396"/>
                  </a:moveTo>
                  <a:lnTo>
                    <a:pt x="245" y="399"/>
                  </a:lnTo>
                  <a:lnTo>
                    <a:pt x="257" y="406"/>
                  </a:lnTo>
                  <a:lnTo>
                    <a:pt x="267" y="414"/>
                  </a:lnTo>
                  <a:lnTo>
                    <a:pt x="272" y="423"/>
                  </a:lnTo>
                  <a:lnTo>
                    <a:pt x="277" y="434"/>
                  </a:lnTo>
                  <a:lnTo>
                    <a:pt x="270" y="443"/>
                  </a:lnTo>
                  <a:lnTo>
                    <a:pt x="262" y="451"/>
                  </a:lnTo>
                  <a:lnTo>
                    <a:pt x="252" y="458"/>
                  </a:lnTo>
                  <a:lnTo>
                    <a:pt x="238" y="461"/>
                  </a:lnTo>
                  <a:lnTo>
                    <a:pt x="222" y="461"/>
                  </a:lnTo>
                  <a:lnTo>
                    <a:pt x="201" y="457"/>
                  </a:lnTo>
                  <a:lnTo>
                    <a:pt x="183" y="447"/>
                  </a:lnTo>
                  <a:lnTo>
                    <a:pt x="168" y="436"/>
                  </a:lnTo>
                  <a:lnTo>
                    <a:pt x="158" y="421"/>
                  </a:lnTo>
                  <a:lnTo>
                    <a:pt x="172" y="410"/>
                  </a:lnTo>
                  <a:lnTo>
                    <a:pt x="189" y="401"/>
                  </a:lnTo>
                  <a:lnTo>
                    <a:pt x="208" y="396"/>
                  </a:lnTo>
                  <a:lnTo>
                    <a:pt x="229" y="396"/>
                  </a:lnTo>
                  <a:close/>
                  <a:moveTo>
                    <a:pt x="834" y="282"/>
                  </a:moveTo>
                  <a:lnTo>
                    <a:pt x="853" y="282"/>
                  </a:lnTo>
                  <a:lnTo>
                    <a:pt x="870" y="286"/>
                  </a:lnTo>
                  <a:lnTo>
                    <a:pt x="885" y="293"/>
                  </a:lnTo>
                  <a:lnTo>
                    <a:pt x="879" y="314"/>
                  </a:lnTo>
                  <a:lnTo>
                    <a:pt x="867" y="333"/>
                  </a:lnTo>
                  <a:lnTo>
                    <a:pt x="849" y="350"/>
                  </a:lnTo>
                  <a:lnTo>
                    <a:pt x="827" y="363"/>
                  </a:lnTo>
                  <a:lnTo>
                    <a:pt x="808" y="369"/>
                  </a:lnTo>
                  <a:lnTo>
                    <a:pt x="792" y="370"/>
                  </a:lnTo>
                  <a:lnTo>
                    <a:pt x="778" y="366"/>
                  </a:lnTo>
                  <a:lnTo>
                    <a:pt x="765" y="361"/>
                  </a:lnTo>
                  <a:lnTo>
                    <a:pt x="755" y="353"/>
                  </a:lnTo>
                  <a:lnTo>
                    <a:pt x="756" y="339"/>
                  </a:lnTo>
                  <a:lnTo>
                    <a:pt x="759" y="326"/>
                  </a:lnTo>
                  <a:lnTo>
                    <a:pt x="766" y="313"/>
                  </a:lnTo>
                  <a:lnTo>
                    <a:pt x="778" y="301"/>
                  </a:lnTo>
                  <a:lnTo>
                    <a:pt x="795" y="291"/>
                  </a:lnTo>
                  <a:lnTo>
                    <a:pt x="814" y="284"/>
                  </a:lnTo>
                  <a:lnTo>
                    <a:pt x="834" y="282"/>
                  </a:lnTo>
                  <a:close/>
                  <a:moveTo>
                    <a:pt x="200" y="282"/>
                  </a:moveTo>
                  <a:lnTo>
                    <a:pt x="220" y="284"/>
                  </a:lnTo>
                  <a:lnTo>
                    <a:pt x="239" y="291"/>
                  </a:lnTo>
                  <a:lnTo>
                    <a:pt x="255" y="301"/>
                  </a:lnTo>
                  <a:lnTo>
                    <a:pt x="267" y="313"/>
                  </a:lnTo>
                  <a:lnTo>
                    <a:pt x="275" y="326"/>
                  </a:lnTo>
                  <a:lnTo>
                    <a:pt x="278" y="339"/>
                  </a:lnTo>
                  <a:lnTo>
                    <a:pt x="279" y="353"/>
                  </a:lnTo>
                  <a:lnTo>
                    <a:pt x="268" y="361"/>
                  </a:lnTo>
                  <a:lnTo>
                    <a:pt x="255" y="366"/>
                  </a:lnTo>
                  <a:lnTo>
                    <a:pt x="241" y="370"/>
                  </a:lnTo>
                  <a:lnTo>
                    <a:pt x="224" y="369"/>
                  </a:lnTo>
                  <a:lnTo>
                    <a:pt x="206" y="363"/>
                  </a:lnTo>
                  <a:lnTo>
                    <a:pt x="184" y="350"/>
                  </a:lnTo>
                  <a:lnTo>
                    <a:pt x="166" y="333"/>
                  </a:lnTo>
                  <a:lnTo>
                    <a:pt x="153" y="314"/>
                  </a:lnTo>
                  <a:lnTo>
                    <a:pt x="148" y="293"/>
                  </a:lnTo>
                  <a:lnTo>
                    <a:pt x="162" y="286"/>
                  </a:lnTo>
                  <a:lnTo>
                    <a:pt x="181" y="282"/>
                  </a:lnTo>
                  <a:lnTo>
                    <a:pt x="200" y="282"/>
                  </a:lnTo>
                  <a:close/>
                  <a:moveTo>
                    <a:pt x="710" y="279"/>
                  </a:moveTo>
                  <a:lnTo>
                    <a:pt x="726" y="283"/>
                  </a:lnTo>
                  <a:lnTo>
                    <a:pt x="726" y="303"/>
                  </a:lnTo>
                  <a:lnTo>
                    <a:pt x="719" y="324"/>
                  </a:lnTo>
                  <a:lnTo>
                    <a:pt x="708" y="345"/>
                  </a:lnTo>
                  <a:lnTo>
                    <a:pt x="692" y="362"/>
                  </a:lnTo>
                  <a:lnTo>
                    <a:pt x="676" y="372"/>
                  </a:lnTo>
                  <a:lnTo>
                    <a:pt x="661" y="377"/>
                  </a:lnTo>
                  <a:lnTo>
                    <a:pt x="647" y="378"/>
                  </a:lnTo>
                  <a:lnTo>
                    <a:pt x="633" y="375"/>
                  </a:lnTo>
                  <a:lnTo>
                    <a:pt x="622" y="371"/>
                  </a:lnTo>
                  <a:lnTo>
                    <a:pt x="619" y="358"/>
                  </a:lnTo>
                  <a:lnTo>
                    <a:pt x="619" y="346"/>
                  </a:lnTo>
                  <a:lnTo>
                    <a:pt x="622" y="332"/>
                  </a:lnTo>
                  <a:lnTo>
                    <a:pt x="630" y="318"/>
                  </a:lnTo>
                  <a:lnTo>
                    <a:pt x="642" y="304"/>
                  </a:lnTo>
                  <a:lnTo>
                    <a:pt x="658" y="293"/>
                  </a:lnTo>
                  <a:lnTo>
                    <a:pt x="676" y="285"/>
                  </a:lnTo>
                  <a:lnTo>
                    <a:pt x="693" y="280"/>
                  </a:lnTo>
                  <a:lnTo>
                    <a:pt x="710" y="279"/>
                  </a:lnTo>
                  <a:close/>
                  <a:moveTo>
                    <a:pt x="323" y="279"/>
                  </a:moveTo>
                  <a:lnTo>
                    <a:pt x="340" y="280"/>
                  </a:lnTo>
                  <a:lnTo>
                    <a:pt x="358" y="285"/>
                  </a:lnTo>
                  <a:lnTo>
                    <a:pt x="375" y="293"/>
                  </a:lnTo>
                  <a:lnTo>
                    <a:pt x="390" y="304"/>
                  </a:lnTo>
                  <a:lnTo>
                    <a:pt x="403" y="318"/>
                  </a:lnTo>
                  <a:lnTo>
                    <a:pt x="411" y="332"/>
                  </a:lnTo>
                  <a:lnTo>
                    <a:pt x="414" y="346"/>
                  </a:lnTo>
                  <a:lnTo>
                    <a:pt x="414" y="358"/>
                  </a:lnTo>
                  <a:lnTo>
                    <a:pt x="412" y="371"/>
                  </a:lnTo>
                  <a:lnTo>
                    <a:pt x="400" y="375"/>
                  </a:lnTo>
                  <a:lnTo>
                    <a:pt x="387" y="378"/>
                  </a:lnTo>
                  <a:lnTo>
                    <a:pt x="372" y="377"/>
                  </a:lnTo>
                  <a:lnTo>
                    <a:pt x="357" y="372"/>
                  </a:lnTo>
                  <a:lnTo>
                    <a:pt x="342" y="362"/>
                  </a:lnTo>
                  <a:lnTo>
                    <a:pt x="326" y="345"/>
                  </a:lnTo>
                  <a:lnTo>
                    <a:pt x="314" y="324"/>
                  </a:lnTo>
                  <a:lnTo>
                    <a:pt x="308" y="303"/>
                  </a:lnTo>
                  <a:lnTo>
                    <a:pt x="307" y="283"/>
                  </a:lnTo>
                  <a:lnTo>
                    <a:pt x="323" y="279"/>
                  </a:lnTo>
                  <a:close/>
                  <a:moveTo>
                    <a:pt x="601" y="188"/>
                  </a:moveTo>
                  <a:lnTo>
                    <a:pt x="610" y="203"/>
                  </a:lnTo>
                  <a:lnTo>
                    <a:pt x="617" y="221"/>
                  </a:lnTo>
                  <a:lnTo>
                    <a:pt x="621" y="240"/>
                  </a:lnTo>
                  <a:lnTo>
                    <a:pt x="619" y="261"/>
                  </a:lnTo>
                  <a:lnTo>
                    <a:pt x="615" y="283"/>
                  </a:lnTo>
                  <a:lnTo>
                    <a:pt x="608" y="299"/>
                  </a:lnTo>
                  <a:lnTo>
                    <a:pt x="600" y="311"/>
                  </a:lnTo>
                  <a:lnTo>
                    <a:pt x="590" y="321"/>
                  </a:lnTo>
                  <a:lnTo>
                    <a:pt x="579" y="326"/>
                  </a:lnTo>
                  <a:lnTo>
                    <a:pt x="568" y="331"/>
                  </a:lnTo>
                  <a:lnTo>
                    <a:pt x="556" y="333"/>
                  </a:lnTo>
                  <a:lnTo>
                    <a:pt x="547" y="324"/>
                  </a:lnTo>
                  <a:lnTo>
                    <a:pt x="540" y="315"/>
                  </a:lnTo>
                  <a:lnTo>
                    <a:pt x="535" y="303"/>
                  </a:lnTo>
                  <a:lnTo>
                    <a:pt x="532" y="290"/>
                  </a:lnTo>
                  <a:lnTo>
                    <a:pt x="532" y="275"/>
                  </a:lnTo>
                  <a:lnTo>
                    <a:pt x="536" y="258"/>
                  </a:lnTo>
                  <a:lnTo>
                    <a:pt x="546" y="234"/>
                  </a:lnTo>
                  <a:lnTo>
                    <a:pt x="561" y="213"/>
                  </a:lnTo>
                  <a:lnTo>
                    <a:pt x="580" y="197"/>
                  </a:lnTo>
                  <a:lnTo>
                    <a:pt x="601" y="188"/>
                  </a:lnTo>
                  <a:close/>
                  <a:moveTo>
                    <a:pt x="433" y="188"/>
                  </a:moveTo>
                  <a:lnTo>
                    <a:pt x="453" y="197"/>
                  </a:lnTo>
                  <a:lnTo>
                    <a:pt x="472" y="213"/>
                  </a:lnTo>
                  <a:lnTo>
                    <a:pt x="487" y="234"/>
                  </a:lnTo>
                  <a:lnTo>
                    <a:pt x="498" y="258"/>
                  </a:lnTo>
                  <a:lnTo>
                    <a:pt x="501" y="275"/>
                  </a:lnTo>
                  <a:lnTo>
                    <a:pt x="501" y="290"/>
                  </a:lnTo>
                  <a:lnTo>
                    <a:pt x="498" y="303"/>
                  </a:lnTo>
                  <a:lnTo>
                    <a:pt x="492" y="315"/>
                  </a:lnTo>
                  <a:lnTo>
                    <a:pt x="485" y="324"/>
                  </a:lnTo>
                  <a:lnTo>
                    <a:pt x="477" y="333"/>
                  </a:lnTo>
                  <a:lnTo>
                    <a:pt x="466" y="331"/>
                  </a:lnTo>
                  <a:lnTo>
                    <a:pt x="454" y="326"/>
                  </a:lnTo>
                  <a:lnTo>
                    <a:pt x="443" y="321"/>
                  </a:lnTo>
                  <a:lnTo>
                    <a:pt x="433" y="311"/>
                  </a:lnTo>
                  <a:lnTo>
                    <a:pt x="425" y="299"/>
                  </a:lnTo>
                  <a:lnTo>
                    <a:pt x="418" y="283"/>
                  </a:lnTo>
                  <a:lnTo>
                    <a:pt x="413" y="261"/>
                  </a:lnTo>
                  <a:lnTo>
                    <a:pt x="413" y="240"/>
                  </a:lnTo>
                  <a:lnTo>
                    <a:pt x="416" y="221"/>
                  </a:lnTo>
                  <a:lnTo>
                    <a:pt x="422" y="203"/>
                  </a:lnTo>
                  <a:lnTo>
                    <a:pt x="433" y="188"/>
                  </a:lnTo>
                  <a:close/>
                  <a:moveTo>
                    <a:pt x="827" y="180"/>
                  </a:moveTo>
                  <a:lnTo>
                    <a:pt x="845" y="182"/>
                  </a:lnTo>
                  <a:lnTo>
                    <a:pt x="844" y="200"/>
                  </a:lnTo>
                  <a:lnTo>
                    <a:pt x="838" y="219"/>
                  </a:lnTo>
                  <a:lnTo>
                    <a:pt x="828" y="237"/>
                  </a:lnTo>
                  <a:lnTo>
                    <a:pt x="814" y="252"/>
                  </a:lnTo>
                  <a:lnTo>
                    <a:pt x="797" y="263"/>
                  </a:lnTo>
                  <a:lnTo>
                    <a:pt x="781" y="267"/>
                  </a:lnTo>
                  <a:lnTo>
                    <a:pt x="765" y="266"/>
                  </a:lnTo>
                  <a:lnTo>
                    <a:pt x="752" y="261"/>
                  </a:lnTo>
                  <a:lnTo>
                    <a:pt x="750" y="250"/>
                  </a:lnTo>
                  <a:lnTo>
                    <a:pt x="750" y="238"/>
                  </a:lnTo>
                  <a:lnTo>
                    <a:pt x="752" y="226"/>
                  </a:lnTo>
                  <a:lnTo>
                    <a:pt x="759" y="213"/>
                  </a:lnTo>
                  <a:lnTo>
                    <a:pt x="771" y="202"/>
                  </a:lnTo>
                  <a:lnTo>
                    <a:pt x="788" y="189"/>
                  </a:lnTo>
                  <a:lnTo>
                    <a:pt x="807" y="182"/>
                  </a:lnTo>
                  <a:lnTo>
                    <a:pt x="827" y="180"/>
                  </a:lnTo>
                  <a:close/>
                  <a:moveTo>
                    <a:pt x="206" y="180"/>
                  </a:moveTo>
                  <a:lnTo>
                    <a:pt x="225" y="182"/>
                  </a:lnTo>
                  <a:lnTo>
                    <a:pt x="245" y="189"/>
                  </a:lnTo>
                  <a:lnTo>
                    <a:pt x="263" y="202"/>
                  </a:lnTo>
                  <a:lnTo>
                    <a:pt x="274" y="213"/>
                  </a:lnTo>
                  <a:lnTo>
                    <a:pt x="280" y="226"/>
                  </a:lnTo>
                  <a:lnTo>
                    <a:pt x="284" y="238"/>
                  </a:lnTo>
                  <a:lnTo>
                    <a:pt x="284" y="250"/>
                  </a:lnTo>
                  <a:lnTo>
                    <a:pt x="282" y="261"/>
                  </a:lnTo>
                  <a:lnTo>
                    <a:pt x="268" y="266"/>
                  </a:lnTo>
                  <a:lnTo>
                    <a:pt x="253" y="267"/>
                  </a:lnTo>
                  <a:lnTo>
                    <a:pt x="237" y="263"/>
                  </a:lnTo>
                  <a:lnTo>
                    <a:pt x="220" y="252"/>
                  </a:lnTo>
                  <a:lnTo>
                    <a:pt x="205" y="237"/>
                  </a:lnTo>
                  <a:lnTo>
                    <a:pt x="194" y="219"/>
                  </a:lnTo>
                  <a:lnTo>
                    <a:pt x="189" y="200"/>
                  </a:lnTo>
                  <a:lnTo>
                    <a:pt x="189" y="182"/>
                  </a:lnTo>
                  <a:lnTo>
                    <a:pt x="206" y="180"/>
                  </a:lnTo>
                  <a:close/>
                  <a:moveTo>
                    <a:pt x="750" y="101"/>
                  </a:moveTo>
                  <a:lnTo>
                    <a:pt x="756" y="118"/>
                  </a:lnTo>
                  <a:lnTo>
                    <a:pt x="757" y="138"/>
                  </a:lnTo>
                  <a:lnTo>
                    <a:pt x="755" y="158"/>
                  </a:lnTo>
                  <a:lnTo>
                    <a:pt x="748" y="179"/>
                  </a:lnTo>
                  <a:lnTo>
                    <a:pt x="737" y="198"/>
                  </a:lnTo>
                  <a:lnTo>
                    <a:pt x="725" y="214"/>
                  </a:lnTo>
                  <a:lnTo>
                    <a:pt x="710" y="224"/>
                  </a:lnTo>
                  <a:lnTo>
                    <a:pt x="695" y="230"/>
                  </a:lnTo>
                  <a:lnTo>
                    <a:pt x="680" y="232"/>
                  </a:lnTo>
                  <a:lnTo>
                    <a:pt x="665" y="231"/>
                  </a:lnTo>
                  <a:lnTo>
                    <a:pt x="658" y="219"/>
                  </a:lnTo>
                  <a:lnTo>
                    <a:pt x="654" y="204"/>
                  </a:lnTo>
                  <a:lnTo>
                    <a:pt x="653" y="188"/>
                  </a:lnTo>
                  <a:lnTo>
                    <a:pt x="657" y="171"/>
                  </a:lnTo>
                  <a:lnTo>
                    <a:pt x="666" y="151"/>
                  </a:lnTo>
                  <a:lnTo>
                    <a:pt x="680" y="134"/>
                  </a:lnTo>
                  <a:lnTo>
                    <a:pt x="696" y="120"/>
                  </a:lnTo>
                  <a:lnTo>
                    <a:pt x="713" y="110"/>
                  </a:lnTo>
                  <a:lnTo>
                    <a:pt x="732" y="103"/>
                  </a:lnTo>
                  <a:lnTo>
                    <a:pt x="750" y="101"/>
                  </a:lnTo>
                  <a:close/>
                  <a:moveTo>
                    <a:pt x="284" y="101"/>
                  </a:moveTo>
                  <a:lnTo>
                    <a:pt x="301" y="103"/>
                  </a:lnTo>
                  <a:lnTo>
                    <a:pt x="319" y="110"/>
                  </a:lnTo>
                  <a:lnTo>
                    <a:pt x="338" y="120"/>
                  </a:lnTo>
                  <a:lnTo>
                    <a:pt x="354" y="134"/>
                  </a:lnTo>
                  <a:lnTo>
                    <a:pt x="367" y="151"/>
                  </a:lnTo>
                  <a:lnTo>
                    <a:pt x="377" y="171"/>
                  </a:lnTo>
                  <a:lnTo>
                    <a:pt x="380" y="188"/>
                  </a:lnTo>
                  <a:lnTo>
                    <a:pt x="379" y="204"/>
                  </a:lnTo>
                  <a:lnTo>
                    <a:pt x="374" y="219"/>
                  </a:lnTo>
                  <a:lnTo>
                    <a:pt x="367" y="231"/>
                  </a:lnTo>
                  <a:lnTo>
                    <a:pt x="354" y="232"/>
                  </a:lnTo>
                  <a:lnTo>
                    <a:pt x="339" y="230"/>
                  </a:lnTo>
                  <a:lnTo>
                    <a:pt x="323" y="224"/>
                  </a:lnTo>
                  <a:lnTo>
                    <a:pt x="309" y="214"/>
                  </a:lnTo>
                  <a:lnTo>
                    <a:pt x="295" y="198"/>
                  </a:lnTo>
                  <a:lnTo>
                    <a:pt x="285" y="179"/>
                  </a:lnTo>
                  <a:lnTo>
                    <a:pt x="279" y="158"/>
                  </a:lnTo>
                  <a:lnTo>
                    <a:pt x="277" y="138"/>
                  </a:lnTo>
                  <a:lnTo>
                    <a:pt x="278" y="118"/>
                  </a:lnTo>
                  <a:lnTo>
                    <a:pt x="284" y="101"/>
                  </a:lnTo>
                  <a:close/>
                  <a:moveTo>
                    <a:pt x="652" y="25"/>
                  </a:moveTo>
                  <a:lnTo>
                    <a:pt x="661" y="41"/>
                  </a:lnTo>
                  <a:lnTo>
                    <a:pt x="666" y="61"/>
                  </a:lnTo>
                  <a:lnTo>
                    <a:pt x="668" y="83"/>
                  </a:lnTo>
                  <a:lnTo>
                    <a:pt x="663" y="104"/>
                  </a:lnTo>
                  <a:lnTo>
                    <a:pt x="656" y="119"/>
                  </a:lnTo>
                  <a:lnTo>
                    <a:pt x="647" y="131"/>
                  </a:lnTo>
                  <a:lnTo>
                    <a:pt x="637" y="139"/>
                  </a:lnTo>
                  <a:lnTo>
                    <a:pt x="625" y="143"/>
                  </a:lnTo>
                  <a:lnTo>
                    <a:pt x="614" y="146"/>
                  </a:lnTo>
                  <a:lnTo>
                    <a:pt x="606" y="138"/>
                  </a:lnTo>
                  <a:lnTo>
                    <a:pt x="599" y="127"/>
                  </a:lnTo>
                  <a:lnTo>
                    <a:pt x="594" y="115"/>
                  </a:lnTo>
                  <a:lnTo>
                    <a:pt x="593" y="100"/>
                  </a:lnTo>
                  <a:lnTo>
                    <a:pt x="597" y="84"/>
                  </a:lnTo>
                  <a:lnTo>
                    <a:pt x="606" y="63"/>
                  </a:lnTo>
                  <a:lnTo>
                    <a:pt x="618" y="46"/>
                  </a:lnTo>
                  <a:lnTo>
                    <a:pt x="634" y="32"/>
                  </a:lnTo>
                  <a:lnTo>
                    <a:pt x="652" y="25"/>
                  </a:lnTo>
                  <a:close/>
                  <a:moveTo>
                    <a:pt x="382" y="25"/>
                  </a:moveTo>
                  <a:lnTo>
                    <a:pt x="400" y="32"/>
                  </a:lnTo>
                  <a:lnTo>
                    <a:pt x="414" y="46"/>
                  </a:lnTo>
                  <a:lnTo>
                    <a:pt x="427" y="63"/>
                  </a:lnTo>
                  <a:lnTo>
                    <a:pt x="436" y="84"/>
                  </a:lnTo>
                  <a:lnTo>
                    <a:pt x="440" y="100"/>
                  </a:lnTo>
                  <a:lnTo>
                    <a:pt x="438" y="115"/>
                  </a:lnTo>
                  <a:lnTo>
                    <a:pt x="434" y="127"/>
                  </a:lnTo>
                  <a:lnTo>
                    <a:pt x="428" y="138"/>
                  </a:lnTo>
                  <a:lnTo>
                    <a:pt x="419" y="146"/>
                  </a:lnTo>
                  <a:lnTo>
                    <a:pt x="408" y="143"/>
                  </a:lnTo>
                  <a:lnTo>
                    <a:pt x="396" y="139"/>
                  </a:lnTo>
                  <a:lnTo>
                    <a:pt x="386" y="131"/>
                  </a:lnTo>
                  <a:lnTo>
                    <a:pt x="377" y="119"/>
                  </a:lnTo>
                  <a:lnTo>
                    <a:pt x="370" y="104"/>
                  </a:lnTo>
                  <a:lnTo>
                    <a:pt x="366" y="83"/>
                  </a:lnTo>
                  <a:lnTo>
                    <a:pt x="366" y="61"/>
                  </a:lnTo>
                  <a:lnTo>
                    <a:pt x="372" y="41"/>
                  </a:lnTo>
                  <a:lnTo>
                    <a:pt x="382" y="25"/>
                  </a:lnTo>
                  <a:close/>
                  <a:moveTo>
                    <a:pt x="516" y="0"/>
                  </a:moveTo>
                  <a:lnTo>
                    <a:pt x="532" y="14"/>
                  </a:lnTo>
                  <a:lnTo>
                    <a:pt x="546" y="31"/>
                  </a:lnTo>
                  <a:lnTo>
                    <a:pt x="556" y="53"/>
                  </a:lnTo>
                  <a:lnTo>
                    <a:pt x="562" y="76"/>
                  </a:lnTo>
                  <a:lnTo>
                    <a:pt x="564" y="100"/>
                  </a:lnTo>
                  <a:lnTo>
                    <a:pt x="563" y="120"/>
                  </a:lnTo>
                  <a:lnTo>
                    <a:pt x="558" y="136"/>
                  </a:lnTo>
                  <a:lnTo>
                    <a:pt x="550" y="150"/>
                  </a:lnTo>
                  <a:lnTo>
                    <a:pt x="540" y="162"/>
                  </a:lnTo>
                  <a:lnTo>
                    <a:pt x="529" y="170"/>
                  </a:lnTo>
                  <a:lnTo>
                    <a:pt x="516" y="176"/>
                  </a:lnTo>
                  <a:lnTo>
                    <a:pt x="505" y="170"/>
                  </a:lnTo>
                  <a:lnTo>
                    <a:pt x="493" y="162"/>
                  </a:lnTo>
                  <a:lnTo>
                    <a:pt x="483" y="150"/>
                  </a:lnTo>
                  <a:lnTo>
                    <a:pt x="475" y="136"/>
                  </a:lnTo>
                  <a:lnTo>
                    <a:pt x="471" y="120"/>
                  </a:lnTo>
                  <a:lnTo>
                    <a:pt x="468" y="100"/>
                  </a:lnTo>
                  <a:lnTo>
                    <a:pt x="471" y="76"/>
                  </a:lnTo>
                  <a:lnTo>
                    <a:pt x="477" y="53"/>
                  </a:lnTo>
                  <a:lnTo>
                    <a:pt x="488" y="31"/>
                  </a:lnTo>
                  <a:lnTo>
                    <a:pt x="500" y="14"/>
                  </a:lnTo>
                  <a:lnTo>
                    <a:pt x="516" y="0"/>
                  </a:lnTo>
                  <a:close/>
                </a:path>
              </a:pathLst>
            </a:custGeom>
            <a:solidFill>
              <a:srgbClr val="54B948"/>
            </a:solidFill>
            <a:ln w="9525">
              <a:noFill/>
              <a:round/>
              <a:headEnd/>
              <a:tailEnd/>
            </a:ln>
          </p:spPr>
          <p:txBody>
            <a:bodyPr>
              <a:prstTxWarp prst="textNoShape">
                <a:avLst/>
              </a:prstTxWarp>
            </a:bodyPr>
            <a:lstStyle/>
            <a:p>
              <a:pPr defTabSz="457200" fontAlgn="base">
                <a:spcBef>
                  <a:spcPct val="0"/>
                </a:spcBef>
                <a:spcAft>
                  <a:spcPct val="0"/>
                </a:spcAft>
              </a:pPr>
              <a:endParaRPr lang="en-US" sz="2400">
                <a:solidFill>
                  <a:srgbClr val="FFFF00"/>
                </a:solidFill>
                <a:latin typeface="Arial" pitchFamily="-1" charset="0"/>
                <a:cs typeface="Arial" pitchFamily="-1" charset="0"/>
              </a:endParaRPr>
            </a:p>
          </p:txBody>
        </p:sp>
        <p:sp>
          <p:nvSpPr>
            <p:cNvPr id="13321" name="Freeform 9"/>
            <p:cNvSpPr>
              <a:spLocks noEditPoints="1"/>
            </p:cNvSpPr>
            <p:nvPr/>
          </p:nvSpPr>
          <p:spPr bwMode="auto">
            <a:xfrm>
              <a:off x="7689850" y="6261100"/>
              <a:ext cx="898525" cy="336550"/>
            </a:xfrm>
            <a:custGeom>
              <a:avLst/>
              <a:gdLst>
                <a:gd name="T0" fmla="*/ 2147483647 w 1700"/>
                <a:gd name="T1" fmla="*/ 2147483647 h 637"/>
                <a:gd name="T2" fmla="*/ 2147483647 w 1700"/>
                <a:gd name="T3" fmla="*/ 2147483647 h 637"/>
                <a:gd name="T4" fmla="*/ 2147483647 w 1700"/>
                <a:gd name="T5" fmla="*/ 2147483647 h 637"/>
                <a:gd name="T6" fmla="*/ 2147483647 w 1700"/>
                <a:gd name="T7" fmla="*/ 2147483647 h 637"/>
                <a:gd name="T8" fmla="*/ 2147483647 w 1700"/>
                <a:gd name="T9" fmla="*/ 2147483647 h 637"/>
                <a:gd name="T10" fmla="*/ 2147483647 w 1700"/>
                <a:gd name="T11" fmla="*/ 2147483647 h 637"/>
                <a:gd name="T12" fmla="*/ 2147483647 w 1700"/>
                <a:gd name="T13" fmla="*/ 2147483647 h 637"/>
                <a:gd name="T14" fmla="*/ 2147483647 w 1700"/>
                <a:gd name="T15" fmla="*/ 2147483647 h 637"/>
                <a:gd name="T16" fmla="*/ 2147483647 w 1700"/>
                <a:gd name="T17" fmla="*/ 2147483647 h 637"/>
                <a:gd name="T18" fmla="*/ 2147483647 w 1700"/>
                <a:gd name="T19" fmla="*/ 2147483647 h 637"/>
                <a:gd name="T20" fmla="*/ 2147483647 w 1700"/>
                <a:gd name="T21" fmla="*/ 2147483647 h 637"/>
                <a:gd name="T22" fmla="*/ 2147483647 w 1700"/>
                <a:gd name="T23" fmla="*/ 2147483647 h 637"/>
                <a:gd name="T24" fmla="*/ 2147483647 w 1700"/>
                <a:gd name="T25" fmla="*/ 2147483647 h 637"/>
                <a:gd name="T26" fmla="*/ 2147483647 w 1700"/>
                <a:gd name="T27" fmla="*/ 2147483647 h 637"/>
                <a:gd name="T28" fmla="*/ 2147483647 w 1700"/>
                <a:gd name="T29" fmla="*/ 2147483647 h 637"/>
                <a:gd name="T30" fmla="*/ 2147483647 w 1700"/>
                <a:gd name="T31" fmla="*/ 2147483647 h 637"/>
                <a:gd name="T32" fmla="*/ 2147483647 w 1700"/>
                <a:gd name="T33" fmla="*/ 2147483647 h 637"/>
                <a:gd name="T34" fmla="*/ 2147483647 w 1700"/>
                <a:gd name="T35" fmla="*/ 2147483647 h 637"/>
                <a:gd name="T36" fmla="*/ 2147483647 w 1700"/>
                <a:gd name="T37" fmla="*/ 2147483647 h 637"/>
                <a:gd name="T38" fmla="*/ 2147483647 w 1700"/>
                <a:gd name="T39" fmla="*/ 2147483647 h 637"/>
                <a:gd name="T40" fmla="*/ 2147483647 w 1700"/>
                <a:gd name="T41" fmla="*/ 2147483647 h 637"/>
                <a:gd name="T42" fmla="*/ 2147483647 w 1700"/>
                <a:gd name="T43" fmla="*/ 2147483647 h 637"/>
                <a:gd name="T44" fmla="*/ 2147483647 w 1700"/>
                <a:gd name="T45" fmla="*/ 2147483647 h 637"/>
                <a:gd name="T46" fmla="*/ 2147483647 w 1700"/>
                <a:gd name="T47" fmla="*/ 2147483647 h 637"/>
                <a:gd name="T48" fmla="*/ 2147483647 w 1700"/>
                <a:gd name="T49" fmla="*/ 2147483647 h 637"/>
                <a:gd name="T50" fmla="*/ 2147483647 w 1700"/>
                <a:gd name="T51" fmla="*/ 2147483647 h 637"/>
                <a:gd name="T52" fmla="*/ 2147483647 w 1700"/>
                <a:gd name="T53" fmla="*/ 2147483647 h 637"/>
                <a:gd name="T54" fmla="*/ 2147483647 w 1700"/>
                <a:gd name="T55" fmla="*/ 2147483647 h 637"/>
                <a:gd name="T56" fmla="*/ 2147483647 w 1700"/>
                <a:gd name="T57" fmla="*/ 2147483647 h 637"/>
                <a:gd name="T58" fmla="*/ 2147483647 w 1700"/>
                <a:gd name="T59" fmla="*/ 2147483647 h 637"/>
                <a:gd name="T60" fmla="*/ 2147483647 w 1700"/>
                <a:gd name="T61" fmla="*/ 2147483647 h 637"/>
                <a:gd name="T62" fmla="*/ 2147483647 w 1700"/>
                <a:gd name="T63" fmla="*/ 2147483647 h 637"/>
                <a:gd name="T64" fmla="*/ 2147483647 w 1700"/>
                <a:gd name="T65" fmla="*/ 2147483647 h 637"/>
                <a:gd name="T66" fmla="*/ 2147483647 w 1700"/>
                <a:gd name="T67" fmla="*/ 2147483647 h 637"/>
                <a:gd name="T68" fmla="*/ 2147483647 w 1700"/>
                <a:gd name="T69" fmla="*/ 2147483647 h 637"/>
                <a:gd name="T70" fmla="*/ 2147483647 w 1700"/>
                <a:gd name="T71" fmla="*/ 2147483647 h 637"/>
                <a:gd name="T72" fmla="*/ 2147483647 w 1700"/>
                <a:gd name="T73" fmla="*/ 2147483647 h 637"/>
                <a:gd name="T74" fmla="*/ 2147483647 w 1700"/>
                <a:gd name="T75" fmla="*/ 2147483647 h 637"/>
                <a:gd name="T76" fmla="*/ 2147483647 w 1700"/>
                <a:gd name="T77" fmla="*/ 2147483647 h 637"/>
                <a:gd name="T78" fmla="*/ 2147483647 w 1700"/>
                <a:gd name="T79" fmla="*/ 2147483647 h 637"/>
                <a:gd name="T80" fmla="*/ 2147483647 w 1700"/>
                <a:gd name="T81" fmla="*/ 2147483647 h 637"/>
                <a:gd name="T82" fmla="*/ 2147483647 w 1700"/>
                <a:gd name="T83" fmla="*/ 2147483647 h 637"/>
                <a:gd name="T84" fmla="*/ 2147483647 w 1700"/>
                <a:gd name="T85" fmla="*/ 2147483647 h 637"/>
                <a:gd name="T86" fmla="*/ 2147483647 w 1700"/>
                <a:gd name="T87" fmla="*/ 2147483647 h 637"/>
                <a:gd name="T88" fmla="*/ 2147483647 w 1700"/>
                <a:gd name="T89" fmla="*/ 2147483647 h 637"/>
                <a:gd name="T90" fmla="*/ 2147483647 w 1700"/>
                <a:gd name="T91" fmla="*/ 2147483647 h 637"/>
                <a:gd name="T92" fmla="*/ 2147483647 w 1700"/>
                <a:gd name="T93" fmla="*/ 2147483647 h 637"/>
                <a:gd name="T94" fmla="*/ 2147483647 w 1700"/>
                <a:gd name="T95" fmla="*/ 2147483647 h 637"/>
                <a:gd name="T96" fmla="*/ 2147483647 w 1700"/>
                <a:gd name="T97" fmla="*/ 2147483647 h 637"/>
                <a:gd name="T98" fmla="*/ 2147483647 w 1700"/>
                <a:gd name="T99" fmla="*/ 2147483647 h 637"/>
                <a:gd name="T100" fmla="*/ 2147483647 w 1700"/>
                <a:gd name="T101" fmla="*/ 2147483647 h 637"/>
                <a:gd name="T102" fmla="*/ 2147483647 w 1700"/>
                <a:gd name="T103" fmla="*/ 2147483647 h 637"/>
                <a:gd name="T104" fmla="*/ 2147483647 w 1700"/>
                <a:gd name="T105" fmla="*/ 2147483647 h 637"/>
                <a:gd name="T106" fmla="*/ 2147483647 w 1700"/>
                <a:gd name="T107" fmla="*/ 2147483647 h 637"/>
                <a:gd name="T108" fmla="*/ 2147483647 w 1700"/>
                <a:gd name="T109" fmla="*/ 2147483647 h 637"/>
                <a:gd name="T110" fmla="*/ 2147483647 w 1700"/>
                <a:gd name="T111" fmla="*/ 0 h 637"/>
                <a:gd name="T112" fmla="*/ 2147483647 w 1700"/>
                <a:gd name="T113" fmla="*/ 2147483647 h 637"/>
                <a:gd name="T114" fmla="*/ 2147483647 w 1700"/>
                <a:gd name="T115" fmla="*/ 2147483647 h 637"/>
                <a:gd name="T116" fmla="*/ 2147483647 w 1700"/>
                <a:gd name="T117" fmla="*/ 2147483647 h 637"/>
                <a:gd name="T118" fmla="*/ 2147483647 w 1700"/>
                <a:gd name="T119" fmla="*/ 0 h 63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00"/>
                <a:gd name="T181" fmla="*/ 0 h 637"/>
                <a:gd name="T182" fmla="*/ 1700 w 1700"/>
                <a:gd name="T183" fmla="*/ 637 h 63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00" h="637">
                  <a:moveTo>
                    <a:pt x="1573" y="196"/>
                  </a:moveTo>
                  <a:lnTo>
                    <a:pt x="1546" y="199"/>
                  </a:lnTo>
                  <a:lnTo>
                    <a:pt x="1524" y="207"/>
                  </a:lnTo>
                  <a:lnTo>
                    <a:pt x="1504" y="218"/>
                  </a:lnTo>
                  <a:lnTo>
                    <a:pt x="1489" y="233"/>
                  </a:lnTo>
                  <a:lnTo>
                    <a:pt x="1477" y="252"/>
                  </a:lnTo>
                  <a:lnTo>
                    <a:pt x="1467" y="273"/>
                  </a:lnTo>
                  <a:lnTo>
                    <a:pt x="1462" y="297"/>
                  </a:lnTo>
                  <a:lnTo>
                    <a:pt x="1459" y="322"/>
                  </a:lnTo>
                  <a:lnTo>
                    <a:pt x="1462" y="350"/>
                  </a:lnTo>
                  <a:lnTo>
                    <a:pt x="1466" y="372"/>
                  </a:lnTo>
                  <a:lnTo>
                    <a:pt x="1473" y="392"/>
                  </a:lnTo>
                  <a:lnTo>
                    <a:pt x="1483" y="408"/>
                  </a:lnTo>
                  <a:lnTo>
                    <a:pt x="1497" y="419"/>
                  </a:lnTo>
                  <a:lnTo>
                    <a:pt x="1512" y="426"/>
                  </a:lnTo>
                  <a:lnTo>
                    <a:pt x="1530" y="428"/>
                  </a:lnTo>
                  <a:lnTo>
                    <a:pt x="1546" y="426"/>
                  </a:lnTo>
                  <a:lnTo>
                    <a:pt x="1561" y="422"/>
                  </a:lnTo>
                  <a:lnTo>
                    <a:pt x="1575" y="414"/>
                  </a:lnTo>
                  <a:lnTo>
                    <a:pt x="1585" y="401"/>
                  </a:lnTo>
                  <a:lnTo>
                    <a:pt x="1595" y="386"/>
                  </a:lnTo>
                  <a:lnTo>
                    <a:pt x="1601" y="367"/>
                  </a:lnTo>
                  <a:lnTo>
                    <a:pt x="1606" y="343"/>
                  </a:lnTo>
                  <a:lnTo>
                    <a:pt x="1607" y="315"/>
                  </a:lnTo>
                  <a:lnTo>
                    <a:pt x="1607" y="200"/>
                  </a:lnTo>
                  <a:lnTo>
                    <a:pt x="1592" y="197"/>
                  </a:lnTo>
                  <a:lnTo>
                    <a:pt x="1573" y="196"/>
                  </a:lnTo>
                  <a:close/>
                  <a:moveTo>
                    <a:pt x="790" y="196"/>
                  </a:moveTo>
                  <a:lnTo>
                    <a:pt x="764" y="199"/>
                  </a:lnTo>
                  <a:lnTo>
                    <a:pt x="741" y="207"/>
                  </a:lnTo>
                  <a:lnTo>
                    <a:pt x="722" y="218"/>
                  </a:lnTo>
                  <a:lnTo>
                    <a:pt x="706" y="233"/>
                  </a:lnTo>
                  <a:lnTo>
                    <a:pt x="693" y="252"/>
                  </a:lnTo>
                  <a:lnTo>
                    <a:pt x="685" y="273"/>
                  </a:lnTo>
                  <a:lnTo>
                    <a:pt x="679" y="297"/>
                  </a:lnTo>
                  <a:lnTo>
                    <a:pt x="677" y="322"/>
                  </a:lnTo>
                  <a:lnTo>
                    <a:pt x="679" y="350"/>
                  </a:lnTo>
                  <a:lnTo>
                    <a:pt x="684" y="372"/>
                  </a:lnTo>
                  <a:lnTo>
                    <a:pt x="691" y="392"/>
                  </a:lnTo>
                  <a:lnTo>
                    <a:pt x="701" y="408"/>
                  </a:lnTo>
                  <a:lnTo>
                    <a:pt x="714" y="419"/>
                  </a:lnTo>
                  <a:lnTo>
                    <a:pt x="730" y="426"/>
                  </a:lnTo>
                  <a:lnTo>
                    <a:pt x="748" y="428"/>
                  </a:lnTo>
                  <a:lnTo>
                    <a:pt x="764" y="426"/>
                  </a:lnTo>
                  <a:lnTo>
                    <a:pt x="779" y="422"/>
                  </a:lnTo>
                  <a:lnTo>
                    <a:pt x="792" y="414"/>
                  </a:lnTo>
                  <a:lnTo>
                    <a:pt x="803" y="401"/>
                  </a:lnTo>
                  <a:lnTo>
                    <a:pt x="812" y="386"/>
                  </a:lnTo>
                  <a:lnTo>
                    <a:pt x="819" y="367"/>
                  </a:lnTo>
                  <a:lnTo>
                    <a:pt x="823" y="343"/>
                  </a:lnTo>
                  <a:lnTo>
                    <a:pt x="825" y="315"/>
                  </a:lnTo>
                  <a:lnTo>
                    <a:pt x="825" y="200"/>
                  </a:lnTo>
                  <a:lnTo>
                    <a:pt x="810" y="197"/>
                  </a:lnTo>
                  <a:lnTo>
                    <a:pt x="790" y="196"/>
                  </a:lnTo>
                  <a:close/>
                  <a:moveTo>
                    <a:pt x="433" y="140"/>
                  </a:moveTo>
                  <a:lnTo>
                    <a:pt x="517" y="140"/>
                  </a:lnTo>
                  <a:lnTo>
                    <a:pt x="517" y="487"/>
                  </a:lnTo>
                  <a:lnTo>
                    <a:pt x="433" y="487"/>
                  </a:lnTo>
                  <a:lnTo>
                    <a:pt x="433" y="140"/>
                  </a:lnTo>
                  <a:close/>
                  <a:moveTo>
                    <a:pt x="1576" y="132"/>
                  </a:moveTo>
                  <a:lnTo>
                    <a:pt x="1603" y="132"/>
                  </a:lnTo>
                  <a:lnTo>
                    <a:pt x="1627" y="136"/>
                  </a:lnTo>
                  <a:lnTo>
                    <a:pt x="1648" y="138"/>
                  </a:lnTo>
                  <a:lnTo>
                    <a:pt x="1667" y="143"/>
                  </a:lnTo>
                  <a:lnTo>
                    <a:pt x="1680" y="145"/>
                  </a:lnTo>
                  <a:lnTo>
                    <a:pt x="1690" y="147"/>
                  </a:lnTo>
                  <a:lnTo>
                    <a:pt x="1690" y="372"/>
                  </a:lnTo>
                  <a:lnTo>
                    <a:pt x="1691" y="400"/>
                  </a:lnTo>
                  <a:lnTo>
                    <a:pt x="1693" y="426"/>
                  </a:lnTo>
                  <a:lnTo>
                    <a:pt x="1695" y="451"/>
                  </a:lnTo>
                  <a:lnTo>
                    <a:pt x="1699" y="472"/>
                  </a:lnTo>
                  <a:lnTo>
                    <a:pt x="1700" y="487"/>
                  </a:lnTo>
                  <a:lnTo>
                    <a:pt x="1625" y="487"/>
                  </a:lnTo>
                  <a:lnTo>
                    <a:pt x="1625" y="479"/>
                  </a:lnTo>
                  <a:lnTo>
                    <a:pt x="1624" y="466"/>
                  </a:lnTo>
                  <a:lnTo>
                    <a:pt x="1623" y="451"/>
                  </a:lnTo>
                  <a:lnTo>
                    <a:pt x="1622" y="439"/>
                  </a:lnTo>
                  <a:lnTo>
                    <a:pt x="1621" y="430"/>
                  </a:lnTo>
                  <a:lnTo>
                    <a:pt x="1619" y="430"/>
                  </a:lnTo>
                  <a:lnTo>
                    <a:pt x="1614" y="439"/>
                  </a:lnTo>
                  <a:lnTo>
                    <a:pt x="1607" y="449"/>
                  </a:lnTo>
                  <a:lnTo>
                    <a:pt x="1598" y="460"/>
                  </a:lnTo>
                  <a:lnTo>
                    <a:pt x="1587" y="471"/>
                  </a:lnTo>
                  <a:lnTo>
                    <a:pt x="1572" y="480"/>
                  </a:lnTo>
                  <a:lnTo>
                    <a:pt x="1556" y="488"/>
                  </a:lnTo>
                  <a:lnTo>
                    <a:pt x="1535" y="494"/>
                  </a:lnTo>
                  <a:lnTo>
                    <a:pt x="1512" y="495"/>
                  </a:lnTo>
                  <a:lnTo>
                    <a:pt x="1483" y="492"/>
                  </a:lnTo>
                  <a:lnTo>
                    <a:pt x="1458" y="484"/>
                  </a:lnTo>
                  <a:lnTo>
                    <a:pt x="1436" y="473"/>
                  </a:lnTo>
                  <a:lnTo>
                    <a:pt x="1417" y="456"/>
                  </a:lnTo>
                  <a:lnTo>
                    <a:pt x="1402" y="436"/>
                  </a:lnTo>
                  <a:lnTo>
                    <a:pt x="1390" y="412"/>
                  </a:lnTo>
                  <a:lnTo>
                    <a:pt x="1381" y="387"/>
                  </a:lnTo>
                  <a:lnTo>
                    <a:pt x="1376" y="359"/>
                  </a:lnTo>
                  <a:lnTo>
                    <a:pt x="1375" y="328"/>
                  </a:lnTo>
                  <a:lnTo>
                    <a:pt x="1376" y="300"/>
                  </a:lnTo>
                  <a:lnTo>
                    <a:pt x="1380" y="274"/>
                  </a:lnTo>
                  <a:lnTo>
                    <a:pt x="1388" y="248"/>
                  </a:lnTo>
                  <a:lnTo>
                    <a:pt x="1400" y="224"/>
                  </a:lnTo>
                  <a:lnTo>
                    <a:pt x="1414" y="202"/>
                  </a:lnTo>
                  <a:lnTo>
                    <a:pt x="1432" y="183"/>
                  </a:lnTo>
                  <a:lnTo>
                    <a:pt x="1453" y="165"/>
                  </a:lnTo>
                  <a:lnTo>
                    <a:pt x="1478" y="152"/>
                  </a:lnTo>
                  <a:lnTo>
                    <a:pt x="1506" y="140"/>
                  </a:lnTo>
                  <a:lnTo>
                    <a:pt x="1540" y="135"/>
                  </a:lnTo>
                  <a:lnTo>
                    <a:pt x="1576" y="132"/>
                  </a:lnTo>
                  <a:close/>
                  <a:moveTo>
                    <a:pt x="1179" y="132"/>
                  </a:moveTo>
                  <a:lnTo>
                    <a:pt x="1207" y="135"/>
                  </a:lnTo>
                  <a:lnTo>
                    <a:pt x="1231" y="143"/>
                  </a:lnTo>
                  <a:lnTo>
                    <a:pt x="1252" y="154"/>
                  </a:lnTo>
                  <a:lnTo>
                    <a:pt x="1269" y="170"/>
                  </a:lnTo>
                  <a:lnTo>
                    <a:pt x="1283" y="188"/>
                  </a:lnTo>
                  <a:lnTo>
                    <a:pt x="1293" y="211"/>
                  </a:lnTo>
                  <a:lnTo>
                    <a:pt x="1299" y="235"/>
                  </a:lnTo>
                  <a:lnTo>
                    <a:pt x="1301" y="261"/>
                  </a:lnTo>
                  <a:lnTo>
                    <a:pt x="1301" y="487"/>
                  </a:lnTo>
                  <a:lnTo>
                    <a:pt x="1219" y="487"/>
                  </a:lnTo>
                  <a:lnTo>
                    <a:pt x="1219" y="277"/>
                  </a:lnTo>
                  <a:lnTo>
                    <a:pt x="1217" y="257"/>
                  </a:lnTo>
                  <a:lnTo>
                    <a:pt x="1211" y="239"/>
                  </a:lnTo>
                  <a:lnTo>
                    <a:pt x="1201" y="223"/>
                  </a:lnTo>
                  <a:lnTo>
                    <a:pt x="1188" y="210"/>
                  </a:lnTo>
                  <a:lnTo>
                    <a:pt x="1171" y="203"/>
                  </a:lnTo>
                  <a:lnTo>
                    <a:pt x="1151" y="200"/>
                  </a:lnTo>
                  <a:lnTo>
                    <a:pt x="1134" y="202"/>
                  </a:lnTo>
                  <a:lnTo>
                    <a:pt x="1119" y="208"/>
                  </a:lnTo>
                  <a:lnTo>
                    <a:pt x="1107" y="218"/>
                  </a:lnTo>
                  <a:lnTo>
                    <a:pt x="1097" y="229"/>
                  </a:lnTo>
                  <a:lnTo>
                    <a:pt x="1091" y="244"/>
                  </a:lnTo>
                  <a:lnTo>
                    <a:pt x="1086" y="260"/>
                  </a:lnTo>
                  <a:lnTo>
                    <a:pt x="1085" y="277"/>
                  </a:lnTo>
                  <a:lnTo>
                    <a:pt x="1085" y="487"/>
                  </a:lnTo>
                  <a:lnTo>
                    <a:pt x="1001" y="487"/>
                  </a:lnTo>
                  <a:lnTo>
                    <a:pt x="1001" y="248"/>
                  </a:lnTo>
                  <a:lnTo>
                    <a:pt x="1001" y="229"/>
                  </a:lnTo>
                  <a:lnTo>
                    <a:pt x="1001" y="209"/>
                  </a:lnTo>
                  <a:lnTo>
                    <a:pt x="1000" y="187"/>
                  </a:lnTo>
                  <a:lnTo>
                    <a:pt x="999" y="167"/>
                  </a:lnTo>
                  <a:lnTo>
                    <a:pt x="998" y="151"/>
                  </a:lnTo>
                  <a:lnTo>
                    <a:pt x="998" y="139"/>
                  </a:lnTo>
                  <a:lnTo>
                    <a:pt x="1072" y="139"/>
                  </a:lnTo>
                  <a:lnTo>
                    <a:pt x="1076" y="188"/>
                  </a:lnTo>
                  <a:lnTo>
                    <a:pt x="1078" y="188"/>
                  </a:lnTo>
                  <a:lnTo>
                    <a:pt x="1081" y="183"/>
                  </a:lnTo>
                  <a:lnTo>
                    <a:pt x="1088" y="173"/>
                  </a:lnTo>
                  <a:lnTo>
                    <a:pt x="1096" y="164"/>
                  </a:lnTo>
                  <a:lnTo>
                    <a:pt x="1107" y="155"/>
                  </a:lnTo>
                  <a:lnTo>
                    <a:pt x="1120" y="146"/>
                  </a:lnTo>
                  <a:lnTo>
                    <a:pt x="1138" y="139"/>
                  </a:lnTo>
                  <a:lnTo>
                    <a:pt x="1157" y="133"/>
                  </a:lnTo>
                  <a:lnTo>
                    <a:pt x="1179" y="132"/>
                  </a:lnTo>
                  <a:close/>
                  <a:moveTo>
                    <a:pt x="793" y="132"/>
                  </a:moveTo>
                  <a:lnTo>
                    <a:pt x="820" y="132"/>
                  </a:lnTo>
                  <a:lnTo>
                    <a:pt x="844" y="136"/>
                  </a:lnTo>
                  <a:lnTo>
                    <a:pt x="866" y="138"/>
                  </a:lnTo>
                  <a:lnTo>
                    <a:pt x="884" y="143"/>
                  </a:lnTo>
                  <a:lnTo>
                    <a:pt x="898" y="145"/>
                  </a:lnTo>
                  <a:lnTo>
                    <a:pt x="907" y="147"/>
                  </a:lnTo>
                  <a:lnTo>
                    <a:pt x="907" y="454"/>
                  </a:lnTo>
                  <a:lnTo>
                    <a:pt x="906" y="489"/>
                  </a:lnTo>
                  <a:lnTo>
                    <a:pt x="902" y="521"/>
                  </a:lnTo>
                  <a:lnTo>
                    <a:pt x="894" y="548"/>
                  </a:lnTo>
                  <a:lnTo>
                    <a:pt x="882" y="571"/>
                  </a:lnTo>
                  <a:lnTo>
                    <a:pt x="869" y="590"/>
                  </a:lnTo>
                  <a:lnTo>
                    <a:pt x="853" y="606"/>
                  </a:lnTo>
                  <a:lnTo>
                    <a:pt x="835" y="617"/>
                  </a:lnTo>
                  <a:lnTo>
                    <a:pt x="814" y="626"/>
                  </a:lnTo>
                  <a:lnTo>
                    <a:pt x="792" y="632"/>
                  </a:lnTo>
                  <a:lnTo>
                    <a:pt x="766" y="635"/>
                  </a:lnTo>
                  <a:lnTo>
                    <a:pt x="740" y="637"/>
                  </a:lnTo>
                  <a:lnTo>
                    <a:pt x="714" y="635"/>
                  </a:lnTo>
                  <a:lnTo>
                    <a:pt x="690" y="633"/>
                  </a:lnTo>
                  <a:lnTo>
                    <a:pt x="670" y="630"/>
                  </a:lnTo>
                  <a:lnTo>
                    <a:pt x="653" y="626"/>
                  </a:lnTo>
                  <a:lnTo>
                    <a:pt x="642" y="624"/>
                  </a:lnTo>
                  <a:lnTo>
                    <a:pt x="635" y="622"/>
                  </a:lnTo>
                  <a:lnTo>
                    <a:pt x="635" y="552"/>
                  </a:lnTo>
                  <a:lnTo>
                    <a:pt x="644" y="555"/>
                  </a:lnTo>
                  <a:lnTo>
                    <a:pt x="660" y="560"/>
                  </a:lnTo>
                  <a:lnTo>
                    <a:pt x="679" y="564"/>
                  </a:lnTo>
                  <a:lnTo>
                    <a:pt x="703" y="568"/>
                  </a:lnTo>
                  <a:lnTo>
                    <a:pt x="731" y="570"/>
                  </a:lnTo>
                  <a:lnTo>
                    <a:pt x="750" y="569"/>
                  </a:lnTo>
                  <a:lnTo>
                    <a:pt x="769" y="564"/>
                  </a:lnTo>
                  <a:lnTo>
                    <a:pt x="786" y="558"/>
                  </a:lnTo>
                  <a:lnTo>
                    <a:pt x="800" y="547"/>
                  </a:lnTo>
                  <a:lnTo>
                    <a:pt x="812" y="534"/>
                  </a:lnTo>
                  <a:lnTo>
                    <a:pt x="821" y="516"/>
                  </a:lnTo>
                  <a:lnTo>
                    <a:pt x="827" y="496"/>
                  </a:lnTo>
                  <a:lnTo>
                    <a:pt x="828" y="472"/>
                  </a:lnTo>
                  <a:lnTo>
                    <a:pt x="828" y="446"/>
                  </a:lnTo>
                  <a:lnTo>
                    <a:pt x="827" y="446"/>
                  </a:lnTo>
                  <a:lnTo>
                    <a:pt x="823" y="452"/>
                  </a:lnTo>
                  <a:lnTo>
                    <a:pt x="814" y="462"/>
                  </a:lnTo>
                  <a:lnTo>
                    <a:pt x="804" y="471"/>
                  </a:lnTo>
                  <a:lnTo>
                    <a:pt x="790" y="480"/>
                  </a:lnTo>
                  <a:lnTo>
                    <a:pt x="773" y="488"/>
                  </a:lnTo>
                  <a:lnTo>
                    <a:pt x="754" y="494"/>
                  </a:lnTo>
                  <a:lnTo>
                    <a:pt x="730" y="495"/>
                  </a:lnTo>
                  <a:lnTo>
                    <a:pt x="701" y="492"/>
                  </a:lnTo>
                  <a:lnTo>
                    <a:pt x="676" y="484"/>
                  </a:lnTo>
                  <a:lnTo>
                    <a:pt x="654" y="473"/>
                  </a:lnTo>
                  <a:lnTo>
                    <a:pt x="635" y="456"/>
                  </a:lnTo>
                  <a:lnTo>
                    <a:pt x="620" y="436"/>
                  </a:lnTo>
                  <a:lnTo>
                    <a:pt x="607" y="412"/>
                  </a:lnTo>
                  <a:lnTo>
                    <a:pt x="599" y="387"/>
                  </a:lnTo>
                  <a:lnTo>
                    <a:pt x="593" y="359"/>
                  </a:lnTo>
                  <a:lnTo>
                    <a:pt x="592" y="328"/>
                  </a:lnTo>
                  <a:lnTo>
                    <a:pt x="593" y="300"/>
                  </a:lnTo>
                  <a:lnTo>
                    <a:pt x="598" y="274"/>
                  </a:lnTo>
                  <a:lnTo>
                    <a:pt x="606" y="248"/>
                  </a:lnTo>
                  <a:lnTo>
                    <a:pt x="617" y="224"/>
                  </a:lnTo>
                  <a:lnTo>
                    <a:pt x="631" y="202"/>
                  </a:lnTo>
                  <a:lnTo>
                    <a:pt x="650" y="183"/>
                  </a:lnTo>
                  <a:lnTo>
                    <a:pt x="670" y="165"/>
                  </a:lnTo>
                  <a:lnTo>
                    <a:pt x="695" y="152"/>
                  </a:lnTo>
                  <a:lnTo>
                    <a:pt x="724" y="140"/>
                  </a:lnTo>
                  <a:lnTo>
                    <a:pt x="757" y="135"/>
                  </a:lnTo>
                  <a:lnTo>
                    <a:pt x="793" y="132"/>
                  </a:lnTo>
                  <a:close/>
                  <a:moveTo>
                    <a:pt x="247" y="4"/>
                  </a:moveTo>
                  <a:lnTo>
                    <a:pt x="281" y="5"/>
                  </a:lnTo>
                  <a:lnTo>
                    <a:pt x="309" y="9"/>
                  </a:lnTo>
                  <a:lnTo>
                    <a:pt x="332" y="13"/>
                  </a:lnTo>
                  <a:lnTo>
                    <a:pt x="351" y="19"/>
                  </a:lnTo>
                  <a:lnTo>
                    <a:pt x="351" y="93"/>
                  </a:lnTo>
                  <a:lnTo>
                    <a:pt x="340" y="89"/>
                  </a:lnTo>
                  <a:lnTo>
                    <a:pt x="325" y="84"/>
                  </a:lnTo>
                  <a:lnTo>
                    <a:pt x="306" y="81"/>
                  </a:lnTo>
                  <a:lnTo>
                    <a:pt x="283" y="77"/>
                  </a:lnTo>
                  <a:lnTo>
                    <a:pt x="257" y="76"/>
                  </a:lnTo>
                  <a:lnTo>
                    <a:pt x="226" y="79"/>
                  </a:lnTo>
                  <a:lnTo>
                    <a:pt x="197" y="85"/>
                  </a:lnTo>
                  <a:lnTo>
                    <a:pt x="171" y="98"/>
                  </a:lnTo>
                  <a:lnTo>
                    <a:pt x="148" y="114"/>
                  </a:lnTo>
                  <a:lnTo>
                    <a:pt x="128" y="133"/>
                  </a:lnTo>
                  <a:lnTo>
                    <a:pt x="112" y="157"/>
                  </a:lnTo>
                  <a:lnTo>
                    <a:pt x="101" y="185"/>
                  </a:lnTo>
                  <a:lnTo>
                    <a:pt x="93" y="215"/>
                  </a:lnTo>
                  <a:lnTo>
                    <a:pt x="91" y="248"/>
                  </a:lnTo>
                  <a:lnTo>
                    <a:pt x="93" y="281"/>
                  </a:lnTo>
                  <a:lnTo>
                    <a:pt x="101" y="312"/>
                  </a:lnTo>
                  <a:lnTo>
                    <a:pt x="112" y="339"/>
                  </a:lnTo>
                  <a:lnTo>
                    <a:pt x="128" y="362"/>
                  </a:lnTo>
                  <a:lnTo>
                    <a:pt x="148" y="383"/>
                  </a:lnTo>
                  <a:lnTo>
                    <a:pt x="171" y="399"/>
                  </a:lnTo>
                  <a:lnTo>
                    <a:pt x="197" y="410"/>
                  </a:lnTo>
                  <a:lnTo>
                    <a:pt x="226" y="418"/>
                  </a:lnTo>
                  <a:lnTo>
                    <a:pt x="257" y="420"/>
                  </a:lnTo>
                  <a:lnTo>
                    <a:pt x="283" y="419"/>
                  </a:lnTo>
                  <a:lnTo>
                    <a:pt x="308" y="415"/>
                  </a:lnTo>
                  <a:lnTo>
                    <a:pt x="331" y="410"/>
                  </a:lnTo>
                  <a:lnTo>
                    <a:pt x="351" y="402"/>
                  </a:lnTo>
                  <a:lnTo>
                    <a:pt x="351" y="476"/>
                  </a:lnTo>
                  <a:lnTo>
                    <a:pt x="331" y="482"/>
                  </a:lnTo>
                  <a:lnTo>
                    <a:pt x="307" y="488"/>
                  </a:lnTo>
                  <a:lnTo>
                    <a:pt x="280" y="491"/>
                  </a:lnTo>
                  <a:lnTo>
                    <a:pt x="247" y="492"/>
                  </a:lnTo>
                  <a:lnTo>
                    <a:pt x="206" y="490"/>
                  </a:lnTo>
                  <a:lnTo>
                    <a:pt x="168" y="482"/>
                  </a:lnTo>
                  <a:lnTo>
                    <a:pt x="135" y="470"/>
                  </a:lnTo>
                  <a:lnTo>
                    <a:pt x="104" y="452"/>
                  </a:lnTo>
                  <a:lnTo>
                    <a:pt x="77" y="432"/>
                  </a:lnTo>
                  <a:lnTo>
                    <a:pt x="54" y="408"/>
                  </a:lnTo>
                  <a:lnTo>
                    <a:pt x="34" y="380"/>
                  </a:lnTo>
                  <a:lnTo>
                    <a:pt x="20" y="351"/>
                  </a:lnTo>
                  <a:lnTo>
                    <a:pt x="9" y="319"/>
                  </a:lnTo>
                  <a:lnTo>
                    <a:pt x="2" y="284"/>
                  </a:lnTo>
                  <a:lnTo>
                    <a:pt x="0" y="248"/>
                  </a:lnTo>
                  <a:lnTo>
                    <a:pt x="2" y="207"/>
                  </a:lnTo>
                  <a:lnTo>
                    <a:pt x="12" y="168"/>
                  </a:lnTo>
                  <a:lnTo>
                    <a:pt x="25" y="132"/>
                  </a:lnTo>
                  <a:lnTo>
                    <a:pt x="45" y="100"/>
                  </a:lnTo>
                  <a:lnTo>
                    <a:pt x="68" y="73"/>
                  </a:lnTo>
                  <a:lnTo>
                    <a:pt x="96" y="49"/>
                  </a:lnTo>
                  <a:lnTo>
                    <a:pt x="128" y="29"/>
                  </a:lnTo>
                  <a:lnTo>
                    <a:pt x="165" y="16"/>
                  </a:lnTo>
                  <a:lnTo>
                    <a:pt x="205" y="6"/>
                  </a:lnTo>
                  <a:lnTo>
                    <a:pt x="247" y="4"/>
                  </a:lnTo>
                  <a:close/>
                  <a:moveTo>
                    <a:pt x="474" y="0"/>
                  </a:moveTo>
                  <a:lnTo>
                    <a:pt x="491" y="2"/>
                  </a:lnTo>
                  <a:lnTo>
                    <a:pt x="505" y="10"/>
                  </a:lnTo>
                  <a:lnTo>
                    <a:pt x="517" y="20"/>
                  </a:lnTo>
                  <a:lnTo>
                    <a:pt x="524" y="34"/>
                  </a:lnTo>
                  <a:lnTo>
                    <a:pt x="526" y="50"/>
                  </a:lnTo>
                  <a:lnTo>
                    <a:pt x="524" y="66"/>
                  </a:lnTo>
                  <a:lnTo>
                    <a:pt x="517" y="80"/>
                  </a:lnTo>
                  <a:lnTo>
                    <a:pt x="505" y="91"/>
                  </a:lnTo>
                  <a:lnTo>
                    <a:pt x="491" y="98"/>
                  </a:lnTo>
                  <a:lnTo>
                    <a:pt x="474" y="100"/>
                  </a:lnTo>
                  <a:lnTo>
                    <a:pt x="458" y="98"/>
                  </a:lnTo>
                  <a:lnTo>
                    <a:pt x="445" y="91"/>
                  </a:lnTo>
                  <a:lnTo>
                    <a:pt x="433" y="80"/>
                  </a:lnTo>
                  <a:lnTo>
                    <a:pt x="426" y="66"/>
                  </a:lnTo>
                  <a:lnTo>
                    <a:pt x="423" y="50"/>
                  </a:lnTo>
                  <a:lnTo>
                    <a:pt x="426" y="34"/>
                  </a:lnTo>
                  <a:lnTo>
                    <a:pt x="433" y="20"/>
                  </a:lnTo>
                  <a:lnTo>
                    <a:pt x="445" y="10"/>
                  </a:lnTo>
                  <a:lnTo>
                    <a:pt x="458" y="2"/>
                  </a:lnTo>
                  <a:lnTo>
                    <a:pt x="474" y="0"/>
                  </a:lnTo>
                  <a:close/>
                </a:path>
              </a:pathLst>
            </a:custGeom>
            <a:solidFill>
              <a:srgbClr val="0081C6"/>
            </a:solidFill>
            <a:ln w="9525">
              <a:noFill/>
              <a:round/>
              <a:headEnd/>
              <a:tailEnd/>
            </a:ln>
          </p:spPr>
          <p:txBody>
            <a:bodyPr>
              <a:prstTxWarp prst="textNoShape">
                <a:avLst/>
              </a:prstTxWarp>
            </a:bodyPr>
            <a:lstStyle/>
            <a:p>
              <a:pPr defTabSz="457200" fontAlgn="base">
                <a:spcBef>
                  <a:spcPct val="0"/>
                </a:spcBef>
                <a:spcAft>
                  <a:spcPct val="0"/>
                </a:spcAft>
              </a:pPr>
              <a:endParaRPr lang="en-US" sz="2400">
                <a:solidFill>
                  <a:srgbClr val="FFFF00"/>
                </a:solidFill>
                <a:latin typeface="Arial" pitchFamily="-1" charset="0"/>
                <a:cs typeface="Arial" pitchFamily="-1" charset="0"/>
              </a:endParaRPr>
            </a:p>
          </p:txBody>
        </p:sp>
        <p:sp>
          <p:nvSpPr>
            <p:cNvPr id="13322" name="Freeform 10"/>
            <p:cNvSpPr>
              <a:spLocks noEditPoints="1"/>
            </p:cNvSpPr>
            <p:nvPr/>
          </p:nvSpPr>
          <p:spPr bwMode="auto">
            <a:xfrm>
              <a:off x="8629650" y="6470650"/>
              <a:ext cx="47625" cy="47625"/>
            </a:xfrm>
            <a:custGeom>
              <a:avLst/>
              <a:gdLst>
                <a:gd name="T0" fmla="*/ 2147483647 w 92"/>
                <a:gd name="T1" fmla="*/ 2147483647 h 92"/>
                <a:gd name="T2" fmla="*/ 2147483647 w 92"/>
                <a:gd name="T3" fmla="*/ 2147483647 h 92"/>
                <a:gd name="T4" fmla="*/ 2147483647 w 92"/>
                <a:gd name="T5" fmla="*/ 2147483647 h 92"/>
                <a:gd name="T6" fmla="*/ 2147483647 w 92"/>
                <a:gd name="T7" fmla="*/ 2147483647 h 92"/>
                <a:gd name="T8" fmla="*/ 2147483647 w 92"/>
                <a:gd name="T9" fmla="*/ 2147483647 h 92"/>
                <a:gd name="T10" fmla="*/ 2147483647 w 92"/>
                <a:gd name="T11" fmla="*/ 2147483647 h 92"/>
                <a:gd name="T12" fmla="*/ 2147483647 w 92"/>
                <a:gd name="T13" fmla="*/ 2147483647 h 92"/>
                <a:gd name="T14" fmla="*/ 2147483647 w 92"/>
                <a:gd name="T15" fmla="*/ 2147483647 h 92"/>
                <a:gd name="T16" fmla="*/ 2147483647 w 92"/>
                <a:gd name="T17" fmla="*/ 2147483647 h 92"/>
                <a:gd name="T18" fmla="*/ 2147483647 w 92"/>
                <a:gd name="T19" fmla="*/ 2147483647 h 92"/>
                <a:gd name="T20" fmla="*/ 2147483647 w 92"/>
                <a:gd name="T21" fmla="*/ 2147483647 h 92"/>
                <a:gd name="T22" fmla="*/ 2147483647 w 92"/>
                <a:gd name="T23" fmla="*/ 2147483647 h 92"/>
                <a:gd name="T24" fmla="*/ 2147483647 w 92"/>
                <a:gd name="T25" fmla="*/ 2147483647 h 92"/>
                <a:gd name="T26" fmla="*/ 2147483647 w 92"/>
                <a:gd name="T27" fmla="*/ 2147483647 h 92"/>
                <a:gd name="T28" fmla="*/ 2147483647 w 92"/>
                <a:gd name="T29" fmla="*/ 2147483647 h 92"/>
                <a:gd name="T30" fmla="*/ 2147483647 w 92"/>
                <a:gd name="T31" fmla="*/ 2147483647 h 92"/>
                <a:gd name="T32" fmla="*/ 2147483647 w 92"/>
                <a:gd name="T33" fmla="*/ 2147483647 h 92"/>
                <a:gd name="T34" fmla="*/ 2147483647 w 92"/>
                <a:gd name="T35" fmla="*/ 2147483647 h 92"/>
                <a:gd name="T36" fmla="*/ 2147483647 w 92"/>
                <a:gd name="T37" fmla="*/ 2147483647 h 92"/>
                <a:gd name="T38" fmla="*/ 2147483647 w 92"/>
                <a:gd name="T39" fmla="*/ 2147483647 h 92"/>
                <a:gd name="T40" fmla="*/ 2147483647 w 92"/>
                <a:gd name="T41" fmla="*/ 2147483647 h 92"/>
                <a:gd name="T42" fmla="*/ 2147483647 w 92"/>
                <a:gd name="T43" fmla="*/ 2147483647 h 92"/>
                <a:gd name="T44" fmla="*/ 2147483647 w 92"/>
                <a:gd name="T45" fmla="*/ 2147483647 h 92"/>
                <a:gd name="T46" fmla="*/ 2147483647 w 92"/>
                <a:gd name="T47" fmla="*/ 2147483647 h 92"/>
                <a:gd name="T48" fmla="*/ 2147483647 w 92"/>
                <a:gd name="T49" fmla="*/ 2147483647 h 92"/>
                <a:gd name="T50" fmla="*/ 2147483647 w 92"/>
                <a:gd name="T51" fmla="*/ 2147483647 h 92"/>
                <a:gd name="T52" fmla="*/ 2147483647 w 92"/>
                <a:gd name="T53" fmla="*/ 2147483647 h 92"/>
                <a:gd name="T54" fmla="*/ 2147483647 w 92"/>
                <a:gd name="T55" fmla="*/ 2147483647 h 92"/>
                <a:gd name="T56" fmla="*/ 2147483647 w 92"/>
                <a:gd name="T57" fmla="*/ 2147483647 h 92"/>
                <a:gd name="T58" fmla="*/ 2147483647 w 92"/>
                <a:gd name="T59" fmla="*/ 2147483647 h 92"/>
                <a:gd name="T60" fmla="*/ 2147483647 w 92"/>
                <a:gd name="T61" fmla="*/ 2147483647 h 92"/>
                <a:gd name="T62" fmla="*/ 2147483647 w 92"/>
                <a:gd name="T63" fmla="*/ 2147483647 h 92"/>
                <a:gd name="T64" fmla="*/ 2147483647 w 92"/>
                <a:gd name="T65" fmla="*/ 2147483647 h 92"/>
                <a:gd name="T66" fmla="*/ 2147483647 w 92"/>
                <a:gd name="T67" fmla="*/ 2147483647 h 92"/>
                <a:gd name="T68" fmla="*/ 2147483647 w 92"/>
                <a:gd name="T69" fmla="*/ 2147483647 h 92"/>
                <a:gd name="T70" fmla="*/ 2147483647 w 92"/>
                <a:gd name="T71" fmla="*/ 2147483647 h 92"/>
                <a:gd name="T72" fmla="*/ 2147483647 w 92"/>
                <a:gd name="T73" fmla="*/ 2147483647 h 92"/>
                <a:gd name="T74" fmla="*/ 2147483647 w 92"/>
                <a:gd name="T75" fmla="*/ 2147483647 h 92"/>
                <a:gd name="T76" fmla="*/ 2147483647 w 92"/>
                <a:gd name="T77" fmla="*/ 2147483647 h 92"/>
                <a:gd name="T78" fmla="*/ 2147483647 w 92"/>
                <a:gd name="T79" fmla="*/ 2147483647 h 92"/>
                <a:gd name="T80" fmla="*/ 2147483647 w 92"/>
                <a:gd name="T81" fmla="*/ 2147483647 h 92"/>
                <a:gd name="T82" fmla="*/ 2147483647 w 92"/>
                <a:gd name="T83" fmla="*/ 2147483647 h 92"/>
                <a:gd name="T84" fmla="*/ 2147483647 w 92"/>
                <a:gd name="T85" fmla="*/ 2147483647 h 92"/>
                <a:gd name="T86" fmla="*/ 2147483647 w 92"/>
                <a:gd name="T87" fmla="*/ 2147483647 h 92"/>
                <a:gd name="T88" fmla="*/ 2147483647 w 92"/>
                <a:gd name="T89" fmla="*/ 2147483647 h 92"/>
                <a:gd name="T90" fmla="*/ 2147483647 w 92"/>
                <a:gd name="T91" fmla="*/ 2147483647 h 92"/>
                <a:gd name="T92" fmla="*/ 2147483647 w 92"/>
                <a:gd name="T93" fmla="*/ 2147483647 h 92"/>
                <a:gd name="T94" fmla="*/ 2147483647 w 92"/>
                <a:gd name="T95" fmla="*/ 2147483647 h 9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2"/>
                <a:gd name="T145" fmla="*/ 0 h 92"/>
                <a:gd name="T146" fmla="*/ 92 w 92"/>
                <a:gd name="T147" fmla="*/ 92 h 9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2" h="92">
                  <a:moveTo>
                    <a:pt x="36" y="27"/>
                  </a:moveTo>
                  <a:lnTo>
                    <a:pt x="36" y="45"/>
                  </a:lnTo>
                  <a:lnTo>
                    <a:pt x="44" y="45"/>
                  </a:lnTo>
                  <a:lnTo>
                    <a:pt x="49" y="45"/>
                  </a:lnTo>
                  <a:lnTo>
                    <a:pt x="52" y="44"/>
                  </a:lnTo>
                  <a:lnTo>
                    <a:pt x="56" y="41"/>
                  </a:lnTo>
                  <a:lnTo>
                    <a:pt x="57" y="39"/>
                  </a:lnTo>
                  <a:lnTo>
                    <a:pt x="58" y="36"/>
                  </a:lnTo>
                  <a:lnTo>
                    <a:pt x="57" y="32"/>
                  </a:lnTo>
                  <a:lnTo>
                    <a:pt x="56" y="30"/>
                  </a:lnTo>
                  <a:lnTo>
                    <a:pt x="55" y="29"/>
                  </a:lnTo>
                  <a:lnTo>
                    <a:pt x="51" y="28"/>
                  </a:lnTo>
                  <a:lnTo>
                    <a:pt x="48" y="27"/>
                  </a:lnTo>
                  <a:lnTo>
                    <a:pt x="43" y="27"/>
                  </a:lnTo>
                  <a:lnTo>
                    <a:pt x="36" y="27"/>
                  </a:lnTo>
                  <a:close/>
                  <a:moveTo>
                    <a:pt x="27" y="21"/>
                  </a:moveTo>
                  <a:lnTo>
                    <a:pt x="44" y="21"/>
                  </a:lnTo>
                  <a:lnTo>
                    <a:pt x="50" y="21"/>
                  </a:lnTo>
                  <a:lnTo>
                    <a:pt x="55" y="21"/>
                  </a:lnTo>
                  <a:lnTo>
                    <a:pt x="59" y="22"/>
                  </a:lnTo>
                  <a:lnTo>
                    <a:pt x="63" y="24"/>
                  </a:lnTo>
                  <a:lnTo>
                    <a:pt x="65" y="27"/>
                  </a:lnTo>
                  <a:lnTo>
                    <a:pt x="66" y="31"/>
                  </a:lnTo>
                  <a:lnTo>
                    <a:pt x="66" y="35"/>
                  </a:lnTo>
                  <a:lnTo>
                    <a:pt x="66" y="39"/>
                  </a:lnTo>
                  <a:lnTo>
                    <a:pt x="64" y="43"/>
                  </a:lnTo>
                  <a:lnTo>
                    <a:pt x="61" y="45"/>
                  </a:lnTo>
                  <a:lnTo>
                    <a:pt x="58" y="47"/>
                  </a:lnTo>
                  <a:lnTo>
                    <a:pt x="55" y="47"/>
                  </a:lnTo>
                  <a:lnTo>
                    <a:pt x="58" y="48"/>
                  </a:lnTo>
                  <a:lnTo>
                    <a:pt x="60" y="51"/>
                  </a:lnTo>
                  <a:lnTo>
                    <a:pt x="63" y="53"/>
                  </a:lnTo>
                  <a:lnTo>
                    <a:pt x="65" y="56"/>
                  </a:lnTo>
                  <a:lnTo>
                    <a:pt x="66" y="61"/>
                  </a:lnTo>
                  <a:lnTo>
                    <a:pt x="66" y="64"/>
                  </a:lnTo>
                  <a:lnTo>
                    <a:pt x="66" y="68"/>
                  </a:lnTo>
                  <a:lnTo>
                    <a:pt x="66" y="70"/>
                  </a:lnTo>
                  <a:lnTo>
                    <a:pt x="66" y="71"/>
                  </a:lnTo>
                  <a:lnTo>
                    <a:pt x="58" y="71"/>
                  </a:lnTo>
                  <a:lnTo>
                    <a:pt x="58" y="70"/>
                  </a:lnTo>
                  <a:lnTo>
                    <a:pt x="58" y="69"/>
                  </a:lnTo>
                  <a:lnTo>
                    <a:pt x="58" y="64"/>
                  </a:lnTo>
                  <a:lnTo>
                    <a:pt x="57" y="61"/>
                  </a:lnTo>
                  <a:lnTo>
                    <a:pt x="57" y="57"/>
                  </a:lnTo>
                  <a:lnTo>
                    <a:pt x="55" y="55"/>
                  </a:lnTo>
                  <a:lnTo>
                    <a:pt x="53" y="53"/>
                  </a:lnTo>
                  <a:lnTo>
                    <a:pt x="50" y="52"/>
                  </a:lnTo>
                  <a:lnTo>
                    <a:pt x="48" y="52"/>
                  </a:lnTo>
                  <a:lnTo>
                    <a:pt x="43" y="52"/>
                  </a:lnTo>
                  <a:lnTo>
                    <a:pt x="36" y="52"/>
                  </a:lnTo>
                  <a:lnTo>
                    <a:pt x="36" y="71"/>
                  </a:lnTo>
                  <a:lnTo>
                    <a:pt x="27" y="71"/>
                  </a:lnTo>
                  <a:lnTo>
                    <a:pt x="27" y="21"/>
                  </a:lnTo>
                  <a:close/>
                  <a:moveTo>
                    <a:pt x="45" y="6"/>
                  </a:moveTo>
                  <a:lnTo>
                    <a:pt x="30" y="9"/>
                  </a:lnTo>
                  <a:lnTo>
                    <a:pt x="18" y="17"/>
                  </a:lnTo>
                  <a:lnTo>
                    <a:pt x="9" y="31"/>
                  </a:lnTo>
                  <a:lnTo>
                    <a:pt x="6" y="46"/>
                  </a:lnTo>
                  <a:lnTo>
                    <a:pt x="9" y="61"/>
                  </a:lnTo>
                  <a:lnTo>
                    <a:pt x="18" y="75"/>
                  </a:lnTo>
                  <a:lnTo>
                    <a:pt x="30" y="83"/>
                  </a:lnTo>
                  <a:lnTo>
                    <a:pt x="45" y="86"/>
                  </a:lnTo>
                  <a:lnTo>
                    <a:pt x="61" y="83"/>
                  </a:lnTo>
                  <a:lnTo>
                    <a:pt x="74" y="75"/>
                  </a:lnTo>
                  <a:lnTo>
                    <a:pt x="82" y="61"/>
                  </a:lnTo>
                  <a:lnTo>
                    <a:pt x="85" y="46"/>
                  </a:lnTo>
                  <a:lnTo>
                    <a:pt x="82" y="31"/>
                  </a:lnTo>
                  <a:lnTo>
                    <a:pt x="74" y="17"/>
                  </a:lnTo>
                  <a:lnTo>
                    <a:pt x="61" y="9"/>
                  </a:lnTo>
                  <a:lnTo>
                    <a:pt x="45" y="6"/>
                  </a:lnTo>
                  <a:close/>
                  <a:moveTo>
                    <a:pt x="45" y="0"/>
                  </a:moveTo>
                  <a:lnTo>
                    <a:pt x="58" y="1"/>
                  </a:lnTo>
                  <a:lnTo>
                    <a:pt x="68" y="6"/>
                  </a:lnTo>
                  <a:lnTo>
                    <a:pt x="79" y="13"/>
                  </a:lnTo>
                  <a:lnTo>
                    <a:pt x="85" y="23"/>
                  </a:lnTo>
                  <a:lnTo>
                    <a:pt x="90" y="33"/>
                  </a:lnTo>
                  <a:lnTo>
                    <a:pt x="92" y="46"/>
                  </a:lnTo>
                  <a:lnTo>
                    <a:pt x="90" y="59"/>
                  </a:lnTo>
                  <a:lnTo>
                    <a:pt x="85" y="69"/>
                  </a:lnTo>
                  <a:lnTo>
                    <a:pt x="79" y="79"/>
                  </a:lnTo>
                  <a:lnTo>
                    <a:pt x="68" y="86"/>
                  </a:lnTo>
                  <a:lnTo>
                    <a:pt x="58" y="91"/>
                  </a:lnTo>
                  <a:lnTo>
                    <a:pt x="45" y="92"/>
                  </a:lnTo>
                  <a:lnTo>
                    <a:pt x="34" y="91"/>
                  </a:lnTo>
                  <a:lnTo>
                    <a:pt x="22" y="86"/>
                  </a:lnTo>
                  <a:lnTo>
                    <a:pt x="13" y="79"/>
                  </a:lnTo>
                  <a:lnTo>
                    <a:pt x="5" y="69"/>
                  </a:lnTo>
                  <a:lnTo>
                    <a:pt x="1" y="59"/>
                  </a:lnTo>
                  <a:lnTo>
                    <a:pt x="0" y="46"/>
                  </a:lnTo>
                  <a:lnTo>
                    <a:pt x="1" y="33"/>
                  </a:lnTo>
                  <a:lnTo>
                    <a:pt x="5" y="23"/>
                  </a:lnTo>
                  <a:lnTo>
                    <a:pt x="13" y="13"/>
                  </a:lnTo>
                  <a:lnTo>
                    <a:pt x="22" y="6"/>
                  </a:lnTo>
                  <a:lnTo>
                    <a:pt x="34" y="1"/>
                  </a:lnTo>
                  <a:lnTo>
                    <a:pt x="45" y="0"/>
                  </a:lnTo>
                  <a:close/>
                </a:path>
              </a:pathLst>
            </a:custGeom>
            <a:solidFill>
              <a:srgbClr val="0081C6"/>
            </a:solidFill>
            <a:ln w="9525">
              <a:noFill/>
              <a:round/>
              <a:headEnd/>
              <a:tailEnd/>
            </a:ln>
          </p:spPr>
          <p:txBody>
            <a:bodyPr>
              <a:prstTxWarp prst="textNoShape">
                <a:avLst/>
              </a:prstTxWarp>
            </a:bodyPr>
            <a:lstStyle/>
            <a:p>
              <a:pPr defTabSz="457200" fontAlgn="base">
                <a:spcBef>
                  <a:spcPct val="0"/>
                </a:spcBef>
                <a:spcAft>
                  <a:spcPct val="0"/>
                </a:spcAft>
              </a:pPr>
              <a:endParaRPr lang="en-US" sz="2400">
                <a:solidFill>
                  <a:srgbClr val="FFFF00"/>
                </a:solidFill>
                <a:latin typeface="Arial" pitchFamily="-1" charset="0"/>
                <a:cs typeface="Arial" pitchFamily="-1" charset="0"/>
              </a:endParaRPr>
            </a:p>
          </p:txBody>
        </p:sp>
      </p:grpSp>
      <p:sp>
        <p:nvSpPr>
          <p:cNvPr id="13317" name="TextBox 2"/>
          <p:cNvSpPr txBox="1">
            <a:spLocks noChangeArrowheads="1"/>
          </p:cNvSpPr>
          <p:nvPr/>
        </p:nvSpPr>
        <p:spPr bwMode="auto">
          <a:xfrm>
            <a:off x="560388" y="2970212"/>
            <a:ext cx="8188325" cy="1169987"/>
          </a:xfrm>
          <a:prstGeom prst="rect">
            <a:avLst/>
          </a:prstGeom>
          <a:noFill/>
          <a:ln w="9525">
            <a:noFill/>
            <a:miter lim="800000"/>
            <a:headEnd/>
            <a:tailEnd/>
          </a:ln>
        </p:spPr>
        <p:txBody>
          <a:bodyPr anchor="b">
            <a:prstTxWarp prst="textNoShape">
              <a:avLst/>
            </a:prstTxWarp>
            <a:spAutoFit/>
          </a:bodyPr>
          <a:lstStyle/>
          <a:p>
            <a:pPr algn="just" defTabSz="457200" fontAlgn="base">
              <a:spcBef>
                <a:spcPct val="0"/>
              </a:spcBef>
              <a:spcAft>
                <a:spcPct val="0"/>
              </a:spcAft>
            </a:pPr>
            <a:r>
              <a:rPr lang="en-US" altLang="en-US" sz="1000" b="1" dirty="0">
                <a:solidFill>
                  <a:srgbClr val="FFFFFF"/>
                </a:solidFill>
                <a:latin typeface="Arial Narrow" pitchFamily="34" charset="0"/>
                <a:ea typeface="ＭＳ Ｐゴシック" pitchFamily="34" charset="-128"/>
                <a:cs typeface="Arial" pitchFamily="-1" charset="0"/>
              </a:rPr>
              <a:t>Offered by: Connecticut General Life Insurance Company or Cigna Health and Life Insurance Company.</a:t>
            </a:r>
          </a:p>
          <a:p>
            <a:pPr algn="just" defTabSz="457200" fontAlgn="base">
              <a:spcBef>
                <a:spcPct val="0"/>
              </a:spcBef>
              <a:spcAft>
                <a:spcPct val="0"/>
              </a:spcAft>
            </a:pPr>
            <a:endParaRPr lang="en-US" altLang="en-US" sz="1000" dirty="0">
              <a:solidFill>
                <a:srgbClr val="FFFFFF"/>
              </a:solidFill>
              <a:latin typeface="Arial Narrow" pitchFamily="34" charset="0"/>
              <a:ea typeface="ＭＳ Ｐゴシック" pitchFamily="34" charset="-128"/>
              <a:cs typeface="Arial" pitchFamily="-1" charset="0"/>
            </a:endParaRPr>
          </a:p>
          <a:p>
            <a:pPr algn="just" defTabSz="457200" fontAlgn="base">
              <a:spcBef>
                <a:spcPct val="0"/>
              </a:spcBef>
              <a:spcAft>
                <a:spcPct val="0"/>
              </a:spcAft>
            </a:pPr>
            <a:r>
              <a:rPr lang="en-US" altLang="en-US" sz="1000" dirty="0">
                <a:solidFill>
                  <a:prstClr val="white"/>
                </a:solidFill>
                <a:latin typeface="Arial Narrow" pitchFamily="34" charset="0"/>
                <a:cs typeface="Arial" pitchFamily="-1" charset="0"/>
              </a:rPr>
              <a:t>“Cigna” and the “Tree of Life” logo are registered service marks, and “Together, all the way.” is a service mark, of Cigna Intellectual Property, Inc., licensed for use by Cigna Corporation and its operating subsidiaries. All products and services are provided by or through such operating subsidiaries, including Connecticut General Life Insurance Company and Cigna Health and Life Insurance Company, and not by Cigna Corporation. All models are used for illustrative purposes only.</a:t>
            </a:r>
            <a:endParaRPr lang="en-US" altLang="en-US" sz="1000" dirty="0">
              <a:solidFill>
                <a:srgbClr val="FFFFFF"/>
              </a:solidFill>
              <a:latin typeface="Arial Narrow" pitchFamily="34" charset="0"/>
              <a:cs typeface="Arial" pitchFamily="-1" charset="0"/>
            </a:endParaRPr>
          </a:p>
          <a:p>
            <a:pPr algn="just" defTabSz="457200" fontAlgn="base">
              <a:spcBef>
                <a:spcPct val="0"/>
              </a:spcBef>
              <a:spcAft>
                <a:spcPct val="0"/>
              </a:spcAft>
            </a:pPr>
            <a:endParaRPr lang="en-US" altLang="en-US" sz="1000" dirty="0">
              <a:solidFill>
                <a:srgbClr val="FFFFFF"/>
              </a:solidFill>
              <a:latin typeface="Arial Narrow" pitchFamily="34" charset="0"/>
              <a:ea typeface="ＭＳ Ｐゴシック" pitchFamily="34" charset="-128"/>
              <a:cs typeface="Arial" pitchFamily="-1" charset="0"/>
            </a:endParaRPr>
          </a:p>
          <a:p>
            <a:pPr algn="just" defTabSz="457200" fontAlgn="base">
              <a:spcBef>
                <a:spcPct val="0"/>
              </a:spcBef>
              <a:spcAft>
                <a:spcPct val="0"/>
              </a:spcAft>
            </a:pPr>
            <a:r>
              <a:rPr lang="en-US" altLang="en-US" sz="1000" dirty="0">
                <a:solidFill>
                  <a:srgbClr val="FFFFFF"/>
                </a:solidFill>
                <a:latin typeface="Arial Narrow" pitchFamily="34" charset="0"/>
                <a:ea typeface="ＭＳ Ｐゴシック" pitchFamily="34" charset="-128"/>
                <a:cs typeface="Arial" pitchFamily="-1" charset="0"/>
              </a:rPr>
              <a:t>882693  03/15     © </a:t>
            </a:r>
            <a:r>
              <a:rPr lang="en-US" altLang="en-US" sz="1000" dirty="0" smtClean="0">
                <a:solidFill>
                  <a:srgbClr val="FFFFFF"/>
                </a:solidFill>
                <a:latin typeface="Arial Narrow" pitchFamily="34" charset="0"/>
                <a:ea typeface="ＭＳ Ｐゴシック" pitchFamily="34" charset="-128"/>
                <a:cs typeface="Arial" pitchFamily="-1" charset="0"/>
              </a:rPr>
              <a:t>2017 </a:t>
            </a:r>
            <a:r>
              <a:rPr lang="en-US" altLang="en-US" sz="1000" dirty="0">
                <a:solidFill>
                  <a:srgbClr val="FFFFFF"/>
                </a:solidFill>
                <a:latin typeface="Arial Narrow" pitchFamily="34" charset="0"/>
                <a:ea typeface="ＭＳ Ｐゴシック" pitchFamily="34" charset="-128"/>
                <a:cs typeface="Arial" pitchFamily="-1" charset="0"/>
              </a:rPr>
              <a:t>Cigna. Some content provided under license.</a:t>
            </a:r>
          </a:p>
        </p:txBody>
      </p:sp>
    </p:spTree>
    <p:extLst>
      <p:ext uri="{BB962C8B-B14F-4D97-AF65-F5344CB8AC3E}">
        <p14:creationId xmlns:p14="http://schemas.microsoft.com/office/powerpoint/2010/main" val="3270145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E1CA7C0-3595-274E-BA61-6237F99A9DEA}" type="slidenum">
              <a:rPr lang="en-US" sz="1000">
                <a:solidFill>
                  <a:srgbClr val="999999"/>
                </a:solidFill>
                <a:ea typeface="MS PGothic" charset="0"/>
                <a:cs typeface="MS PGothic" charset="0"/>
              </a:rPr>
              <a:pPr eaLnBrk="1" hangingPunct="1"/>
              <a:t>1</a:t>
            </a:fld>
            <a:endParaRPr lang="en-US" sz="1000" dirty="0">
              <a:solidFill>
                <a:srgbClr val="999999"/>
              </a:solidFill>
              <a:ea typeface="MS PGothic" charset="0"/>
              <a:cs typeface="MS PGothic" charset="0"/>
            </a:endParaRPr>
          </a:p>
        </p:txBody>
      </p:sp>
      <p:sp>
        <p:nvSpPr>
          <p:cNvPr id="1638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800" dirty="0">
                <a:solidFill>
                  <a:schemeClr val="bg1">
                    <a:lumMod val="50000"/>
                  </a:schemeClr>
                </a:solidFill>
                <a:latin typeface="Arial Narrow" charset="0"/>
                <a:ea typeface="MS PGothic" charset="0"/>
                <a:cs typeface="MS PGothic" charset="0"/>
              </a:rPr>
              <a:t>Confidential, unpublished property of Cigna. Do not duplicate or distribute. Use and distribution limited solely to authorized personnel. © </a:t>
            </a:r>
            <a:r>
              <a:rPr lang="en-US" sz="800" dirty="0" smtClean="0">
                <a:solidFill>
                  <a:schemeClr val="bg1">
                    <a:lumMod val="50000"/>
                  </a:schemeClr>
                </a:solidFill>
                <a:latin typeface="Arial Narrow" charset="0"/>
                <a:ea typeface="MS PGothic" charset="0"/>
                <a:cs typeface="MS PGothic" charset="0"/>
              </a:rPr>
              <a:t>2017 </a:t>
            </a:r>
            <a:r>
              <a:rPr lang="en-US" sz="800" dirty="0">
                <a:solidFill>
                  <a:schemeClr val="bg1">
                    <a:lumMod val="50000"/>
                  </a:schemeClr>
                </a:solidFill>
                <a:latin typeface="Arial Narrow" charset="0"/>
                <a:ea typeface="MS PGothic" charset="0"/>
                <a:cs typeface="MS PGothic" charset="0"/>
              </a:rPr>
              <a:t>Cigna</a:t>
            </a:r>
          </a:p>
        </p:txBody>
      </p:sp>
      <p:sp>
        <p:nvSpPr>
          <p:cNvPr id="39" name="Title 5"/>
          <p:cNvSpPr>
            <a:spLocks noGrp="1"/>
          </p:cNvSpPr>
          <p:nvPr>
            <p:ph type="title"/>
          </p:nvPr>
        </p:nvSpPr>
        <p:spPr>
          <a:xfrm>
            <a:off x="458788" y="274638"/>
            <a:ext cx="8228012" cy="493458"/>
          </a:xfrm>
        </p:spPr>
        <p:txBody>
          <a:bodyPr/>
          <a:lstStyle/>
          <a:p>
            <a:r>
              <a:rPr lang="en-US" dirty="0" smtClean="0"/>
              <a:t>overview</a:t>
            </a:r>
            <a:endParaRPr lang="en-US" dirty="0"/>
          </a:p>
        </p:txBody>
      </p:sp>
      <p:sp>
        <p:nvSpPr>
          <p:cNvPr id="16" name="Text Placeholder 2"/>
          <p:cNvSpPr txBox="1">
            <a:spLocks/>
          </p:cNvSpPr>
          <p:nvPr/>
        </p:nvSpPr>
        <p:spPr>
          <a:xfrm>
            <a:off x="457200" y="899440"/>
            <a:ext cx="8229600" cy="4419600"/>
          </a:xfrm>
          <a:prstGeom prst="rect">
            <a:avLst/>
          </a:prstGeom>
        </p:spPr>
        <p:txBody>
          <a:bodyPr/>
          <a:lstStyle>
            <a:lvl1pPr marL="230188" indent="-230188" algn="l" defTabSz="457200" rtl="0" eaLnBrk="0" fontAlgn="base" hangingPunct="0">
              <a:spcBef>
                <a:spcPct val="20000"/>
              </a:spcBef>
              <a:spcAft>
                <a:spcPct val="0"/>
              </a:spcAft>
              <a:buClr>
                <a:srgbClr val="004986"/>
              </a:buClr>
              <a:buFont typeface="Lucida Grande" pitchFamily="-1" charset="0"/>
              <a:buChar char="&gt;"/>
              <a:defRPr sz="1600" kern="1200">
                <a:solidFill>
                  <a:schemeClr val="tx1"/>
                </a:solidFill>
                <a:latin typeface="Arial"/>
                <a:ea typeface="ＭＳ Ｐゴシック" charset="-128"/>
                <a:cs typeface="Arial"/>
              </a:defRPr>
            </a:lvl1pPr>
            <a:lvl2pPr marL="454025" indent="-22383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2pPr>
            <a:lvl3pPr marL="684213"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3pPr>
            <a:lvl4pPr marL="915988" indent="-231775"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4pPr>
            <a:lvl5pPr marL="1146175"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sz="1400" dirty="0" smtClean="0">
                <a:solidFill>
                  <a:srgbClr val="00B050"/>
                </a:solidFill>
                <a:latin typeface="Arial Rounded MT Bold" panose="020F0704030504030204" pitchFamily="34" charset="0"/>
              </a:rPr>
              <a:t>SAS Code Examples:  </a:t>
            </a:r>
            <a:r>
              <a:rPr lang="en-US" sz="1400" dirty="0" smtClean="0">
                <a:solidFill>
                  <a:srgbClr val="00B050"/>
                </a:solidFill>
                <a:latin typeface="Arial Rounded MT Bold" panose="020F0704030504030204" pitchFamily="34" charset="0"/>
                <a:hlinkClick r:id="rId3" action="ppaction://hlinkfile"/>
              </a:rPr>
              <a:t>Hadoop_Basics_2017.sas</a:t>
            </a:r>
            <a:endParaRPr lang="en-US" sz="1400" dirty="0" smtClean="0">
              <a:solidFill>
                <a:srgbClr val="00B050"/>
              </a:solidFill>
              <a:latin typeface="Arial Rounded MT Bold" panose="020F0704030504030204" pitchFamily="34" charset="0"/>
            </a:endParaRPr>
          </a:p>
          <a:p>
            <a:pPr marL="171450" indent="-171450">
              <a:buFont typeface="Arial" panose="020B0604020202020204" pitchFamily="34" charset="0"/>
              <a:buChar char="•"/>
            </a:pPr>
            <a:endParaRPr lang="en-US" sz="1400"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dirty="0" smtClean="0">
                <a:solidFill>
                  <a:srgbClr val="000000"/>
                </a:solidFill>
                <a:latin typeface="Arial" panose="020B0604020202020204" pitchFamily="34" charset="0"/>
                <a:cs typeface="Arial" panose="020B0604020202020204" pitchFamily="34" charset="0"/>
                <a:hlinkClick r:id="rId4" action="ppaction://hlinksldjump"/>
              </a:rPr>
              <a:t>Getting Started with Hadoop</a:t>
            </a:r>
            <a:endParaRPr lang="en-US" sz="1400"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dirty="0" smtClean="0">
                <a:solidFill>
                  <a:srgbClr val="000000"/>
                </a:solidFill>
                <a:latin typeface="Arial" panose="020B0604020202020204" pitchFamily="34" charset="0"/>
                <a:cs typeface="Arial" panose="020B0604020202020204" pitchFamily="34" charset="0"/>
                <a:hlinkClick r:id="rId5" action="ppaction://hlinksldjump"/>
              </a:rPr>
              <a:t>Suggested Options</a:t>
            </a:r>
            <a:endParaRPr lang="en-US" sz="1400"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dirty="0" smtClean="0">
                <a:solidFill>
                  <a:srgbClr val="000000"/>
                </a:solidFill>
                <a:latin typeface="Arial" panose="020B0604020202020204" pitchFamily="34" charset="0"/>
                <a:cs typeface="Arial" panose="020B0604020202020204" pitchFamily="34" charset="0"/>
                <a:hlinkClick r:id="rId6" action="ppaction://hlinksldjump"/>
              </a:rPr>
              <a:t>Suggested </a:t>
            </a:r>
            <a:r>
              <a:rPr lang="en-US" sz="1400" dirty="0" err="1" smtClean="0">
                <a:solidFill>
                  <a:srgbClr val="000000"/>
                </a:solidFill>
                <a:latin typeface="Arial" panose="020B0604020202020204" pitchFamily="34" charset="0"/>
                <a:cs typeface="Arial" panose="020B0604020202020204" pitchFamily="34" charset="0"/>
                <a:hlinkClick r:id="rId6" action="ppaction://hlinksldjump"/>
              </a:rPr>
              <a:t>Libname</a:t>
            </a:r>
            <a:r>
              <a:rPr lang="en-US" sz="1400" dirty="0" smtClean="0">
                <a:solidFill>
                  <a:srgbClr val="000000"/>
                </a:solidFill>
                <a:latin typeface="Arial" panose="020B0604020202020204" pitchFamily="34" charset="0"/>
                <a:cs typeface="Arial" panose="020B0604020202020204" pitchFamily="34" charset="0"/>
                <a:hlinkClick r:id="rId6" action="ppaction://hlinksldjump"/>
              </a:rPr>
              <a:t> Statements</a:t>
            </a:r>
            <a:endParaRPr lang="en-US" sz="1400"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dirty="0" smtClean="0">
                <a:solidFill>
                  <a:srgbClr val="000000"/>
                </a:solidFill>
                <a:latin typeface="Arial" panose="020B0604020202020204" pitchFamily="34" charset="0"/>
                <a:cs typeface="Arial" panose="020B0604020202020204" pitchFamily="34" charset="0"/>
                <a:hlinkClick r:id="rId7" action="ppaction://hlinksldjump"/>
              </a:rPr>
              <a:t>Query Examples</a:t>
            </a:r>
            <a:endParaRPr lang="en-US" sz="1400" dirty="0" smtClean="0">
              <a:solidFill>
                <a:srgbClr val="000000"/>
              </a:solidFill>
              <a:latin typeface="Arial" panose="020B0604020202020204" pitchFamily="34" charset="0"/>
              <a:cs typeface="Arial" panose="020B0604020202020204" pitchFamily="34" charset="0"/>
            </a:endParaRPr>
          </a:p>
          <a:p>
            <a:pPr marL="347472" lvl="1" indent="-173736">
              <a:buFont typeface="Arial" panose="020B0604020202020204" pitchFamily="34" charset="0"/>
              <a:buChar char="◦"/>
            </a:pPr>
            <a:r>
              <a:rPr lang="en-US" sz="1400" dirty="0" smtClean="0">
                <a:solidFill>
                  <a:srgbClr val="000000"/>
                </a:solidFill>
                <a:latin typeface="Arial" panose="020B0604020202020204" pitchFamily="34" charset="0"/>
                <a:cs typeface="Arial" panose="020B0604020202020204" pitchFamily="34" charset="0"/>
                <a:hlinkClick r:id="rId7" action="ppaction://hlinksldjump"/>
              </a:rPr>
              <a:t>Schema Table List &amp; </a:t>
            </a:r>
            <a:r>
              <a:rPr lang="en-US" sz="1400" dirty="0" smtClean="0">
                <a:solidFill>
                  <a:srgbClr val="000000"/>
                </a:solidFill>
                <a:latin typeface="Arial" panose="020B0604020202020204" pitchFamily="34" charset="0"/>
                <a:cs typeface="Arial" panose="020B0604020202020204" pitchFamily="34" charset="0"/>
                <a:hlinkClick r:id="rId7" action="ppaction://hlinksldjump"/>
              </a:rPr>
              <a:t>Descriptions</a:t>
            </a:r>
            <a:endParaRPr lang="en-US" sz="1400" dirty="0" smtClean="0">
              <a:solidFill>
                <a:srgbClr val="000000"/>
              </a:solidFill>
              <a:latin typeface="Arial" panose="020B0604020202020204" pitchFamily="34" charset="0"/>
              <a:cs typeface="Arial" panose="020B0604020202020204" pitchFamily="34" charset="0"/>
            </a:endParaRPr>
          </a:p>
          <a:p>
            <a:pPr marL="347472" lvl="1" indent="-173736">
              <a:buFont typeface="Arial" panose="020B0604020202020204" pitchFamily="34" charset="0"/>
              <a:buChar char="◦"/>
            </a:pPr>
            <a:r>
              <a:rPr lang="en-US" sz="1400" dirty="0">
                <a:solidFill>
                  <a:srgbClr val="000000"/>
                </a:solidFill>
                <a:latin typeface="Arial" panose="020B0604020202020204" pitchFamily="34" charset="0"/>
                <a:cs typeface="Arial" panose="020B0604020202020204" pitchFamily="34" charset="0"/>
                <a:hlinkClick r:id="rId8" action="ppaction://hlinksldjump"/>
              </a:rPr>
              <a:t>Guidelines for Creating Hadoop Tables</a:t>
            </a:r>
            <a:endParaRPr lang="en-US" sz="1400" dirty="0">
              <a:solidFill>
                <a:srgbClr val="000000"/>
              </a:solidFill>
              <a:latin typeface="Arial" panose="020B0604020202020204" pitchFamily="34" charset="0"/>
              <a:cs typeface="Arial" panose="020B0604020202020204" pitchFamily="34" charset="0"/>
            </a:endParaRPr>
          </a:p>
          <a:p>
            <a:pPr marL="347472" lvl="1" indent="-173736">
              <a:buFont typeface="Arial" panose="020B0604020202020204" pitchFamily="34" charset="0"/>
              <a:buChar char="◦"/>
            </a:pPr>
            <a:r>
              <a:rPr lang="en-US" sz="1400" dirty="0" smtClean="0">
                <a:solidFill>
                  <a:srgbClr val="000000"/>
                </a:solidFill>
                <a:latin typeface="Arial" panose="020B0604020202020204" pitchFamily="34" charset="0"/>
                <a:cs typeface="Arial" panose="020B0604020202020204" pitchFamily="34" charset="0"/>
                <a:hlinkClick r:id="rId9" action="ppaction://hlinksldjump"/>
              </a:rPr>
              <a:t>Moving </a:t>
            </a:r>
            <a:r>
              <a:rPr lang="en-US" sz="1400" dirty="0" smtClean="0">
                <a:solidFill>
                  <a:srgbClr val="000000"/>
                </a:solidFill>
                <a:latin typeface="Arial" panose="020B0604020202020204" pitchFamily="34" charset="0"/>
                <a:cs typeface="Arial" panose="020B0604020202020204" pitchFamily="34" charset="0"/>
                <a:hlinkClick r:id="rId9" action="ppaction://hlinksldjump"/>
              </a:rPr>
              <a:t>Data Between SAS &amp; Hadoop</a:t>
            </a:r>
            <a:endParaRPr lang="en-US" sz="1400" dirty="0" smtClean="0">
              <a:solidFill>
                <a:srgbClr val="000000"/>
              </a:solidFill>
              <a:latin typeface="Arial" panose="020B0604020202020204" pitchFamily="34" charset="0"/>
              <a:cs typeface="Arial" panose="020B0604020202020204" pitchFamily="34" charset="0"/>
            </a:endParaRPr>
          </a:p>
          <a:p>
            <a:pPr marL="347472" lvl="1" indent="-173736">
              <a:buFont typeface="Arial" panose="020B0604020202020204" pitchFamily="34" charset="0"/>
              <a:buChar char="◦"/>
            </a:pPr>
            <a:r>
              <a:rPr lang="en-US" sz="1400" dirty="0" smtClean="0">
                <a:solidFill>
                  <a:srgbClr val="000000"/>
                </a:solidFill>
                <a:latin typeface="Arial" panose="020B0604020202020204" pitchFamily="34" charset="0"/>
                <a:cs typeface="Arial" panose="020B0604020202020204" pitchFamily="34" charset="0"/>
                <a:hlinkClick r:id="rId10" action="ppaction://hlinksldjump"/>
              </a:rPr>
              <a:t>Implicit </a:t>
            </a:r>
            <a:r>
              <a:rPr lang="en-US" sz="1400" dirty="0" smtClean="0">
                <a:solidFill>
                  <a:srgbClr val="000000"/>
                </a:solidFill>
                <a:latin typeface="Arial" panose="020B0604020202020204" pitchFamily="34" charset="0"/>
                <a:cs typeface="Arial" panose="020B0604020202020204" pitchFamily="34" charset="0"/>
                <a:hlinkClick r:id="rId10" action="ppaction://hlinksldjump"/>
              </a:rPr>
              <a:t>vs Explicit</a:t>
            </a:r>
            <a:endParaRPr lang="en-US" sz="1400" dirty="0" smtClean="0">
              <a:solidFill>
                <a:srgbClr val="000000"/>
              </a:solidFill>
              <a:latin typeface="Arial" panose="020B0604020202020204" pitchFamily="34" charset="0"/>
              <a:cs typeface="Arial" panose="020B0604020202020204" pitchFamily="34" charset="0"/>
            </a:endParaRPr>
          </a:p>
          <a:p>
            <a:pPr marL="347472" lvl="1" indent="-173736">
              <a:buFont typeface="Arial" panose="020B0604020202020204" pitchFamily="34" charset="0"/>
              <a:buChar char="◦"/>
            </a:pPr>
            <a:r>
              <a:rPr lang="en-US" sz="1400" dirty="0" smtClean="0">
                <a:solidFill>
                  <a:srgbClr val="000000"/>
                </a:solidFill>
                <a:latin typeface="Arial" panose="020B0604020202020204" pitchFamily="34" charset="0"/>
                <a:cs typeface="Arial" panose="020B0604020202020204" pitchFamily="34" charset="0"/>
                <a:hlinkClick r:id="rId11" action="ppaction://hlinksldjump"/>
              </a:rPr>
              <a:t>Using Count Distinct for Multiple Variables</a:t>
            </a:r>
            <a:endParaRPr lang="en-US" sz="1400"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dirty="0" smtClean="0">
                <a:solidFill>
                  <a:srgbClr val="000000"/>
                </a:solidFill>
                <a:latin typeface="Arial" panose="020B0604020202020204" pitchFamily="34" charset="0"/>
                <a:cs typeface="Arial" panose="020B0604020202020204" pitchFamily="34" charset="0"/>
                <a:hlinkClick r:id="rId12" action="ppaction://hlinksldjump"/>
              </a:rPr>
              <a:t>Analytics &amp; Reporting Central (ARC)</a:t>
            </a:r>
            <a:endParaRPr lang="en-US" sz="1400" dirty="0" smtClean="0">
              <a:solidFill>
                <a:srgbClr val="000000"/>
              </a:solidFill>
              <a:latin typeface="Arial" panose="020B0604020202020204" pitchFamily="34" charset="0"/>
              <a:cs typeface="Arial" panose="020B0604020202020204" pitchFamily="34" charset="0"/>
            </a:endParaRPr>
          </a:p>
          <a:p>
            <a:pPr marL="347472" lvl="1" indent="-173736">
              <a:buFontTx/>
              <a:buChar char="◦"/>
            </a:pPr>
            <a:r>
              <a:rPr lang="en-US" sz="1400" dirty="0">
                <a:hlinkClick r:id="rId13" action="ppaction://hlinksldjump"/>
              </a:rPr>
              <a:t>HUE (Hive editor</a:t>
            </a:r>
            <a:r>
              <a:rPr lang="en-US" sz="1400" dirty="0" smtClean="0">
                <a:hlinkClick r:id="rId13" action="ppaction://hlinksldjump"/>
              </a:rPr>
              <a:t>)</a:t>
            </a:r>
            <a:endParaRPr lang="en-US" sz="1400" dirty="0" smtClean="0"/>
          </a:p>
          <a:p>
            <a:pPr marL="347472" lvl="1" indent="-173736">
              <a:buFontTx/>
              <a:buChar char="◦"/>
            </a:pPr>
            <a:r>
              <a:rPr lang="en-US" sz="1400" dirty="0" smtClean="0">
                <a:hlinkClick r:id="rId14" action="ppaction://hlinksldjump"/>
              </a:rPr>
              <a:t>Looker SQL Runner</a:t>
            </a:r>
            <a:endParaRPr lang="en-US" sz="1400" dirty="0" smtClean="0"/>
          </a:p>
          <a:p>
            <a:pPr marL="347472" lvl="1" indent="-173736">
              <a:buFontTx/>
              <a:buChar char="◦"/>
            </a:pPr>
            <a:r>
              <a:rPr lang="en-US" sz="1400" dirty="0" smtClean="0">
                <a:hlinkClick r:id="rId15" action="ppaction://hlinksldjump"/>
              </a:rPr>
              <a:t>Recommendations </a:t>
            </a:r>
            <a:r>
              <a:rPr lang="en-US" sz="1400" dirty="0">
                <a:hlinkClick r:id="rId15" action="ppaction://hlinksldjump"/>
              </a:rPr>
              <a:t>for </a:t>
            </a:r>
            <a:r>
              <a:rPr lang="en-US" sz="1400" dirty="0" smtClean="0">
                <a:hlinkClick r:id="rId15" action="ppaction://hlinksldjump"/>
              </a:rPr>
              <a:t>Use</a:t>
            </a:r>
            <a:endParaRPr lang="en-US" sz="1400"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dirty="0" smtClean="0">
                <a:solidFill>
                  <a:srgbClr val="000000"/>
                </a:solidFill>
                <a:latin typeface="Arial" panose="020B0604020202020204" pitchFamily="34" charset="0"/>
                <a:cs typeface="Arial" panose="020B0604020202020204" pitchFamily="34" charset="0"/>
                <a:hlinkClick r:id="rId16" action="ppaction://hlinksldjump"/>
              </a:rPr>
              <a:t>Notes and Recommendations</a:t>
            </a:r>
            <a:endParaRPr lang="en-US" sz="1400"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dirty="0" smtClean="0">
                <a:solidFill>
                  <a:srgbClr val="000000"/>
                </a:solidFill>
                <a:latin typeface="Arial" panose="020B0604020202020204" pitchFamily="34" charset="0"/>
                <a:cs typeface="Arial" panose="020B0604020202020204" pitchFamily="34" charset="0"/>
                <a:hlinkClick r:id="rId17" action="ppaction://hlinksldjump"/>
              </a:rPr>
              <a:t>Helpful Links</a:t>
            </a:r>
            <a:endParaRPr lang="en-US" sz="1400" dirty="0" smtClean="0">
              <a:solidFill>
                <a:srgbClr val="000000"/>
              </a:solidFill>
              <a:latin typeface="Arial" panose="020B0604020202020204" pitchFamily="34" charset="0"/>
              <a:cs typeface="Arial" panose="020B0604020202020204" pitchFamily="34" charset="0"/>
            </a:endParaRPr>
          </a:p>
          <a:p>
            <a:pPr marL="0" indent="0">
              <a:buNone/>
            </a:pPr>
            <a:endParaRPr lang="en-US" sz="1400" dirty="0" smtClean="0">
              <a:solidFill>
                <a:srgbClr val="000000"/>
              </a:solidFill>
              <a:latin typeface="Arial" panose="020B0604020202020204" pitchFamily="34" charset="0"/>
              <a:cs typeface="Arial" panose="020B0604020202020204" pitchFamily="34" charset="0"/>
            </a:endParaRPr>
          </a:p>
          <a:p>
            <a:pPr marL="0" indent="0">
              <a:buNone/>
            </a:pPr>
            <a:r>
              <a:rPr lang="en-US" sz="1400" b="1" dirty="0" smtClean="0">
                <a:solidFill>
                  <a:schemeClr val="tx2"/>
                </a:solidFill>
                <a:latin typeface="Arial Rounded MT Bold" panose="020F0704030504030204" pitchFamily="34" charset="0"/>
                <a:cs typeface="Arial" panose="020B0604020202020204" pitchFamily="34" charset="0"/>
              </a:rPr>
              <a:t>NOTE</a:t>
            </a:r>
            <a:r>
              <a:rPr lang="en-US" sz="1400" dirty="0" smtClean="0">
                <a:solidFill>
                  <a:schemeClr val="tx2"/>
                </a:solidFill>
                <a:latin typeface="Arial Rounded MT Bold" panose="020F0704030504030204" pitchFamily="34" charset="0"/>
                <a:cs typeface="Arial" panose="020B0604020202020204" pitchFamily="34" charset="0"/>
              </a:rPr>
              <a:t>:</a:t>
            </a:r>
            <a:r>
              <a:rPr lang="en-US" dirty="0" smtClean="0">
                <a:solidFill>
                  <a:schemeClr val="tx2"/>
                </a:solidFill>
                <a:latin typeface="Arial Rounded MT Bold" panose="020F0704030504030204" pitchFamily="34" charset="0"/>
                <a:cs typeface="Arial" panose="020B0604020202020204" pitchFamily="34" charset="0"/>
              </a:rPr>
              <a:t> </a:t>
            </a:r>
            <a:r>
              <a:rPr lang="en-US" sz="1400" b="1" dirty="0" smtClean="0">
                <a:solidFill>
                  <a:schemeClr val="tx2"/>
                </a:solidFill>
                <a:latin typeface="Arial Rounded MT Bold" panose="020F0704030504030204" pitchFamily="34" charset="0"/>
                <a:cs typeface="Arial" panose="020B0604020202020204" pitchFamily="34" charset="0"/>
              </a:rPr>
              <a:t>in Normal View, right click on links and choose “open hyperlink” option to access</a:t>
            </a:r>
            <a:endParaRPr lang="en-US" b="1" dirty="0" smtClean="0">
              <a:solidFill>
                <a:schemeClr val="tx2"/>
              </a:solidFill>
              <a:latin typeface="Arial Rounded MT Bold" panose="020F0704030504030204" pitchFamily="34" charset="0"/>
            </a:endParaRPr>
          </a:p>
        </p:txBody>
      </p:sp>
    </p:spTree>
    <p:extLst>
      <p:ext uri="{BB962C8B-B14F-4D97-AF65-F5344CB8AC3E}">
        <p14:creationId xmlns:p14="http://schemas.microsoft.com/office/powerpoint/2010/main" val="4153486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E1CA7C0-3595-274E-BA61-6237F99A9DEA}" type="slidenum">
              <a:rPr lang="en-US" sz="1000">
                <a:solidFill>
                  <a:srgbClr val="999999"/>
                </a:solidFill>
                <a:ea typeface="MS PGothic" charset="0"/>
                <a:cs typeface="MS PGothic" charset="0"/>
              </a:rPr>
              <a:pPr eaLnBrk="1" hangingPunct="1"/>
              <a:t>2</a:t>
            </a:fld>
            <a:endParaRPr lang="en-US" sz="1000" dirty="0">
              <a:solidFill>
                <a:srgbClr val="999999"/>
              </a:solidFill>
              <a:ea typeface="MS PGothic" charset="0"/>
              <a:cs typeface="MS PGothic" charset="0"/>
            </a:endParaRPr>
          </a:p>
        </p:txBody>
      </p:sp>
      <p:sp>
        <p:nvSpPr>
          <p:cNvPr id="1638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800" dirty="0">
                <a:solidFill>
                  <a:schemeClr val="bg1">
                    <a:lumMod val="50000"/>
                  </a:schemeClr>
                </a:solidFill>
                <a:latin typeface="Arial Narrow" charset="0"/>
                <a:ea typeface="MS PGothic" charset="0"/>
                <a:cs typeface="MS PGothic" charset="0"/>
              </a:rPr>
              <a:t>Confidential, unpublished property of Cigna. Do not duplicate or distribute. Use and distribution limited solely to authorized personnel. © </a:t>
            </a:r>
            <a:r>
              <a:rPr lang="en-US" sz="800" dirty="0" smtClean="0">
                <a:solidFill>
                  <a:schemeClr val="bg1">
                    <a:lumMod val="50000"/>
                  </a:schemeClr>
                </a:solidFill>
                <a:latin typeface="Arial Narrow" charset="0"/>
                <a:ea typeface="MS PGothic" charset="0"/>
                <a:cs typeface="MS PGothic" charset="0"/>
              </a:rPr>
              <a:t>2017 </a:t>
            </a:r>
            <a:r>
              <a:rPr lang="en-US" sz="800" dirty="0">
                <a:solidFill>
                  <a:schemeClr val="bg1">
                    <a:lumMod val="50000"/>
                  </a:schemeClr>
                </a:solidFill>
                <a:latin typeface="Arial Narrow" charset="0"/>
                <a:ea typeface="MS PGothic" charset="0"/>
                <a:cs typeface="MS PGothic" charset="0"/>
              </a:rPr>
              <a:t>Cigna</a:t>
            </a:r>
          </a:p>
        </p:txBody>
      </p:sp>
      <p:sp>
        <p:nvSpPr>
          <p:cNvPr id="39" name="Title 5"/>
          <p:cNvSpPr>
            <a:spLocks noGrp="1"/>
          </p:cNvSpPr>
          <p:nvPr>
            <p:ph type="title"/>
          </p:nvPr>
        </p:nvSpPr>
        <p:spPr>
          <a:xfrm>
            <a:off x="458788" y="274638"/>
            <a:ext cx="8228012" cy="493458"/>
          </a:xfrm>
        </p:spPr>
        <p:txBody>
          <a:bodyPr/>
          <a:lstStyle/>
          <a:p>
            <a:r>
              <a:rPr lang="en-US" dirty="0"/>
              <a:t>Getting Started with Hadoop</a:t>
            </a:r>
          </a:p>
        </p:txBody>
      </p:sp>
      <p:sp>
        <p:nvSpPr>
          <p:cNvPr id="16" name="Text Placeholder 2"/>
          <p:cNvSpPr txBox="1">
            <a:spLocks/>
          </p:cNvSpPr>
          <p:nvPr/>
        </p:nvSpPr>
        <p:spPr>
          <a:xfrm>
            <a:off x="457200" y="899440"/>
            <a:ext cx="8229600" cy="4419600"/>
          </a:xfrm>
          <a:prstGeom prst="rect">
            <a:avLst/>
          </a:prstGeom>
        </p:spPr>
        <p:txBody>
          <a:bodyPr/>
          <a:lstStyle>
            <a:lvl1pPr marL="230188" indent="-230188" algn="l" defTabSz="457200" rtl="0" eaLnBrk="0" fontAlgn="base" hangingPunct="0">
              <a:spcBef>
                <a:spcPct val="20000"/>
              </a:spcBef>
              <a:spcAft>
                <a:spcPct val="0"/>
              </a:spcAft>
              <a:buClr>
                <a:srgbClr val="004986"/>
              </a:buClr>
              <a:buFont typeface="Lucida Grande" pitchFamily="-1" charset="0"/>
              <a:buChar char="&gt;"/>
              <a:defRPr sz="1600" kern="1200">
                <a:solidFill>
                  <a:schemeClr val="tx1"/>
                </a:solidFill>
                <a:latin typeface="Arial"/>
                <a:ea typeface="ＭＳ Ｐゴシック" charset="-128"/>
                <a:cs typeface="Arial"/>
              </a:defRPr>
            </a:lvl1pPr>
            <a:lvl2pPr marL="454025" indent="-22383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2pPr>
            <a:lvl3pPr marL="684213"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3pPr>
            <a:lvl4pPr marL="915988" indent="-231775"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4pPr>
            <a:lvl5pPr marL="1146175"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Cigna’s Data University has a SAS/Hadoop checklist to get started: </a:t>
            </a:r>
          </a:p>
          <a:p>
            <a:pPr marL="171450" indent="-171450">
              <a:buFont typeface="Arial" panose="020B0604020202020204" pitchFamily="34" charset="0"/>
              <a:buChar char="•"/>
            </a:pPr>
            <a:endParaRPr lang="en-US"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There is a walkthrough for access requests at the following link:</a:t>
            </a:r>
            <a:br>
              <a:rPr lang="en-US" dirty="0" smtClean="0">
                <a:solidFill>
                  <a:srgbClr val="000000"/>
                </a:solidFill>
                <a:latin typeface="Arial" panose="020B0604020202020204" pitchFamily="34" charset="0"/>
                <a:cs typeface="Arial" panose="020B0604020202020204" pitchFamily="34" charset="0"/>
              </a:rPr>
            </a:br>
            <a:r>
              <a:rPr lang="en-US" dirty="0" smtClean="0">
                <a:solidFill>
                  <a:srgbClr val="000000"/>
                </a:solidFill>
                <a:latin typeface="Arial" panose="020B0604020202020204" pitchFamily="34" charset="0"/>
                <a:cs typeface="Arial" panose="020B0604020202020204" pitchFamily="34" charset="0"/>
              </a:rPr>
              <a:t/>
            </a:r>
            <a:br>
              <a:rPr lang="en-US" dirty="0" smtClean="0">
                <a:solidFill>
                  <a:srgbClr val="000000"/>
                </a:solidFill>
                <a:latin typeface="Arial" panose="020B0604020202020204" pitchFamily="34" charset="0"/>
                <a:cs typeface="Arial" panose="020B0604020202020204" pitchFamily="34" charset="0"/>
              </a:rPr>
            </a:br>
            <a:r>
              <a:rPr lang="en-US" sz="1400" dirty="0" smtClean="0">
                <a:solidFill>
                  <a:srgbClr val="000000"/>
                </a:solidFill>
                <a:latin typeface="Arial" panose="020B0604020202020204" pitchFamily="34" charset="0"/>
                <a:cs typeface="Arial" panose="020B0604020202020204" pitchFamily="34" charset="0"/>
                <a:hlinkClick r:id="rId3"/>
              </a:rPr>
              <a:t>https://confluence.sys.cigna.com:8443/confluence/pages/viewpage.action?pageId=81298796</a:t>
            </a:r>
            <a:endParaRPr lang="en-US" sz="1400"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CIMA training and tutorials are available using this link:</a:t>
            </a:r>
            <a:br>
              <a:rPr lang="en-US" dirty="0" smtClean="0"/>
            </a:br>
            <a:r>
              <a:rPr lang="en-US" dirty="0" smtClean="0"/>
              <a:t/>
            </a:r>
            <a:br>
              <a:rPr lang="en-US" dirty="0" smtClean="0"/>
            </a:br>
            <a:r>
              <a:rPr lang="en-US" sz="1400" dirty="0" smtClean="0">
                <a:hlinkClick r:id="rId4"/>
              </a:rPr>
              <a:t>https://ycl.cigna.com/en/Enterprise/Our_Business_Units/cima/CIMA%20LDR/Pages/Hadoop.aspx</a:t>
            </a:r>
            <a:endParaRPr lang="en-US" sz="1400" dirty="0" smtClean="0"/>
          </a:p>
          <a:p>
            <a:pPr marL="171450" indent="-171450">
              <a:buFont typeface="Arial" panose="020B0604020202020204" pitchFamily="34" charset="0"/>
              <a:buChar char="•"/>
            </a:pPr>
            <a:endParaRPr lang="en-US" dirty="0" smtClean="0"/>
          </a:p>
        </p:txBody>
      </p:sp>
      <p:pic>
        <p:nvPicPr>
          <p:cNvPr id="8" name="Picture 7"/>
          <p:cNvPicPr/>
          <p:nvPr/>
        </p:nvPicPr>
        <p:blipFill rotWithShape="1">
          <a:blip r:embed="rId5"/>
          <a:srcRect l="17928" t="41026" r="51067" b="42705"/>
          <a:stretch/>
        </p:blipFill>
        <p:spPr bwMode="auto">
          <a:xfrm>
            <a:off x="1462564" y="1472031"/>
            <a:ext cx="4086860" cy="1206500"/>
          </a:xfrm>
          <a:prstGeom prst="rect">
            <a:avLst/>
          </a:prstGeom>
          <a:ln>
            <a:noFill/>
          </a:ln>
          <a:extLst>
            <a:ext uri="{53640926-AAD7-44D8-BBD7-CCE9431645EC}">
              <a14:shadowObscured xmlns:a14="http://schemas.microsoft.com/office/drawing/2010/main"/>
            </a:ext>
          </a:extLst>
        </p:spPr>
      </p:pic>
      <p:sp>
        <p:nvSpPr>
          <p:cNvPr id="4" name="TextBox 3"/>
          <p:cNvSpPr txBox="1"/>
          <p:nvPr/>
        </p:nvSpPr>
        <p:spPr>
          <a:xfrm>
            <a:off x="1917859" y="1658426"/>
            <a:ext cx="3203870" cy="190770"/>
          </a:xfrm>
          <a:prstGeom prst="rect">
            <a:avLst/>
          </a:prstGeom>
          <a:solidFill>
            <a:schemeClr val="bg1"/>
          </a:solidFill>
        </p:spPr>
        <p:txBody>
          <a:bodyPr wrap="square" rtlCol="0">
            <a:spAutoFit/>
          </a:bodyPr>
          <a:lstStyle/>
          <a:p>
            <a:r>
              <a:rPr lang="en-US" sz="900" u="sng" dirty="0">
                <a:solidFill>
                  <a:srgbClr val="0000FF"/>
                </a:solidFill>
              </a:rPr>
              <a:t>CSC request to install SAS EG</a:t>
            </a:r>
            <a:endParaRPr lang="en-US" sz="900" dirty="0">
              <a:solidFill>
                <a:srgbClr val="0000FF"/>
              </a:solidFill>
            </a:endParaRPr>
          </a:p>
        </p:txBody>
      </p:sp>
      <p:sp>
        <p:nvSpPr>
          <p:cNvPr id="11" name="TextBox 10"/>
          <p:cNvSpPr txBox="1"/>
          <p:nvPr/>
        </p:nvSpPr>
        <p:spPr>
          <a:xfrm>
            <a:off x="1917859" y="1916515"/>
            <a:ext cx="3203870" cy="190770"/>
          </a:xfrm>
          <a:prstGeom prst="rect">
            <a:avLst/>
          </a:prstGeom>
          <a:solidFill>
            <a:schemeClr val="bg1"/>
          </a:solidFill>
        </p:spPr>
        <p:txBody>
          <a:bodyPr wrap="square" rtlCol="0">
            <a:spAutoFit/>
          </a:bodyPr>
          <a:lstStyle/>
          <a:p>
            <a:r>
              <a:rPr lang="en-US" sz="900" u="sng" dirty="0">
                <a:solidFill>
                  <a:srgbClr val="0000FF"/>
                </a:solidFill>
              </a:rPr>
              <a:t>Request access for an AIX ID on the SAS Server</a:t>
            </a:r>
            <a:endParaRPr lang="en-US" sz="900" dirty="0">
              <a:solidFill>
                <a:srgbClr val="0000FF"/>
              </a:solidFill>
            </a:endParaRPr>
          </a:p>
        </p:txBody>
      </p:sp>
      <p:sp>
        <p:nvSpPr>
          <p:cNvPr id="12" name="TextBox 11"/>
          <p:cNvSpPr txBox="1"/>
          <p:nvPr/>
        </p:nvSpPr>
        <p:spPr>
          <a:xfrm>
            <a:off x="1917859" y="2165065"/>
            <a:ext cx="3203870" cy="230832"/>
          </a:xfrm>
          <a:prstGeom prst="rect">
            <a:avLst/>
          </a:prstGeom>
          <a:solidFill>
            <a:schemeClr val="bg1"/>
          </a:solidFill>
        </p:spPr>
        <p:txBody>
          <a:bodyPr wrap="square" rtlCol="0">
            <a:spAutoFit/>
          </a:bodyPr>
          <a:lstStyle/>
          <a:p>
            <a:r>
              <a:rPr lang="en-US" sz="900" u="sng" dirty="0">
                <a:solidFill>
                  <a:srgbClr val="0000FF"/>
                </a:solidFill>
              </a:rPr>
              <a:t>Request access to Hadoop global group</a:t>
            </a:r>
            <a:endParaRPr lang="en-US" sz="900" dirty="0">
              <a:solidFill>
                <a:srgbClr val="0000FF"/>
              </a:solidFill>
            </a:endParaRPr>
          </a:p>
        </p:txBody>
      </p:sp>
      <p:sp>
        <p:nvSpPr>
          <p:cNvPr id="13" name="TextBox 12"/>
          <p:cNvSpPr txBox="1"/>
          <p:nvPr/>
        </p:nvSpPr>
        <p:spPr>
          <a:xfrm>
            <a:off x="1917859" y="2426598"/>
            <a:ext cx="3203870" cy="230832"/>
          </a:xfrm>
          <a:prstGeom prst="rect">
            <a:avLst/>
          </a:prstGeom>
          <a:solidFill>
            <a:schemeClr val="bg1"/>
          </a:solidFill>
        </p:spPr>
        <p:txBody>
          <a:bodyPr wrap="square" rtlCol="0">
            <a:spAutoFit/>
          </a:bodyPr>
          <a:lstStyle/>
          <a:p>
            <a:r>
              <a:rPr lang="en-US" sz="900" u="sng" dirty="0">
                <a:solidFill>
                  <a:srgbClr val="0000FF"/>
                </a:solidFill>
              </a:rPr>
              <a:t>Request ID to be </a:t>
            </a:r>
            <a:r>
              <a:rPr lang="en-US" sz="900" u="sng" dirty="0" err="1">
                <a:solidFill>
                  <a:srgbClr val="0000FF"/>
                </a:solidFill>
              </a:rPr>
              <a:t>kerborized</a:t>
            </a:r>
            <a:r>
              <a:rPr lang="en-US" sz="900" u="sng" dirty="0">
                <a:solidFill>
                  <a:srgbClr val="0000FF"/>
                </a:solidFill>
              </a:rPr>
              <a:t> for SAS access to Hadoop</a:t>
            </a:r>
            <a:endParaRPr lang="en-US" sz="900" dirty="0">
              <a:solidFill>
                <a:srgbClr val="0000FF"/>
              </a:solidFill>
            </a:endParaRPr>
          </a:p>
        </p:txBody>
      </p:sp>
    </p:spTree>
    <p:extLst>
      <p:ext uri="{BB962C8B-B14F-4D97-AF65-F5344CB8AC3E}">
        <p14:creationId xmlns:p14="http://schemas.microsoft.com/office/powerpoint/2010/main" val="1198071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8788" y="274638"/>
            <a:ext cx="8228012" cy="493458"/>
          </a:xfrm>
        </p:spPr>
        <p:txBody>
          <a:bodyPr/>
          <a:lstStyle/>
          <a:p>
            <a:r>
              <a:rPr lang="en-US" dirty="0"/>
              <a:t>Suggested Options</a:t>
            </a:r>
          </a:p>
        </p:txBody>
      </p:sp>
      <p:sp>
        <p:nvSpPr>
          <p:cNvPr id="4" name="Slide Number Placeholder 3"/>
          <p:cNvSpPr>
            <a:spLocks noGrp="1"/>
          </p:cNvSpPr>
          <p:nvPr>
            <p:ph type="sldNum" sz="quarter" idx="10"/>
          </p:nvPr>
        </p:nvSpPr>
        <p:spPr/>
        <p:txBody>
          <a:bodyPr/>
          <a:lstStyle/>
          <a:p>
            <a:pPr>
              <a:defRPr/>
            </a:pPr>
            <a:fld id="{C09460BB-1C82-BA43-96C3-02B84A2E752A}" type="slidenum">
              <a:rPr lang="en-US" smtClean="0"/>
              <a:pPr>
                <a:defRPr/>
              </a:pPr>
              <a:t>3</a:t>
            </a:fld>
            <a:endParaRPr lang="en-US" dirty="0"/>
          </a:p>
        </p:txBody>
      </p:sp>
      <p:sp>
        <p:nvSpPr>
          <p:cNvPr id="7" name="Footer Placeholder 2"/>
          <p:cNvSpPr>
            <a:spLocks noGrp="1"/>
          </p:cNvSpPr>
          <p:nvPr>
            <p:ph type="ftr" sz="quarter" idx="11"/>
          </p:nvPr>
        </p:nvSpPr>
        <p:spPr>
          <a:xfrm>
            <a:off x="0" y="6626225"/>
            <a:ext cx="7011988"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800" dirty="0">
                <a:solidFill>
                  <a:schemeClr val="bg1">
                    <a:lumMod val="50000"/>
                  </a:schemeClr>
                </a:solidFill>
                <a:latin typeface="Arial Narrow" charset="0"/>
                <a:ea typeface="MS PGothic" charset="0"/>
                <a:cs typeface="MS PGothic" charset="0"/>
              </a:rPr>
              <a:t>Confidential, unpublished property of Cigna. Do not duplicate or distribute. Use and distribution limited solely to authorized personnel. © </a:t>
            </a:r>
            <a:r>
              <a:rPr lang="en-US" sz="800" dirty="0" smtClean="0">
                <a:solidFill>
                  <a:schemeClr val="bg1">
                    <a:lumMod val="50000"/>
                  </a:schemeClr>
                </a:solidFill>
                <a:latin typeface="Arial Narrow" charset="0"/>
                <a:ea typeface="MS PGothic" charset="0"/>
                <a:cs typeface="MS PGothic" charset="0"/>
              </a:rPr>
              <a:t>2017 </a:t>
            </a:r>
            <a:r>
              <a:rPr lang="en-US" sz="800" dirty="0">
                <a:solidFill>
                  <a:schemeClr val="bg1">
                    <a:lumMod val="50000"/>
                  </a:schemeClr>
                </a:solidFill>
                <a:latin typeface="Arial Narrow" charset="0"/>
                <a:ea typeface="MS PGothic" charset="0"/>
                <a:cs typeface="MS PGothic" charset="0"/>
              </a:rPr>
              <a:t>Cigna</a:t>
            </a:r>
          </a:p>
        </p:txBody>
      </p:sp>
      <p:sp>
        <p:nvSpPr>
          <p:cNvPr id="2" name="TextBox 1"/>
          <p:cNvSpPr txBox="1"/>
          <p:nvPr/>
        </p:nvSpPr>
        <p:spPr>
          <a:xfrm>
            <a:off x="2010569" y="2303280"/>
            <a:ext cx="5333206" cy="2031325"/>
          </a:xfrm>
          <a:prstGeom prst="rect">
            <a:avLst/>
          </a:prstGeom>
          <a:noFill/>
        </p:spPr>
        <p:txBody>
          <a:bodyPr wrap="square" rtlCol="0">
            <a:spAutoFit/>
          </a:bodyPr>
          <a:lstStyle/>
          <a:p>
            <a:pPr lvl="0" algn="ctr"/>
            <a:r>
              <a:rPr lang="en-US" sz="1400" b="1" dirty="0">
                <a:solidFill>
                  <a:srgbClr val="0000FF"/>
                </a:solidFill>
                <a:latin typeface="Courier New"/>
              </a:rPr>
              <a:t>OPTIONS</a:t>
            </a:r>
            <a:r>
              <a:rPr lang="en-US" sz="1400" b="1" dirty="0">
                <a:solidFill>
                  <a:srgbClr val="000000"/>
                </a:solidFill>
                <a:latin typeface="Courier New"/>
              </a:rPr>
              <a:t> </a:t>
            </a:r>
            <a:r>
              <a:rPr lang="en-US" sz="1400" b="1" dirty="0">
                <a:solidFill>
                  <a:srgbClr val="0000FF"/>
                </a:solidFill>
                <a:latin typeface="Courier New"/>
              </a:rPr>
              <a:t>COMPRESS</a:t>
            </a:r>
            <a:r>
              <a:rPr lang="en-US" sz="1400" b="1" dirty="0">
                <a:solidFill>
                  <a:srgbClr val="000000"/>
                </a:solidFill>
                <a:latin typeface="Courier New"/>
              </a:rPr>
              <a:t> = YES DBIDIRECTEXEC </a:t>
            </a:r>
            <a:r>
              <a:rPr lang="en-US" sz="1400" b="1" dirty="0">
                <a:solidFill>
                  <a:srgbClr val="0000FF"/>
                </a:solidFill>
                <a:latin typeface="Courier New"/>
              </a:rPr>
              <a:t>OBS</a:t>
            </a:r>
            <a:r>
              <a:rPr lang="en-US" sz="1400" b="1" dirty="0">
                <a:solidFill>
                  <a:srgbClr val="000000"/>
                </a:solidFill>
                <a:latin typeface="Courier New"/>
              </a:rPr>
              <a:t> = </a:t>
            </a:r>
            <a:r>
              <a:rPr lang="en-US" sz="1400" b="1" dirty="0" smtClean="0">
                <a:solidFill>
                  <a:srgbClr val="000000"/>
                </a:solidFill>
                <a:latin typeface="Courier New"/>
              </a:rPr>
              <a:t>Max</a:t>
            </a:r>
          </a:p>
          <a:p>
            <a:pPr lvl="0" algn="ctr"/>
            <a:endParaRPr lang="en-US" sz="1400" b="1" dirty="0" smtClean="0">
              <a:solidFill>
                <a:srgbClr val="000000"/>
              </a:solidFill>
              <a:latin typeface="Courier New"/>
            </a:endParaRPr>
          </a:p>
          <a:p>
            <a:pPr lvl="0" algn="ctr"/>
            <a:r>
              <a:rPr lang="en-US" sz="1400" b="1" dirty="0">
                <a:solidFill>
                  <a:srgbClr val="000000"/>
                </a:solidFill>
                <a:latin typeface="Courier New"/>
              </a:rPr>
              <a:t>SASTRACE=</a:t>
            </a:r>
            <a:r>
              <a:rPr lang="en-US" sz="1400" b="1" dirty="0">
                <a:solidFill>
                  <a:srgbClr val="800080"/>
                </a:solidFill>
                <a:latin typeface="Courier New"/>
              </a:rPr>
              <a:t>',,,ds'</a:t>
            </a:r>
            <a:r>
              <a:rPr lang="en-US" sz="1400" b="1" dirty="0">
                <a:solidFill>
                  <a:srgbClr val="000000"/>
                </a:solidFill>
                <a:latin typeface="Courier New"/>
              </a:rPr>
              <a:t> </a:t>
            </a:r>
          </a:p>
          <a:p>
            <a:pPr lvl="0" algn="ctr"/>
            <a:r>
              <a:rPr lang="en-US" sz="1400" b="1" dirty="0">
                <a:solidFill>
                  <a:srgbClr val="000000"/>
                </a:solidFill>
                <a:latin typeface="Courier New"/>
              </a:rPr>
              <a:t>SASTRACELOC=</a:t>
            </a:r>
            <a:r>
              <a:rPr lang="en-US" sz="1400" b="1" dirty="0" err="1">
                <a:solidFill>
                  <a:srgbClr val="000000"/>
                </a:solidFill>
                <a:latin typeface="Courier New"/>
              </a:rPr>
              <a:t>Saslog</a:t>
            </a:r>
            <a:r>
              <a:rPr lang="en-US" sz="1400" b="1" dirty="0">
                <a:solidFill>
                  <a:srgbClr val="000000"/>
                </a:solidFill>
                <a:latin typeface="Courier New"/>
              </a:rPr>
              <a:t> </a:t>
            </a:r>
            <a:r>
              <a:rPr lang="en-US" sz="1400" b="1" dirty="0" err="1">
                <a:solidFill>
                  <a:srgbClr val="000000"/>
                </a:solidFill>
                <a:latin typeface="Courier New"/>
              </a:rPr>
              <a:t>nostsuffix</a:t>
            </a:r>
            <a:r>
              <a:rPr lang="en-US" sz="1400" b="1" dirty="0">
                <a:solidFill>
                  <a:srgbClr val="000000"/>
                </a:solidFill>
                <a:latin typeface="Courier New"/>
              </a:rPr>
              <a:t> </a:t>
            </a:r>
          </a:p>
          <a:p>
            <a:pPr lvl="0" algn="ctr"/>
            <a:r>
              <a:rPr lang="en-US" sz="1400" b="1" dirty="0">
                <a:solidFill>
                  <a:srgbClr val="0000FF"/>
                </a:solidFill>
                <a:latin typeface="Courier New"/>
              </a:rPr>
              <a:t>MSGLEVEL</a:t>
            </a:r>
            <a:r>
              <a:rPr lang="en-US" sz="1400" b="1" dirty="0">
                <a:solidFill>
                  <a:srgbClr val="000000"/>
                </a:solidFill>
                <a:latin typeface="Courier New"/>
              </a:rPr>
              <a:t> = I </a:t>
            </a:r>
          </a:p>
          <a:p>
            <a:pPr lvl="0" algn="ctr"/>
            <a:r>
              <a:rPr lang="en-US" sz="1400" b="1" dirty="0">
                <a:solidFill>
                  <a:srgbClr val="000000"/>
                </a:solidFill>
                <a:latin typeface="Courier New"/>
              </a:rPr>
              <a:t>SQL_IP_TRACE = </a:t>
            </a:r>
            <a:r>
              <a:rPr lang="en-US" sz="1400" b="1" dirty="0">
                <a:solidFill>
                  <a:srgbClr val="0000FF"/>
                </a:solidFill>
                <a:latin typeface="Courier New"/>
              </a:rPr>
              <a:t>SOURCE</a:t>
            </a:r>
            <a:r>
              <a:rPr lang="en-US" sz="1400" b="1" dirty="0">
                <a:solidFill>
                  <a:srgbClr val="000000"/>
                </a:solidFill>
                <a:latin typeface="Courier New"/>
              </a:rPr>
              <a:t> </a:t>
            </a:r>
          </a:p>
          <a:p>
            <a:pPr lvl="0" algn="ctr"/>
            <a:r>
              <a:rPr lang="en-US" sz="1400" b="1" dirty="0">
                <a:solidFill>
                  <a:srgbClr val="000000"/>
                </a:solidFill>
                <a:latin typeface="Courier New"/>
              </a:rPr>
              <a:t>Debug=</a:t>
            </a:r>
            <a:r>
              <a:rPr lang="en-US" sz="1400" b="1" dirty="0" err="1">
                <a:solidFill>
                  <a:srgbClr val="000000"/>
                </a:solidFill>
                <a:latin typeface="Courier New"/>
              </a:rPr>
              <a:t>DBMS_Timers</a:t>
            </a:r>
            <a:r>
              <a:rPr lang="en-US" sz="1400" b="1" dirty="0">
                <a:solidFill>
                  <a:srgbClr val="000000"/>
                </a:solidFill>
                <a:latin typeface="Courier New"/>
              </a:rPr>
              <a:t> </a:t>
            </a:r>
          </a:p>
          <a:p>
            <a:pPr lvl="0" algn="ctr"/>
            <a:r>
              <a:rPr lang="en-US" sz="1400" b="1" dirty="0">
                <a:solidFill>
                  <a:srgbClr val="000000"/>
                </a:solidFill>
                <a:latin typeface="Courier New"/>
              </a:rPr>
              <a:t>DBIDIRECTEXEC</a:t>
            </a:r>
          </a:p>
          <a:p>
            <a:pPr lvl="0" algn="ctr"/>
            <a:r>
              <a:rPr lang="en-US" sz="1400" b="1" dirty="0">
                <a:solidFill>
                  <a:srgbClr val="000000"/>
                </a:solidFill>
                <a:latin typeface="Courier New"/>
              </a:rPr>
              <a:t>SQLGENERATION = DBMS;         </a:t>
            </a:r>
            <a:endParaRPr lang="en-US" sz="1400" b="1" dirty="0">
              <a:solidFill>
                <a:prstClr val="black"/>
              </a:solidFill>
            </a:endParaRPr>
          </a:p>
        </p:txBody>
      </p:sp>
      <p:sp>
        <p:nvSpPr>
          <p:cNvPr id="3" name="TextBox 2"/>
          <p:cNvSpPr txBox="1"/>
          <p:nvPr/>
        </p:nvSpPr>
        <p:spPr>
          <a:xfrm>
            <a:off x="270522" y="824292"/>
            <a:ext cx="4608512" cy="738664"/>
          </a:xfrm>
          <a:prstGeom prst="rect">
            <a:avLst/>
          </a:prstGeom>
          <a:noFill/>
        </p:spPr>
        <p:txBody>
          <a:bodyPr wrap="square" rtlCol="0">
            <a:spAutoFit/>
          </a:bodyPr>
          <a:lstStyle/>
          <a:p>
            <a:pPr lvl="0" algn="ctr"/>
            <a:r>
              <a:rPr lang="en-US" sz="1400" dirty="0" smtClean="0">
                <a:solidFill>
                  <a:srgbClr val="008000"/>
                </a:solidFill>
                <a:latin typeface="Arial" panose="020B0604020202020204" pitchFamily="34" charset="0"/>
                <a:cs typeface="Arial" panose="020B0604020202020204" pitchFamily="34" charset="0"/>
              </a:rPr>
              <a:t>Specifies </a:t>
            </a:r>
            <a:r>
              <a:rPr lang="en-US" sz="1400" dirty="0">
                <a:solidFill>
                  <a:srgbClr val="008000"/>
                </a:solidFill>
                <a:latin typeface="Arial" panose="020B0604020202020204" pitchFamily="34" charset="0"/>
                <a:cs typeface="Arial" panose="020B0604020202020204" pitchFamily="34" charset="0"/>
              </a:rPr>
              <a:t>that all SQL statements that were sent to the data source are sent to the log. Can turn this option off once you’re sure the code runs </a:t>
            </a:r>
            <a:r>
              <a:rPr lang="en-US" sz="1400" dirty="0" smtClean="0">
                <a:solidFill>
                  <a:srgbClr val="008000"/>
                </a:solidFill>
                <a:latin typeface="Arial" panose="020B0604020202020204" pitchFamily="34" charset="0"/>
                <a:cs typeface="Arial" panose="020B0604020202020204" pitchFamily="34" charset="0"/>
              </a:rPr>
              <a:t>properly</a:t>
            </a:r>
            <a:endParaRPr lang="en-US" sz="1400" dirty="0">
              <a:solidFill>
                <a:srgbClr val="008000"/>
              </a:solidFill>
              <a:latin typeface="Arial" panose="020B0604020202020204" pitchFamily="34" charset="0"/>
              <a:cs typeface="Arial" panose="020B0604020202020204" pitchFamily="34" charset="0"/>
            </a:endParaRPr>
          </a:p>
        </p:txBody>
      </p:sp>
      <p:sp>
        <p:nvSpPr>
          <p:cNvPr id="5" name="TextBox 4"/>
          <p:cNvSpPr txBox="1"/>
          <p:nvPr/>
        </p:nvSpPr>
        <p:spPr>
          <a:xfrm>
            <a:off x="147355" y="2528395"/>
            <a:ext cx="1647825" cy="1384995"/>
          </a:xfrm>
          <a:prstGeom prst="rect">
            <a:avLst/>
          </a:prstGeom>
          <a:noFill/>
        </p:spPr>
        <p:txBody>
          <a:bodyPr wrap="square" rtlCol="0">
            <a:spAutoFit/>
          </a:bodyPr>
          <a:lstStyle/>
          <a:p>
            <a:pPr lvl="0" algn="ctr"/>
            <a:r>
              <a:rPr lang="en-US" sz="1400" dirty="0" smtClean="0">
                <a:solidFill>
                  <a:srgbClr val="008000"/>
                </a:solidFill>
                <a:latin typeface="Arial" panose="020B0604020202020204" pitchFamily="34" charset="0"/>
                <a:cs typeface="Arial" panose="020B0604020202020204" pitchFamily="34" charset="0"/>
              </a:rPr>
              <a:t>Tells </a:t>
            </a:r>
            <a:r>
              <a:rPr lang="en-US" sz="1400" dirty="0">
                <a:solidFill>
                  <a:srgbClr val="008000"/>
                </a:solidFill>
                <a:latin typeface="Arial" panose="020B0604020202020204" pitchFamily="34" charset="0"/>
                <a:cs typeface="Arial" panose="020B0604020202020204" pitchFamily="34" charset="0"/>
              </a:rPr>
              <a:t>SAS to write tracing to program log. The log output is easier to read if NOSTSUFFIX is </a:t>
            </a:r>
            <a:r>
              <a:rPr lang="en-US" sz="1400" dirty="0" smtClean="0">
                <a:solidFill>
                  <a:srgbClr val="008000"/>
                </a:solidFill>
                <a:latin typeface="Arial" panose="020B0604020202020204" pitchFamily="34" charset="0"/>
                <a:cs typeface="Arial" panose="020B0604020202020204" pitchFamily="34" charset="0"/>
              </a:rPr>
              <a:t>specified</a:t>
            </a:r>
            <a:endParaRPr lang="en-US" sz="1400" dirty="0">
              <a:solidFill>
                <a:srgbClr val="000000"/>
              </a:solidFill>
              <a:latin typeface="Arial" panose="020B0604020202020204" pitchFamily="34" charset="0"/>
              <a:cs typeface="Arial" panose="020B0604020202020204" pitchFamily="34" charset="0"/>
            </a:endParaRPr>
          </a:p>
        </p:txBody>
      </p:sp>
      <p:sp>
        <p:nvSpPr>
          <p:cNvPr id="9" name="TextBox 8"/>
          <p:cNvSpPr txBox="1"/>
          <p:nvPr/>
        </p:nvSpPr>
        <p:spPr>
          <a:xfrm>
            <a:off x="7186612" y="3109153"/>
            <a:ext cx="1781175" cy="954107"/>
          </a:xfrm>
          <a:prstGeom prst="rect">
            <a:avLst/>
          </a:prstGeom>
          <a:noFill/>
        </p:spPr>
        <p:txBody>
          <a:bodyPr wrap="square" rtlCol="0">
            <a:spAutoFit/>
          </a:bodyPr>
          <a:lstStyle/>
          <a:p>
            <a:pPr lvl="0" algn="ctr"/>
            <a:r>
              <a:rPr lang="en-US" sz="1400" dirty="0" smtClean="0">
                <a:solidFill>
                  <a:srgbClr val="008000"/>
                </a:solidFill>
                <a:latin typeface="Arial" panose="020B0604020202020204" pitchFamily="34" charset="0"/>
                <a:cs typeface="Arial" panose="020B0604020202020204" pitchFamily="34" charset="0"/>
              </a:rPr>
              <a:t>Provides </a:t>
            </a:r>
            <a:r>
              <a:rPr lang="en-US" sz="1400" dirty="0">
                <a:solidFill>
                  <a:srgbClr val="008000"/>
                </a:solidFill>
                <a:latin typeface="Arial" panose="020B0604020202020204" pitchFamily="34" charset="0"/>
                <a:cs typeface="Arial" panose="020B0604020202020204" pitchFamily="34" charset="0"/>
              </a:rPr>
              <a:t>additional notes on the Implicit Pass-through (IP) from Proc </a:t>
            </a:r>
            <a:r>
              <a:rPr lang="en-US" sz="1400" dirty="0" smtClean="0">
                <a:solidFill>
                  <a:srgbClr val="008000"/>
                </a:solidFill>
                <a:latin typeface="Arial" panose="020B0604020202020204" pitchFamily="34" charset="0"/>
                <a:cs typeface="Arial" panose="020B0604020202020204" pitchFamily="34" charset="0"/>
              </a:rPr>
              <a:t>SQL</a:t>
            </a:r>
            <a:endParaRPr lang="en-US" sz="1400" dirty="0">
              <a:solidFill>
                <a:srgbClr val="000000"/>
              </a:solidFill>
              <a:latin typeface="Arial" panose="020B0604020202020204" pitchFamily="34" charset="0"/>
              <a:cs typeface="Arial" panose="020B0604020202020204" pitchFamily="34" charset="0"/>
            </a:endParaRPr>
          </a:p>
        </p:txBody>
      </p:sp>
      <p:sp>
        <p:nvSpPr>
          <p:cNvPr id="10" name="TextBox 9"/>
          <p:cNvSpPr txBox="1"/>
          <p:nvPr/>
        </p:nvSpPr>
        <p:spPr>
          <a:xfrm>
            <a:off x="116857" y="4763601"/>
            <a:ext cx="2428875" cy="523220"/>
          </a:xfrm>
          <a:prstGeom prst="rect">
            <a:avLst/>
          </a:prstGeom>
          <a:noFill/>
        </p:spPr>
        <p:txBody>
          <a:bodyPr wrap="square" rtlCol="0">
            <a:spAutoFit/>
          </a:bodyPr>
          <a:lstStyle/>
          <a:p>
            <a:pPr lvl="0" algn="ctr"/>
            <a:r>
              <a:rPr lang="en-US" sz="1400" dirty="0" smtClean="0">
                <a:solidFill>
                  <a:srgbClr val="008000"/>
                </a:solidFill>
                <a:latin typeface="Arial" panose="020B0604020202020204" pitchFamily="34" charset="0"/>
                <a:cs typeface="Arial" panose="020B0604020202020204" pitchFamily="34" charset="0"/>
              </a:rPr>
              <a:t>Another </a:t>
            </a:r>
            <a:r>
              <a:rPr lang="en-US" sz="1400" dirty="0">
                <a:solidFill>
                  <a:srgbClr val="008000"/>
                </a:solidFill>
                <a:latin typeface="Arial" panose="020B0604020202020204" pitchFamily="34" charset="0"/>
                <a:cs typeface="Arial" panose="020B0604020202020204" pitchFamily="34" charset="0"/>
              </a:rPr>
              <a:t>request for timing </a:t>
            </a:r>
            <a:r>
              <a:rPr lang="en-US" sz="1400" dirty="0" smtClean="0">
                <a:solidFill>
                  <a:srgbClr val="008000"/>
                </a:solidFill>
                <a:latin typeface="Arial" panose="020B0604020202020204" pitchFamily="34" charset="0"/>
                <a:cs typeface="Arial" panose="020B0604020202020204" pitchFamily="34" charset="0"/>
              </a:rPr>
              <a:t>information</a:t>
            </a:r>
            <a:endParaRPr lang="en-US" sz="1400" dirty="0">
              <a:solidFill>
                <a:srgbClr val="008000"/>
              </a:solidFill>
              <a:latin typeface="Arial" panose="020B0604020202020204" pitchFamily="34" charset="0"/>
              <a:cs typeface="Arial" panose="020B0604020202020204" pitchFamily="34" charset="0"/>
            </a:endParaRPr>
          </a:p>
        </p:txBody>
      </p:sp>
      <p:sp>
        <p:nvSpPr>
          <p:cNvPr id="11" name="TextBox 10"/>
          <p:cNvSpPr txBox="1"/>
          <p:nvPr/>
        </p:nvSpPr>
        <p:spPr>
          <a:xfrm>
            <a:off x="7010400" y="4647422"/>
            <a:ext cx="1885950" cy="738664"/>
          </a:xfrm>
          <a:prstGeom prst="rect">
            <a:avLst/>
          </a:prstGeom>
          <a:noFill/>
        </p:spPr>
        <p:txBody>
          <a:bodyPr wrap="square" rtlCol="0">
            <a:spAutoFit/>
          </a:bodyPr>
          <a:lstStyle/>
          <a:p>
            <a:pPr lvl="0" algn="ctr"/>
            <a:r>
              <a:rPr lang="en-US" sz="1400" dirty="0" smtClean="0">
                <a:solidFill>
                  <a:srgbClr val="008000"/>
                </a:solidFill>
                <a:latin typeface="Arial" panose="020B0604020202020204" pitchFamily="34" charset="0"/>
                <a:cs typeface="Arial" panose="020B0604020202020204" pitchFamily="34" charset="0"/>
              </a:rPr>
              <a:t>Avoids </a:t>
            </a:r>
            <a:r>
              <a:rPr lang="en-US" sz="1400" dirty="0">
                <a:solidFill>
                  <a:srgbClr val="008000"/>
                </a:solidFill>
                <a:latin typeface="Arial" panose="020B0604020202020204" pitchFamily="34" charset="0"/>
                <a:cs typeface="Arial" panose="020B0604020202020204" pitchFamily="34" charset="0"/>
              </a:rPr>
              <a:t>downloads when creating tables via IP; not a </a:t>
            </a:r>
            <a:r>
              <a:rPr lang="en-US" sz="1400" dirty="0" smtClean="0">
                <a:solidFill>
                  <a:srgbClr val="008000"/>
                </a:solidFill>
                <a:latin typeface="Arial" panose="020B0604020202020204" pitchFamily="34" charset="0"/>
                <a:cs typeface="Arial" panose="020B0604020202020204" pitchFamily="34" charset="0"/>
              </a:rPr>
              <a:t>default</a:t>
            </a:r>
            <a:endParaRPr lang="en-US" sz="1400" dirty="0">
              <a:solidFill>
                <a:srgbClr val="000000"/>
              </a:solidFill>
              <a:latin typeface="Arial" panose="020B0604020202020204" pitchFamily="34" charset="0"/>
              <a:cs typeface="Arial" panose="020B0604020202020204" pitchFamily="34" charset="0"/>
            </a:endParaRPr>
          </a:p>
        </p:txBody>
      </p:sp>
      <p:sp>
        <p:nvSpPr>
          <p:cNvPr id="12" name="TextBox 11"/>
          <p:cNvSpPr txBox="1"/>
          <p:nvPr/>
        </p:nvSpPr>
        <p:spPr>
          <a:xfrm>
            <a:off x="5562600" y="895350"/>
            <a:ext cx="2990850" cy="954107"/>
          </a:xfrm>
          <a:prstGeom prst="rect">
            <a:avLst/>
          </a:prstGeom>
          <a:noFill/>
        </p:spPr>
        <p:txBody>
          <a:bodyPr wrap="square" rtlCol="0">
            <a:spAutoFit/>
          </a:bodyPr>
          <a:lstStyle/>
          <a:p>
            <a:pPr lvl="0" algn="ctr"/>
            <a:r>
              <a:rPr lang="en-US" sz="1400" dirty="0" smtClean="0">
                <a:solidFill>
                  <a:srgbClr val="008000"/>
                </a:solidFill>
                <a:latin typeface="Arial" panose="020B0604020202020204" pitchFamily="34" charset="0"/>
                <a:cs typeface="Arial" panose="020B0604020202020204" pitchFamily="34" charset="0"/>
              </a:rPr>
              <a:t>Specifies </a:t>
            </a:r>
            <a:r>
              <a:rPr lang="en-US" sz="1400" dirty="0">
                <a:solidFill>
                  <a:srgbClr val="008000"/>
                </a:solidFill>
                <a:latin typeface="Arial" panose="020B0604020202020204" pitchFamily="34" charset="0"/>
                <a:cs typeface="Arial" panose="020B0604020202020204" pitchFamily="34" charset="0"/>
              </a:rPr>
              <a:t>the level of detail in messages written to the SAS log. “I” = standard notes + additional notes on index, merging, </a:t>
            </a:r>
            <a:r>
              <a:rPr lang="en-US" sz="1400" dirty="0" smtClean="0">
                <a:solidFill>
                  <a:srgbClr val="008000"/>
                </a:solidFill>
                <a:latin typeface="Arial" panose="020B0604020202020204" pitchFamily="34" charset="0"/>
                <a:cs typeface="Arial" panose="020B0604020202020204" pitchFamily="34" charset="0"/>
              </a:rPr>
              <a:t>sorting</a:t>
            </a:r>
            <a:endParaRPr lang="en-US" sz="1400" dirty="0">
              <a:solidFill>
                <a:srgbClr val="000000"/>
              </a:solidFill>
              <a:latin typeface="Arial" panose="020B0604020202020204" pitchFamily="34" charset="0"/>
              <a:cs typeface="Arial" panose="020B0604020202020204" pitchFamily="34" charset="0"/>
            </a:endParaRPr>
          </a:p>
        </p:txBody>
      </p:sp>
      <p:sp>
        <p:nvSpPr>
          <p:cNvPr id="13" name="TextBox 12"/>
          <p:cNvSpPr txBox="1"/>
          <p:nvPr/>
        </p:nvSpPr>
        <p:spPr>
          <a:xfrm>
            <a:off x="3816910" y="5062920"/>
            <a:ext cx="2032160" cy="738664"/>
          </a:xfrm>
          <a:prstGeom prst="rect">
            <a:avLst/>
          </a:prstGeom>
          <a:noFill/>
        </p:spPr>
        <p:txBody>
          <a:bodyPr wrap="square" rtlCol="0">
            <a:spAutoFit/>
          </a:bodyPr>
          <a:lstStyle/>
          <a:p>
            <a:pPr lvl="0"/>
            <a:r>
              <a:rPr lang="en-US" sz="1400" dirty="0" smtClean="0">
                <a:solidFill>
                  <a:srgbClr val="008000"/>
                </a:solidFill>
                <a:latin typeface="Arial" panose="020B0604020202020204" pitchFamily="34" charset="0"/>
                <a:cs typeface="Arial" panose="020B0604020202020204" pitchFamily="34" charset="0"/>
              </a:rPr>
              <a:t>Allows </a:t>
            </a:r>
            <a:r>
              <a:rPr lang="en-US" sz="1400" dirty="0">
                <a:solidFill>
                  <a:srgbClr val="008000"/>
                </a:solidFill>
                <a:latin typeface="Arial" panose="020B0604020202020204" pitchFamily="34" charset="0"/>
                <a:cs typeface="Arial" panose="020B0604020202020204" pitchFamily="34" charset="0"/>
              </a:rPr>
              <a:t>SAS to attempt to re-write SQL in host </a:t>
            </a:r>
            <a:r>
              <a:rPr lang="en-US" sz="1400" dirty="0" smtClean="0">
                <a:solidFill>
                  <a:srgbClr val="008000"/>
                </a:solidFill>
                <a:latin typeface="Arial" panose="020B0604020202020204" pitchFamily="34" charset="0"/>
                <a:cs typeface="Arial" panose="020B0604020202020204" pitchFamily="34" charset="0"/>
              </a:rPr>
              <a:t>syntax</a:t>
            </a:r>
            <a:endParaRPr lang="en-US" sz="1400" dirty="0">
              <a:solidFill>
                <a:prstClr val="black"/>
              </a:solidFill>
              <a:latin typeface="Arial" panose="020B0604020202020204" pitchFamily="34" charset="0"/>
              <a:cs typeface="Arial" panose="020B0604020202020204" pitchFamily="34" charset="0"/>
            </a:endParaRPr>
          </a:p>
        </p:txBody>
      </p:sp>
      <p:cxnSp>
        <p:nvCxnSpPr>
          <p:cNvPr id="30" name="Straight Arrow Connector 29"/>
          <p:cNvCxnSpPr/>
          <p:nvPr/>
        </p:nvCxnSpPr>
        <p:spPr>
          <a:xfrm>
            <a:off x="1809680" y="3087116"/>
            <a:ext cx="12291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5891917" y="3522428"/>
            <a:ext cx="129469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Elbow Connector 18"/>
          <p:cNvCxnSpPr/>
          <p:nvPr/>
        </p:nvCxnSpPr>
        <p:spPr>
          <a:xfrm flipV="1">
            <a:off x="2352687" y="3695167"/>
            <a:ext cx="1372307" cy="133460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Elbow Connector 27"/>
          <p:cNvCxnSpPr/>
          <p:nvPr/>
        </p:nvCxnSpPr>
        <p:spPr>
          <a:xfrm rot="10800000">
            <a:off x="5494352" y="3920744"/>
            <a:ext cx="1516049" cy="102422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737775" y="4241276"/>
            <a:ext cx="0" cy="8122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Elbow Connector 53"/>
          <p:cNvCxnSpPr/>
          <p:nvPr/>
        </p:nvCxnSpPr>
        <p:spPr>
          <a:xfrm>
            <a:off x="2010569" y="1565059"/>
            <a:ext cx="1737360" cy="1280160"/>
          </a:xfrm>
          <a:prstGeom prst="bentConnector3">
            <a:avLst>
              <a:gd name="adj1" fmla="val -39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Elbow Connector 68"/>
          <p:cNvCxnSpPr/>
          <p:nvPr/>
        </p:nvCxnSpPr>
        <p:spPr>
          <a:xfrm rot="5400000">
            <a:off x="5627012" y="1713025"/>
            <a:ext cx="1371600" cy="1828800"/>
          </a:xfrm>
          <a:prstGeom prst="bentConnector3">
            <a:avLst>
              <a:gd name="adj1" fmla="val 100056"/>
            </a:avLst>
          </a:prstGeom>
          <a:ln>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5272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38685" y="5668866"/>
            <a:ext cx="3817163" cy="163147"/>
          </a:xfrm>
          <a:prstGeom prst="rect">
            <a:avLst/>
          </a:prstGeom>
          <a:solidFill>
            <a:srgbClr val="FFFF00">
              <a:alpha val="46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Rectangle 21"/>
          <p:cNvSpPr/>
          <p:nvPr/>
        </p:nvSpPr>
        <p:spPr>
          <a:xfrm>
            <a:off x="5867887" y="5262538"/>
            <a:ext cx="2057400" cy="163147"/>
          </a:xfrm>
          <a:prstGeom prst="rect">
            <a:avLst/>
          </a:prstGeom>
          <a:solidFill>
            <a:srgbClr val="FFFF00">
              <a:alpha val="46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ectangle 16"/>
          <p:cNvSpPr/>
          <p:nvPr/>
        </p:nvSpPr>
        <p:spPr>
          <a:xfrm>
            <a:off x="2338686" y="4346734"/>
            <a:ext cx="3817163" cy="163147"/>
          </a:xfrm>
          <a:prstGeom prst="rect">
            <a:avLst/>
          </a:prstGeom>
          <a:solidFill>
            <a:srgbClr val="FFFF00">
              <a:alpha val="46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ectangle 20"/>
          <p:cNvSpPr/>
          <p:nvPr/>
        </p:nvSpPr>
        <p:spPr>
          <a:xfrm>
            <a:off x="5871691" y="3940406"/>
            <a:ext cx="1618850" cy="163147"/>
          </a:xfrm>
          <a:prstGeom prst="rect">
            <a:avLst/>
          </a:prstGeom>
          <a:solidFill>
            <a:srgbClr val="FFFF00">
              <a:alpha val="46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ectangle 14"/>
          <p:cNvSpPr/>
          <p:nvPr/>
        </p:nvSpPr>
        <p:spPr>
          <a:xfrm>
            <a:off x="2080888" y="3418995"/>
            <a:ext cx="3817163" cy="163147"/>
          </a:xfrm>
          <a:prstGeom prst="rect">
            <a:avLst/>
          </a:prstGeom>
          <a:solidFill>
            <a:srgbClr val="FFFF00">
              <a:alpha val="46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ectangle 19"/>
          <p:cNvSpPr/>
          <p:nvPr/>
        </p:nvSpPr>
        <p:spPr>
          <a:xfrm>
            <a:off x="5553668" y="3011801"/>
            <a:ext cx="913798" cy="163147"/>
          </a:xfrm>
          <a:prstGeom prst="rect">
            <a:avLst/>
          </a:prstGeom>
          <a:solidFill>
            <a:srgbClr val="FFFF00">
              <a:alpha val="46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2338686" y="2491256"/>
            <a:ext cx="3817163" cy="163147"/>
          </a:xfrm>
          <a:prstGeom prst="rect">
            <a:avLst/>
          </a:prstGeom>
          <a:solidFill>
            <a:srgbClr val="FFFF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ectangle 18"/>
          <p:cNvSpPr/>
          <p:nvPr/>
        </p:nvSpPr>
        <p:spPr>
          <a:xfrm>
            <a:off x="5774158" y="2088317"/>
            <a:ext cx="1216266" cy="163147"/>
          </a:xfrm>
          <a:prstGeom prst="rect">
            <a:avLst/>
          </a:prstGeom>
          <a:solidFill>
            <a:srgbClr val="FFFF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38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E1CA7C0-3595-274E-BA61-6237F99A9DEA}" type="slidenum">
              <a:rPr lang="en-US" sz="1000">
                <a:solidFill>
                  <a:srgbClr val="999999"/>
                </a:solidFill>
                <a:ea typeface="MS PGothic" charset="0"/>
                <a:cs typeface="MS PGothic" charset="0"/>
              </a:rPr>
              <a:pPr eaLnBrk="1" hangingPunct="1"/>
              <a:t>4</a:t>
            </a:fld>
            <a:endParaRPr lang="en-US" sz="1000" dirty="0">
              <a:solidFill>
                <a:srgbClr val="999999"/>
              </a:solidFill>
              <a:ea typeface="MS PGothic" charset="0"/>
              <a:cs typeface="MS PGothic" charset="0"/>
            </a:endParaRPr>
          </a:p>
        </p:txBody>
      </p:sp>
      <p:sp>
        <p:nvSpPr>
          <p:cNvPr id="1638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800" dirty="0">
                <a:solidFill>
                  <a:schemeClr val="bg1">
                    <a:lumMod val="50000"/>
                  </a:schemeClr>
                </a:solidFill>
                <a:latin typeface="Arial Narrow" charset="0"/>
                <a:ea typeface="MS PGothic" charset="0"/>
                <a:cs typeface="MS PGothic" charset="0"/>
              </a:rPr>
              <a:t>Confidential, unpublished property of Cigna. Do not duplicate or distribute. Use and distribution limited solely to authorized personnel. © </a:t>
            </a:r>
            <a:r>
              <a:rPr lang="en-US" sz="800" dirty="0" smtClean="0">
                <a:solidFill>
                  <a:schemeClr val="bg1">
                    <a:lumMod val="50000"/>
                  </a:schemeClr>
                </a:solidFill>
                <a:latin typeface="Arial Narrow" charset="0"/>
                <a:ea typeface="MS PGothic" charset="0"/>
                <a:cs typeface="MS PGothic" charset="0"/>
              </a:rPr>
              <a:t>2017 </a:t>
            </a:r>
            <a:r>
              <a:rPr lang="en-US" sz="800" dirty="0">
                <a:solidFill>
                  <a:schemeClr val="bg1">
                    <a:lumMod val="50000"/>
                  </a:schemeClr>
                </a:solidFill>
                <a:latin typeface="Arial Narrow" charset="0"/>
                <a:ea typeface="MS PGothic" charset="0"/>
                <a:cs typeface="MS PGothic" charset="0"/>
              </a:rPr>
              <a:t>Cigna</a:t>
            </a:r>
          </a:p>
        </p:txBody>
      </p:sp>
      <p:sp>
        <p:nvSpPr>
          <p:cNvPr id="39" name="Title 5"/>
          <p:cNvSpPr>
            <a:spLocks noGrp="1"/>
          </p:cNvSpPr>
          <p:nvPr>
            <p:ph type="title"/>
          </p:nvPr>
        </p:nvSpPr>
        <p:spPr>
          <a:xfrm>
            <a:off x="458788" y="274638"/>
            <a:ext cx="8228012" cy="493458"/>
          </a:xfrm>
        </p:spPr>
        <p:txBody>
          <a:bodyPr/>
          <a:lstStyle/>
          <a:p>
            <a:r>
              <a:rPr lang="en-US" dirty="0"/>
              <a:t>Suggested </a:t>
            </a:r>
            <a:r>
              <a:rPr lang="en-US" dirty="0" err="1"/>
              <a:t>Libname</a:t>
            </a:r>
            <a:r>
              <a:rPr lang="en-US" dirty="0"/>
              <a:t> Statements</a:t>
            </a:r>
          </a:p>
        </p:txBody>
      </p:sp>
      <p:sp>
        <p:nvSpPr>
          <p:cNvPr id="16" name="Text Placeholder 2"/>
          <p:cNvSpPr txBox="1">
            <a:spLocks/>
          </p:cNvSpPr>
          <p:nvPr/>
        </p:nvSpPr>
        <p:spPr>
          <a:xfrm>
            <a:off x="457200" y="899440"/>
            <a:ext cx="8229600" cy="5185166"/>
          </a:xfrm>
          <a:prstGeom prst="rect">
            <a:avLst/>
          </a:prstGeom>
        </p:spPr>
        <p:txBody>
          <a:bodyPr/>
          <a:lstStyle>
            <a:lvl1pPr marL="230188" indent="-230188" algn="l" defTabSz="457200" rtl="0" eaLnBrk="0" fontAlgn="base" hangingPunct="0">
              <a:spcBef>
                <a:spcPct val="20000"/>
              </a:spcBef>
              <a:spcAft>
                <a:spcPct val="0"/>
              </a:spcAft>
              <a:buClr>
                <a:srgbClr val="004986"/>
              </a:buClr>
              <a:buFont typeface="Lucida Grande" pitchFamily="-1" charset="0"/>
              <a:buChar char="&gt;"/>
              <a:defRPr sz="1600" kern="1200">
                <a:solidFill>
                  <a:schemeClr val="tx1"/>
                </a:solidFill>
                <a:latin typeface="Arial"/>
                <a:ea typeface="ＭＳ Ｐゴシック" charset="-128"/>
                <a:cs typeface="Arial"/>
              </a:defRPr>
            </a:lvl1pPr>
            <a:lvl2pPr marL="454025" indent="-22383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2pPr>
            <a:lvl3pPr marL="684213"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3pPr>
            <a:lvl4pPr marL="915988" indent="-231775"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4pPr>
            <a:lvl5pPr marL="1146175"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Hive language examples</a:t>
            </a:r>
          </a:p>
          <a:p>
            <a:pPr marL="347472" lvl="1" indent="-173736">
              <a:spcBef>
                <a:spcPts val="24"/>
              </a:spcBef>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Identify the specific Hadoop schema in each statement</a:t>
            </a:r>
          </a:p>
          <a:p>
            <a:pPr marL="347472" lvl="1" indent="-173736">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Align each connection to the CIMA job queue for faster processing</a:t>
            </a:r>
          </a:p>
          <a:p>
            <a:pPr marL="454025" lvl="2" indent="0">
              <a:spcBef>
                <a:spcPts val="1200"/>
              </a:spcBef>
              <a:buNone/>
            </a:pPr>
            <a:r>
              <a:rPr lang="en-US" sz="1100" dirty="0" err="1">
                <a:solidFill>
                  <a:srgbClr val="0000FF"/>
                </a:solidFill>
                <a:latin typeface="Courier New" panose="02070309020205020404" pitchFamily="49" charset="0"/>
              </a:rPr>
              <a:t>libname</a:t>
            </a:r>
            <a:r>
              <a:rPr lang="en-US" sz="1100" dirty="0">
                <a:solidFill>
                  <a:srgbClr val="000000"/>
                </a:solidFill>
                <a:latin typeface="Courier New" panose="02070309020205020404" pitchFamily="49" charset="0"/>
              </a:rPr>
              <a:t> default </a:t>
            </a:r>
            <a:r>
              <a:rPr lang="en-US" sz="1100" dirty="0" err="1">
                <a:solidFill>
                  <a:srgbClr val="0000FF"/>
                </a:solidFill>
                <a:latin typeface="Courier New" panose="02070309020205020404" pitchFamily="49" charset="0"/>
              </a:rPr>
              <a:t>hadoop</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PORT</a:t>
            </a:r>
            <a:r>
              <a:rPr lang="en-US" sz="1100" dirty="0">
                <a:solidFill>
                  <a:srgbClr val="000000"/>
                </a:solidFill>
                <a:latin typeface="Courier New" panose="02070309020205020404" pitchFamily="49" charset="0"/>
              </a:rPr>
              <a:t>=</a:t>
            </a:r>
            <a:r>
              <a:rPr lang="en-US" sz="1100" b="1" dirty="0">
                <a:solidFill>
                  <a:srgbClr val="008080"/>
                </a:solidFill>
                <a:latin typeface="Courier New" panose="02070309020205020404" pitchFamily="49" charset="0"/>
              </a:rPr>
              <a:t>25006</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server</a:t>
            </a:r>
            <a:r>
              <a:rPr lang="en-US" sz="1100" dirty="0">
                <a:solidFill>
                  <a:srgbClr val="000000"/>
                </a:solidFill>
                <a:latin typeface="Courier New" panose="02070309020205020404" pitchFamily="49" charset="0"/>
              </a:rPr>
              <a:t>=</a:t>
            </a:r>
            <a:r>
              <a:rPr lang="en-US" sz="1100" dirty="0">
                <a:solidFill>
                  <a:srgbClr val="800080"/>
                </a:solidFill>
                <a:latin typeface="Courier New" panose="02070309020205020404" pitchFamily="49" charset="0"/>
              </a:rPr>
              <a:t>'hive.sys.cigna.com'</a:t>
            </a:r>
            <a:r>
              <a:rPr lang="en-US" sz="1100" dirty="0">
                <a:solidFill>
                  <a:srgbClr val="000000"/>
                </a:solidFill>
                <a:latin typeface="Courier New" panose="02070309020205020404" pitchFamily="49" charset="0"/>
              </a:rPr>
              <a:t> </a:t>
            </a:r>
          </a:p>
          <a:p>
            <a:pPr marL="454025" lvl="2" indent="0">
              <a:buNone/>
            </a:pP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subprotocol</a:t>
            </a:r>
            <a:r>
              <a:rPr lang="en-US" sz="1100" dirty="0">
                <a:solidFill>
                  <a:srgbClr val="000000"/>
                </a:solidFill>
                <a:latin typeface="Courier New" panose="02070309020205020404" pitchFamily="49" charset="0"/>
              </a:rPr>
              <a:t>=hive2 HDFS_TEMPDIR=</a:t>
            </a:r>
            <a:r>
              <a:rPr lang="en-US" sz="1100" dirty="0">
                <a:solidFill>
                  <a:srgbClr val="800080"/>
                </a:solidFill>
                <a:latin typeface="Courier New" panose="02070309020205020404" pitchFamily="49" charset="0"/>
              </a:rPr>
              <a:t>'/</a:t>
            </a:r>
            <a:r>
              <a:rPr lang="en-US" sz="1100" dirty="0" err="1">
                <a:solidFill>
                  <a:srgbClr val="800080"/>
                </a:solidFill>
                <a:latin typeface="Courier New" panose="02070309020205020404" pitchFamily="49" charset="0"/>
              </a:rPr>
              <a:t>saseg</a:t>
            </a:r>
            <a:r>
              <a:rPr lang="en-US" sz="1100" dirty="0">
                <a:solidFill>
                  <a:srgbClr val="8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schema</a:t>
            </a:r>
            <a:r>
              <a:rPr lang="en-US" sz="1100" dirty="0">
                <a:solidFill>
                  <a:srgbClr val="000000"/>
                </a:solidFill>
                <a:latin typeface="Courier New" panose="02070309020205020404" pitchFamily="49" charset="0"/>
              </a:rPr>
              <a:t>=default</a:t>
            </a:r>
          </a:p>
          <a:p>
            <a:pPr marL="454025" lvl="2" indent="0">
              <a:buNone/>
            </a:pPr>
            <a:r>
              <a:rPr lang="en-US" sz="1100" dirty="0">
                <a:solidFill>
                  <a:srgbClr val="000000"/>
                </a:solidFill>
                <a:latin typeface="Courier New" panose="02070309020205020404" pitchFamily="49" charset="0"/>
              </a:rPr>
              <a:t>                </a:t>
            </a:r>
            <a:r>
              <a:rPr lang="en-US" sz="1100" dirty="0" err="1">
                <a:solidFill>
                  <a:srgbClr val="0000FF"/>
                </a:solidFill>
                <a:latin typeface="Courier New" panose="02070309020205020404" pitchFamily="49" charset="0"/>
              </a:rPr>
              <a:t>dbconinit</a:t>
            </a:r>
            <a:r>
              <a:rPr lang="en-US" sz="1100" dirty="0">
                <a:solidFill>
                  <a:srgbClr val="000000"/>
                </a:solidFill>
                <a:latin typeface="Courier New" panose="02070309020205020404" pitchFamily="49" charset="0"/>
              </a:rPr>
              <a:t>=</a:t>
            </a:r>
            <a:r>
              <a:rPr lang="en-US" sz="1100" dirty="0">
                <a:solidFill>
                  <a:srgbClr val="800080"/>
                </a:solidFill>
                <a:latin typeface="Courier New" panose="02070309020205020404" pitchFamily="49" charset="0"/>
              </a:rPr>
              <a:t>"set </a:t>
            </a:r>
            <a:r>
              <a:rPr lang="en-US" sz="1100" dirty="0" err="1">
                <a:solidFill>
                  <a:srgbClr val="800080"/>
                </a:solidFill>
                <a:latin typeface="Courier New" panose="02070309020205020404" pitchFamily="49" charset="0"/>
              </a:rPr>
              <a:t>hive.exec.parallel</a:t>
            </a:r>
            <a:r>
              <a:rPr lang="en-US" sz="1100" dirty="0">
                <a:solidFill>
                  <a:srgbClr val="800080"/>
                </a:solidFill>
                <a:latin typeface="Courier New" panose="02070309020205020404" pitchFamily="49" charset="0"/>
              </a:rPr>
              <a:t>=true;</a:t>
            </a:r>
          </a:p>
          <a:p>
            <a:pPr marL="454025" lvl="2" indent="0">
              <a:buNone/>
            </a:pPr>
            <a:r>
              <a:rPr lang="en-US" sz="1100" dirty="0">
                <a:solidFill>
                  <a:srgbClr val="800080"/>
                </a:solidFill>
                <a:latin typeface="Courier New" panose="02070309020205020404" pitchFamily="49" charset="0"/>
              </a:rPr>
              <a:t>                set mapred.job.queue.name=</a:t>
            </a:r>
            <a:r>
              <a:rPr lang="en-US" sz="1100" dirty="0" err="1">
                <a:solidFill>
                  <a:srgbClr val="800080"/>
                </a:solidFill>
                <a:latin typeface="Courier New" panose="02070309020205020404" pitchFamily="49" charset="0"/>
              </a:rPr>
              <a:t>sas.g_hadoop_p_cima</a:t>
            </a:r>
            <a:r>
              <a:rPr lang="en-US" sz="1100" dirty="0" smtClean="0">
                <a:solidFill>
                  <a:srgbClr val="800080"/>
                </a:solidFill>
                <a:latin typeface="Courier New" panose="02070309020205020404" pitchFamily="49" charset="0"/>
              </a:rPr>
              <a:t>"</a:t>
            </a:r>
            <a:r>
              <a:rPr lang="en-US" sz="1100" dirty="0" smtClean="0">
                <a:solidFill>
                  <a:srgbClr val="000000"/>
                </a:solidFill>
                <a:latin typeface="Courier New" panose="02070309020205020404" pitchFamily="49" charset="0"/>
              </a:rPr>
              <a:t>;</a:t>
            </a:r>
          </a:p>
          <a:p>
            <a:pPr marL="454025" lvl="2" indent="0">
              <a:spcBef>
                <a:spcPts val="1200"/>
              </a:spcBef>
              <a:buNone/>
            </a:pPr>
            <a:r>
              <a:rPr lang="en-US" sz="1100" dirty="0" err="1">
                <a:solidFill>
                  <a:srgbClr val="0000FF"/>
                </a:solidFill>
                <a:latin typeface="Courier New" panose="02070309020205020404" pitchFamily="49" charset="0"/>
              </a:rPr>
              <a:t>libname</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cima</a:t>
            </a:r>
            <a:r>
              <a:rPr lang="en-US" sz="1100" dirty="0">
                <a:solidFill>
                  <a:srgbClr val="000000"/>
                </a:solidFill>
                <a:latin typeface="Courier New" panose="02070309020205020404" pitchFamily="49" charset="0"/>
              </a:rPr>
              <a:t> </a:t>
            </a:r>
            <a:r>
              <a:rPr lang="en-US" sz="1100" dirty="0" err="1">
                <a:solidFill>
                  <a:srgbClr val="0000FF"/>
                </a:solidFill>
                <a:latin typeface="Courier New" panose="02070309020205020404" pitchFamily="49" charset="0"/>
              </a:rPr>
              <a:t>hadoop</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PORT</a:t>
            </a:r>
            <a:r>
              <a:rPr lang="en-US" sz="1100" dirty="0">
                <a:solidFill>
                  <a:srgbClr val="000000"/>
                </a:solidFill>
                <a:latin typeface="Courier New" panose="02070309020205020404" pitchFamily="49" charset="0"/>
              </a:rPr>
              <a:t>=</a:t>
            </a:r>
            <a:r>
              <a:rPr lang="en-US" sz="1100" b="1" dirty="0">
                <a:solidFill>
                  <a:srgbClr val="008080"/>
                </a:solidFill>
                <a:latin typeface="Courier New" panose="02070309020205020404" pitchFamily="49" charset="0"/>
              </a:rPr>
              <a:t>25006</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server</a:t>
            </a:r>
            <a:r>
              <a:rPr lang="en-US" sz="1100" dirty="0">
                <a:solidFill>
                  <a:srgbClr val="000000"/>
                </a:solidFill>
                <a:latin typeface="Courier New" panose="02070309020205020404" pitchFamily="49" charset="0"/>
              </a:rPr>
              <a:t>=</a:t>
            </a:r>
            <a:r>
              <a:rPr lang="en-US" sz="1100" dirty="0">
                <a:solidFill>
                  <a:srgbClr val="800080"/>
                </a:solidFill>
                <a:latin typeface="Courier New" panose="02070309020205020404" pitchFamily="49" charset="0"/>
              </a:rPr>
              <a:t>'hive.sys.cigna.com'</a:t>
            </a:r>
            <a:r>
              <a:rPr lang="en-US" sz="1100" dirty="0">
                <a:solidFill>
                  <a:srgbClr val="000000"/>
                </a:solidFill>
                <a:latin typeface="Courier New" panose="02070309020205020404" pitchFamily="49" charset="0"/>
              </a:rPr>
              <a:t> </a:t>
            </a:r>
          </a:p>
          <a:p>
            <a:pPr marL="454025" lvl="2" indent="0">
              <a:buNone/>
            </a:pP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subprotocol</a:t>
            </a:r>
            <a:r>
              <a:rPr lang="en-US" sz="1100" dirty="0">
                <a:solidFill>
                  <a:srgbClr val="000000"/>
                </a:solidFill>
                <a:latin typeface="Courier New" panose="02070309020205020404" pitchFamily="49" charset="0"/>
              </a:rPr>
              <a:t>=hive2 HDFS_TEMPDIR=</a:t>
            </a:r>
            <a:r>
              <a:rPr lang="en-US" sz="1100" dirty="0">
                <a:solidFill>
                  <a:srgbClr val="800080"/>
                </a:solidFill>
                <a:latin typeface="Courier New" panose="02070309020205020404" pitchFamily="49" charset="0"/>
              </a:rPr>
              <a:t>'/</a:t>
            </a:r>
            <a:r>
              <a:rPr lang="en-US" sz="1100" dirty="0" err="1">
                <a:solidFill>
                  <a:srgbClr val="800080"/>
                </a:solidFill>
                <a:latin typeface="Courier New" panose="02070309020205020404" pitchFamily="49" charset="0"/>
              </a:rPr>
              <a:t>saseg</a:t>
            </a:r>
            <a:r>
              <a:rPr lang="en-US" sz="1100" dirty="0">
                <a:solidFill>
                  <a:srgbClr val="8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schema</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cima</a:t>
            </a:r>
            <a:endParaRPr lang="en-US" sz="1100" dirty="0">
              <a:solidFill>
                <a:srgbClr val="000000"/>
              </a:solidFill>
              <a:latin typeface="Courier New" panose="02070309020205020404" pitchFamily="49" charset="0"/>
            </a:endParaRPr>
          </a:p>
          <a:p>
            <a:pPr marL="454025" lvl="2" indent="0">
              <a:buNone/>
            </a:pPr>
            <a:r>
              <a:rPr lang="en-US" sz="1100" dirty="0">
                <a:solidFill>
                  <a:srgbClr val="000000"/>
                </a:solidFill>
                <a:latin typeface="Courier New" panose="02070309020205020404" pitchFamily="49" charset="0"/>
              </a:rPr>
              <a:t>             </a:t>
            </a:r>
            <a:r>
              <a:rPr lang="en-US" sz="1100" dirty="0" err="1">
                <a:solidFill>
                  <a:srgbClr val="0000FF"/>
                </a:solidFill>
                <a:latin typeface="Courier New" panose="02070309020205020404" pitchFamily="49" charset="0"/>
              </a:rPr>
              <a:t>dbconinit</a:t>
            </a:r>
            <a:r>
              <a:rPr lang="en-US" sz="1100" dirty="0">
                <a:solidFill>
                  <a:srgbClr val="000000"/>
                </a:solidFill>
                <a:latin typeface="Courier New" panose="02070309020205020404" pitchFamily="49" charset="0"/>
              </a:rPr>
              <a:t>=</a:t>
            </a:r>
            <a:r>
              <a:rPr lang="en-US" sz="1100" dirty="0">
                <a:solidFill>
                  <a:srgbClr val="800080"/>
                </a:solidFill>
                <a:latin typeface="Courier New" panose="02070309020205020404" pitchFamily="49" charset="0"/>
              </a:rPr>
              <a:t>"set </a:t>
            </a:r>
            <a:r>
              <a:rPr lang="en-US" sz="1100" dirty="0" err="1">
                <a:solidFill>
                  <a:srgbClr val="800080"/>
                </a:solidFill>
                <a:latin typeface="Courier New" panose="02070309020205020404" pitchFamily="49" charset="0"/>
              </a:rPr>
              <a:t>hive.exec.parallel</a:t>
            </a:r>
            <a:r>
              <a:rPr lang="en-US" sz="1100" dirty="0">
                <a:solidFill>
                  <a:srgbClr val="800080"/>
                </a:solidFill>
                <a:latin typeface="Courier New" panose="02070309020205020404" pitchFamily="49" charset="0"/>
              </a:rPr>
              <a:t>=true;</a:t>
            </a:r>
          </a:p>
          <a:p>
            <a:pPr marL="454025" lvl="2" indent="0">
              <a:buNone/>
            </a:pPr>
            <a:r>
              <a:rPr lang="en-US" sz="1100" dirty="0">
                <a:solidFill>
                  <a:srgbClr val="800080"/>
                </a:solidFill>
                <a:latin typeface="Courier New" panose="02070309020205020404" pitchFamily="49" charset="0"/>
              </a:rPr>
              <a:t>             set mapred.job.queue.name=</a:t>
            </a:r>
            <a:r>
              <a:rPr lang="en-US" sz="1100" dirty="0" err="1">
                <a:solidFill>
                  <a:srgbClr val="800080"/>
                </a:solidFill>
                <a:latin typeface="Courier New" panose="02070309020205020404" pitchFamily="49" charset="0"/>
              </a:rPr>
              <a:t>sas.g_hadoop_p_cima</a:t>
            </a:r>
            <a:r>
              <a:rPr lang="en-US" sz="1100" dirty="0" smtClean="0">
                <a:solidFill>
                  <a:srgbClr val="800080"/>
                </a:solidFill>
                <a:latin typeface="Courier New" panose="02070309020205020404" pitchFamily="49" charset="0"/>
              </a:rPr>
              <a:t>"</a:t>
            </a:r>
            <a:r>
              <a:rPr lang="en-US" sz="1100" dirty="0" smtClean="0">
                <a:solidFill>
                  <a:srgbClr val="000000"/>
                </a:solidFill>
                <a:latin typeface="Courier New" panose="02070309020205020404" pitchFamily="49" charset="0"/>
              </a:rPr>
              <a:t>;</a:t>
            </a:r>
          </a:p>
          <a:p>
            <a:pPr marL="454025" lvl="2" indent="0">
              <a:spcBef>
                <a:spcPts val="1200"/>
              </a:spcBef>
              <a:buNone/>
            </a:pPr>
            <a:r>
              <a:rPr lang="en-US" sz="1100" dirty="0" err="1">
                <a:solidFill>
                  <a:srgbClr val="0000FF"/>
                </a:solidFill>
                <a:latin typeface="Courier New" panose="02070309020205020404" pitchFamily="49" charset="0"/>
              </a:rPr>
              <a:t>libname</a:t>
            </a:r>
            <a:r>
              <a:rPr lang="en-US" sz="1100" dirty="0">
                <a:solidFill>
                  <a:srgbClr val="000000"/>
                </a:solidFill>
                <a:latin typeface="Courier New" panose="02070309020205020404" pitchFamily="49" charset="0"/>
              </a:rPr>
              <a:t> scratch </a:t>
            </a:r>
            <a:r>
              <a:rPr lang="en-US" sz="1100" dirty="0" err="1">
                <a:solidFill>
                  <a:srgbClr val="0000FF"/>
                </a:solidFill>
                <a:latin typeface="Courier New" panose="02070309020205020404" pitchFamily="49" charset="0"/>
              </a:rPr>
              <a:t>hadoop</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PORT</a:t>
            </a:r>
            <a:r>
              <a:rPr lang="en-US" sz="1100" dirty="0">
                <a:solidFill>
                  <a:srgbClr val="000000"/>
                </a:solidFill>
                <a:latin typeface="Courier New" panose="02070309020205020404" pitchFamily="49" charset="0"/>
              </a:rPr>
              <a:t>=</a:t>
            </a:r>
            <a:r>
              <a:rPr lang="en-US" sz="1100" b="1" dirty="0">
                <a:solidFill>
                  <a:srgbClr val="008080"/>
                </a:solidFill>
                <a:latin typeface="Courier New" panose="02070309020205020404" pitchFamily="49" charset="0"/>
              </a:rPr>
              <a:t>25006</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server</a:t>
            </a:r>
            <a:r>
              <a:rPr lang="en-US" sz="1100" dirty="0">
                <a:solidFill>
                  <a:srgbClr val="000000"/>
                </a:solidFill>
                <a:latin typeface="Courier New" panose="02070309020205020404" pitchFamily="49" charset="0"/>
              </a:rPr>
              <a:t>=</a:t>
            </a:r>
            <a:r>
              <a:rPr lang="en-US" sz="1100" dirty="0">
                <a:solidFill>
                  <a:srgbClr val="800080"/>
                </a:solidFill>
                <a:latin typeface="Courier New" panose="02070309020205020404" pitchFamily="49" charset="0"/>
              </a:rPr>
              <a:t>'hive.sys.cigna.com'</a:t>
            </a:r>
            <a:r>
              <a:rPr lang="en-US" sz="1100" dirty="0">
                <a:solidFill>
                  <a:srgbClr val="000000"/>
                </a:solidFill>
                <a:latin typeface="Courier New" panose="02070309020205020404" pitchFamily="49" charset="0"/>
              </a:rPr>
              <a:t> </a:t>
            </a:r>
          </a:p>
          <a:p>
            <a:pPr marL="454025" lvl="2" indent="0">
              <a:buNone/>
            </a:pP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subprotocol</a:t>
            </a:r>
            <a:r>
              <a:rPr lang="en-US" sz="1100" dirty="0">
                <a:solidFill>
                  <a:srgbClr val="000000"/>
                </a:solidFill>
                <a:latin typeface="Courier New" panose="02070309020205020404" pitchFamily="49" charset="0"/>
              </a:rPr>
              <a:t>=hive2  HDFS_TEMPDIR=</a:t>
            </a:r>
            <a:r>
              <a:rPr lang="en-US" sz="1100" dirty="0">
                <a:solidFill>
                  <a:srgbClr val="800080"/>
                </a:solidFill>
                <a:latin typeface="Courier New" panose="02070309020205020404" pitchFamily="49" charset="0"/>
              </a:rPr>
              <a:t>'/</a:t>
            </a:r>
            <a:r>
              <a:rPr lang="en-US" sz="1100" dirty="0" err="1">
                <a:solidFill>
                  <a:srgbClr val="800080"/>
                </a:solidFill>
                <a:latin typeface="Courier New" panose="02070309020205020404" pitchFamily="49" charset="0"/>
              </a:rPr>
              <a:t>saseg</a:t>
            </a:r>
            <a:r>
              <a:rPr lang="en-US" sz="1100" dirty="0">
                <a:solidFill>
                  <a:srgbClr val="8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schema</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cima_scratch</a:t>
            </a:r>
            <a:endParaRPr lang="en-US" sz="1100" dirty="0">
              <a:solidFill>
                <a:srgbClr val="000000"/>
              </a:solidFill>
              <a:latin typeface="Courier New" panose="02070309020205020404" pitchFamily="49" charset="0"/>
            </a:endParaRPr>
          </a:p>
          <a:p>
            <a:pPr marL="454025" lvl="2" indent="0">
              <a:buNone/>
            </a:pPr>
            <a:r>
              <a:rPr lang="en-US" sz="1100" dirty="0">
                <a:solidFill>
                  <a:srgbClr val="000000"/>
                </a:solidFill>
                <a:latin typeface="Courier New" panose="02070309020205020404" pitchFamily="49" charset="0"/>
              </a:rPr>
              <a:t>	            </a:t>
            </a:r>
            <a:r>
              <a:rPr lang="en-US" sz="1100" dirty="0" err="1">
                <a:solidFill>
                  <a:srgbClr val="0000FF"/>
                </a:solidFill>
                <a:latin typeface="Courier New" panose="02070309020205020404" pitchFamily="49" charset="0"/>
              </a:rPr>
              <a:t>dbconinit</a:t>
            </a:r>
            <a:r>
              <a:rPr lang="en-US" sz="1100" dirty="0">
                <a:solidFill>
                  <a:srgbClr val="000000"/>
                </a:solidFill>
                <a:latin typeface="Courier New" panose="02070309020205020404" pitchFamily="49" charset="0"/>
              </a:rPr>
              <a:t>=</a:t>
            </a:r>
            <a:r>
              <a:rPr lang="en-US" sz="1100" dirty="0">
                <a:solidFill>
                  <a:srgbClr val="800080"/>
                </a:solidFill>
                <a:latin typeface="Courier New" panose="02070309020205020404" pitchFamily="49" charset="0"/>
              </a:rPr>
              <a:t>"set </a:t>
            </a:r>
            <a:r>
              <a:rPr lang="en-US" sz="1100" dirty="0" err="1">
                <a:solidFill>
                  <a:srgbClr val="800080"/>
                </a:solidFill>
                <a:latin typeface="Courier New" panose="02070309020205020404" pitchFamily="49" charset="0"/>
              </a:rPr>
              <a:t>hive.exec.parallel</a:t>
            </a:r>
            <a:r>
              <a:rPr lang="en-US" sz="1100" dirty="0">
                <a:solidFill>
                  <a:srgbClr val="800080"/>
                </a:solidFill>
                <a:latin typeface="Courier New" panose="02070309020205020404" pitchFamily="49" charset="0"/>
              </a:rPr>
              <a:t>=true;</a:t>
            </a:r>
          </a:p>
          <a:p>
            <a:pPr marL="454025" lvl="2" indent="0">
              <a:buNone/>
            </a:pPr>
            <a:r>
              <a:rPr lang="en-US" sz="1100" dirty="0">
                <a:solidFill>
                  <a:srgbClr val="800080"/>
                </a:solidFill>
                <a:latin typeface="Courier New" panose="02070309020205020404" pitchFamily="49" charset="0"/>
              </a:rPr>
              <a:t>                set mapred.job.queue.name=</a:t>
            </a:r>
            <a:r>
              <a:rPr lang="en-US" sz="1100" dirty="0" err="1">
                <a:solidFill>
                  <a:srgbClr val="800080"/>
                </a:solidFill>
                <a:latin typeface="Courier New" panose="02070309020205020404" pitchFamily="49" charset="0"/>
              </a:rPr>
              <a:t>sas.g_hadoop_p_cima</a:t>
            </a:r>
            <a:r>
              <a:rPr lang="en-US" sz="1100" dirty="0">
                <a:solidFill>
                  <a:srgbClr val="800080"/>
                </a:solidFill>
                <a:latin typeface="Courier New" panose="02070309020205020404" pitchFamily="49" charset="0"/>
              </a:rPr>
              <a:t>"</a:t>
            </a:r>
            <a:r>
              <a:rPr lang="en-US" sz="1100" dirty="0">
                <a:solidFill>
                  <a:srgbClr val="000000"/>
                </a:solidFill>
                <a:latin typeface="Courier New" panose="02070309020205020404" pitchFamily="49" charset="0"/>
              </a:rPr>
              <a:t>;</a:t>
            </a:r>
            <a:endParaRPr lang="en-US" dirty="0" smtClean="0">
              <a:solidFill>
                <a:srgbClr val="000000"/>
              </a:solidFill>
              <a:latin typeface="Arial" panose="020B0604020202020204" pitchFamily="34" charset="0"/>
              <a:cs typeface="Arial" panose="020B0604020202020204" pitchFamily="34" charset="0"/>
            </a:endParaRPr>
          </a:p>
          <a:p>
            <a:pPr marL="347472" lvl="1" indent="-173736">
              <a:spcBef>
                <a:spcPts val="1200"/>
              </a:spcBef>
              <a:buFont typeface="Arial" panose="020B0604020202020204" pitchFamily="34" charset="0"/>
              <a:buChar char="◦"/>
            </a:pPr>
            <a:r>
              <a:rPr lang="en-US" dirty="0" smtClean="0"/>
              <a:t>A sandbox schema may also be assigned for your use</a:t>
            </a:r>
          </a:p>
          <a:p>
            <a:pPr marL="454025" lvl="2" indent="0">
              <a:spcBef>
                <a:spcPts val="1200"/>
              </a:spcBef>
              <a:buNone/>
            </a:pPr>
            <a:r>
              <a:rPr lang="en-US" sz="1100" dirty="0" err="1">
                <a:solidFill>
                  <a:srgbClr val="0000FF"/>
                </a:solidFill>
                <a:latin typeface="Courier New" panose="02070309020205020404" pitchFamily="49" charset="0"/>
              </a:rPr>
              <a:t>libname</a:t>
            </a:r>
            <a:r>
              <a:rPr lang="en-US" sz="1100" dirty="0">
                <a:solidFill>
                  <a:srgbClr val="000000"/>
                </a:solidFill>
                <a:latin typeface="Courier New" panose="02070309020205020404" pitchFamily="49" charset="0"/>
              </a:rPr>
              <a:t> sandbox </a:t>
            </a:r>
            <a:r>
              <a:rPr lang="en-US" sz="1100" dirty="0" err="1">
                <a:solidFill>
                  <a:srgbClr val="0000FF"/>
                </a:solidFill>
                <a:latin typeface="Courier New" panose="02070309020205020404" pitchFamily="49" charset="0"/>
              </a:rPr>
              <a:t>hadoop</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PORT</a:t>
            </a:r>
            <a:r>
              <a:rPr lang="en-US" sz="1100" dirty="0">
                <a:solidFill>
                  <a:srgbClr val="000000"/>
                </a:solidFill>
                <a:latin typeface="Courier New" panose="02070309020205020404" pitchFamily="49" charset="0"/>
              </a:rPr>
              <a:t>=</a:t>
            </a:r>
            <a:r>
              <a:rPr lang="en-US" sz="1100" b="1" dirty="0">
                <a:solidFill>
                  <a:srgbClr val="008080"/>
                </a:solidFill>
                <a:latin typeface="Courier New" panose="02070309020205020404" pitchFamily="49" charset="0"/>
              </a:rPr>
              <a:t>25006</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server</a:t>
            </a:r>
            <a:r>
              <a:rPr lang="en-US" sz="1100" dirty="0">
                <a:solidFill>
                  <a:srgbClr val="000000"/>
                </a:solidFill>
                <a:latin typeface="Courier New" panose="02070309020205020404" pitchFamily="49" charset="0"/>
              </a:rPr>
              <a:t>=</a:t>
            </a:r>
            <a:r>
              <a:rPr lang="en-US" sz="1100" dirty="0">
                <a:solidFill>
                  <a:srgbClr val="800080"/>
                </a:solidFill>
                <a:latin typeface="Courier New" panose="02070309020205020404" pitchFamily="49" charset="0"/>
              </a:rPr>
              <a:t>'hive.sys.cigna.com'</a:t>
            </a:r>
            <a:r>
              <a:rPr lang="en-US" sz="1100" dirty="0">
                <a:solidFill>
                  <a:srgbClr val="000000"/>
                </a:solidFill>
                <a:latin typeface="Courier New" panose="02070309020205020404" pitchFamily="49" charset="0"/>
              </a:rPr>
              <a:t> </a:t>
            </a:r>
          </a:p>
          <a:p>
            <a:pPr marL="454025" lvl="2" indent="0">
              <a:buNone/>
            </a:pP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subprotocol</a:t>
            </a:r>
            <a:r>
              <a:rPr lang="en-US" sz="1100" dirty="0">
                <a:solidFill>
                  <a:srgbClr val="000000"/>
                </a:solidFill>
                <a:latin typeface="Courier New" panose="02070309020205020404" pitchFamily="49" charset="0"/>
              </a:rPr>
              <a:t>=hive2  HDFS_TEMPDIR=</a:t>
            </a:r>
            <a:r>
              <a:rPr lang="en-US" sz="1100" dirty="0">
                <a:solidFill>
                  <a:srgbClr val="800080"/>
                </a:solidFill>
                <a:latin typeface="Courier New" panose="02070309020205020404" pitchFamily="49" charset="0"/>
              </a:rPr>
              <a:t>'/</a:t>
            </a:r>
            <a:r>
              <a:rPr lang="en-US" sz="1100" dirty="0" err="1">
                <a:solidFill>
                  <a:srgbClr val="800080"/>
                </a:solidFill>
                <a:latin typeface="Courier New" panose="02070309020205020404" pitchFamily="49" charset="0"/>
              </a:rPr>
              <a:t>saseg</a:t>
            </a:r>
            <a:r>
              <a:rPr lang="en-US" sz="1100" dirty="0">
                <a:solidFill>
                  <a:srgbClr val="8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schema</a:t>
            </a:r>
            <a:r>
              <a:rPr lang="en-US" sz="1100" dirty="0">
                <a:solidFill>
                  <a:srgbClr val="000000"/>
                </a:solidFill>
                <a:latin typeface="Courier New" panose="02070309020205020404" pitchFamily="49" charset="0"/>
              </a:rPr>
              <a:t>= &amp;</a:t>
            </a:r>
            <a:r>
              <a:rPr lang="en-US" sz="1100" dirty="0" err="1">
                <a:solidFill>
                  <a:srgbClr val="000000"/>
                </a:solidFill>
                <a:latin typeface="Courier New" panose="02070309020205020404" pitchFamily="49" charset="0"/>
              </a:rPr>
              <a:t>userid</a:t>
            </a:r>
            <a:r>
              <a:rPr lang="en-US" sz="1100" dirty="0">
                <a:solidFill>
                  <a:srgbClr val="000000"/>
                </a:solidFill>
                <a:latin typeface="Courier New" panose="02070309020205020404" pitchFamily="49" charset="0"/>
              </a:rPr>
              <a:t>._sandbox</a:t>
            </a:r>
          </a:p>
          <a:p>
            <a:pPr marL="454025" lvl="2" indent="0">
              <a:buNone/>
            </a:pPr>
            <a:r>
              <a:rPr lang="en-US" sz="1100" dirty="0">
                <a:solidFill>
                  <a:srgbClr val="000000"/>
                </a:solidFill>
                <a:latin typeface="Courier New" panose="02070309020205020404" pitchFamily="49" charset="0"/>
              </a:rPr>
              <a:t>                </a:t>
            </a:r>
            <a:r>
              <a:rPr lang="en-US" sz="1100" dirty="0" err="1">
                <a:solidFill>
                  <a:srgbClr val="0000FF"/>
                </a:solidFill>
                <a:latin typeface="Courier New" panose="02070309020205020404" pitchFamily="49" charset="0"/>
              </a:rPr>
              <a:t>dbconinit</a:t>
            </a:r>
            <a:r>
              <a:rPr lang="en-US" sz="1100" dirty="0">
                <a:solidFill>
                  <a:srgbClr val="000000"/>
                </a:solidFill>
                <a:latin typeface="Courier New" panose="02070309020205020404" pitchFamily="49" charset="0"/>
              </a:rPr>
              <a:t>=</a:t>
            </a:r>
            <a:r>
              <a:rPr lang="en-US" sz="1100" dirty="0">
                <a:solidFill>
                  <a:srgbClr val="800080"/>
                </a:solidFill>
                <a:latin typeface="Courier New" panose="02070309020205020404" pitchFamily="49" charset="0"/>
              </a:rPr>
              <a:t>"set </a:t>
            </a:r>
            <a:r>
              <a:rPr lang="en-US" sz="1100" dirty="0" err="1">
                <a:solidFill>
                  <a:srgbClr val="800080"/>
                </a:solidFill>
                <a:latin typeface="Courier New" panose="02070309020205020404" pitchFamily="49" charset="0"/>
              </a:rPr>
              <a:t>hive.exec.parallel</a:t>
            </a:r>
            <a:r>
              <a:rPr lang="en-US" sz="1100" dirty="0">
                <a:solidFill>
                  <a:srgbClr val="800080"/>
                </a:solidFill>
                <a:latin typeface="Courier New" panose="02070309020205020404" pitchFamily="49" charset="0"/>
              </a:rPr>
              <a:t>=true;</a:t>
            </a:r>
          </a:p>
          <a:p>
            <a:pPr marL="454025" lvl="2" indent="0">
              <a:buNone/>
            </a:pPr>
            <a:r>
              <a:rPr lang="en-US" sz="1100" dirty="0">
                <a:solidFill>
                  <a:srgbClr val="800080"/>
                </a:solidFill>
                <a:latin typeface="Courier New" panose="02070309020205020404" pitchFamily="49" charset="0"/>
              </a:rPr>
              <a:t>                set mapred.job.queue.name=</a:t>
            </a:r>
            <a:r>
              <a:rPr lang="en-US" sz="1100" dirty="0" err="1">
                <a:solidFill>
                  <a:srgbClr val="800080"/>
                </a:solidFill>
                <a:latin typeface="Courier New" panose="02070309020205020404" pitchFamily="49" charset="0"/>
              </a:rPr>
              <a:t>sas.g_hadoop_p_cima</a:t>
            </a:r>
            <a:r>
              <a:rPr lang="en-US" sz="1100" dirty="0">
                <a:solidFill>
                  <a:srgbClr val="800080"/>
                </a:solidFill>
                <a:latin typeface="Courier New" panose="02070309020205020404" pitchFamily="49" charset="0"/>
              </a:rPr>
              <a:t>"</a:t>
            </a:r>
            <a:r>
              <a:rPr lang="en-US" sz="1100" dirty="0">
                <a:solidFill>
                  <a:srgbClr val="000000"/>
                </a:solidFill>
                <a:latin typeface="Courier New" panose="02070309020205020404" pitchFamily="49" charset="0"/>
              </a:rPr>
              <a:t>;</a:t>
            </a:r>
            <a:endParaRPr lang="en-US" dirty="0" smtClean="0"/>
          </a:p>
          <a:p>
            <a:pPr marL="0" indent="0">
              <a:buNone/>
            </a:pPr>
            <a:endParaRPr lang="en-US" dirty="0" smtClean="0"/>
          </a:p>
        </p:txBody>
      </p:sp>
    </p:spTree>
    <p:extLst>
      <p:ext uri="{BB962C8B-B14F-4D97-AF65-F5344CB8AC3E}">
        <p14:creationId xmlns:p14="http://schemas.microsoft.com/office/powerpoint/2010/main" val="1006367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59837" y="4018661"/>
            <a:ext cx="1513940" cy="179462"/>
          </a:xfrm>
          <a:prstGeom prst="rect">
            <a:avLst/>
          </a:prstGeom>
          <a:solidFill>
            <a:srgbClr val="FFFF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Rectangle 1"/>
          <p:cNvSpPr/>
          <p:nvPr/>
        </p:nvSpPr>
        <p:spPr>
          <a:xfrm>
            <a:off x="1247686" y="2021081"/>
            <a:ext cx="940037" cy="179462"/>
          </a:xfrm>
          <a:prstGeom prst="rect">
            <a:avLst/>
          </a:prstGeom>
          <a:solidFill>
            <a:srgbClr val="FFFF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Text Placeholder 2"/>
          <p:cNvSpPr txBox="1">
            <a:spLocks/>
          </p:cNvSpPr>
          <p:nvPr/>
        </p:nvSpPr>
        <p:spPr>
          <a:xfrm>
            <a:off x="457200" y="899440"/>
            <a:ext cx="8229600" cy="5014250"/>
          </a:xfrm>
          <a:prstGeom prst="rect">
            <a:avLst/>
          </a:prstGeom>
        </p:spPr>
        <p:txBody>
          <a:bodyPr/>
          <a:lstStyle>
            <a:lvl1pPr marL="230188" indent="-230188" algn="l" defTabSz="457200" rtl="0" eaLnBrk="0" fontAlgn="base" hangingPunct="0">
              <a:spcBef>
                <a:spcPct val="20000"/>
              </a:spcBef>
              <a:spcAft>
                <a:spcPct val="0"/>
              </a:spcAft>
              <a:buClr>
                <a:srgbClr val="004986"/>
              </a:buClr>
              <a:buFont typeface="Lucida Grande" pitchFamily="-1" charset="0"/>
              <a:buChar char="&gt;"/>
              <a:defRPr sz="1600" kern="1200">
                <a:solidFill>
                  <a:schemeClr val="tx1"/>
                </a:solidFill>
                <a:latin typeface="Arial"/>
                <a:ea typeface="ＭＳ Ｐゴシック" charset="-128"/>
                <a:cs typeface="Arial"/>
              </a:defRPr>
            </a:lvl1pPr>
            <a:lvl2pPr marL="454025" indent="-22383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2pPr>
            <a:lvl3pPr marL="684213"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3pPr>
            <a:lvl4pPr marL="915988" indent="-231775"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4pPr>
            <a:lvl5pPr marL="1146175"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Produce a list of all tables within a schema:</a:t>
            </a:r>
          </a:p>
          <a:p>
            <a:pPr marL="454025" lvl="2" indent="0">
              <a:buNone/>
            </a:pPr>
            <a:r>
              <a:rPr lang="en-US" sz="1100" b="1" dirty="0" err="1" smtClean="0">
                <a:solidFill>
                  <a:srgbClr val="000080"/>
                </a:solidFill>
                <a:latin typeface="Courier New" panose="02070309020205020404" pitchFamily="49" charset="0"/>
              </a:rPr>
              <a:t>proc</a:t>
            </a:r>
            <a:r>
              <a:rPr lang="en-US" sz="1100" dirty="0" smtClean="0">
                <a:solidFill>
                  <a:srgbClr val="000000"/>
                </a:solidFill>
                <a:latin typeface="Courier New" panose="02070309020205020404" pitchFamily="49" charset="0"/>
              </a:rPr>
              <a:t> </a:t>
            </a:r>
            <a:r>
              <a:rPr lang="en-US" sz="1100" b="1" dirty="0" err="1" smtClean="0">
                <a:solidFill>
                  <a:srgbClr val="000080"/>
                </a:solidFill>
                <a:latin typeface="Courier New" panose="02070309020205020404" pitchFamily="49" charset="0"/>
              </a:rPr>
              <a:t>sql</a:t>
            </a:r>
            <a:r>
              <a:rPr lang="en-US" sz="1100" dirty="0" smtClean="0">
                <a:solidFill>
                  <a:srgbClr val="000000"/>
                </a:solidFill>
                <a:latin typeface="Courier New" panose="02070309020205020404" pitchFamily="49" charset="0"/>
              </a:rPr>
              <a:t>;</a:t>
            </a:r>
          </a:p>
          <a:p>
            <a:pPr marL="454025" lvl="2" indent="0">
              <a:buNone/>
            </a:pPr>
            <a:r>
              <a:rPr lang="en-US" sz="1100" dirty="0" smtClean="0">
                <a:solidFill>
                  <a:srgbClr val="000000"/>
                </a:solidFill>
                <a:latin typeface="Courier New" panose="02070309020205020404" pitchFamily="49" charset="0"/>
              </a:rPr>
              <a:t> </a:t>
            </a:r>
            <a:r>
              <a:rPr lang="en-US" sz="1100" dirty="0" smtClean="0">
                <a:solidFill>
                  <a:srgbClr val="0000FF"/>
                </a:solidFill>
                <a:latin typeface="Courier New" panose="02070309020205020404" pitchFamily="49" charset="0"/>
              </a:rPr>
              <a:t>connect</a:t>
            </a:r>
            <a:r>
              <a:rPr lang="en-US" sz="1100" dirty="0" smtClean="0">
                <a:solidFill>
                  <a:srgbClr val="000000"/>
                </a:solidFill>
                <a:latin typeface="Courier New" panose="02070309020205020404" pitchFamily="49" charset="0"/>
              </a:rPr>
              <a:t> </a:t>
            </a:r>
            <a:r>
              <a:rPr lang="en-US" sz="1100" dirty="0" smtClean="0">
                <a:solidFill>
                  <a:srgbClr val="0000FF"/>
                </a:solidFill>
                <a:latin typeface="Courier New" panose="02070309020205020404" pitchFamily="49" charset="0"/>
              </a:rPr>
              <a:t>to</a:t>
            </a:r>
            <a:r>
              <a:rPr lang="en-US" sz="1100" dirty="0" smtClean="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hadoop</a:t>
            </a:r>
            <a:r>
              <a:rPr lang="en-US" sz="1100" dirty="0" smtClean="0">
                <a:solidFill>
                  <a:srgbClr val="000000"/>
                </a:solidFill>
                <a:latin typeface="Courier New" panose="02070309020205020404" pitchFamily="49" charset="0"/>
              </a:rPr>
              <a:t> (port=</a:t>
            </a:r>
            <a:r>
              <a:rPr lang="en-US" sz="1100" b="1" dirty="0" smtClean="0">
                <a:solidFill>
                  <a:srgbClr val="008080"/>
                </a:solidFill>
                <a:latin typeface="Courier New" panose="02070309020205020404" pitchFamily="49" charset="0"/>
              </a:rPr>
              <a:t>25006</a:t>
            </a:r>
            <a:r>
              <a:rPr lang="en-US" sz="1100" dirty="0" smtClean="0">
                <a:solidFill>
                  <a:srgbClr val="000000"/>
                </a:solidFill>
                <a:latin typeface="Courier New" panose="02070309020205020404" pitchFamily="49" charset="0"/>
              </a:rPr>
              <a:t> server=</a:t>
            </a:r>
            <a:r>
              <a:rPr lang="en-US" sz="1100" dirty="0" smtClean="0">
                <a:solidFill>
                  <a:srgbClr val="800080"/>
                </a:solidFill>
                <a:latin typeface="Courier New" panose="02070309020205020404" pitchFamily="49" charset="0"/>
              </a:rPr>
              <a:t>'hive.sys.cigna.com'</a:t>
            </a:r>
            <a:r>
              <a:rPr lang="en-US" sz="1100" dirty="0" smtClean="0">
                <a:solidFill>
                  <a:srgbClr val="000000"/>
                </a:solidFill>
                <a:latin typeface="Courier New" panose="02070309020205020404" pitchFamily="49" charset="0"/>
              </a:rPr>
              <a:t>);</a:t>
            </a:r>
          </a:p>
          <a:p>
            <a:pPr marL="454025" lvl="2" indent="0">
              <a:buNone/>
            </a:pPr>
            <a:r>
              <a:rPr lang="en-US" sz="1100" dirty="0" smtClean="0">
                <a:solidFill>
                  <a:srgbClr val="000000"/>
                </a:solidFill>
                <a:latin typeface="Courier New" panose="02070309020205020404" pitchFamily="49" charset="0"/>
              </a:rPr>
              <a:t> </a:t>
            </a:r>
            <a:r>
              <a:rPr lang="en-US" sz="1100" dirty="0" smtClean="0">
                <a:solidFill>
                  <a:srgbClr val="0000FF"/>
                </a:solidFill>
                <a:latin typeface="Courier New" panose="02070309020205020404" pitchFamily="49" charset="0"/>
              </a:rPr>
              <a:t>execute</a:t>
            </a:r>
            <a:r>
              <a:rPr lang="en-US" sz="1100" dirty="0" smtClean="0">
                <a:solidFill>
                  <a:srgbClr val="000000"/>
                </a:solidFill>
                <a:latin typeface="Courier New" panose="02070309020205020404" pitchFamily="49" charset="0"/>
              </a:rPr>
              <a:t>(set mapred.job.queue.name=</a:t>
            </a:r>
            <a:r>
              <a:rPr lang="en-US" sz="1100" dirty="0" err="1" smtClean="0">
                <a:solidFill>
                  <a:srgbClr val="000000"/>
                </a:solidFill>
                <a:latin typeface="Courier New" panose="02070309020205020404" pitchFamily="49" charset="0"/>
              </a:rPr>
              <a:t>sas.g_hadoop_p_cima</a:t>
            </a:r>
            <a:r>
              <a:rPr lang="en-US" sz="1100" dirty="0" smtClean="0">
                <a:solidFill>
                  <a:srgbClr val="000000"/>
                </a:solidFill>
                <a:latin typeface="Courier New" panose="02070309020205020404" pitchFamily="49" charset="0"/>
              </a:rPr>
              <a:t>) </a:t>
            </a:r>
            <a:r>
              <a:rPr lang="en-US" sz="1100" dirty="0" smtClean="0">
                <a:solidFill>
                  <a:srgbClr val="0000FF"/>
                </a:solidFill>
                <a:latin typeface="Courier New" panose="02070309020205020404" pitchFamily="49" charset="0"/>
              </a:rPr>
              <a:t>by</a:t>
            </a:r>
            <a:r>
              <a:rPr lang="en-US" sz="1100" dirty="0" smtClean="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hadoop</a:t>
            </a:r>
            <a:r>
              <a:rPr lang="en-US" sz="1100" dirty="0" smtClean="0">
                <a:solidFill>
                  <a:srgbClr val="000000"/>
                </a:solidFill>
                <a:latin typeface="Courier New" panose="02070309020205020404" pitchFamily="49" charset="0"/>
              </a:rPr>
              <a:t>;</a:t>
            </a:r>
          </a:p>
          <a:p>
            <a:pPr marL="454025" lvl="2" indent="0">
              <a:buNone/>
            </a:pPr>
            <a:r>
              <a:rPr lang="en-US" sz="1100" dirty="0" smtClean="0">
                <a:solidFill>
                  <a:srgbClr val="000000"/>
                </a:solidFill>
                <a:latin typeface="Courier New" panose="02070309020205020404" pitchFamily="49" charset="0"/>
              </a:rPr>
              <a:t> </a:t>
            </a:r>
            <a:r>
              <a:rPr lang="en-US" sz="1100" dirty="0" smtClean="0">
                <a:solidFill>
                  <a:srgbClr val="0000FF"/>
                </a:solidFill>
                <a:latin typeface="Courier New" panose="02070309020205020404" pitchFamily="49" charset="0"/>
              </a:rPr>
              <a:t>select</a:t>
            </a:r>
            <a:r>
              <a:rPr lang="en-US" sz="1100" dirty="0" smtClean="0">
                <a:solidFill>
                  <a:srgbClr val="000000"/>
                </a:solidFill>
                <a:latin typeface="Courier New" panose="02070309020205020404" pitchFamily="49" charset="0"/>
              </a:rPr>
              <a:t> * </a:t>
            </a:r>
            <a:r>
              <a:rPr lang="en-US" sz="1100" dirty="0" smtClean="0">
                <a:solidFill>
                  <a:srgbClr val="0000FF"/>
                </a:solidFill>
                <a:latin typeface="Courier New" panose="02070309020205020404" pitchFamily="49" charset="0"/>
              </a:rPr>
              <a:t>from</a:t>
            </a:r>
            <a:r>
              <a:rPr lang="en-US" sz="1100" dirty="0" smtClean="0">
                <a:solidFill>
                  <a:srgbClr val="000000"/>
                </a:solidFill>
                <a:latin typeface="Courier New" panose="02070309020205020404" pitchFamily="49" charset="0"/>
              </a:rPr>
              <a:t> connection to </a:t>
            </a:r>
            <a:r>
              <a:rPr lang="en-US" sz="1100" dirty="0" err="1" smtClean="0">
                <a:solidFill>
                  <a:srgbClr val="000000"/>
                </a:solidFill>
                <a:latin typeface="Courier New" panose="02070309020205020404" pitchFamily="49" charset="0"/>
              </a:rPr>
              <a:t>hadoop</a:t>
            </a:r>
            <a:r>
              <a:rPr lang="en-US" sz="1100" dirty="0" smtClean="0">
                <a:solidFill>
                  <a:srgbClr val="000000"/>
                </a:solidFill>
                <a:latin typeface="Courier New" panose="02070309020205020404" pitchFamily="49" charset="0"/>
              </a:rPr>
              <a:t> </a:t>
            </a:r>
          </a:p>
          <a:p>
            <a:pPr marL="454025" lvl="2" indent="0">
              <a:buNone/>
            </a:pPr>
            <a:r>
              <a:rPr lang="en-US" sz="1100" dirty="0" smtClean="0">
                <a:solidFill>
                  <a:srgbClr val="000000"/>
                </a:solidFill>
                <a:latin typeface="Courier New" panose="02070309020205020404" pitchFamily="49" charset="0"/>
              </a:rPr>
              <a:t>  (show tables </a:t>
            </a:r>
            <a:r>
              <a:rPr lang="en-US" sz="1100" dirty="0" smtClean="0">
                <a:solidFill>
                  <a:srgbClr val="0000FF"/>
                </a:solidFill>
                <a:latin typeface="Courier New" panose="02070309020205020404" pitchFamily="49" charset="0"/>
              </a:rPr>
              <a:t>in</a:t>
            </a:r>
            <a:r>
              <a:rPr lang="en-US" sz="1100" dirty="0" smtClean="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cima</a:t>
            </a:r>
            <a:r>
              <a:rPr lang="en-US" sz="1100" dirty="0" smtClean="0">
                <a:solidFill>
                  <a:srgbClr val="000000"/>
                </a:solidFill>
                <a:latin typeface="Courier New" panose="02070309020205020404" pitchFamily="49" charset="0"/>
              </a:rPr>
              <a:t>);</a:t>
            </a:r>
          </a:p>
          <a:p>
            <a:pPr marL="454025" lvl="2" indent="0">
              <a:buNone/>
            </a:pPr>
            <a:r>
              <a:rPr lang="en-US" sz="1100" dirty="0" smtClean="0">
                <a:solidFill>
                  <a:srgbClr val="000000"/>
                </a:solidFill>
                <a:latin typeface="Courier New" panose="02070309020205020404" pitchFamily="49" charset="0"/>
              </a:rPr>
              <a:t> </a:t>
            </a:r>
            <a:r>
              <a:rPr lang="en-US" sz="1100" dirty="0" smtClean="0">
                <a:solidFill>
                  <a:srgbClr val="0000FF"/>
                </a:solidFill>
                <a:latin typeface="Courier New" panose="02070309020205020404" pitchFamily="49" charset="0"/>
              </a:rPr>
              <a:t>disconnect</a:t>
            </a:r>
            <a:r>
              <a:rPr lang="en-US" sz="1100" dirty="0" smtClean="0">
                <a:solidFill>
                  <a:srgbClr val="000000"/>
                </a:solidFill>
                <a:latin typeface="Courier New" panose="02070309020205020404" pitchFamily="49" charset="0"/>
              </a:rPr>
              <a:t> </a:t>
            </a:r>
            <a:r>
              <a:rPr lang="en-US" sz="1100" dirty="0" smtClean="0">
                <a:solidFill>
                  <a:srgbClr val="0000FF"/>
                </a:solidFill>
                <a:latin typeface="Courier New" panose="02070309020205020404" pitchFamily="49" charset="0"/>
              </a:rPr>
              <a:t>from</a:t>
            </a:r>
            <a:r>
              <a:rPr lang="en-US" sz="1100" dirty="0" smtClean="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hadoop</a:t>
            </a:r>
            <a:r>
              <a:rPr lang="en-US" sz="1100" dirty="0" smtClean="0">
                <a:solidFill>
                  <a:srgbClr val="000000"/>
                </a:solidFill>
                <a:latin typeface="Courier New" panose="02070309020205020404" pitchFamily="49" charset="0"/>
              </a:rPr>
              <a:t>;</a:t>
            </a:r>
          </a:p>
          <a:p>
            <a:pPr marL="454025" lvl="2" indent="0">
              <a:buNone/>
            </a:pPr>
            <a:r>
              <a:rPr lang="en-US" sz="1100" b="1" dirty="0" smtClean="0">
                <a:solidFill>
                  <a:srgbClr val="000080"/>
                </a:solidFill>
                <a:latin typeface="Courier New" panose="02070309020205020404" pitchFamily="49" charset="0"/>
              </a:rPr>
              <a:t>quit</a:t>
            </a:r>
            <a:r>
              <a:rPr lang="en-US" sz="1100" dirty="0" smtClean="0">
                <a:solidFill>
                  <a:srgbClr val="000000"/>
                </a:solidFill>
                <a:latin typeface="Courier New" panose="02070309020205020404" pitchFamily="49" charset="0"/>
              </a:rPr>
              <a:t>;</a:t>
            </a:r>
            <a:endParaRPr lang="en-US" dirty="0" smtClean="0">
              <a:solidFill>
                <a:srgbClr val="000000"/>
              </a:solidFill>
              <a:latin typeface="Arial" panose="020B0604020202020204" pitchFamily="34" charset="0"/>
              <a:cs typeface="Arial" panose="020B0604020202020204" pitchFamily="34" charset="0"/>
            </a:endParaRPr>
          </a:p>
          <a:p>
            <a:pPr marL="395287" lvl="1" indent="-171450">
              <a:buFont typeface="Arial" panose="020B0604020202020204" pitchFamily="34" charset="0"/>
              <a:buChar char="•"/>
            </a:pPr>
            <a:endParaRPr lang="en-US"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Produce a list of columns and formats within a table:</a:t>
            </a:r>
          </a:p>
          <a:p>
            <a:pPr marL="454025" lvl="2" indent="0">
              <a:buNone/>
            </a:pPr>
            <a:r>
              <a:rPr lang="en-US" sz="1100" b="1" dirty="0" err="1" smtClean="0">
                <a:solidFill>
                  <a:srgbClr val="000080"/>
                </a:solidFill>
                <a:latin typeface="Courier New" panose="02070309020205020404" pitchFamily="49" charset="0"/>
                <a:cs typeface="Courier New" panose="02070309020205020404" pitchFamily="49" charset="0"/>
              </a:rPr>
              <a:t>proc</a:t>
            </a:r>
            <a:r>
              <a:rPr lang="en-US" sz="1100" dirty="0" smtClean="0">
                <a:solidFill>
                  <a:srgbClr val="000000"/>
                </a:solidFill>
                <a:latin typeface="Courier New" panose="02070309020205020404" pitchFamily="49" charset="0"/>
                <a:cs typeface="Courier New" panose="02070309020205020404" pitchFamily="49" charset="0"/>
              </a:rPr>
              <a:t> </a:t>
            </a:r>
            <a:r>
              <a:rPr lang="en-US" sz="1100" b="1" dirty="0" err="1" smtClean="0">
                <a:solidFill>
                  <a:srgbClr val="000080"/>
                </a:solidFill>
                <a:latin typeface="Courier New" panose="02070309020205020404" pitchFamily="49" charset="0"/>
                <a:cs typeface="Courier New" panose="02070309020205020404" pitchFamily="49" charset="0"/>
              </a:rPr>
              <a:t>sql</a:t>
            </a:r>
            <a:r>
              <a:rPr lang="en-US" sz="1100" dirty="0" smtClean="0">
                <a:solidFill>
                  <a:srgbClr val="000000"/>
                </a:solidFill>
                <a:latin typeface="Courier New" panose="02070309020205020404" pitchFamily="49" charset="0"/>
                <a:cs typeface="Courier New" panose="02070309020205020404" pitchFamily="49" charset="0"/>
              </a:rPr>
              <a:t>;</a:t>
            </a:r>
          </a:p>
          <a:p>
            <a:pPr marL="454025" lvl="2" indent="0">
              <a:buNone/>
            </a:pP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smtClean="0">
                <a:solidFill>
                  <a:srgbClr val="0000FF"/>
                </a:solidFill>
                <a:latin typeface="Courier New" panose="02070309020205020404" pitchFamily="49" charset="0"/>
                <a:cs typeface="Courier New" panose="02070309020205020404" pitchFamily="49" charset="0"/>
              </a:rPr>
              <a:t>connect</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smtClean="0">
                <a:solidFill>
                  <a:srgbClr val="0000FF"/>
                </a:solidFill>
                <a:latin typeface="Courier New" panose="02070309020205020404" pitchFamily="49" charset="0"/>
                <a:cs typeface="Courier New" panose="02070309020205020404" pitchFamily="49" charset="0"/>
              </a:rPr>
              <a:t>to</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err="1" smtClean="0">
                <a:solidFill>
                  <a:srgbClr val="000000"/>
                </a:solidFill>
                <a:latin typeface="Courier New" panose="02070309020205020404" pitchFamily="49" charset="0"/>
                <a:cs typeface="Courier New" panose="02070309020205020404" pitchFamily="49" charset="0"/>
              </a:rPr>
              <a:t>hadoop</a:t>
            </a:r>
            <a:r>
              <a:rPr lang="en-US" sz="1100" dirty="0" smtClean="0">
                <a:solidFill>
                  <a:srgbClr val="000000"/>
                </a:solidFill>
                <a:latin typeface="Courier New" panose="02070309020205020404" pitchFamily="49" charset="0"/>
                <a:cs typeface="Courier New" panose="02070309020205020404" pitchFamily="49" charset="0"/>
              </a:rPr>
              <a:t> (port=</a:t>
            </a:r>
            <a:r>
              <a:rPr lang="en-US" sz="1100" b="1" dirty="0" smtClean="0">
                <a:solidFill>
                  <a:srgbClr val="008080"/>
                </a:solidFill>
                <a:latin typeface="Courier New" panose="02070309020205020404" pitchFamily="49" charset="0"/>
                <a:cs typeface="Courier New" panose="02070309020205020404" pitchFamily="49" charset="0"/>
              </a:rPr>
              <a:t>25006</a:t>
            </a:r>
            <a:r>
              <a:rPr lang="en-US" sz="1100" dirty="0" smtClean="0">
                <a:solidFill>
                  <a:srgbClr val="000000"/>
                </a:solidFill>
                <a:latin typeface="Courier New" panose="02070309020205020404" pitchFamily="49" charset="0"/>
                <a:cs typeface="Courier New" panose="02070309020205020404" pitchFamily="49" charset="0"/>
              </a:rPr>
              <a:t> server=</a:t>
            </a:r>
            <a:r>
              <a:rPr lang="en-US" sz="1100" dirty="0" smtClean="0">
                <a:solidFill>
                  <a:srgbClr val="800080"/>
                </a:solidFill>
                <a:latin typeface="Courier New" panose="02070309020205020404" pitchFamily="49" charset="0"/>
                <a:cs typeface="Courier New" panose="02070309020205020404" pitchFamily="49" charset="0"/>
              </a:rPr>
              <a:t>'hive.sys.cigna.com'</a:t>
            </a:r>
            <a:r>
              <a:rPr lang="en-US" sz="1100" dirty="0" smtClean="0">
                <a:solidFill>
                  <a:srgbClr val="000000"/>
                </a:solidFill>
                <a:latin typeface="Courier New" panose="02070309020205020404" pitchFamily="49" charset="0"/>
                <a:cs typeface="Courier New" panose="02070309020205020404" pitchFamily="49" charset="0"/>
              </a:rPr>
              <a:t>);</a:t>
            </a:r>
          </a:p>
          <a:p>
            <a:pPr marL="454025" lvl="2" indent="0">
              <a:buNone/>
            </a:pP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smtClean="0">
                <a:solidFill>
                  <a:srgbClr val="0000FF"/>
                </a:solidFill>
                <a:latin typeface="Courier New" panose="02070309020205020404" pitchFamily="49" charset="0"/>
                <a:cs typeface="Courier New" panose="02070309020205020404" pitchFamily="49" charset="0"/>
              </a:rPr>
              <a:t>execute</a:t>
            </a:r>
            <a:r>
              <a:rPr lang="en-US" sz="1100" dirty="0" smtClean="0">
                <a:solidFill>
                  <a:srgbClr val="000000"/>
                </a:solidFill>
                <a:latin typeface="Courier New" panose="02070309020205020404" pitchFamily="49" charset="0"/>
                <a:cs typeface="Courier New" panose="02070309020205020404" pitchFamily="49" charset="0"/>
              </a:rPr>
              <a:t>(set mapred.job.queue.name=</a:t>
            </a:r>
            <a:r>
              <a:rPr lang="en-US" sz="1100" dirty="0" err="1" smtClean="0">
                <a:solidFill>
                  <a:srgbClr val="000000"/>
                </a:solidFill>
                <a:latin typeface="Courier New" panose="02070309020205020404" pitchFamily="49" charset="0"/>
                <a:cs typeface="Courier New" panose="02070309020205020404" pitchFamily="49" charset="0"/>
              </a:rPr>
              <a:t>sas.g_hadoop_p_cima</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smtClean="0">
                <a:solidFill>
                  <a:srgbClr val="0000FF"/>
                </a:solidFill>
                <a:latin typeface="Courier New" panose="02070309020205020404" pitchFamily="49" charset="0"/>
                <a:cs typeface="Courier New" panose="02070309020205020404" pitchFamily="49" charset="0"/>
              </a:rPr>
              <a:t>by</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err="1" smtClean="0">
                <a:solidFill>
                  <a:srgbClr val="000000"/>
                </a:solidFill>
                <a:latin typeface="Courier New" panose="02070309020205020404" pitchFamily="49" charset="0"/>
                <a:cs typeface="Courier New" panose="02070309020205020404" pitchFamily="49" charset="0"/>
              </a:rPr>
              <a:t>hadoop</a:t>
            </a:r>
            <a:r>
              <a:rPr lang="en-US" sz="1100" dirty="0" smtClean="0">
                <a:solidFill>
                  <a:srgbClr val="000000"/>
                </a:solidFill>
                <a:latin typeface="Courier New" panose="02070309020205020404" pitchFamily="49" charset="0"/>
                <a:cs typeface="Courier New" panose="02070309020205020404" pitchFamily="49" charset="0"/>
              </a:rPr>
              <a:t>;</a:t>
            </a:r>
          </a:p>
          <a:p>
            <a:pPr marL="454025" lvl="2" indent="0">
              <a:buNone/>
            </a:pP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smtClean="0">
                <a:solidFill>
                  <a:srgbClr val="0000FF"/>
                </a:solidFill>
                <a:latin typeface="Courier New" panose="02070309020205020404" pitchFamily="49" charset="0"/>
                <a:cs typeface="Courier New" panose="02070309020205020404" pitchFamily="49" charset="0"/>
              </a:rPr>
              <a:t>select</a:t>
            </a:r>
            <a:r>
              <a:rPr lang="en-US" sz="1100" dirty="0" smtClean="0">
                <a:solidFill>
                  <a:srgbClr val="000000"/>
                </a:solidFill>
                <a:latin typeface="Courier New" panose="02070309020205020404" pitchFamily="49" charset="0"/>
                <a:cs typeface="Courier New" panose="02070309020205020404" pitchFamily="49" charset="0"/>
              </a:rPr>
              <a:t> * </a:t>
            </a:r>
            <a:r>
              <a:rPr lang="en-US" sz="1100" dirty="0" smtClean="0">
                <a:solidFill>
                  <a:srgbClr val="0000FF"/>
                </a:solidFill>
                <a:latin typeface="Courier New" panose="02070309020205020404" pitchFamily="49" charset="0"/>
                <a:cs typeface="Courier New" panose="02070309020205020404" pitchFamily="49" charset="0"/>
              </a:rPr>
              <a:t>from</a:t>
            </a:r>
            <a:r>
              <a:rPr lang="en-US" sz="1100" dirty="0" smtClean="0">
                <a:solidFill>
                  <a:srgbClr val="000000"/>
                </a:solidFill>
                <a:latin typeface="Courier New" panose="02070309020205020404" pitchFamily="49" charset="0"/>
                <a:cs typeface="Courier New" panose="02070309020205020404" pitchFamily="49" charset="0"/>
              </a:rPr>
              <a:t> connection to </a:t>
            </a:r>
            <a:r>
              <a:rPr lang="en-US" sz="1100" dirty="0" err="1" smtClean="0">
                <a:solidFill>
                  <a:srgbClr val="000000"/>
                </a:solidFill>
                <a:latin typeface="Courier New" panose="02070309020205020404" pitchFamily="49" charset="0"/>
                <a:cs typeface="Courier New" panose="02070309020205020404" pitchFamily="49" charset="0"/>
              </a:rPr>
              <a:t>hadoop</a:t>
            </a:r>
            <a:r>
              <a:rPr lang="en-US" sz="1100" dirty="0" smtClean="0">
                <a:solidFill>
                  <a:srgbClr val="000000"/>
                </a:solidFill>
                <a:latin typeface="Courier New" panose="02070309020205020404" pitchFamily="49" charset="0"/>
                <a:cs typeface="Courier New" panose="02070309020205020404" pitchFamily="49" charset="0"/>
              </a:rPr>
              <a:t> </a:t>
            </a:r>
          </a:p>
          <a:p>
            <a:pPr marL="454025" lvl="2" indent="0">
              <a:buNone/>
            </a:pPr>
            <a:r>
              <a:rPr lang="en-US" sz="1100" dirty="0" smtClean="0">
                <a:solidFill>
                  <a:srgbClr val="000000"/>
                </a:solidFill>
                <a:latin typeface="Courier New" panose="02070309020205020404" pitchFamily="49" charset="0"/>
                <a:cs typeface="Courier New" panose="02070309020205020404" pitchFamily="49" charset="0"/>
              </a:rPr>
              <a:t>  (describe formatted </a:t>
            </a:r>
            <a:r>
              <a:rPr lang="en-US" sz="1100" dirty="0" err="1" smtClean="0">
                <a:solidFill>
                  <a:srgbClr val="000000"/>
                </a:solidFill>
                <a:latin typeface="Courier New" panose="02070309020205020404" pitchFamily="49" charset="0"/>
                <a:cs typeface="Courier New" panose="02070309020205020404" pitchFamily="49" charset="0"/>
              </a:rPr>
              <a:t>cima.ccdm_mart_prof_etg_epsde_clm</a:t>
            </a:r>
            <a:r>
              <a:rPr lang="en-US" sz="1100" dirty="0" smtClean="0">
                <a:solidFill>
                  <a:srgbClr val="000000"/>
                </a:solidFill>
                <a:latin typeface="Courier New" panose="02070309020205020404" pitchFamily="49" charset="0"/>
                <a:cs typeface="Courier New" panose="02070309020205020404" pitchFamily="49" charset="0"/>
              </a:rPr>
              <a:t>);</a:t>
            </a:r>
          </a:p>
          <a:p>
            <a:pPr marL="454025" lvl="2" indent="0">
              <a:buNone/>
            </a:pP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smtClean="0">
                <a:solidFill>
                  <a:srgbClr val="0000FF"/>
                </a:solidFill>
                <a:latin typeface="Courier New" panose="02070309020205020404" pitchFamily="49" charset="0"/>
                <a:cs typeface="Courier New" panose="02070309020205020404" pitchFamily="49" charset="0"/>
              </a:rPr>
              <a:t>disconnect</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smtClean="0">
                <a:solidFill>
                  <a:srgbClr val="0000FF"/>
                </a:solidFill>
                <a:latin typeface="Courier New" panose="02070309020205020404" pitchFamily="49" charset="0"/>
                <a:cs typeface="Courier New" panose="02070309020205020404" pitchFamily="49" charset="0"/>
              </a:rPr>
              <a:t>from</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err="1" smtClean="0">
                <a:solidFill>
                  <a:srgbClr val="000000"/>
                </a:solidFill>
                <a:latin typeface="Courier New" panose="02070309020205020404" pitchFamily="49" charset="0"/>
                <a:cs typeface="Courier New" panose="02070309020205020404" pitchFamily="49" charset="0"/>
              </a:rPr>
              <a:t>hadoop</a:t>
            </a:r>
            <a:r>
              <a:rPr lang="en-US" sz="1100" dirty="0" smtClean="0">
                <a:solidFill>
                  <a:srgbClr val="000000"/>
                </a:solidFill>
                <a:latin typeface="Courier New" panose="02070309020205020404" pitchFamily="49" charset="0"/>
                <a:cs typeface="Courier New" panose="02070309020205020404" pitchFamily="49" charset="0"/>
              </a:rPr>
              <a:t>;</a:t>
            </a:r>
          </a:p>
          <a:p>
            <a:pPr marL="454025" lvl="2" indent="0">
              <a:buNone/>
            </a:pPr>
            <a:r>
              <a:rPr lang="en-US" sz="1100" b="1" dirty="0" smtClean="0">
                <a:solidFill>
                  <a:srgbClr val="000080"/>
                </a:solidFill>
                <a:latin typeface="Courier New" panose="02070309020205020404" pitchFamily="49" charset="0"/>
                <a:cs typeface="Courier New" panose="02070309020205020404" pitchFamily="49" charset="0"/>
              </a:rPr>
              <a:t>quit</a:t>
            </a:r>
            <a:r>
              <a:rPr lang="en-US" sz="1100" dirty="0" smtClean="0">
                <a:solidFill>
                  <a:srgbClr val="000000"/>
                </a:solidFill>
                <a:latin typeface="Courier New" panose="02070309020205020404" pitchFamily="49" charset="0"/>
                <a:cs typeface="Courier New" panose="02070309020205020404" pitchFamily="49" charset="0"/>
              </a:rPr>
              <a:t>;</a:t>
            </a:r>
          </a:p>
          <a:p>
            <a:pPr marL="171450" indent="-171450">
              <a:buFont typeface="Arial" panose="020B0604020202020204" pitchFamily="34" charset="0"/>
              <a:buChar char="•"/>
            </a:pPr>
            <a:endParaRPr lang="en-US" dirty="0" smtClean="0">
              <a:solidFill>
                <a:srgbClr val="00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Using “show tables” allows you to view tables with names longer than 32 characters</a:t>
            </a:r>
          </a:p>
          <a:p>
            <a:pPr marL="171450" indent="-171450">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Using “describe formatted” allows you to view true Hadoop formats</a:t>
            </a:r>
          </a:p>
          <a:p>
            <a:pPr marL="171450" indent="-171450">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Use the </a:t>
            </a:r>
            <a:r>
              <a:rPr lang="en-US" dirty="0" err="1" smtClean="0">
                <a:solidFill>
                  <a:srgbClr val="000000"/>
                </a:solidFill>
                <a:latin typeface="Arial" panose="020B0604020202020204" pitchFamily="34" charset="0"/>
                <a:cs typeface="Arial" panose="020B0604020202020204" pitchFamily="34" charset="0"/>
              </a:rPr>
              <a:t>cima</a:t>
            </a:r>
            <a:r>
              <a:rPr lang="en-US" dirty="0" smtClean="0">
                <a:solidFill>
                  <a:srgbClr val="000000"/>
                </a:solidFill>
                <a:latin typeface="Arial" panose="020B0604020202020204" pitchFamily="34" charset="0"/>
                <a:cs typeface="Arial" panose="020B0604020202020204" pitchFamily="34" charset="0"/>
              </a:rPr>
              <a:t> queue in each explicit query to expedite the processes</a:t>
            </a:r>
          </a:p>
        </p:txBody>
      </p:sp>
      <p:sp>
        <p:nvSpPr>
          <p:cNvPr id="1638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E1CA7C0-3595-274E-BA61-6237F99A9DEA}" type="slidenum">
              <a:rPr lang="en-US" sz="1000">
                <a:solidFill>
                  <a:srgbClr val="999999"/>
                </a:solidFill>
                <a:ea typeface="MS PGothic" charset="0"/>
                <a:cs typeface="MS PGothic" charset="0"/>
              </a:rPr>
              <a:pPr eaLnBrk="1" hangingPunct="1"/>
              <a:t>5</a:t>
            </a:fld>
            <a:endParaRPr lang="en-US" sz="1000" dirty="0">
              <a:solidFill>
                <a:srgbClr val="999999"/>
              </a:solidFill>
              <a:ea typeface="MS PGothic" charset="0"/>
              <a:cs typeface="MS PGothic" charset="0"/>
            </a:endParaRPr>
          </a:p>
        </p:txBody>
      </p:sp>
      <p:sp>
        <p:nvSpPr>
          <p:cNvPr id="1638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800" dirty="0">
                <a:solidFill>
                  <a:schemeClr val="bg1">
                    <a:lumMod val="50000"/>
                  </a:schemeClr>
                </a:solidFill>
                <a:latin typeface="Arial Narrow" charset="0"/>
                <a:ea typeface="MS PGothic" charset="0"/>
                <a:cs typeface="MS PGothic" charset="0"/>
              </a:rPr>
              <a:t>Confidential, unpublished property of Cigna. Do not duplicate or distribute. Use and distribution limited solely to authorized personnel. © </a:t>
            </a:r>
            <a:r>
              <a:rPr lang="en-US" sz="800" dirty="0" smtClean="0">
                <a:solidFill>
                  <a:schemeClr val="bg1">
                    <a:lumMod val="50000"/>
                  </a:schemeClr>
                </a:solidFill>
                <a:latin typeface="Arial Narrow" charset="0"/>
                <a:ea typeface="MS PGothic" charset="0"/>
                <a:cs typeface="MS PGothic" charset="0"/>
              </a:rPr>
              <a:t>2017 </a:t>
            </a:r>
            <a:r>
              <a:rPr lang="en-US" sz="800" dirty="0">
                <a:solidFill>
                  <a:schemeClr val="bg1">
                    <a:lumMod val="50000"/>
                  </a:schemeClr>
                </a:solidFill>
                <a:latin typeface="Arial Narrow" charset="0"/>
                <a:ea typeface="MS PGothic" charset="0"/>
                <a:cs typeface="MS PGothic" charset="0"/>
              </a:rPr>
              <a:t>Cigna</a:t>
            </a:r>
          </a:p>
        </p:txBody>
      </p:sp>
      <p:sp>
        <p:nvSpPr>
          <p:cNvPr id="39" name="Title 5"/>
          <p:cNvSpPr>
            <a:spLocks noGrp="1"/>
          </p:cNvSpPr>
          <p:nvPr>
            <p:ph type="title"/>
          </p:nvPr>
        </p:nvSpPr>
        <p:spPr>
          <a:xfrm>
            <a:off x="458788" y="274638"/>
            <a:ext cx="8228012" cy="493458"/>
          </a:xfrm>
        </p:spPr>
        <p:txBody>
          <a:bodyPr/>
          <a:lstStyle/>
          <a:p>
            <a:r>
              <a:rPr lang="en-US" dirty="0"/>
              <a:t>Query </a:t>
            </a:r>
            <a:r>
              <a:rPr lang="en-US" dirty="0" smtClean="0"/>
              <a:t>Example </a:t>
            </a:r>
            <a:r>
              <a:rPr lang="en-US" dirty="0"/>
              <a:t>– Schema Table List &amp; Descriptions</a:t>
            </a:r>
          </a:p>
        </p:txBody>
      </p:sp>
    </p:spTree>
    <p:extLst>
      <p:ext uri="{BB962C8B-B14F-4D97-AF65-F5344CB8AC3E}">
        <p14:creationId xmlns:p14="http://schemas.microsoft.com/office/powerpoint/2010/main" val="3941381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7345" y="3659737"/>
            <a:ext cx="854579" cy="179462"/>
          </a:xfrm>
          <a:prstGeom prst="rect">
            <a:avLst/>
          </a:prstGeom>
          <a:solidFill>
            <a:srgbClr val="FFFF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Content Placeholder 1"/>
          <p:cNvSpPr>
            <a:spLocks noGrp="1"/>
          </p:cNvSpPr>
          <p:nvPr>
            <p:ph idx="1"/>
          </p:nvPr>
        </p:nvSpPr>
        <p:spPr>
          <a:xfrm>
            <a:off x="457200" y="816429"/>
            <a:ext cx="8229600" cy="5050971"/>
          </a:xfrm>
        </p:spPr>
        <p:txBody>
          <a:bodyPr/>
          <a:lstStyle/>
          <a:p>
            <a:pPr>
              <a:buFont typeface="Arial" panose="020B0604020202020204" pitchFamily="34" charset="0"/>
              <a:buChar char="•"/>
            </a:pPr>
            <a:r>
              <a:rPr lang="en-US" dirty="0" smtClean="0"/>
              <a:t>Tables can be written to the CIMA Scratch schema or a Sandbox schema (if you have access to one)</a:t>
            </a:r>
          </a:p>
          <a:p>
            <a:pPr>
              <a:spcBef>
                <a:spcPts val="1200"/>
              </a:spcBef>
              <a:buFont typeface="Arial" panose="020B0604020202020204" pitchFamily="34" charset="0"/>
              <a:buChar char="•"/>
            </a:pPr>
            <a:r>
              <a:rPr lang="en-US" dirty="0" smtClean="0"/>
              <a:t>Use naming </a:t>
            </a:r>
            <a:r>
              <a:rPr lang="en-US" dirty="0"/>
              <a:t>conventions that are consistent and personally identifiable</a:t>
            </a:r>
            <a:r>
              <a:rPr lang="en-US" dirty="0" smtClean="0"/>
              <a:t>:</a:t>
            </a:r>
          </a:p>
          <a:p>
            <a:pPr lvl="1">
              <a:spcBef>
                <a:spcPts val="1200"/>
              </a:spcBef>
              <a:buFont typeface="Arial" panose="020B0604020202020204" pitchFamily="34" charset="0"/>
              <a:buChar char="•"/>
            </a:pPr>
            <a:r>
              <a:rPr lang="en-US" dirty="0"/>
              <a:t>Consider including either your initials or LAN ID,  the type of project/work, and an indication of the table’s timeframe – ex. </a:t>
            </a:r>
            <a:r>
              <a:rPr lang="en-US" dirty="0" smtClean="0"/>
              <a:t>m76982_CACclaims_temp_2016q3</a:t>
            </a:r>
          </a:p>
          <a:p>
            <a:pPr>
              <a:spcBef>
                <a:spcPts val="1200"/>
              </a:spcBef>
              <a:buFont typeface="Arial" panose="020B0604020202020204" pitchFamily="34" charset="0"/>
              <a:buChar char="•"/>
            </a:pPr>
            <a:r>
              <a:rPr lang="en-US" dirty="0">
                <a:latin typeface="Arial" panose="020B0604020202020204" pitchFamily="34" charset="0"/>
                <a:cs typeface="Arial" panose="020B0604020202020204" pitchFamily="34" charset="0"/>
              </a:rPr>
              <a:t>Use a drop </a:t>
            </a:r>
            <a:r>
              <a:rPr lang="en-US" dirty="0" smtClean="0">
                <a:latin typeface="Arial" panose="020B0604020202020204" pitchFamily="34" charset="0"/>
                <a:cs typeface="Arial" panose="020B0604020202020204" pitchFamily="34" charset="0"/>
              </a:rPr>
              <a:t>table statement </a:t>
            </a:r>
            <a:r>
              <a:rPr lang="en-US" dirty="0">
                <a:latin typeface="Arial" panose="020B0604020202020204" pitchFamily="34" charset="0"/>
                <a:cs typeface="Arial" panose="020B0604020202020204" pitchFamily="34" charset="0"/>
              </a:rPr>
              <a:t>before you </a:t>
            </a:r>
            <a:r>
              <a:rPr lang="en-US" dirty="0" smtClean="0">
                <a:latin typeface="Arial" panose="020B0604020202020204" pitchFamily="34" charset="0"/>
                <a:cs typeface="Arial" panose="020B0604020202020204" pitchFamily="34" charset="0"/>
              </a:rPr>
              <a:t>execute a create table statement; Hadoop will not overwrite an existing table</a:t>
            </a:r>
          </a:p>
          <a:p>
            <a:pPr marL="454025" lvl="2" indent="0">
              <a:buNone/>
            </a:pPr>
            <a:r>
              <a:rPr lang="en-US" sz="1100" b="1" dirty="0" err="1">
                <a:solidFill>
                  <a:srgbClr val="000080"/>
                </a:solidFill>
                <a:latin typeface="Courier New" panose="02070309020205020404" pitchFamily="49" charset="0"/>
              </a:rPr>
              <a:t>proc</a:t>
            </a:r>
            <a:r>
              <a:rPr lang="en-US" sz="1100" dirty="0">
                <a:solidFill>
                  <a:srgbClr val="000000"/>
                </a:solidFill>
                <a:latin typeface="Courier New" panose="02070309020205020404" pitchFamily="49" charset="0"/>
              </a:rPr>
              <a:t> </a:t>
            </a:r>
            <a:r>
              <a:rPr lang="en-US" sz="1100" b="1" dirty="0" err="1">
                <a:solidFill>
                  <a:srgbClr val="000080"/>
                </a:solidFill>
                <a:latin typeface="Courier New" panose="02070309020205020404" pitchFamily="49" charset="0"/>
              </a:rPr>
              <a:t>sql</a:t>
            </a:r>
            <a:r>
              <a:rPr lang="en-US" sz="1100" dirty="0">
                <a:solidFill>
                  <a:srgbClr val="000000"/>
                </a:solidFill>
                <a:latin typeface="Courier New" panose="02070309020205020404" pitchFamily="49" charset="0"/>
              </a:rPr>
              <a:t>;</a:t>
            </a: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connect</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to</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hadoop</a:t>
            </a:r>
            <a:r>
              <a:rPr lang="en-US" sz="1100" dirty="0">
                <a:solidFill>
                  <a:srgbClr val="000000"/>
                </a:solidFill>
                <a:latin typeface="Courier New" panose="02070309020205020404" pitchFamily="49" charset="0"/>
              </a:rPr>
              <a:t> (port=</a:t>
            </a:r>
            <a:r>
              <a:rPr lang="en-US" sz="1100" b="1" dirty="0">
                <a:solidFill>
                  <a:srgbClr val="008080"/>
                </a:solidFill>
                <a:latin typeface="Courier New" panose="02070309020205020404" pitchFamily="49" charset="0"/>
              </a:rPr>
              <a:t>25006</a:t>
            </a:r>
            <a:r>
              <a:rPr lang="en-US" sz="1100" dirty="0">
                <a:solidFill>
                  <a:srgbClr val="000000"/>
                </a:solidFill>
                <a:latin typeface="Courier New" panose="02070309020205020404" pitchFamily="49" charset="0"/>
              </a:rPr>
              <a:t> server=</a:t>
            </a:r>
            <a:r>
              <a:rPr lang="en-US" sz="1100" dirty="0">
                <a:solidFill>
                  <a:srgbClr val="800080"/>
                </a:solidFill>
                <a:latin typeface="Courier New" panose="02070309020205020404" pitchFamily="49" charset="0"/>
              </a:rPr>
              <a:t>'hive.sys.cigna.com'</a:t>
            </a:r>
            <a:r>
              <a:rPr lang="en-US" sz="1100" dirty="0">
                <a:solidFill>
                  <a:srgbClr val="000000"/>
                </a:solidFill>
                <a:latin typeface="Courier New" panose="02070309020205020404" pitchFamily="49" charset="0"/>
              </a:rPr>
              <a:t>);</a:t>
            </a: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execute</a:t>
            </a:r>
            <a:r>
              <a:rPr lang="en-US" sz="1100" dirty="0">
                <a:solidFill>
                  <a:srgbClr val="000000"/>
                </a:solidFill>
                <a:latin typeface="Courier New" panose="02070309020205020404" pitchFamily="49" charset="0"/>
              </a:rPr>
              <a:t> (set </a:t>
            </a:r>
            <a:r>
              <a:rPr lang="en-US" sz="1100" dirty="0" smtClean="0">
                <a:solidFill>
                  <a:srgbClr val="000000"/>
                </a:solidFill>
                <a:latin typeface="Courier New" panose="02070309020205020404" pitchFamily="49" charset="0"/>
              </a:rPr>
              <a:t>mapred.job.queue.name=</a:t>
            </a:r>
            <a:r>
              <a:rPr lang="en-US" sz="1100" dirty="0" err="1" smtClean="0">
                <a:solidFill>
                  <a:srgbClr val="000000"/>
                </a:solidFill>
                <a:latin typeface="Courier New" panose="02070309020205020404" pitchFamily="49" charset="0"/>
              </a:rPr>
              <a:t>sas.g_hadoop_p_cima</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by</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hadoop</a:t>
            </a:r>
            <a:r>
              <a:rPr lang="en-US" sz="1100" dirty="0">
                <a:solidFill>
                  <a:srgbClr val="000000"/>
                </a:solidFill>
                <a:latin typeface="Courier New" panose="02070309020205020404" pitchFamily="49" charset="0"/>
              </a:rPr>
              <a:t>;</a:t>
            </a: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execute</a:t>
            </a:r>
            <a:r>
              <a:rPr lang="en-US" sz="1100" dirty="0">
                <a:solidFill>
                  <a:srgbClr val="000000"/>
                </a:solidFill>
                <a:latin typeface="Courier New" panose="02070309020205020404" pitchFamily="49" charset="0"/>
              </a:rPr>
              <a:t> (drop table </a:t>
            </a:r>
            <a:r>
              <a:rPr lang="en-US" sz="1100" dirty="0">
                <a:solidFill>
                  <a:srgbClr val="008080"/>
                </a:solidFill>
                <a:latin typeface="Courier New" panose="02070309020205020404" pitchFamily="49" charset="0"/>
              </a:rPr>
              <a:t>cima_scratch.</a:t>
            </a:r>
            <a:r>
              <a:rPr lang="en-US" sz="1100" dirty="0">
                <a:solidFill>
                  <a:srgbClr val="000000"/>
                </a:solidFill>
                <a:latin typeface="Courier New" panose="02070309020205020404" pitchFamily="49" charset="0"/>
              </a:rPr>
              <a:t>&amp;userid.</a:t>
            </a:r>
            <a:r>
              <a:rPr lang="en-US" sz="1100" dirty="0" smtClean="0">
                <a:solidFill>
                  <a:srgbClr val="000000"/>
                </a:solidFill>
                <a:latin typeface="Courier New" panose="02070309020205020404" pitchFamily="49" charset="0"/>
              </a:rPr>
              <a:t>_</a:t>
            </a:r>
            <a:r>
              <a:rPr lang="en-US" sz="1100" dirty="0">
                <a:solidFill>
                  <a:srgbClr val="000000"/>
                </a:solidFill>
                <a:latin typeface="Courier New" panose="02070309020205020404" pitchFamily="49" charset="0"/>
              </a:rPr>
              <a:t>pregepsd_temp_2015q4) </a:t>
            </a:r>
            <a:r>
              <a:rPr lang="en-US" sz="1100" dirty="0">
                <a:solidFill>
                  <a:srgbClr val="0000FF"/>
                </a:solidFill>
                <a:latin typeface="Courier New" panose="02070309020205020404" pitchFamily="49" charset="0"/>
              </a:rPr>
              <a:t>by</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hadoop</a:t>
            </a:r>
            <a:r>
              <a:rPr lang="en-US" sz="1100" dirty="0">
                <a:solidFill>
                  <a:srgbClr val="000000"/>
                </a:solidFill>
                <a:latin typeface="Courier New" panose="02070309020205020404" pitchFamily="49" charset="0"/>
              </a:rPr>
              <a:t>;</a:t>
            </a: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execute</a:t>
            </a:r>
            <a:r>
              <a:rPr lang="en-US" sz="1100" dirty="0">
                <a:solidFill>
                  <a:srgbClr val="000000"/>
                </a:solidFill>
                <a:latin typeface="Courier New" panose="02070309020205020404" pitchFamily="49" charset="0"/>
              </a:rPr>
              <a:t> (create table </a:t>
            </a:r>
            <a:r>
              <a:rPr lang="en-US" sz="1100" dirty="0">
                <a:solidFill>
                  <a:srgbClr val="008080"/>
                </a:solidFill>
                <a:latin typeface="Courier New" panose="02070309020205020404" pitchFamily="49" charset="0"/>
              </a:rPr>
              <a:t>cima_scratch.</a:t>
            </a:r>
            <a:r>
              <a:rPr lang="en-US" sz="1100" dirty="0">
                <a:solidFill>
                  <a:srgbClr val="000000"/>
                </a:solidFill>
                <a:latin typeface="Courier New" panose="02070309020205020404" pitchFamily="49" charset="0"/>
              </a:rPr>
              <a:t>&amp;userid.</a:t>
            </a:r>
            <a:r>
              <a:rPr lang="en-US" sz="1100" dirty="0" smtClean="0">
                <a:solidFill>
                  <a:srgbClr val="000000"/>
                </a:solidFill>
                <a:latin typeface="Courier New" panose="02070309020205020404" pitchFamily="49" charset="0"/>
              </a:rPr>
              <a:t>_</a:t>
            </a:r>
            <a:r>
              <a:rPr lang="en-US" sz="1100" dirty="0">
                <a:solidFill>
                  <a:srgbClr val="000000"/>
                </a:solidFill>
                <a:latin typeface="Courier New" panose="02070309020205020404" pitchFamily="49" charset="0"/>
              </a:rPr>
              <a:t>pregepsd_temp_2015q4) as</a:t>
            </a:r>
          </a:p>
          <a:p>
            <a:pPr marL="454025" lvl="2" indent="0">
              <a:buNone/>
            </a:pPr>
            <a:r>
              <a:rPr lang="en-US" sz="1100" dirty="0">
                <a:solidFill>
                  <a:srgbClr val="000000"/>
                </a:solidFill>
                <a:latin typeface="Courier New" panose="02070309020205020404" pitchFamily="49" charset="0"/>
              </a:rPr>
              <a:t>  select </a:t>
            </a:r>
            <a:r>
              <a:rPr lang="en-US" sz="1100" dirty="0" err="1">
                <a:solidFill>
                  <a:srgbClr val="000000"/>
                </a:solidFill>
                <a:latin typeface="Courier New" panose="02070309020205020404" pitchFamily="49" charset="0"/>
              </a:rPr>
              <a:t>memberid</a:t>
            </a:r>
            <a:r>
              <a:rPr lang="en-US" sz="1100" dirty="0">
                <a:solidFill>
                  <a:srgbClr val="000000"/>
                </a:solidFill>
                <a:latin typeface="Courier New" panose="02070309020205020404" pitchFamily="49" charset="0"/>
              </a:rPr>
              <a:t>,</a:t>
            </a:r>
          </a:p>
          <a:p>
            <a:pPr marL="454025" lvl="2" indent="0">
              <a:buNone/>
            </a:pP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masterepisodeid</a:t>
            </a:r>
            <a:endParaRPr lang="en-US" sz="1100" dirty="0">
              <a:solidFill>
                <a:srgbClr val="000000"/>
              </a:solidFill>
              <a:latin typeface="Courier New" panose="02070309020205020404" pitchFamily="49" charset="0"/>
            </a:endParaRPr>
          </a:p>
          <a:p>
            <a:pPr marL="454025" lvl="2" indent="0">
              <a:buNone/>
            </a:pPr>
            <a:r>
              <a:rPr lang="en-US" sz="1100" dirty="0">
                <a:solidFill>
                  <a:srgbClr val="000000"/>
                </a:solidFill>
                <a:latin typeface="Courier New" panose="02070309020205020404" pitchFamily="49" charset="0"/>
              </a:rPr>
              <a:t>  from </a:t>
            </a:r>
            <a:r>
              <a:rPr lang="en-US" sz="1100" dirty="0" err="1">
                <a:solidFill>
                  <a:srgbClr val="000000"/>
                </a:solidFill>
                <a:latin typeface="Courier New" panose="02070309020205020404" pitchFamily="49" charset="0"/>
              </a:rPr>
              <a:t>opensae_eoc.episodelevelassociation</a:t>
            </a:r>
            <a:endParaRPr lang="en-US" sz="1100" dirty="0">
              <a:solidFill>
                <a:srgbClr val="000000"/>
              </a:solidFill>
              <a:latin typeface="Courier New" panose="02070309020205020404" pitchFamily="49" charset="0"/>
            </a:endParaRPr>
          </a:p>
          <a:p>
            <a:pPr marL="454025" lvl="2" indent="0">
              <a:buNone/>
            </a:pPr>
            <a:r>
              <a:rPr lang="en-US" sz="1100" dirty="0">
                <a:solidFill>
                  <a:srgbClr val="000000"/>
                </a:solidFill>
                <a:latin typeface="Courier New" panose="02070309020205020404" pitchFamily="49" charset="0"/>
              </a:rPr>
              <a:t>  where </a:t>
            </a:r>
            <a:r>
              <a:rPr lang="en-US" sz="1100" dirty="0" err="1">
                <a:solidFill>
                  <a:srgbClr val="000000"/>
                </a:solidFill>
                <a:latin typeface="Courier New" panose="02070309020205020404" pitchFamily="49" charset="0"/>
              </a:rPr>
              <a:t>episodeacronym</a:t>
            </a:r>
            <a:r>
              <a:rPr lang="en-US" sz="1100" dirty="0">
                <a:solidFill>
                  <a:srgbClr val="000000"/>
                </a:solidFill>
                <a:latin typeface="Courier New" panose="02070309020205020404" pitchFamily="49" charset="0"/>
              </a:rPr>
              <a:t> = </a:t>
            </a:r>
            <a:r>
              <a:rPr lang="en-US" sz="1100" dirty="0">
                <a:solidFill>
                  <a:srgbClr val="800080"/>
                </a:solidFill>
                <a:latin typeface="Courier New" panose="02070309020205020404" pitchFamily="49" charset="0"/>
              </a:rPr>
              <a:t>'PREGN'</a:t>
            </a:r>
            <a:endParaRPr lang="en-US" sz="1100" dirty="0">
              <a:solidFill>
                <a:srgbClr val="000000"/>
              </a:solidFill>
              <a:latin typeface="Courier New" panose="02070309020205020404" pitchFamily="49" charset="0"/>
            </a:endParaRPr>
          </a:p>
          <a:p>
            <a:pPr marL="454025" lvl="2" indent="0">
              <a:buNone/>
            </a:pPr>
            <a:r>
              <a:rPr lang="en-US" sz="1100" dirty="0">
                <a:solidFill>
                  <a:srgbClr val="000000"/>
                </a:solidFill>
                <a:latin typeface="Courier New" panose="02070309020205020404" pitchFamily="49" charset="0"/>
              </a:rPr>
              <a:t>  group </a:t>
            </a:r>
            <a:r>
              <a:rPr lang="en-US" sz="1100" dirty="0">
                <a:solidFill>
                  <a:srgbClr val="0000FF"/>
                </a:solidFill>
                <a:latin typeface="Courier New" panose="02070309020205020404" pitchFamily="49" charset="0"/>
              </a:rPr>
              <a:t>by</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memberid</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masterepisodeid</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by</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hadoop</a:t>
            </a:r>
            <a:r>
              <a:rPr lang="en-US" sz="1100" dirty="0">
                <a:solidFill>
                  <a:srgbClr val="000000"/>
                </a:solidFill>
                <a:latin typeface="Courier New" panose="02070309020205020404" pitchFamily="49" charset="0"/>
              </a:rPr>
              <a:t>;</a:t>
            </a:r>
          </a:p>
          <a:p>
            <a:pPr marL="454025" lvl="2" indent="0">
              <a:buNone/>
            </a:pPr>
            <a:r>
              <a:rPr lang="en-US" sz="1100" b="1" dirty="0">
                <a:solidFill>
                  <a:srgbClr val="000080"/>
                </a:solidFill>
                <a:latin typeface="Courier New" panose="02070309020205020404" pitchFamily="49" charset="0"/>
              </a:rPr>
              <a:t>quit</a:t>
            </a:r>
            <a:r>
              <a:rPr lang="en-US" sz="1100" dirty="0">
                <a:solidFill>
                  <a:srgbClr val="000000"/>
                </a:solidFill>
                <a:latin typeface="Courier New" panose="02070309020205020404" pitchFamily="49" charset="0"/>
              </a:rPr>
              <a:t>;</a:t>
            </a:r>
            <a:endParaRPr lang="en-US" dirty="0" smtClean="0">
              <a:latin typeface="Arial" panose="020B0604020202020204" pitchFamily="34" charset="0"/>
              <a:cs typeface="Arial" panose="020B0604020202020204" pitchFamily="34" charset="0"/>
            </a:endParaRPr>
          </a:p>
          <a:p>
            <a:pPr>
              <a:spcBef>
                <a:spcPts val="1200"/>
              </a:spcBef>
              <a:buFont typeface="Arial" panose="020B0604020202020204" pitchFamily="34" charset="0"/>
              <a:buChar char="•"/>
            </a:pPr>
            <a:r>
              <a:rPr lang="en-US" dirty="0" smtClean="0"/>
              <a:t>Include </a:t>
            </a:r>
            <a:r>
              <a:rPr lang="en-US" dirty="0"/>
              <a:t>statements for deletion of these tables in your code when they are no longer required; these statements can be commented out until </a:t>
            </a:r>
            <a:r>
              <a:rPr lang="en-US" dirty="0" smtClean="0"/>
              <a:t>needed:</a:t>
            </a:r>
          </a:p>
          <a:p>
            <a:pPr marL="454025" lvl="2" indent="0">
              <a:buNone/>
            </a:pPr>
            <a:r>
              <a:rPr lang="en-US" sz="1100" b="1" dirty="0" err="1">
                <a:solidFill>
                  <a:srgbClr val="000080"/>
                </a:solidFill>
                <a:latin typeface="Courier New" panose="02070309020205020404" pitchFamily="49" charset="0"/>
              </a:rPr>
              <a:t>proc</a:t>
            </a:r>
            <a:r>
              <a:rPr lang="en-US" sz="1100" dirty="0">
                <a:solidFill>
                  <a:srgbClr val="000000"/>
                </a:solidFill>
                <a:latin typeface="Courier New" panose="02070309020205020404" pitchFamily="49" charset="0"/>
              </a:rPr>
              <a:t> </a:t>
            </a:r>
            <a:r>
              <a:rPr lang="en-US" sz="1100" b="1" dirty="0" err="1">
                <a:solidFill>
                  <a:srgbClr val="000080"/>
                </a:solidFill>
                <a:latin typeface="Courier New" panose="02070309020205020404" pitchFamily="49" charset="0"/>
              </a:rPr>
              <a:t>sql</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drop</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table</a:t>
            </a:r>
            <a:r>
              <a:rPr lang="en-US" sz="1100" dirty="0">
                <a:solidFill>
                  <a:srgbClr val="000000"/>
                </a:solidFill>
                <a:latin typeface="Courier New" panose="02070309020205020404" pitchFamily="49" charset="0"/>
              </a:rPr>
              <a:t> </a:t>
            </a:r>
            <a:r>
              <a:rPr lang="en-US" sz="1100" dirty="0" smtClean="0">
                <a:solidFill>
                  <a:srgbClr val="008080"/>
                </a:solidFill>
                <a:latin typeface="Courier New" panose="02070309020205020404" pitchFamily="49" charset="0"/>
              </a:rPr>
              <a:t>scratch</a:t>
            </a:r>
            <a:r>
              <a:rPr lang="en-US" sz="1100" dirty="0">
                <a:solidFill>
                  <a:srgbClr val="008080"/>
                </a:solidFill>
                <a:latin typeface="Courier New" panose="02070309020205020404" pitchFamily="49" charset="0"/>
              </a:rPr>
              <a:t>.</a:t>
            </a:r>
            <a:r>
              <a:rPr lang="en-US" sz="1100" dirty="0">
                <a:solidFill>
                  <a:srgbClr val="000000"/>
                </a:solidFill>
                <a:latin typeface="Courier New" panose="02070309020205020404" pitchFamily="49" charset="0"/>
              </a:rPr>
              <a:t>&amp;userid.</a:t>
            </a:r>
            <a:r>
              <a:rPr lang="en-US" sz="1100" dirty="0" smtClean="0">
                <a:solidFill>
                  <a:srgbClr val="000000"/>
                </a:solidFill>
                <a:latin typeface="Courier New" panose="02070309020205020404" pitchFamily="49" charset="0"/>
              </a:rPr>
              <a:t>_</a:t>
            </a:r>
            <a:r>
              <a:rPr lang="en-US" sz="1100" dirty="0">
                <a:solidFill>
                  <a:srgbClr val="000000"/>
                </a:solidFill>
                <a:latin typeface="Courier New" panose="02070309020205020404" pitchFamily="49" charset="0"/>
              </a:rPr>
              <a:t>pregepsd_temp_2015q4; </a:t>
            </a:r>
            <a:r>
              <a:rPr lang="en-US" sz="1100" b="1" dirty="0">
                <a:solidFill>
                  <a:srgbClr val="000080"/>
                </a:solidFill>
                <a:latin typeface="Courier New" panose="02070309020205020404" pitchFamily="49" charset="0"/>
              </a:rPr>
              <a:t>quit</a:t>
            </a:r>
            <a:r>
              <a:rPr lang="en-US" sz="11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pPr>
              <a:spcBef>
                <a:spcPts val="1200"/>
              </a:spcBef>
              <a:buFont typeface="Arial" panose="020B0604020202020204" pitchFamily="34" charset="0"/>
              <a:buChar char="•"/>
            </a:pPr>
            <a:endParaRPr lang="en-US" dirty="0" smtClean="0"/>
          </a:p>
        </p:txBody>
      </p:sp>
      <p:sp>
        <p:nvSpPr>
          <p:cNvPr id="3" name="Title 2"/>
          <p:cNvSpPr>
            <a:spLocks noGrp="1"/>
          </p:cNvSpPr>
          <p:nvPr>
            <p:ph type="title"/>
          </p:nvPr>
        </p:nvSpPr>
        <p:spPr>
          <a:xfrm>
            <a:off x="458788" y="274638"/>
            <a:ext cx="8229600" cy="367619"/>
          </a:xfrm>
        </p:spPr>
        <p:txBody>
          <a:bodyPr/>
          <a:lstStyle/>
          <a:p>
            <a:r>
              <a:rPr lang="en-US" dirty="0"/>
              <a:t>Query </a:t>
            </a:r>
            <a:r>
              <a:rPr lang="en-US" dirty="0" smtClean="0"/>
              <a:t>Example </a:t>
            </a:r>
            <a:r>
              <a:rPr lang="en-US" dirty="0"/>
              <a:t>– Guidelines for Creating Hadoop Tables</a:t>
            </a:r>
          </a:p>
        </p:txBody>
      </p:sp>
      <p:sp>
        <p:nvSpPr>
          <p:cNvPr id="4" name="Slide Number Placeholder 3"/>
          <p:cNvSpPr>
            <a:spLocks noGrp="1"/>
          </p:cNvSpPr>
          <p:nvPr>
            <p:ph type="sldNum" sz="quarter" idx="10"/>
          </p:nvPr>
        </p:nvSpPr>
        <p:spPr/>
        <p:txBody>
          <a:bodyPr/>
          <a:lstStyle/>
          <a:p>
            <a:pPr>
              <a:defRPr/>
            </a:pPr>
            <a:fld id="{C09460BB-1C82-BA43-96C3-02B84A2E75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Confidential, unpublished property of Cigna. Do not duplicate or distribute. Use and distribution limited solely to authorized personnel. © 2014 Cigna</a:t>
            </a:r>
            <a:endParaRPr lang="en-US"/>
          </a:p>
        </p:txBody>
      </p:sp>
    </p:spTree>
    <p:extLst>
      <p:ext uri="{BB962C8B-B14F-4D97-AF65-F5344CB8AC3E}">
        <p14:creationId xmlns:p14="http://schemas.microsoft.com/office/powerpoint/2010/main" val="4253852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E1CA7C0-3595-274E-BA61-6237F99A9DEA}" type="slidenum">
              <a:rPr lang="en-US" sz="1000">
                <a:solidFill>
                  <a:srgbClr val="999999"/>
                </a:solidFill>
                <a:ea typeface="MS PGothic" charset="0"/>
                <a:cs typeface="MS PGothic" charset="0"/>
              </a:rPr>
              <a:pPr eaLnBrk="1" hangingPunct="1"/>
              <a:t>7</a:t>
            </a:fld>
            <a:endParaRPr lang="en-US" sz="1000" dirty="0">
              <a:solidFill>
                <a:srgbClr val="999999"/>
              </a:solidFill>
              <a:ea typeface="MS PGothic" charset="0"/>
              <a:cs typeface="MS PGothic" charset="0"/>
            </a:endParaRPr>
          </a:p>
        </p:txBody>
      </p:sp>
      <p:sp>
        <p:nvSpPr>
          <p:cNvPr id="1638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800" dirty="0">
                <a:solidFill>
                  <a:schemeClr val="bg1">
                    <a:lumMod val="50000"/>
                  </a:schemeClr>
                </a:solidFill>
                <a:latin typeface="Arial Narrow" charset="0"/>
                <a:ea typeface="MS PGothic" charset="0"/>
                <a:cs typeface="MS PGothic" charset="0"/>
              </a:rPr>
              <a:t>Confidential, unpublished property of Cigna. Do not duplicate or distribute. Use and distribution limited solely to authorized personnel. © </a:t>
            </a:r>
            <a:r>
              <a:rPr lang="en-US" sz="800" dirty="0" smtClean="0">
                <a:solidFill>
                  <a:schemeClr val="bg1">
                    <a:lumMod val="50000"/>
                  </a:schemeClr>
                </a:solidFill>
                <a:latin typeface="Arial Narrow" charset="0"/>
                <a:ea typeface="MS PGothic" charset="0"/>
                <a:cs typeface="MS PGothic" charset="0"/>
              </a:rPr>
              <a:t>2017 </a:t>
            </a:r>
            <a:r>
              <a:rPr lang="en-US" sz="800" dirty="0">
                <a:solidFill>
                  <a:schemeClr val="bg1">
                    <a:lumMod val="50000"/>
                  </a:schemeClr>
                </a:solidFill>
                <a:latin typeface="Arial Narrow" charset="0"/>
                <a:ea typeface="MS PGothic" charset="0"/>
                <a:cs typeface="MS PGothic" charset="0"/>
              </a:rPr>
              <a:t>Cigna</a:t>
            </a:r>
          </a:p>
        </p:txBody>
      </p:sp>
      <p:sp>
        <p:nvSpPr>
          <p:cNvPr id="39" name="Title 5"/>
          <p:cNvSpPr>
            <a:spLocks noGrp="1"/>
          </p:cNvSpPr>
          <p:nvPr>
            <p:ph type="title"/>
          </p:nvPr>
        </p:nvSpPr>
        <p:spPr>
          <a:xfrm>
            <a:off x="458788" y="274638"/>
            <a:ext cx="8228012" cy="493458"/>
          </a:xfrm>
        </p:spPr>
        <p:txBody>
          <a:bodyPr/>
          <a:lstStyle/>
          <a:p>
            <a:r>
              <a:rPr lang="en-US" dirty="0" smtClean="0"/>
              <a:t>Query Example – </a:t>
            </a:r>
            <a:r>
              <a:rPr lang="en-US" dirty="0"/>
              <a:t>Moving Data Between SAS &amp; Hadoop</a:t>
            </a:r>
          </a:p>
        </p:txBody>
      </p:sp>
      <p:sp>
        <p:nvSpPr>
          <p:cNvPr id="15" name="TextBox 14"/>
          <p:cNvSpPr txBox="1"/>
          <p:nvPr/>
        </p:nvSpPr>
        <p:spPr>
          <a:xfrm>
            <a:off x="7395585" y="4937259"/>
            <a:ext cx="1280163" cy="830997"/>
          </a:xfrm>
          <a:prstGeom prst="rect">
            <a:avLst/>
          </a:prstGeom>
          <a:noFill/>
        </p:spPr>
        <p:txBody>
          <a:bodyPr wrap="square" rtlCol="0">
            <a:spAutoFit/>
          </a:bodyPr>
          <a:lstStyle/>
          <a:p>
            <a:pPr algn="ctr"/>
            <a:r>
              <a:rPr lang="en-US" sz="1600" dirty="0" smtClean="0">
                <a:solidFill>
                  <a:schemeClr val="bg1"/>
                </a:solidFill>
              </a:rPr>
              <a:t>2.7 MM Records / 2.5 Minutes</a:t>
            </a:r>
            <a:endParaRPr lang="en-US" sz="1600" dirty="0">
              <a:solidFill>
                <a:schemeClr val="bg1"/>
              </a:solidFill>
            </a:endParaRPr>
          </a:p>
        </p:txBody>
      </p:sp>
      <p:sp>
        <p:nvSpPr>
          <p:cNvPr id="16" name="Text Placeholder 2"/>
          <p:cNvSpPr txBox="1">
            <a:spLocks/>
          </p:cNvSpPr>
          <p:nvPr/>
        </p:nvSpPr>
        <p:spPr>
          <a:xfrm>
            <a:off x="457200" y="899439"/>
            <a:ext cx="8229600" cy="5381719"/>
          </a:xfrm>
          <a:prstGeom prst="rect">
            <a:avLst/>
          </a:prstGeom>
        </p:spPr>
        <p:txBody>
          <a:bodyPr/>
          <a:lstStyle>
            <a:lvl1pPr marL="230188" indent="-230188" algn="l" defTabSz="457200" rtl="0" eaLnBrk="0" fontAlgn="base" hangingPunct="0">
              <a:spcBef>
                <a:spcPct val="20000"/>
              </a:spcBef>
              <a:spcAft>
                <a:spcPct val="0"/>
              </a:spcAft>
              <a:buClr>
                <a:srgbClr val="004986"/>
              </a:buClr>
              <a:buFont typeface="Lucida Grande" pitchFamily="-1" charset="0"/>
              <a:buChar char="&gt;"/>
              <a:defRPr sz="1600" kern="1200">
                <a:solidFill>
                  <a:schemeClr val="tx1"/>
                </a:solidFill>
                <a:latin typeface="Arial"/>
                <a:ea typeface="ＭＳ Ｐゴシック" charset="-128"/>
                <a:cs typeface="Arial"/>
              </a:defRPr>
            </a:lvl1pPr>
            <a:lvl2pPr marL="454025" indent="-22383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2pPr>
            <a:lvl3pPr marL="684213"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3pPr>
            <a:lvl4pPr marL="915988" indent="-231775"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4pPr>
            <a:lvl5pPr marL="1146175" indent="-230188" algn="l" defTabSz="457200" rtl="0" eaLnBrk="0" fontAlgn="base" hangingPunct="0">
              <a:spcBef>
                <a:spcPct val="20000"/>
              </a:spcBef>
              <a:spcAft>
                <a:spcPct val="0"/>
              </a:spcAft>
              <a:buClr>
                <a:schemeClr val="tx1"/>
              </a:buClr>
              <a:buFont typeface="Arial" pitchFamily="-1"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Run the necessary </a:t>
            </a:r>
            <a:r>
              <a:rPr lang="en-US" dirty="0" err="1" smtClean="0">
                <a:solidFill>
                  <a:srgbClr val="000000"/>
                </a:solidFill>
                <a:latin typeface="Arial" panose="020B0604020202020204" pitchFamily="34" charset="0"/>
                <a:cs typeface="Arial" panose="020B0604020202020204" pitchFamily="34" charset="0"/>
              </a:rPr>
              <a:t>libname</a:t>
            </a:r>
            <a:r>
              <a:rPr lang="en-US" dirty="0" smtClean="0">
                <a:solidFill>
                  <a:srgbClr val="000000"/>
                </a:solidFill>
                <a:latin typeface="Arial" panose="020B0604020202020204" pitchFamily="34" charset="0"/>
                <a:cs typeface="Arial" panose="020B0604020202020204" pitchFamily="34" charset="0"/>
              </a:rPr>
              <a:t> statements to activate your libraries</a:t>
            </a:r>
          </a:p>
          <a:p>
            <a:pPr marL="171450" indent="-171450">
              <a:spcBef>
                <a:spcPts val="1200"/>
              </a:spcBef>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Move data from SAS to Hadoop to utilize in Hadoop processes:</a:t>
            </a:r>
            <a:endParaRPr lang="en-US" dirty="0">
              <a:solidFill>
                <a:srgbClr val="000000"/>
              </a:solidFill>
              <a:latin typeface="Arial" panose="020B0604020202020204" pitchFamily="34" charset="0"/>
              <a:cs typeface="Arial" panose="020B0604020202020204" pitchFamily="34" charset="0"/>
            </a:endParaRPr>
          </a:p>
          <a:p>
            <a:pPr marL="454025" lvl="2" indent="0">
              <a:buNone/>
            </a:pPr>
            <a:r>
              <a:rPr lang="en-US" sz="1100" b="1" dirty="0" err="1">
                <a:solidFill>
                  <a:srgbClr val="000080"/>
                </a:solidFill>
                <a:latin typeface="Courier New" panose="02070309020205020404" pitchFamily="49" charset="0"/>
              </a:rPr>
              <a:t>proc</a:t>
            </a:r>
            <a:r>
              <a:rPr lang="en-US" sz="1100" dirty="0">
                <a:solidFill>
                  <a:srgbClr val="000000"/>
                </a:solidFill>
                <a:latin typeface="Courier New" panose="02070309020205020404" pitchFamily="49" charset="0"/>
              </a:rPr>
              <a:t> </a:t>
            </a:r>
            <a:r>
              <a:rPr lang="en-US" sz="1100" b="1" dirty="0" err="1">
                <a:solidFill>
                  <a:srgbClr val="000080"/>
                </a:solidFill>
                <a:latin typeface="Courier New" panose="02070309020205020404" pitchFamily="49" charset="0"/>
              </a:rPr>
              <a:t>sql</a:t>
            </a:r>
            <a:r>
              <a:rPr lang="en-US" sz="1100" dirty="0">
                <a:solidFill>
                  <a:srgbClr val="000000"/>
                </a:solidFill>
                <a:latin typeface="Courier New" panose="02070309020205020404" pitchFamily="49" charset="0"/>
              </a:rPr>
              <a:t>;</a:t>
            </a: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create</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table</a:t>
            </a:r>
            <a:r>
              <a:rPr lang="en-US" sz="1100" dirty="0">
                <a:solidFill>
                  <a:srgbClr val="000000"/>
                </a:solidFill>
                <a:latin typeface="Courier New" panose="02070309020205020404" pitchFamily="49" charset="0"/>
              </a:rPr>
              <a:t> </a:t>
            </a:r>
            <a:r>
              <a:rPr lang="en-US" sz="1100" dirty="0">
                <a:solidFill>
                  <a:srgbClr val="008080"/>
                </a:solidFill>
                <a:latin typeface="Courier New" panose="02070309020205020404" pitchFamily="49" charset="0"/>
              </a:rPr>
              <a:t>scratch.</a:t>
            </a:r>
            <a:r>
              <a:rPr lang="en-US" sz="1100" dirty="0">
                <a:solidFill>
                  <a:srgbClr val="000000"/>
                </a:solidFill>
                <a:latin typeface="Courier New" panose="02070309020205020404" pitchFamily="49" charset="0"/>
              </a:rPr>
              <a:t>&amp;userid._mrktmbrs_temp_2016q3 </a:t>
            </a:r>
            <a:r>
              <a:rPr lang="en-US" sz="1100" dirty="0">
                <a:solidFill>
                  <a:srgbClr val="0000FF"/>
                </a:solidFill>
                <a:latin typeface="Courier New" panose="02070309020205020404" pitchFamily="49" charset="0"/>
              </a:rPr>
              <a:t>as</a:t>
            </a:r>
            <a:endParaRPr lang="en-US" sz="1100" dirty="0">
              <a:solidFill>
                <a:srgbClr val="000000"/>
              </a:solidFill>
              <a:latin typeface="Courier New" panose="02070309020205020404" pitchFamily="49" charset="0"/>
            </a:endParaRP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select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indiv_enterprise_id</a:t>
            </a:r>
            <a:r>
              <a:rPr lang="en-US" sz="1100" dirty="0">
                <a:solidFill>
                  <a:srgbClr val="000000"/>
                </a:solidFill>
                <a:latin typeface="Courier New" panose="02070309020205020404" pitchFamily="49" charset="0"/>
              </a:rPr>
              <a:t>,</a:t>
            </a:r>
          </a:p>
          <a:p>
            <a:pPr marL="454025" lvl="2" indent="0">
              <a:buNone/>
            </a:pP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rpt_end_dt</a:t>
            </a:r>
            <a:r>
              <a:rPr lang="en-US" sz="1100" dirty="0">
                <a:solidFill>
                  <a:srgbClr val="000000"/>
                </a:solidFill>
                <a:latin typeface="Courier New" panose="02070309020205020404" pitchFamily="49" charset="0"/>
              </a:rPr>
              <a:t>,</a:t>
            </a:r>
          </a:p>
          <a:p>
            <a:pPr marL="454025" lvl="2" indent="0">
              <a:buNone/>
            </a:pP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alignmnt_cd</a:t>
            </a:r>
            <a:r>
              <a:rPr lang="en-US" sz="1100" dirty="0">
                <a:solidFill>
                  <a:srgbClr val="000000"/>
                </a:solidFill>
                <a:latin typeface="Courier New" panose="02070309020205020404" pitchFamily="49" charset="0"/>
              </a:rPr>
              <a:t>,</a:t>
            </a:r>
          </a:p>
          <a:p>
            <a:pPr marL="454025" lvl="2" indent="0">
              <a:buNone/>
            </a:pPr>
            <a:r>
              <a:rPr lang="en-US" sz="1100" dirty="0">
                <a:solidFill>
                  <a:srgbClr val="000000"/>
                </a:solidFill>
                <a:latin typeface="Courier New" panose="02070309020205020404" pitchFamily="49" charset="0"/>
              </a:rPr>
              <a:t>        period</a:t>
            </a:r>
          </a:p>
          <a:p>
            <a:pPr marL="454025" lvl="2"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from</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work.cac_alignmnt</a:t>
            </a:r>
            <a:r>
              <a:rPr lang="en-US" sz="1100" dirty="0">
                <a:solidFill>
                  <a:srgbClr val="000000"/>
                </a:solidFill>
                <a:latin typeface="Courier New" panose="02070309020205020404" pitchFamily="49" charset="0"/>
              </a:rPr>
              <a:t>;</a:t>
            </a:r>
          </a:p>
          <a:p>
            <a:pPr marL="454025" lvl="2" indent="0">
              <a:buNone/>
            </a:pPr>
            <a:r>
              <a:rPr lang="en-US" sz="1100" b="1" dirty="0">
                <a:solidFill>
                  <a:srgbClr val="000080"/>
                </a:solidFill>
                <a:latin typeface="Courier New" panose="02070309020205020404" pitchFamily="49" charset="0"/>
              </a:rPr>
              <a:t>quit</a:t>
            </a:r>
            <a:r>
              <a:rPr lang="en-US" sz="1100" dirty="0">
                <a:solidFill>
                  <a:srgbClr val="000000"/>
                </a:solidFill>
                <a:latin typeface="Courier New" panose="02070309020205020404" pitchFamily="49" charset="0"/>
              </a:rPr>
              <a:t>;</a:t>
            </a:r>
            <a:endParaRPr lang="en-US" dirty="0">
              <a:solidFill>
                <a:srgbClr val="000000"/>
              </a:solidFill>
              <a:latin typeface="Arial" panose="020B0604020202020204" pitchFamily="34" charset="0"/>
              <a:cs typeface="Arial" panose="020B0604020202020204" pitchFamily="34" charset="0"/>
            </a:endParaRPr>
          </a:p>
          <a:p>
            <a:pPr marL="171450" indent="-171450">
              <a:spcBef>
                <a:spcPts val="1200"/>
              </a:spcBef>
              <a:buFont typeface="Arial" panose="020B0604020202020204" pitchFamily="34" charset="0"/>
              <a:buChar char="•"/>
            </a:pPr>
            <a:r>
              <a:rPr lang="en-US" dirty="0" smtClean="0">
                <a:solidFill>
                  <a:srgbClr val="000000"/>
                </a:solidFill>
                <a:latin typeface="Arial" panose="020B0604020202020204" pitchFamily="34" charset="0"/>
                <a:cs typeface="Arial" panose="020B0604020202020204" pitchFamily="34" charset="0"/>
              </a:rPr>
              <a:t>Pulling data from Hadoop to SAS for processing:</a:t>
            </a:r>
          </a:p>
          <a:p>
            <a:pPr marL="0" indent="0">
              <a:buNone/>
            </a:pPr>
            <a:r>
              <a:rPr lang="en-US" sz="1100" b="1" dirty="0" err="1">
                <a:solidFill>
                  <a:srgbClr val="000080"/>
                </a:solidFill>
                <a:latin typeface="Courier New" panose="02070309020205020404" pitchFamily="49" charset="0"/>
              </a:rPr>
              <a:t>proc</a:t>
            </a:r>
            <a:r>
              <a:rPr lang="en-US" sz="1100" dirty="0">
                <a:solidFill>
                  <a:srgbClr val="000000"/>
                </a:solidFill>
                <a:latin typeface="Courier New" panose="02070309020205020404" pitchFamily="49" charset="0"/>
              </a:rPr>
              <a:t> </a:t>
            </a:r>
            <a:r>
              <a:rPr lang="en-US" sz="1100" b="1" dirty="0" err="1">
                <a:solidFill>
                  <a:srgbClr val="000080"/>
                </a:solidFill>
                <a:latin typeface="Courier New" panose="02070309020205020404" pitchFamily="49" charset="0"/>
              </a:rPr>
              <a:t>sql</a:t>
            </a:r>
            <a:r>
              <a:rPr lang="en-US" sz="1100" dirty="0">
                <a:solidFill>
                  <a:srgbClr val="000000"/>
                </a:solidFill>
                <a:latin typeface="Courier New" panose="02070309020205020404" pitchFamily="49" charset="0"/>
              </a:rPr>
              <a:t>;</a:t>
            </a:r>
          </a:p>
          <a:p>
            <a:pPr marL="0"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connect</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to</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hadoop</a:t>
            </a:r>
            <a:r>
              <a:rPr lang="en-US" sz="1100" dirty="0">
                <a:solidFill>
                  <a:srgbClr val="000000"/>
                </a:solidFill>
                <a:latin typeface="Courier New" panose="02070309020205020404" pitchFamily="49" charset="0"/>
              </a:rPr>
              <a:t> (port=</a:t>
            </a:r>
            <a:r>
              <a:rPr lang="en-US" sz="1100" b="1" dirty="0">
                <a:solidFill>
                  <a:srgbClr val="008080"/>
                </a:solidFill>
                <a:latin typeface="Courier New" panose="02070309020205020404" pitchFamily="49" charset="0"/>
              </a:rPr>
              <a:t>25006</a:t>
            </a:r>
            <a:r>
              <a:rPr lang="en-US" sz="1100" dirty="0">
                <a:solidFill>
                  <a:srgbClr val="000000"/>
                </a:solidFill>
                <a:latin typeface="Courier New" panose="02070309020205020404" pitchFamily="49" charset="0"/>
              </a:rPr>
              <a:t> server=</a:t>
            </a:r>
            <a:r>
              <a:rPr lang="en-US" sz="1100" dirty="0">
                <a:solidFill>
                  <a:srgbClr val="800080"/>
                </a:solidFill>
                <a:latin typeface="Courier New" panose="02070309020205020404" pitchFamily="49" charset="0"/>
              </a:rPr>
              <a:t>'hive.sys.cigna.com'</a:t>
            </a:r>
            <a:r>
              <a:rPr lang="en-US" sz="1100" dirty="0">
                <a:solidFill>
                  <a:srgbClr val="000000"/>
                </a:solidFill>
                <a:latin typeface="Courier New" panose="02070309020205020404" pitchFamily="49" charset="0"/>
              </a:rPr>
              <a:t>);</a:t>
            </a:r>
          </a:p>
          <a:p>
            <a:pPr marL="0"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execute</a:t>
            </a:r>
            <a:r>
              <a:rPr lang="en-US" sz="1100" dirty="0">
                <a:solidFill>
                  <a:srgbClr val="000000"/>
                </a:solidFill>
                <a:latin typeface="Courier New" panose="02070309020205020404" pitchFamily="49" charset="0"/>
              </a:rPr>
              <a:t>(set mapred.job.queue.name=</a:t>
            </a:r>
            <a:r>
              <a:rPr lang="en-US" sz="1100" dirty="0" err="1">
                <a:solidFill>
                  <a:srgbClr val="000000"/>
                </a:solidFill>
                <a:latin typeface="Courier New" panose="02070309020205020404" pitchFamily="49" charset="0"/>
              </a:rPr>
              <a:t>sas.g_hadoop_p_cima</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by</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hadoop</a:t>
            </a:r>
            <a:r>
              <a:rPr lang="en-US" sz="1100" dirty="0">
                <a:solidFill>
                  <a:srgbClr val="000000"/>
                </a:solidFill>
                <a:latin typeface="Courier New" panose="02070309020205020404" pitchFamily="49" charset="0"/>
              </a:rPr>
              <a:t>;</a:t>
            </a:r>
          </a:p>
          <a:p>
            <a:pPr marL="0"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create</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table</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work.risk_scores</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as</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select</a:t>
            </a:r>
            <a:r>
              <a:rPr lang="en-US" sz="1100" dirty="0">
                <a:solidFill>
                  <a:srgbClr val="000000"/>
                </a:solidFill>
                <a:latin typeface="Courier New" panose="02070309020205020404" pitchFamily="49" charset="0"/>
              </a:rPr>
              <a:t> * </a:t>
            </a:r>
            <a:r>
              <a:rPr lang="en-US" sz="1100" dirty="0">
                <a:solidFill>
                  <a:srgbClr val="0000FF"/>
                </a:solidFill>
                <a:latin typeface="Courier New" panose="02070309020205020404" pitchFamily="49" charset="0"/>
              </a:rPr>
              <a:t>from</a:t>
            </a:r>
            <a:r>
              <a:rPr lang="en-US" sz="1100" dirty="0">
                <a:solidFill>
                  <a:srgbClr val="000000"/>
                </a:solidFill>
                <a:latin typeface="Courier New" panose="02070309020205020404" pitchFamily="49" charset="0"/>
              </a:rPr>
              <a:t> connection to </a:t>
            </a:r>
            <a:r>
              <a:rPr lang="en-US" sz="1100" dirty="0" err="1">
                <a:solidFill>
                  <a:srgbClr val="000000"/>
                </a:solidFill>
                <a:latin typeface="Courier New" panose="02070309020205020404" pitchFamily="49" charset="0"/>
              </a:rPr>
              <a:t>hadoop</a:t>
            </a:r>
            <a:endParaRPr lang="en-US" sz="1100" dirty="0">
              <a:solidFill>
                <a:srgbClr val="000000"/>
              </a:solidFill>
              <a:latin typeface="Courier New" panose="02070309020205020404" pitchFamily="49" charset="0"/>
            </a:endParaRPr>
          </a:p>
          <a:p>
            <a:pPr marL="0"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select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a.indiv_enterprise_id</a:t>
            </a:r>
            <a:r>
              <a:rPr lang="en-US" sz="1100" dirty="0">
                <a:solidFill>
                  <a:srgbClr val="000000"/>
                </a:solidFill>
                <a:latin typeface="Courier New" panose="02070309020205020404" pitchFamily="49" charset="0"/>
              </a:rPr>
              <a:t>,</a:t>
            </a:r>
          </a:p>
          <a:p>
            <a:pPr marL="0" indent="0">
              <a:buNone/>
            </a:pP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a.membr_age</a:t>
            </a:r>
            <a:r>
              <a:rPr lang="en-US" sz="1100" dirty="0">
                <a:solidFill>
                  <a:srgbClr val="000000"/>
                </a:solidFill>
                <a:latin typeface="Courier New" panose="02070309020205020404" pitchFamily="49" charset="0"/>
              </a:rPr>
              <a:t>,</a:t>
            </a:r>
          </a:p>
          <a:p>
            <a:pPr marL="0" indent="0">
              <a:buNone/>
            </a:pP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a.gendr_cd</a:t>
            </a:r>
            <a:r>
              <a:rPr lang="en-US" sz="1100" dirty="0">
                <a:solidFill>
                  <a:srgbClr val="000000"/>
                </a:solidFill>
                <a:latin typeface="Courier New" panose="02070309020205020404" pitchFamily="49" charset="0"/>
              </a:rPr>
              <a:t>,</a:t>
            </a:r>
          </a:p>
          <a:p>
            <a:pPr marL="0" indent="0">
              <a:buNone/>
            </a:pP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a.retrsp_risk</a:t>
            </a:r>
            <a:r>
              <a:rPr lang="en-US" sz="1100" dirty="0">
                <a:solidFill>
                  <a:srgbClr val="000000"/>
                </a:solidFill>
                <a:latin typeface="Courier New" panose="02070309020205020404" pitchFamily="49" charset="0"/>
              </a:rPr>
              <a:t>,</a:t>
            </a:r>
          </a:p>
          <a:p>
            <a:pPr marL="0" indent="0">
              <a:buNone/>
            </a:pP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a.rptng_end_dt</a:t>
            </a:r>
            <a:endParaRPr lang="en-US" sz="1100" dirty="0">
              <a:solidFill>
                <a:srgbClr val="000000"/>
              </a:solidFill>
              <a:latin typeface="Courier New" panose="02070309020205020404" pitchFamily="49" charset="0"/>
            </a:endParaRPr>
          </a:p>
          <a:p>
            <a:pPr marL="0"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from</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cima.ccdm_mart_prof_erg_risk</a:t>
            </a:r>
            <a:r>
              <a:rPr lang="en-US" sz="1100" dirty="0">
                <a:solidFill>
                  <a:srgbClr val="000000"/>
                </a:solidFill>
                <a:latin typeface="Courier New" panose="02070309020205020404" pitchFamily="49" charset="0"/>
              </a:rPr>
              <a:t> a </a:t>
            </a:r>
            <a:r>
              <a:rPr lang="en-US" sz="1100" dirty="0">
                <a:solidFill>
                  <a:srgbClr val="0000FF"/>
                </a:solidFill>
                <a:latin typeface="Courier New" panose="02070309020205020404" pitchFamily="49" charset="0"/>
              </a:rPr>
              <a:t>inner</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join</a:t>
            </a:r>
            <a:r>
              <a:rPr lang="en-US" sz="1100" dirty="0">
                <a:solidFill>
                  <a:srgbClr val="000000"/>
                </a:solidFill>
                <a:latin typeface="Courier New" panose="02070309020205020404" pitchFamily="49" charset="0"/>
              </a:rPr>
              <a:t> </a:t>
            </a:r>
            <a:r>
              <a:rPr lang="en-US" sz="1100" dirty="0">
                <a:solidFill>
                  <a:srgbClr val="008080"/>
                </a:solidFill>
                <a:latin typeface="Courier New" panose="02070309020205020404" pitchFamily="49" charset="0"/>
              </a:rPr>
              <a:t>cima_scratch.</a:t>
            </a:r>
            <a:r>
              <a:rPr lang="en-US" sz="1100" dirty="0">
                <a:solidFill>
                  <a:srgbClr val="000000"/>
                </a:solidFill>
                <a:latin typeface="Courier New" panose="02070309020205020404" pitchFamily="49" charset="0"/>
              </a:rPr>
              <a:t>&amp;userid._mrktmbrs_temp_2016q3 b </a:t>
            </a:r>
          </a:p>
          <a:p>
            <a:pPr marL="0"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on</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a.indiv_enterprise_id</a:t>
            </a:r>
            <a:r>
              <a:rPr lang="en-US" sz="1100" dirty="0">
                <a:solidFill>
                  <a:srgbClr val="000000"/>
                </a:solidFill>
                <a:latin typeface="Courier New" panose="02070309020205020404" pitchFamily="49" charset="0"/>
              </a:rPr>
              <a:t> = </a:t>
            </a:r>
            <a:r>
              <a:rPr lang="en-US" sz="1100" dirty="0" err="1">
                <a:solidFill>
                  <a:srgbClr val="000000"/>
                </a:solidFill>
                <a:latin typeface="Courier New" panose="02070309020205020404" pitchFamily="49" charset="0"/>
              </a:rPr>
              <a:t>b.indiv_enterprise_id</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and</a:t>
            </a:r>
            <a:endParaRPr lang="en-US" sz="1100" dirty="0">
              <a:solidFill>
                <a:srgbClr val="000000"/>
              </a:solidFill>
              <a:latin typeface="Courier New" panose="02070309020205020404" pitchFamily="49" charset="0"/>
            </a:endParaRPr>
          </a:p>
          <a:p>
            <a:pPr marL="0" indent="0">
              <a:buNone/>
            </a:pP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to_date</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a.rptng_end_dt</a:t>
            </a:r>
            <a:r>
              <a:rPr lang="en-US" sz="1100" dirty="0">
                <a:solidFill>
                  <a:srgbClr val="000000"/>
                </a:solidFill>
                <a:latin typeface="Courier New" panose="02070309020205020404" pitchFamily="49" charset="0"/>
              </a:rPr>
              <a:t>) = </a:t>
            </a:r>
            <a:r>
              <a:rPr lang="en-US" sz="1100" dirty="0" err="1">
                <a:solidFill>
                  <a:srgbClr val="000000"/>
                </a:solidFill>
                <a:latin typeface="Courier New" panose="02070309020205020404" pitchFamily="49" charset="0"/>
              </a:rPr>
              <a:t>to_date</a:t>
            </a:r>
            <a:r>
              <a:rPr lang="en-US" sz="1100"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b.rpt_end_dt</a:t>
            </a:r>
            <a:r>
              <a:rPr lang="en-US" sz="1100" dirty="0">
                <a:solidFill>
                  <a:srgbClr val="000000"/>
                </a:solidFill>
                <a:latin typeface="Courier New" panose="02070309020205020404" pitchFamily="49" charset="0"/>
              </a:rPr>
              <a:t>)));</a:t>
            </a:r>
          </a:p>
          <a:p>
            <a:pPr marL="0" indent="0">
              <a:buNone/>
            </a:pP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disconnect</a:t>
            </a:r>
            <a:r>
              <a:rPr lang="en-US" sz="1100" dirty="0">
                <a:solidFill>
                  <a:srgbClr val="000000"/>
                </a:solidFill>
                <a:latin typeface="Courier New" panose="02070309020205020404" pitchFamily="49" charset="0"/>
              </a:rPr>
              <a:t> </a:t>
            </a:r>
            <a:r>
              <a:rPr lang="en-US" sz="1100" dirty="0">
                <a:solidFill>
                  <a:srgbClr val="0000FF"/>
                </a:solidFill>
                <a:latin typeface="Courier New" panose="02070309020205020404" pitchFamily="49" charset="0"/>
              </a:rPr>
              <a:t>from</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hadoop</a:t>
            </a:r>
            <a:r>
              <a:rPr lang="en-US" sz="1100" dirty="0">
                <a:solidFill>
                  <a:srgbClr val="000000"/>
                </a:solidFill>
                <a:latin typeface="Courier New" panose="02070309020205020404" pitchFamily="49" charset="0"/>
              </a:rPr>
              <a:t>;</a:t>
            </a:r>
          </a:p>
          <a:p>
            <a:pPr marL="0" indent="0">
              <a:buNone/>
            </a:pPr>
            <a:r>
              <a:rPr lang="en-US" sz="1100" b="1" dirty="0">
                <a:solidFill>
                  <a:srgbClr val="000080"/>
                </a:solidFill>
                <a:latin typeface="Courier New" panose="02070309020205020404" pitchFamily="49" charset="0"/>
              </a:rPr>
              <a:t>quit</a:t>
            </a:r>
            <a:r>
              <a:rPr lang="en-US" sz="1100" dirty="0">
                <a:solidFill>
                  <a:srgbClr val="000000"/>
                </a:solidFill>
                <a:latin typeface="Courier New" panose="02070309020205020404" pitchFamily="49" charset="0"/>
              </a:rPr>
              <a:t>;</a:t>
            </a:r>
            <a:endParaRPr lang="en-US" dirty="0" smtClean="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7593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nvPr>
        </p:nvGraphicFramePr>
        <p:xfrm>
          <a:off x="1042319" y="736235"/>
          <a:ext cx="6622738" cy="5893164"/>
        </p:xfrm>
        <a:graphic>
          <a:graphicData uri="http://schemas.openxmlformats.org/drawingml/2006/table">
            <a:tbl>
              <a:tblPr firstRow="1" bandRow="1">
                <a:tableStyleId>{5C22544A-7EE6-4342-B048-85BDC9FD1C3A}</a:tableStyleId>
              </a:tblPr>
              <a:tblGrid>
                <a:gridCol w="6622738"/>
              </a:tblGrid>
              <a:tr h="2139839">
                <a:tc>
                  <a:txBody>
                    <a:bodyPr/>
                    <a:lstStyle/>
                    <a:p>
                      <a:r>
                        <a:rPr lang="en-US" sz="1050" b="1" dirty="0" smtClean="0">
                          <a:solidFill>
                            <a:srgbClr val="000080"/>
                          </a:solidFill>
                          <a:latin typeface="Courier New" panose="02070309020205020404" pitchFamily="49" charset="0"/>
                        </a:rPr>
                        <a:t>Proc</a:t>
                      </a:r>
                      <a:r>
                        <a:rPr lang="en-US" sz="1050" b="0" dirty="0" smtClean="0">
                          <a:solidFill>
                            <a:srgbClr val="000000"/>
                          </a:solidFill>
                          <a:latin typeface="Courier New" panose="02070309020205020404" pitchFamily="49" charset="0"/>
                        </a:rPr>
                        <a:t> </a:t>
                      </a:r>
                      <a:r>
                        <a:rPr lang="en-US" sz="1050" b="1" dirty="0" smtClean="0">
                          <a:solidFill>
                            <a:srgbClr val="000080"/>
                          </a:solidFill>
                          <a:latin typeface="Courier New" panose="02070309020205020404" pitchFamily="49" charset="0"/>
                        </a:rPr>
                        <a:t>Sql</a:t>
                      </a:r>
                      <a:r>
                        <a:rPr lang="en-US" sz="1050" b="0" dirty="0" smtClean="0">
                          <a:solidFill>
                            <a:srgbClr val="000000"/>
                          </a:solidFill>
                          <a:latin typeface="Courier New" panose="02070309020205020404" pitchFamily="49" charset="0"/>
                        </a:rPr>
                        <a:t>;</a:t>
                      </a:r>
                    </a:p>
                    <a:p>
                      <a:r>
                        <a:rPr lang="en-US" sz="1050" b="0" dirty="0" smtClean="0">
                          <a:solidFill>
                            <a:srgbClr val="0000FF"/>
                          </a:solidFill>
                          <a:latin typeface="Courier New" panose="02070309020205020404" pitchFamily="49" charset="0"/>
                        </a:rPr>
                        <a:t>Create</a:t>
                      </a:r>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table</a:t>
                      </a:r>
                      <a:r>
                        <a:rPr lang="en-US" sz="1050" b="0" dirty="0" smtClean="0">
                          <a:solidFill>
                            <a:srgbClr val="000000"/>
                          </a:solidFill>
                          <a:latin typeface="Courier New" panose="02070309020205020404" pitchFamily="49" charset="0"/>
                        </a:rPr>
                        <a:t> tmp_epsd_preg </a:t>
                      </a:r>
                      <a:r>
                        <a:rPr lang="en-US" sz="1050" b="0" dirty="0" smtClean="0">
                          <a:solidFill>
                            <a:srgbClr val="0000FF"/>
                          </a:solidFill>
                          <a:latin typeface="Courier New" panose="02070309020205020404" pitchFamily="49" charset="0"/>
                        </a:rPr>
                        <a:t>as</a:t>
                      </a:r>
                      <a:endParaRPr lang="en-US" sz="1050" b="0" dirty="0" smtClean="0">
                        <a:solidFill>
                          <a:srgbClr val="000000"/>
                        </a:solidFill>
                        <a:latin typeface="Courier New" panose="02070309020205020404" pitchFamily="49" charset="0"/>
                      </a:endParaRPr>
                    </a:p>
                    <a:p>
                      <a:r>
                        <a:rPr lang="en-US" sz="1050" b="0" dirty="0" smtClean="0">
                          <a:solidFill>
                            <a:srgbClr val="0000FF"/>
                          </a:solidFill>
                          <a:latin typeface="Courier New" panose="02070309020205020404" pitchFamily="49" charset="0"/>
                        </a:rPr>
                        <a:t>Select</a:t>
                      </a:r>
                      <a:r>
                        <a:rPr lang="en-US" sz="1050" b="0" dirty="0" smtClean="0">
                          <a:solidFill>
                            <a:srgbClr val="000000"/>
                          </a:solidFill>
                          <a:latin typeface="Courier New" panose="02070309020205020404" pitchFamily="49" charset="0"/>
                        </a:rPr>
                        <a:t> memberid, masterepisodeid, episodeacronym, childmasterepisodeid, </a:t>
                      </a:r>
                    </a:p>
                    <a:p>
                      <a:r>
                        <a:rPr lang="en-US" sz="1050" b="0" dirty="0" smtClean="0">
                          <a:solidFill>
                            <a:srgbClr val="000000"/>
                          </a:solidFill>
                          <a:latin typeface="Courier New" panose="02070309020205020404" pitchFamily="49" charset="0"/>
                        </a:rPr>
                        <a:t>	childepisodeacronym</a:t>
                      </a:r>
                    </a:p>
                    <a:p>
                      <a:r>
                        <a:rPr lang="en-US" sz="1050" b="0" dirty="0" smtClean="0">
                          <a:solidFill>
                            <a:srgbClr val="0000FF"/>
                          </a:solidFill>
                          <a:latin typeface="Courier New" panose="02070309020205020404" pitchFamily="49" charset="0"/>
                        </a:rPr>
                        <a:t>From</a:t>
                      </a:r>
                      <a:r>
                        <a:rPr lang="en-US" sz="1050" b="0" dirty="0" smtClean="0">
                          <a:solidFill>
                            <a:srgbClr val="000000"/>
                          </a:solidFill>
                          <a:latin typeface="Courier New" panose="02070309020205020404" pitchFamily="49" charset="0"/>
                        </a:rPr>
                        <a:t> hdp_eoc.episodelevelassociation_base</a:t>
                      </a:r>
                    </a:p>
                    <a:p>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Where</a:t>
                      </a:r>
                      <a:r>
                        <a:rPr lang="en-US" sz="1050" b="0" dirty="0" smtClean="0">
                          <a:solidFill>
                            <a:srgbClr val="000000"/>
                          </a:solidFill>
                          <a:latin typeface="Courier New" panose="02070309020205020404" pitchFamily="49" charset="0"/>
                        </a:rPr>
                        <a:t>  episodeacronym = </a:t>
                      </a:r>
                      <a:r>
                        <a:rPr lang="en-US" sz="1050" b="0" dirty="0" smtClean="0">
                          <a:solidFill>
                            <a:srgbClr val="800080"/>
                          </a:solidFill>
                          <a:latin typeface="Courier New" panose="02070309020205020404" pitchFamily="49" charset="0"/>
                        </a:rPr>
                        <a:t>'PREGN'</a:t>
                      </a:r>
                      <a:endParaRPr lang="en-US" sz="1050" b="0" dirty="0" smtClean="0">
                        <a:solidFill>
                          <a:srgbClr val="000000"/>
                        </a:solidFill>
                        <a:latin typeface="Courier New" panose="02070309020205020404" pitchFamily="49" charset="0"/>
                      </a:endParaRPr>
                    </a:p>
                    <a:p>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AND</a:t>
                      </a:r>
                      <a:r>
                        <a:rPr lang="en-US" sz="1050" b="0" dirty="0" smtClean="0">
                          <a:solidFill>
                            <a:srgbClr val="000000"/>
                          </a:solidFill>
                          <a:latin typeface="Courier New" panose="02070309020205020404" pitchFamily="49" charset="0"/>
                        </a:rPr>
                        <a:t> level = </a:t>
                      </a:r>
                      <a:r>
                        <a:rPr lang="en-US" sz="1050" b="1" dirty="0" smtClean="0">
                          <a:solidFill>
                            <a:srgbClr val="008080"/>
                          </a:solidFill>
                          <a:latin typeface="Courier New" panose="02070309020205020404" pitchFamily="49" charset="0"/>
                        </a:rPr>
                        <a:t>5</a:t>
                      </a:r>
                      <a:endParaRPr lang="en-US" sz="1050" b="0" dirty="0" smtClean="0">
                        <a:solidFill>
                          <a:srgbClr val="000000"/>
                        </a:solidFill>
                        <a:latin typeface="Courier New" panose="02070309020205020404" pitchFamily="49" charset="0"/>
                      </a:endParaRPr>
                    </a:p>
                    <a:p>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AND</a:t>
                      </a:r>
                      <a:r>
                        <a:rPr lang="en-US" sz="1050" b="0" dirty="0" smtClean="0">
                          <a:solidFill>
                            <a:srgbClr val="000000"/>
                          </a:solidFill>
                          <a:latin typeface="Courier New" panose="02070309020205020404" pitchFamily="49" charset="0"/>
                        </a:rPr>
                        <a:t> associationpoint = </a:t>
                      </a:r>
                      <a:r>
                        <a:rPr lang="en-US" sz="1050" b="1" dirty="0" smtClean="0">
                          <a:solidFill>
                            <a:srgbClr val="008080"/>
                          </a:solidFill>
                          <a:latin typeface="Courier New" panose="02070309020205020404" pitchFamily="49" charset="0"/>
                        </a:rPr>
                        <a:t>1</a:t>
                      </a:r>
                      <a:endParaRPr lang="en-US" sz="1050" b="0" dirty="0" smtClean="0">
                        <a:solidFill>
                          <a:srgbClr val="000000"/>
                        </a:solidFill>
                        <a:latin typeface="Courier New" panose="02070309020205020404" pitchFamily="49" charset="0"/>
                      </a:endParaRPr>
                    </a:p>
                    <a:p>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AND</a:t>
                      </a:r>
                      <a:r>
                        <a:rPr lang="en-US" sz="1050" b="0" dirty="0" smtClean="0">
                          <a:solidFill>
                            <a:srgbClr val="000000"/>
                          </a:solidFill>
                          <a:latin typeface="Courier New" panose="02070309020205020404" pitchFamily="49" charset="0"/>
                        </a:rPr>
                        <a:t> subset_run_date = </a:t>
                      </a:r>
                      <a:r>
                        <a:rPr lang="en-US" sz="1050" b="0" dirty="0" smtClean="0">
                          <a:solidFill>
                            <a:srgbClr val="800080"/>
                          </a:solidFill>
                          <a:latin typeface="Courier New" panose="02070309020205020404" pitchFamily="49" charset="0"/>
                        </a:rPr>
                        <a:t>'2017-01-24'</a:t>
                      </a:r>
                      <a:endParaRPr lang="en-US" sz="1050" b="0" dirty="0" smtClean="0">
                        <a:solidFill>
                          <a:srgbClr val="000000"/>
                        </a:solidFill>
                        <a:latin typeface="Courier New" panose="02070309020205020404" pitchFamily="49" charset="0"/>
                      </a:endParaRPr>
                    </a:p>
                    <a:p>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AND</a:t>
                      </a:r>
                      <a:r>
                        <a:rPr lang="en-US" sz="1050" b="0" dirty="0" smtClean="0">
                          <a:solidFill>
                            <a:srgbClr val="000000"/>
                          </a:solidFill>
                          <a:latin typeface="Courier New" panose="02070309020205020404" pitchFamily="49" charset="0"/>
                        </a:rPr>
                        <a:t> market_subset = </a:t>
                      </a:r>
                      <a:r>
                        <a:rPr lang="en-US" sz="1050" b="0" dirty="0" smtClean="0">
                          <a:solidFill>
                            <a:srgbClr val="800080"/>
                          </a:solidFill>
                          <a:latin typeface="Courier New" panose="02070309020205020404" pitchFamily="49" charset="0"/>
                        </a:rPr>
                        <a:t>'BOB'</a:t>
                      </a:r>
                      <a:endParaRPr lang="en-US" sz="1050" b="0" dirty="0" smtClean="0">
                        <a:solidFill>
                          <a:srgbClr val="000000"/>
                        </a:solidFill>
                        <a:latin typeface="Courier New" panose="02070309020205020404" pitchFamily="49" charset="0"/>
                      </a:endParaRPr>
                    </a:p>
                    <a:p>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AND</a:t>
                      </a:r>
                      <a:r>
                        <a:rPr lang="en-US" sz="1050" b="0" dirty="0" smtClean="0">
                          <a:solidFill>
                            <a:srgbClr val="000000"/>
                          </a:solidFill>
                          <a:latin typeface="Courier New" panose="02070309020205020404" pitchFamily="49" charset="0"/>
                        </a:rPr>
                        <a:t> report_begin_date = </a:t>
                      </a:r>
                      <a:r>
                        <a:rPr lang="en-US" sz="1050" b="0" dirty="0" smtClean="0">
                          <a:solidFill>
                            <a:srgbClr val="800080"/>
                          </a:solidFill>
                          <a:latin typeface="Courier New" panose="02070309020205020404" pitchFamily="49" charset="0"/>
                        </a:rPr>
                        <a:t>'2013-04-01'</a:t>
                      </a:r>
                      <a:endParaRPr lang="en-US" sz="1050" b="0" dirty="0" smtClean="0">
                        <a:solidFill>
                          <a:srgbClr val="000000"/>
                        </a:solidFill>
                        <a:latin typeface="Courier New" panose="02070309020205020404" pitchFamily="49" charset="0"/>
                      </a:endParaRPr>
                    </a:p>
                    <a:p>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AND</a:t>
                      </a:r>
                      <a:r>
                        <a:rPr lang="en-US" sz="1050" b="0" dirty="0" smtClean="0">
                          <a:solidFill>
                            <a:srgbClr val="000000"/>
                          </a:solidFill>
                          <a:latin typeface="Courier New" panose="02070309020205020404" pitchFamily="49" charset="0"/>
                        </a:rPr>
                        <a:t> report_end_date = </a:t>
                      </a:r>
                      <a:r>
                        <a:rPr lang="en-US" sz="1050" b="0" dirty="0" smtClean="0">
                          <a:solidFill>
                            <a:srgbClr val="800080"/>
                          </a:solidFill>
                          <a:latin typeface="Courier New" panose="02070309020205020404" pitchFamily="49" charset="0"/>
                        </a:rPr>
                        <a:t>'2016-03-31'</a:t>
                      </a:r>
                      <a:endParaRPr lang="en-US" sz="1050" b="0" dirty="0" smtClean="0">
                        <a:solidFill>
                          <a:srgbClr val="000000"/>
                        </a:solidFill>
                        <a:latin typeface="Courier New" panose="02070309020205020404" pitchFamily="49" charset="0"/>
                      </a:endParaRPr>
                    </a:p>
                    <a:p>
                      <a:r>
                        <a:rPr lang="en-US" sz="1050" b="0" dirty="0" smtClean="0">
                          <a:solidFill>
                            <a:srgbClr val="0000FF"/>
                          </a:solidFill>
                          <a:latin typeface="Courier New" panose="02070309020205020404" pitchFamily="49" charset="0"/>
                        </a:rPr>
                        <a:t>Order</a:t>
                      </a:r>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by</a:t>
                      </a:r>
                      <a:r>
                        <a:rPr lang="en-US" sz="1050" b="0" dirty="0" smtClean="0">
                          <a:solidFill>
                            <a:srgbClr val="000000"/>
                          </a:solidFill>
                          <a:latin typeface="Courier New" panose="02070309020205020404" pitchFamily="49" charset="0"/>
                        </a:rPr>
                        <a:t> masterepisodeid; </a:t>
                      </a:r>
                      <a:r>
                        <a:rPr lang="en-US" sz="1050" b="1" dirty="0" smtClean="0">
                          <a:solidFill>
                            <a:srgbClr val="000080"/>
                          </a:solidFill>
                          <a:latin typeface="Courier New" panose="02070309020205020404" pitchFamily="49" charset="0"/>
                        </a:rPr>
                        <a:t>Quit</a:t>
                      </a:r>
                      <a:r>
                        <a:rPr lang="en-US" sz="1050" b="0" dirty="0" smtClean="0">
                          <a:solidFill>
                            <a:srgbClr val="000000"/>
                          </a:solidFill>
                          <a:latin typeface="Courier New" panose="02070309020205020404" pitchFamily="49" charset="0"/>
                        </a:rPr>
                        <a:t>;</a:t>
                      </a:r>
                      <a:endParaRPr lang="en-US" sz="1050" dirty="0"/>
                    </a:p>
                  </a:txBody>
                  <a:tcPr>
                    <a:noFill/>
                  </a:tcPr>
                </a:tc>
              </a:tr>
              <a:tr h="483466">
                <a:tc>
                  <a:txBody>
                    <a:bodyPr/>
                    <a:lstStyle/>
                    <a:p>
                      <a:endParaRPr lang="en-US" sz="1000" dirty="0" smtClean="0">
                        <a:solidFill>
                          <a:srgbClr val="008000"/>
                        </a:solidFill>
                        <a:latin typeface="Courier New" panose="02070309020205020404" pitchFamily="49" charset="0"/>
                      </a:endParaRPr>
                    </a:p>
                  </a:txBody>
                  <a:tcPr>
                    <a:solidFill>
                      <a:schemeClr val="bg1"/>
                    </a:solidFill>
                  </a:tcPr>
                </a:tc>
              </a:tr>
              <a:tr h="2770528">
                <a:tc>
                  <a:txBody>
                    <a:bodyPr/>
                    <a:lstStyle/>
                    <a:p>
                      <a:r>
                        <a:rPr lang="en-US" sz="1050" b="1" dirty="0" smtClean="0">
                          <a:solidFill>
                            <a:srgbClr val="000080"/>
                          </a:solidFill>
                          <a:latin typeface="Courier New" panose="02070309020205020404" pitchFamily="49" charset="0"/>
                        </a:rPr>
                        <a:t>Proc</a:t>
                      </a:r>
                      <a:r>
                        <a:rPr lang="en-US" sz="1050" b="0" dirty="0" smtClean="0">
                          <a:solidFill>
                            <a:srgbClr val="000000"/>
                          </a:solidFill>
                          <a:latin typeface="Courier New" panose="02070309020205020404" pitchFamily="49" charset="0"/>
                        </a:rPr>
                        <a:t> </a:t>
                      </a:r>
                      <a:r>
                        <a:rPr lang="en-US" sz="1050" b="1" dirty="0" smtClean="0">
                          <a:solidFill>
                            <a:srgbClr val="000080"/>
                          </a:solidFill>
                          <a:latin typeface="Courier New" panose="02070309020205020404" pitchFamily="49" charset="0"/>
                        </a:rPr>
                        <a:t>Sql</a:t>
                      </a:r>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NOERRORSTOP</a:t>
                      </a:r>
                      <a:r>
                        <a:rPr lang="en-US" sz="1050" b="0" dirty="0" smtClean="0">
                          <a:solidFill>
                            <a:srgbClr val="000000"/>
                          </a:solidFill>
                          <a:latin typeface="Courier New" panose="02070309020205020404" pitchFamily="49" charset="0"/>
                        </a:rPr>
                        <a:t>;</a:t>
                      </a:r>
                    </a:p>
                    <a:p>
                      <a:r>
                        <a:rPr lang="en-US" sz="1050" b="0" dirty="0" smtClean="0">
                          <a:solidFill>
                            <a:srgbClr val="0000FF"/>
                          </a:solidFill>
                          <a:latin typeface="Courier New" panose="02070309020205020404" pitchFamily="49" charset="0"/>
                        </a:rPr>
                        <a:t>Connect</a:t>
                      </a:r>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to</a:t>
                      </a:r>
                      <a:r>
                        <a:rPr lang="en-US" sz="1050" b="0" dirty="0" smtClean="0">
                          <a:solidFill>
                            <a:srgbClr val="000000"/>
                          </a:solidFill>
                          <a:latin typeface="Courier New" panose="02070309020205020404" pitchFamily="49" charset="0"/>
                        </a:rPr>
                        <a:t> hadoop (PORT=</a:t>
                      </a:r>
                      <a:r>
                        <a:rPr lang="en-US" sz="1050" b="1" dirty="0" smtClean="0">
                          <a:solidFill>
                            <a:srgbClr val="008080"/>
                          </a:solidFill>
                          <a:latin typeface="Courier New" panose="02070309020205020404" pitchFamily="49" charset="0"/>
                        </a:rPr>
                        <a:t>25006</a:t>
                      </a:r>
                      <a:r>
                        <a:rPr lang="en-US" sz="1050" b="0" dirty="0" smtClean="0">
                          <a:solidFill>
                            <a:srgbClr val="000000"/>
                          </a:solidFill>
                          <a:latin typeface="Courier New" panose="02070309020205020404" pitchFamily="49" charset="0"/>
                        </a:rPr>
                        <a:t> server=</a:t>
                      </a:r>
                      <a:r>
                        <a:rPr lang="en-US" sz="1050" b="0" dirty="0" smtClean="0">
                          <a:solidFill>
                            <a:srgbClr val="800080"/>
                          </a:solidFill>
                          <a:latin typeface="Courier New" panose="02070309020205020404" pitchFamily="49" charset="0"/>
                        </a:rPr>
                        <a:t>'hive.sys.cigna.com'</a:t>
                      </a:r>
                      <a:r>
                        <a:rPr lang="en-US" sz="1050" b="0" dirty="0" smtClean="0">
                          <a:solidFill>
                            <a:srgbClr val="000000"/>
                          </a:solidFill>
                          <a:latin typeface="Courier New" panose="02070309020205020404" pitchFamily="49" charset="0"/>
                        </a:rPr>
                        <a:t>);</a:t>
                      </a:r>
                    </a:p>
                    <a:p>
                      <a:r>
                        <a:rPr lang="en-US" sz="1050" b="0" dirty="0" smtClean="0">
                          <a:solidFill>
                            <a:srgbClr val="0000FF"/>
                          </a:solidFill>
                          <a:latin typeface="Courier New" panose="02070309020205020404" pitchFamily="49" charset="0"/>
                        </a:rPr>
                        <a:t>Execute</a:t>
                      </a:r>
                      <a:r>
                        <a:rPr lang="en-US" sz="1050" b="0" dirty="0" smtClean="0">
                          <a:solidFill>
                            <a:srgbClr val="000000"/>
                          </a:solidFill>
                          <a:latin typeface="Courier New" panose="02070309020205020404" pitchFamily="49" charset="0"/>
                        </a:rPr>
                        <a:t>(set mapred.job.queue.name=sas.g_hadoop_p_cima) </a:t>
                      </a:r>
                      <a:r>
                        <a:rPr lang="en-US" sz="1050" b="0" dirty="0" smtClean="0">
                          <a:solidFill>
                            <a:srgbClr val="0000FF"/>
                          </a:solidFill>
                          <a:latin typeface="Courier New" panose="02070309020205020404" pitchFamily="49" charset="0"/>
                        </a:rPr>
                        <a:t>by</a:t>
                      </a:r>
                      <a:r>
                        <a:rPr lang="en-US" sz="1050" b="0" dirty="0" smtClean="0">
                          <a:solidFill>
                            <a:srgbClr val="000000"/>
                          </a:solidFill>
                          <a:latin typeface="Courier New" panose="02070309020205020404" pitchFamily="49" charset="0"/>
                        </a:rPr>
                        <a:t> hadoop;</a:t>
                      </a:r>
                    </a:p>
                    <a:p>
                      <a:r>
                        <a:rPr lang="en-US" sz="1050" b="0" dirty="0" smtClean="0">
                          <a:solidFill>
                            <a:srgbClr val="0000FF"/>
                          </a:solidFill>
                          <a:latin typeface="Courier New" panose="02070309020205020404" pitchFamily="49" charset="0"/>
                        </a:rPr>
                        <a:t>Create</a:t>
                      </a:r>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table</a:t>
                      </a:r>
                      <a:r>
                        <a:rPr lang="en-US" sz="1050" b="0" dirty="0" smtClean="0">
                          <a:solidFill>
                            <a:srgbClr val="000000"/>
                          </a:solidFill>
                          <a:latin typeface="Courier New" panose="02070309020205020404" pitchFamily="49" charset="0"/>
                        </a:rPr>
                        <a:t> tmp_epsd_preg </a:t>
                      </a:r>
                      <a:r>
                        <a:rPr lang="en-US" sz="1050" b="0" dirty="0" smtClean="0">
                          <a:solidFill>
                            <a:srgbClr val="0000FF"/>
                          </a:solidFill>
                          <a:latin typeface="Courier New" panose="02070309020205020404" pitchFamily="49" charset="0"/>
                        </a:rPr>
                        <a:t>as</a:t>
                      </a:r>
                      <a:endParaRPr lang="en-US" sz="1050" b="0" dirty="0" smtClean="0">
                        <a:solidFill>
                          <a:srgbClr val="000000"/>
                        </a:solidFill>
                        <a:latin typeface="Courier New" panose="02070309020205020404" pitchFamily="49" charset="0"/>
                      </a:endParaRPr>
                    </a:p>
                    <a:p>
                      <a:r>
                        <a:rPr lang="en-US" sz="1050" b="0" dirty="0" smtClean="0">
                          <a:solidFill>
                            <a:srgbClr val="0000FF"/>
                          </a:solidFill>
                          <a:latin typeface="Courier New" panose="02070309020205020404" pitchFamily="49" charset="0"/>
                        </a:rPr>
                        <a:t>Select</a:t>
                      </a:r>
                      <a:r>
                        <a:rPr lang="en-US" sz="1050" b="0" dirty="0" smtClean="0">
                          <a:solidFill>
                            <a:srgbClr val="000000"/>
                          </a:solidFill>
                          <a:latin typeface="Courier New" panose="02070309020205020404" pitchFamily="49" charset="0"/>
                        </a:rPr>
                        <a:t> * </a:t>
                      </a:r>
                      <a:r>
                        <a:rPr lang="en-US" sz="1050" b="0" dirty="0" smtClean="0">
                          <a:solidFill>
                            <a:srgbClr val="0000FF"/>
                          </a:solidFill>
                          <a:latin typeface="Courier New" panose="02070309020205020404" pitchFamily="49" charset="0"/>
                        </a:rPr>
                        <a:t>From</a:t>
                      </a:r>
                      <a:r>
                        <a:rPr lang="en-US" sz="1050" b="0" dirty="0" smtClean="0">
                          <a:solidFill>
                            <a:srgbClr val="000000"/>
                          </a:solidFill>
                          <a:latin typeface="Courier New" panose="02070309020205020404" pitchFamily="49" charset="0"/>
                        </a:rPr>
                        <a:t> CONNECTION TO hadoop</a:t>
                      </a:r>
                    </a:p>
                    <a:p>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Select</a:t>
                      </a:r>
                      <a:r>
                        <a:rPr lang="en-US" sz="1050" b="0" dirty="0" smtClean="0">
                          <a:solidFill>
                            <a:srgbClr val="000000"/>
                          </a:solidFill>
                          <a:latin typeface="Courier New" panose="02070309020205020404" pitchFamily="49" charset="0"/>
                        </a:rPr>
                        <a:t> memberid, masterepisodeid, episodeacronym, childmasterepisodeid, </a:t>
                      </a:r>
                    </a:p>
                    <a:p>
                      <a:r>
                        <a:rPr lang="en-US" sz="1050" b="0" dirty="0" smtClean="0">
                          <a:solidFill>
                            <a:srgbClr val="000000"/>
                          </a:solidFill>
                          <a:latin typeface="Courier New" panose="02070309020205020404" pitchFamily="49" charset="0"/>
                        </a:rPr>
                        <a:t>		</a:t>
                      </a:r>
                      <a:r>
                        <a:rPr lang="en-US" sz="1050" b="0" baseline="0" dirty="0" smtClean="0">
                          <a:solidFill>
                            <a:srgbClr val="000000"/>
                          </a:solidFill>
                          <a:latin typeface="Courier New" panose="02070309020205020404" pitchFamily="49" charset="0"/>
                        </a:rPr>
                        <a:t> </a:t>
                      </a:r>
                      <a:r>
                        <a:rPr lang="en-US" sz="1050" b="0" dirty="0" smtClean="0">
                          <a:solidFill>
                            <a:srgbClr val="000000"/>
                          </a:solidFill>
                          <a:latin typeface="Courier New" panose="02070309020205020404" pitchFamily="49" charset="0"/>
                        </a:rPr>
                        <a:t>childepisodeacronym</a:t>
                      </a:r>
                    </a:p>
                    <a:p>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From</a:t>
                      </a:r>
                      <a:r>
                        <a:rPr lang="en-US" sz="1050" b="0" dirty="0" smtClean="0">
                          <a:solidFill>
                            <a:srgbClr val="000000"/>
                          </a:solidFill>
                          <a:latin typeface="Courier New" panose="02070309020205020404" pitchFamily="49" charset="0"/>
                        </a:rPr>
                        <a:t> opensae_eoc.EpisodeLevelAssociation_base </a:t>
                      </a:r>
                    </a:p>
                    <a:p>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Where</a:t>
                      </a:r>
                      <a:r>
                        <a:rPr lang="en-US" sz="1050" b="0" dirty="0" smtClean="0">
                          <a:solidFill>
                            <a:srgbClr val="000000"/>
                          </a:solidFill>
                          <a:latin typeface="Courier New" panose="02070309020205020404" pitchFamily="49" charset="0"/>
                        </a:rPr>
                        <a:t>  episodeacronym = </a:t>
                      </a:r>
                      <a:r>
                        <a:rPr lang="en-US" sz="1050" b="0" dirty="0" smtClean="0">
                          <a:solidFill>
                            <a:srgbClr val="800080"/>
                          </a:solidFill>
                          <a:latin typeface="Courier New" panose="02070309020205020404" pitchFamily="49" charset="0"/>
                        </a:rPr>
                        <a:t>'PREGN'</a:t>
                      </a:r>
                      <a:endParaRPr lang="en-US" sz="1050" b="0" dirty="0" smtClean="0">
                        <a:solidFill>
                          <a:srgbClr val="000000"/>
                        </a:solidFill>
                        <a:latin typeface="Courier New" panose="02070309020205020404" pitchFamily="49" charset="0"/>
                      </a:endParaRPr>
                    </a:p>
                    <a:p>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AND</a:t>
                      </a:r>
                      <a:r>
                        <a:rPr lang="en-US" sz="1050" b="0" dirty="0" smtClean="0">
                          <a:solidFill>
                            <a:srgbClr val="000000"/>
                          </a:solidFill>
                          <a:latin typeface="Courier New" panose="02070309020205020404" pitchFamily="49" charset="0"/>
                        </a:rPr>
                        <a:t> level = </a:t>
                      </a:r>
                      <a:r>
                        <a:rPr lang="en-US" sz="1050" b="1" dirty="0" smtClean="0">
                          <a:solidFill>
                            <a:srgbClr val="008080"/>
                          </a:solidFill>
                          <a:latin typeface="Courier New" panose="02070309020205020404" pitchFamily="49" charset="0"/>
                        </a:rPr>
                        <a:t>5</a:t>
                      </a:r>
                      <a:endParaRPr lang="en-US" sz="1050" b="0" dirty="0" smtClean="0">
                        <a:solidFill>
                          <a:srgbClr val="000000"/>
                        </a:solidFill>
                        <a:latin typeface="Courier New" panose="02070309020205020404" pitchFamily="49" charset="0"/>
                      </a:endParaRPr>
                    </a:p>
                    <a:p>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AND</a:t>
                      </a:r>
                      <a:r>
                        <a:rPr lang="en-US" sz="1050" b="0" dirty="0" smtClean="0">
                          <a:solidFill>
                            <a:srgbClr val="000000"/>
                          </a:solidFill>
                          <a:latin typeface="Courier New" panose="02070309020205020404" pitchFamily="49" charset="0"/>
                        </a:rPr>
                        <a:t> associationpoint = </a:t>
                      </a:r>
                      <a:r>
                        <a:rPr lang="en-US" sz="1050" b="1" dirty="0" smtClean="0">
                          <a:solidFill>
                            <a:srgbClr val="008080"/>
                          </a:solidFill>
                          <a:latin typeface="Courier New" panose="02070309020205020404" pitchFamily="49" charset="0"/>
                        </a:rPr>
                        <a:t>1</a:t>
                      </a:r>
                      <a:endParaRPr lang="en-US" sz="1050" b="0" dirty="0" smtClean="0">
                        <a:solidFill>
                          <a:srgbClr val="000000"/>
                        </a:solidFill>
                        <a:latin typeface="Courier New" panose="02070309020205020404" pitchFamily="49" charset="0"/>
                      </a:endParaRPr>
                    </a:p>
                    <a:p>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AND</a:t>
                      </a:r>
                      <a:r>
                        <a:rPr lang="en-US" sz="1050" b="0" dirty="0" smtClean="0">
                          <a:solidFill>
                            <a:srgbClr val="000000"/>
                          </a:solidFill>
                          <a:latin typeface="Courier New" panose="02070309020205020404" pitchFamily="49" charset="0"/>
                        </a:rPr>
                        <a:t> subset_run_date = </a:t>
                      </a:r>
                      <a:r>
                        <a:rPr lang="en-US" sz="1050" b="0" dirty="0" smtClean="0">
                          <a:solidFill>
                            <a:srgbClr val="800080"/>
                          </a:solidFill>
                          <a:latin typeface="Courier New" panose="02070309020205020404" pitchFamily="49" charset="0"/>
                        </a:rPr>
                        <a:t>'2017-01-24'</a:t>
                      </a:r>
                      <a:endParaRPr lang="en-US" sz="1050" b="0" dirty="0" smtClean="0">
                        <a:solidFill>
                          <a:srgbClr val="000000"/>
                        </a:solidFill>
                        <a:latin typeface="Courier New" panose="02070309020205020404" pitchFamily="49" charset="0"/>
                      </a:endParaRPr>
                    </a:p>
                    <a:p>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AND</a:t>
                      </a:r>
                      <a:r>
                        <a:rPr lang="en-US" sz="1050" b="0" dirty="0" smtClean="0">
                          <a:solidFill>
                            <a:srgbClr val="000000"/>
                          </a:solidFill>
                          <a:latin typeface="Courier New" panose="02070309020205020404" pitchFamily="49" charset="0"/>
                        </a:rPr>
                        <a:t> market_subset = </a:t>
                      </a:r>
                      <a:r>
                        <a:rPr lang="en-US" sz="1050" b="0" dirty="0" smtClean="0">
                          <a:solidFill>
                            <a:srgbClr val="800080"/>
                          </a:solidFill>
                          <a:latin typeface="Courier New" panose="02070309020205020404" pitchFamily="49" charset="0"/>
                        </a:rPr>
                        <a:t>'BOB'</a:t>
                      </a:r>
                      <a:endParaRPr lang="en-US" sz="1050" b="0" dirty="0" smtClean="0">
                        <a:solidFill>
                          <a:srgbClr val="000000"/>
                        </a:solidFill>
                        <a:latin typeface="Courier New" panose="02070309020205020404" pitchFamily="49" charset="0"/>
                      </a:endParaRPr>
                    </a:p>
                    <a:p>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AND</a:t>
                      </a:r>
                      <a:r>
                        <a:rPr lang="en-US" sz="1050" b="0" dirty="0" smtClean="0">
                          <a:solidFill>
                            <a:srgbClr val="000000"/>
                          </a:solidFill>
                          <a:latin typeface="Courier New" panose="02070309020205020404" pitchFamily="49" charset="0"/>
                        </a:rPr>
                        <a:t> report_begin_date = </a:t>
                      </a:r>
                      <a:r>
                        <a:rPr lang="en-US" sz="1050" b="0" dirty="0" smtClean="0">
                          <a:solidFill>
                            <a:srgbClr val="800080"/>
                          </a:solidFill>
                          <a:latin typeface="Courier New" panose="02070309020205020404" pitchFamily="49" charset="0"/>
                        </a:rPr>
                        <a:t>'2013-04-01'</a:t>
                      </a:r>
                      <a:endParaRPr lang="en-US" sz="1050" b="0" dirty="0" smtClean="0">
                        <a:solidFill>
                          <a:srgbClr val="000000"/>
                        </a:solidFill>
                        <a:latin typeface="Courier New" panose="02070309020205020404" pitchFamily="49" charset="0"/>
                      </a:endParaRPr>
                    </a:p>
                    <a:p>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AND</a:t>
                      </a:r>
                      <a:r>
                        <a:rPr lang="en-US" sz="1050" b="0" dirty="0" smtClean="0">
                          <a:solidFill>
                            <a:srgbClr val="000000"/>
                          </a:solidFill>
                          <a:latin typeface="Courier New" panose="02070309020205020404" pitchFamily="49" charset="0"/>
                        </a:rPr>
                        <a:t> report_end_date = </a:t>
                      </a:r>
                      <a:r>
                        <a:rPr lang="en-US" sz="1050" b="0" dirty="0" smtClean="0">
                          <a:solidFill>
                            <a:srgbClr val="800080"/>
                          </a:solidFill>
                          <a:latin typeface="Courier New" panose="02070309020205020404" pitchFamily="49" charset="0"/>
                        </a:rPr>
                        <a:t>'2016-03-31'</a:t>
                      </a:r>
                      <a:endParaRPr lang="en-US" sz="1050" b="0" dirty="0" smtClean="0">
                        <a:solidFill>
                          <a:srgbClr val="000000"/>
                        </a:solidFill>
                        <a:latin typeface="Courier New" panose="02070309020205020404" pitchFamily="49" charset="0"/>
                      </a:endParaRPr>
                    </a:p>
                    <a:p>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Order</a:t>
                      </a:r>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by</a:t>
                      </a:r>
                      <a:r>
                        <a:rPr lang="en-US" sz="1050" b="0" dirty="0" smtClean="0">
                          <a:solidFill>
                            <a:srgbClr val="000000"/>
                          </a:solidFill>
                          <a:latin typeface="Courier New" panose="02070309020205020404" pitchFamily="49" charset="0"/>
                        </a:rPr>
                        <a:t> masterepisodeid ); </a:t>
                      </a:r>
                      <a:r>
                        <a:rPr lang="en-US" sz="1050" b="0" dirty="0" smtClean="0">
                          <a:solidFill>
                            <a:srgbClr val="0000FF"/>
                          </a:solidFill>
                          <a:latin typeface="Courier New" panose="02070309020205020404" pitchFamily="49" charset="0"/>
                        </a:rPr>
                        <a:t>Disconnect</a:t>
                      </a:r>
                      <a:r>
                        <a:rPr lang="en-US" sz="1050" b="0" dirty="0" smtClean="0">
                          <a:solidFill>
                            <a:srgbClr val="000000"/>
                          </a:solidFill>
                          <a:latin typeface="Courier New" panose="02070309020205020404" pitchFamily="49" charset="0"/>
                        </a:rPr>
                        <a:t> </a:t>
                      </a:r>
                      <a:r>
                        <a:rPr lang="en-US" sz="1050" b="0" dirty="0" smtClean="0">
                          <a:solidFill>
                            <a:srgbClr val="0000FF"/>
                          </a:solidFill>
                          <a:latin typeface="Courier New" panose="02070309020205020404" pitchFamily="49" charset="0"/>
                        </a:rPr>
                        <a:t>from</a:t>
                      </a:r>
                      <a:r>
                        <a:rPr lang="en-US" sz="1050" b="0" dirty="0" smtClean="0">
                          <a:solidFill>
                            <a:srgbClr val="000000"/>
                          </a:solidFill>
                          <a:latin typeface="Courier New" panose="02070309020205020404" pitchFamily="49" charset="0"/>
                        </a:rPr>
                        <a:t> hadoop;</a:t>
                      </a:r>
                      <a:r>
                        <a:rPr lang="en-US" sz="1050" b="0" baseline="0" dirty="0" smtClean="0">
                          <a:solidFill>
                            <a:srgbClr val="000000"/>
                          </a:solidFill>
                          <a:latin typeface="Courier New" panose="02070309020205020404" pitchFamily="49" charset="0"/>
                        </a:rPr>
                        <a:t> </a:t>
                      </a:r>
                      <a:r>
                        <a:rPr lang="en-US" sz="1050" b="1" dirty="0" smtClean="0">
                          <a:solidFill>
                            <a:srgbClr val="000080"/>
                          </a:solidFill>
                          <a:latin typeface="Courier New" panose="02070309020205020404" pitchFamily="49" charset="0"/>
                        </a:rPr>
                        <a:t>Quit</a:t>
                      </a:r>
                      <a:r>
                        <a:rPr lang="en-US" sz="1050" b="0" dirty="0" smtClean="0">
                          <a:solidFill>
                            <a:srgbClr val="000000"/>
                          </a:solidFill>
                          <a:latin typeface="Courier New" panose="02070309020205020404" pitchFamily="49" charset="0"/>
                        </a:rPr>
                        <a:t>;</a:t>
                      </a:r>
                    </a:p>
                  </a:txBody>
                  <a:tcPr>
                    <a:noFill/>
                  </a:tcPr>
                </a:tc>
              </a:tr>
              <a:tr h="467470">
                <a:tc>
                  <a:txBody>
                    <a:bodyPr/>
                    <a:lstStyle/>
                    <a:p>
                      <a:endParaRPr lang="en-US" sz="1000" dirty="0"/>
                    </a:p>
                  </a:txBody>
                  <a:tcPr>
                    <a:noFill/>
                  </a:tcPr>
                </a:tc>
              </a:tr>
            </a:tbl>
          </a:graphicData>
        </a:graphic>
      </p:graphicFrame>
      <p:sp>
        <p:nvSpPr>
          <p:cNvPr id="1638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E1CA7C0-3595-274E-BA61-6237F99A9DEA}" type="slidenum">
              <a:rPr lang="en-US" sz="1000">
                <a:solidFill>
                  <a:srgbClr val="999999"/>
                </a:solidFill>
                <a:ea typeface="MS PGothic" charset="0"/>
                <a:cs typeface="MS PGothic" charset="0"/>
              </a:rPr>
              <a:pPr eaLnBrk="1" hangingPunct="1"/>
              <a:t>8</a:t>
            </a:fld>
            <a:endParaRPr lang="en-US" sz="1000" dirty="0">
              <a:solidFill>
                <a:srgbClr val="999999"/>
              </a:solidFill>
              <a:ea typeface="MS PGothic" charset="0"/>
              <a:cs typeface="MS PGothic" charset="0"/>
            </a:endParaRPr>
          </a:p>
        </p:txBody>
      </p:sp>
      <p:sp>
        <p:nvSpPr>
          <p:cNvPr id="1638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800" dirty="0" smtClean="0">
                <a:solidFill>
                  <a:schemeClr val="bg1">
                    <a:lumMod val="50000"/>
                  </a:schemeClr>
                </a:solidFill>
                <a:latin typeface="Arial Narrow" charset="0"/>
                <a:ea typeface="MS PGothic" charset="0"/>
                <a:cs typeface="MS PGothic" charset="0"/>
              </a:rPr>
              <a:t>Confidential, unpublished property of Cigna. Do not duplicate or distribute. Use and distribution limited solely to authorized personnel. © 2017 Cigna</a:t>
            </a:r>
            <a:endParaRPr lang="en-US" sz="800" dirty="0">
              <a:solidFill>
                <a:schemeClr val="bg1">
                  <a:lumMod val="50000"/>
                </a:schemeClr>
              </a:solidFill>
              <a:latin typeface="Arial Narrow" charset="0"/>
              <a:ea typeface="MS PGothic" charset="0"/>
              <a:cs typeface="MS PGothic" charset="0"/>
            </a:endParaRPr>
          </a:p>
        </p:txBody>
      </p:sp>
      <p:sp>
        <p:nvSpPr>
          <p:cNvPr id="39" name="Title 5"/>
          <p:cNvSpPr>
            <a:spLocks noGrp="1"/>
          </p:cNvSpPr>
          <p:nvPr>
            <p:ph type="title"/>
          </p:nvPr>
        </p:nvSpPr>
        <p:spPr>
          <a:xfrm>
            <a:off x="458788" y="274638"/>
            <a:ext cx="8228012" cy="493458"/>
          </a:xfrm>
        </p:spPr>
        <p:txBody>
          <a:bodyPr/>
          <a:lstStyle/>
          <a:p>
            <a:r>
              <a:rPr lang="en-US" dirty="0" smtClean="0"/>
              <a:t>Query Example - </a:t>
            </a:r>
            <a:r>
              <a:rPr lang="en-US" dirty="0"/>
              <a:t>Implicit vs Explicit</a:t>
            </a:r>
          </a:p>
        </p:txBody>
      </p:sp>
      <p:sp>
        <p:nvSpPr>
          <p:cNvPr id="14" name="TextBox 13"/>
          <p:cNvSpPr txBox="1"/>
          <p:nvPr/>
        </p:nvSpPr>
        <p:spPr>
          <a:xfrm rot="16200000">
            <a:off x="-667380" y="1697360"/>
            <a:ext cx="2441054" cy="461665"/>
          </a:xfrm>
          <a:prstGeom prst="rect">
            <a:avLst/>
          </a:prstGeom>
          <a:solidFill>
            <a:schemeClr val="tx2">
              <a:lumMod val="60000"/>
              <a:lumOff val="40000"/>
            </a:schemeClr>
          </a:solidFill>
        </p:spPr>
        <p:txBody>
          <a:bodyPr wrap="square" rtlCol="0">
            <a:spAutoFit/>
          </a:bodyPr>
          <a:lstStyle/>
          <a:p>
            <a:pPr algn="ctr"/>
            <a:r>
              <a:rPr lang="en-US" dirty="0" smtClean="0">
                <a:solidFill>
                  <a:schemeClr val="bg1"/>
                </a:solidFill>
              </a:rPr>
              <a:t>IMPLICIT</a:t>
            </a:r>
            <a:endParaRPr lang="en-US" dirty="0">
              <a:solidFill>
                <a:schemeClr val="bg1"/>
              </a:solidFill>
            </a:endParaRPr>
          </a:p>
        </p:txBody>
      </p:sp>
      <p:sp>
        <p:nvSpPr>
          <p:cNvPr id="15" name="TextBox 14"/>
          <p:cNvSpPr txBox="1"/>
          <p:nvPr/>
        </p:nvSpPr>
        <p:spPr>
          <a:xfrm rot="16200000">
            <a:off x="-802552" y="4528024"/>
            <a:ext cx="2711398" cy="461665"/>
          </a:xfrm>
          <a:prstGeom prst="rect">
            <a:avLst/>
          </a:prstGeom>
          <a:solidFill>
            <a:schemeClr val="tx2">
              <a:lumMod val="60000"/>
              <a:lumOff val="40000"/>
            </a:schemeClr>
          </a:solidFill>
        </p:spPr>
        <p:txBody>
          <a:bodyPr wrap="square" rtlCol="0">
            <a:spAutoFit/>
          </a:bodyPr>
          <a:lstStyle/>
          <a:p>
            <a:pPr algn="ctr"/>
            <a:r>
              <a:rPr lang="en-US" dirty="0" smtClean="0">
                <a:solidFill>
                  <a:schemeClr val="bg1"/>
                </a:solidFill>
              </a:rPr>
              <a:t>EXPLICIT</a:t>
            </a:r>
            <a:endParaRPr lang="en-US" dirty="0">
              <a:solidFill>
                <a:schemeClr val="bg1"/>
              </a:solidFill>
            </a:endParaRPr>
          </a:p>
        </p:txBody>
      </p:sp>
      <p:sp>
        <p:nvSpPr>
          <p:cNvPr id="16" name="Oval 15"/>
          <p:cNvSpPr/>
          <p:nvPr/>
        </p:nvSpPr>
        <p:spPr>
          <a:xfrm>
            <a:off x="7406640" y="2839585"/>
            <a:ext cx="1280160" cy="1280160"/>
          </a:xfrm>
          <a:prstGeom prst="ellipse">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7413674" y="2989108"/>
            <a:ext cx="1266091" cy="1015663"/>
          </a:xfrm>
          <a:prstGeom prst="rect">
            <a:avLst/>
          </a:prstGeom>
          <a:noFill/>
        </p:spPr>
        <p:txBody>
          <a:bodyPr wrap="square" rtlCol="0">
            <a:spAutoFit/>
          </a:bodyPr>
          <a:lstStyle/>
          <a:p>
            <a:pPr algn="ctr"/>
            <a:r>
              <a:rPr lang="en-US" sz="2000" dirty="0" smtClean="0">
                <a:solidFill>
                  <a:schemeClr val="bg1"/>
                </a:solidFill>
              </a:rPr>
              <a:t>Explicit 32% Faster</a:t>
            </a:r>
            <a:endParaRPr lang="en-US" sz="2000" dirty="0">
              <a:solidFill>
                <a:schemeClr val="bg1"/>
              </a:solidFill>
            </a:endParaRPr>
          </a:p>
        </p:txBody>
      </p:sp>
      <p:sp>
        <p:nvSpPr>
          <p:cNvPr id="2" name="TextBox 1"/>
          <p:cNvSpPr txBox="1"/>
          <p:nvPr/>
        </p:nvSpPr>
        <p:spPr>
          <a:xfrm>
            <a:off x="5107727" y="5103171"/>
            <a:ext cx="3808521" cy="553998"/>
          </a:xfrm>
          <a:prstGeom prst="rect">
            <a:avLst/>
          </a:prstGeom>
          <a:noFill/>
        </p:spPr>
        <p:txBody>
          <a:bodyPr wrap="square" rtlCol="0">
            <a:spAutoFit/>
          </a:bodyPr>
          <a:lstStyle/>
          <a:p>
            <a:pPr lvl="0" fontAlgn="auto">
              <a:spcBef>
                <a:spcPts val="0"/>
              </a:spcBef>
              <a:spcAft>
                <a:spcPts val="0"/>
              </a:spcAft>
            </a:pPr>
            <a:r>
              <a:rPr lang="en-US" sz="1000" b="1" dirty="0">
                <a:solidFill>
                  <a:srgbClr val="008000"/>
                </a:solidFill>
                <a:latin typeface="Courier New" panose="02070309020205020404" pitchFamily="49" charset="0"/>
                <a:ea typeface="+mn-ea"/>
                <a:cs typeface="+mn-cs"/>
              </a:rPr>
              <a:t>NOTE: PROCEDURE SQL used (Total process time):</a:t>
            </a:r>
          </a:p>
          <a:p>
            <a:pPr lvl="0" fontAlgn="auto">
              <a:spcBef>
                <a:spcPts val="0"/>
              </a:spcBef>
              <a:spcAft>
                <a:spcPts val="0"/>
              </a:spcAft>
            </a:pPr>
            <a:r>
              <a:rPr lang="en-US" sz="1000" b="1" dirty="0">
                <a:solidFill>
                  <a:srgbClr val="008000"/>
                </a:solidFill>
                <a:latin typeface="Courier New" panose="02070309020205020404" pitchFamily="49" charset="0"/>
                <a:ea typeface="+mn-ea"/>
                <a:cs typeface="+mn-cs"/>
              </a:rPr>
              <a:t>      real time           30.49 seconds</a:t>
            </a:r>
          </a:p>
          <a:p>
            <a:pPr lvl="0" fontAlgn="auto">
              <a:spcBef>
                <a:spcPts val="0"/>
              </a:spcBef>
              <a:spcAft>
                <a:spcPts val="0"/>
              </a:spcAft>
            </a:pPr>
            <a:r>
              <a:rPr lang="en-US" sz="1000" b="1" dirty="0">
                <a:solidFill>
                  <a:srgbClr val="008000"/>
                </a:solidFill>
                <a:latin typeface="Courier New" panose="02070309020205020404" pitchFamily="49" charset="0"/>
                <a:ea typeface="+mn-ea"/>
                <a:cs typeface="+mn-cs"/>
              </a:rPr>
              <a:t>      cpu time            0.43 seconds</a:t>
            </a:r>
          </a:p>
        </p:txBody>
      </p:sp>
      <p:sp>
        <p:nvSpPr>
          <p:cNvPr id="3" name="TextBox 2"/>
          <p:cNvSpPr txBox="1"/>
          <p:nvPr/>
        </p:nvSpPr>
        <p:spPr>
          <a:xfrm>
            <a:off x="4936697" y="1856159"/>
            <a:ext cx="4150581" cy="553998"/>
          </a:xfrm>
          <a:prstGeom prst="rect">
            <a:avLst/>
          </a:prstGeom>
          <a:noFill/>
        </p:spPr>
        <p:txBody>
          <a:bodyPr wrap="square" rtlCol="0">
            <a:spAutoFit/>
          </a:bodyPr>
          <a:lstStyle/>
          <a:p>
            <a:pPr lvl="0" fontAlgn="auto">
              <a:spcBef>
                <a:spcPts val="0"/>
              </a:spcBef>
              <a:spcAft>
                <a:spcPts val="0"/>
              </a:spcAft>
            </a:pPr>
            <a:r>
              <a:rPr lang="en-US" sz="1000" b="1" dirty="0">
                <a:solidFill>
                  <a:srgbClr val="008000"/>
                </a:solidFill>
                <a:latin typeface="Courier New" panose="02070309020205020404" pitchFamily="49" charset="0"/>
                <a:ea typeface="+mn-ea"/>
                <a:cs typeface="+mn-cs"/>
              </a:rPr>
              <a:t>NOTE: PROCEDURE SQL used (Total process time):</a:t>
            </a:r>
          </a:p>
          <a:p>
            <a:pPr lvl="0" fontAlgn="auto">
              <a:spcBef>
                <a:spcPts val="0"/>
              </a:spcBef>
              <a:spcAft>
                <a:spcPts val="0"/>
              </a:spcAft>
            </a:pPr>
            <a:r>
              <a:rPr lang="en-US" sz="1000" b="1" dirty="0">
                <a:solidFill>
                  <a:srgbClr val="008000"/>
                </a:solidFill>
                <a:latin typeface="Courier New" panose="02070309020205020404" pitchFamily="49" charset="0"/>
                <a:ea typeface="+mn-ea"/>
                <a:cs typeface="+mn-cs"/>
              </a:rPr>
              <a:t>      real time           45.12 seconds</a:t>
            </a:r>
          </a:p>
          <a:p>
            <a:pPr lvl="0" fontAlgn="auto">
              <a:spcBef>
                <a:spcPts val="0"/>
              </a:spcBef>
              <a:spcAft>
                <a:spcPts val="0"/>
              </a:spcAft>
            </a:pPr>
            <a:r>
              <a:rPr lang="en-US" sz="1000" b="1" dirty="0">
                <a:solidFill>
                  <a:srgbClr val="008000"/>
                </a:solidFill>
                <a:latin typeface="Courier New" panose="02070309020205020404" pitchFamily="49" charset="0"/>
                <a:ea typeface="+mn-ea"/>
                <a:cs typeface="+mn-cs"/>
              </a:rPr>
              <a:t>      cpu time            0.55 seconds</a:t>
            </a:r>
            <a:endParaRPr lang="en-US" sz="1000" b="1" dirty="0">
              <a:solidFill>
                <a:prstClr val="black"/>
              </a:solidFill>
              <a:latin typeface="Calibri"/>
              <a:ea typeface="+mn-ea"/>
              <a:cs typeface="+mn-cs"/>
            </a:endParaRPr>
          </a:p>
        </p:txBody>
      </p:sp>
    </p:spTree>
    <p:extLst>
      <p:ext uri="{BB962C8B-B14F-4D97-AF65-F5344CB8AC3E}">
        <p14:creationId xmlns:p14="http://schemas.microsoft.com/office/powerpoint/2010/main" val="8006480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014_Ext_Purple_QP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16B0F4"/>
          </a:solidFill>
          <a:prstDash val="sysDot"/>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16B0F4"/>
          </a:solidFill>
          <a:prstDash val="sysDot"/>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CDBC0823BBD34B8F71A2EDDD898077" ma:contentTypeVersion="2" ma:contentTypeDescription="Create a new document." ma:contentTypeScope="" ma:versionID="b814e62a243502ee06ebb0559659b51d">
  <xsd:schema xmlns:xsd="http://www.w3.org/2001/XMLSchema" xmlns:xs="http://www.w3.org/2001/XMLSchema" xmlns:p="http://schemas.microsoft.com/office/2006/metadata/properties" xmlns:ns1="http://schemas.microsoft.com/sharepoint/v3" targetNamespace="http://schemas.microsoft.com/office/2006/metadata/properties" ma:root="true" ma:fieldsID="345b0ff2de0251c1c6aba55afa4268e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04BB41-973E-44D4-88CC-27398C77CC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FD5CAE-08A8-49B8-9422-99E1BFAA7652}">
  <ds:schemaRef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schemas.microsoft.com/office/2006/metadata/properties"/>
    <ds:schemaRef ds:uri="http://schemas.microsoft.com/sharepoint/v3"/>
    <ds:schemaRef ds:uri="http://purl.org/dc/elements/1.1/"/>
    <ds:schemaRef ds:uri="http://purl.org/dc/dcmitype/"/>
  </ds:schemaRefs>
</ds:datastoreItem>
</file>

<file path=customXml/itemProps3.xml><?xml version="1.0" encoding="utf-8"?>
<ds:datastoreItem xmlns:ds="http://schemas.openxmlformats.org/officeDocument/2006/customXml" ds:itemID="{0EB190AC-C1B7-4883-A6ED-CB5103609E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24982</TotalTime>
  <Words>2287</Words>
  <Application>Microsoft Office PowerPoint</Application>
  <PresentationFormat>On-screen Show (4:3)</PresentationFormat>
  <Paragraphs>338</Paragraphs>
  <Slides>19</Slides>
  <Notes>11</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19</vt:i4>
      </vt:variant>
    </vt:vector>
  </HeadingPairs>
  <TitlesOfParts>
    <vt:vector size="32" baseType="lpstr">
      <vt:lpstr>ＭＳ Ｐゴシック</vt:lpstr>
      <vt:lpstr>ＭＳ Ｐゴシック</vt:lpstr>
      <vt:lpstr>Arial</vt:lpstr>
      <vt:lpstr>Arial Narrow</vt:lpstr>
      <vt:lpstr>Arial Rounded MT Bold</vt:lpstr>
      <vt:lpstr>Calibri</vt:lpstr>
      <vt:lpstr>Courier New</vt:lpstr>
      <vt:lpstr>Lucida Grande</vt:lpstr>
      <vt:lpstr>ヒラギノ角ゴ Pro W3</vt:lpstr>
      <vt:lpstr>2014_Ext_Purple_QPA</vt:lpstr>
      <vt:lpstr>Theme1</vt:lpstr>
      <vt:lpstr>1_Theme1</vt:lpstr>
      <vt:lpstr>think-cell Slide</vt:lpstr>
      <vt:lpstr>Hadoop 101:  Basics &amp; best practice</vt:lpstr>
      <vt:lpstr>overview</vt:lpstr>
      <vt:lpstr>Getting Started with Hadoop</vt:lpstr>
      <vt:lpstr>Suggested Options</vt:lpstr>
      <vt:lpstr>Suggested Libname Statements</vt:lpstr>
      <vt:lpstr>Query Example – Schema Table List &amp; Descriptions</vt:lpstr>
      <vt:lpstr>Query Example – Guidelines for Creating Hadoop Tables</vt:lpstr>
      <vt:lpstr>Query Example – Moving Data Between SAS &amp; Hadoop</vt:lpstr>
      <vt:lpstr>Query Example - Implicit vs Explicit</vt:lpstr>
      <vt:lpstr>Query Example – Using Count Distinct for Multiple Variables</vt:lpstr>
      <vt:lpstr>Analytics &amp; Reporting Central (ARC)</vt:lpstr>
      <vt:lpstr>ARC – HUE (Hive editor)</vt:lpstr>
      <vt:lpstr>ARC – Looker SQL Runner</vt:lpstr>
      <vt:lpstr>ARC – Recommendations for Use</vt:lpstr>
      <vt:lpstr>Notes and Recommendations</vt:lpstr>
      <vt:lpstr>Notes and Recommendations (cont.)</vt:lpstr>
      <vt:lpstr>Helpful Links</vt:lpstr>
      <vt:lpstr>Questions?</vt:lpstr>
      <vt:lpstr>PowerPoint Presentation</vt:lpstr>
    </vt:vector>
  </TitlesOfParts>
  <Company>Cigna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Latorra, Gail E      W1CS</dc:creator>
  <cp:lastModifiedBy>Bacon, Andrea      HHHH</cp:lastModifiedBy>
  <cp:revision>442</cp:revision>
  <cp:lastPrinted>2015-02-23T19:30:19Z</cp:lastPrinted>
  <dcterms:created xsi:type="dcterms:W3CDTF">2014-09-12T16:25:24Z</dcterms:created>
  <dcterms:modified xsi:type="dcterms:W3CDTF">2017-05-08T15:54:56Z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0x01010009CDBC0823BBD34B8F71A2EDDD898077</vt:lpwstr>
  </property>
</Properties>
</file>