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69" r:id="rId4"/>
    <p:sldId id="271" r:id="rId5"/>
    <p:sldId id="290" r:id="rId6"/>
    <p:sldId id="258" r:id="rId7"/>
    <p:sldId id="273" r:id="rId8"/>
    <p:sldId id="272" r:id="rId9"/>
    <p:sldId id="274" r:id="rId10"/>
    <p:sldId id="276" r:id="rId11"/>
    <p:sldId id="277" r:id="rId12"/>
    <p:sldId id="279" r:id="rId13"/>
    <p:sldId id="278" r:id="rId14"/>
    <p:sldId id="280" r:id="rId15"/>
    <p:sldId id="281" r:id="rId16"/>
    <p:sldId id="283" r:id="rId17"/>
    <p:sldId id="282" r:id="rId18"/>
    <p:sldId id="284" r:id="rId19"/>
    <p:sldId id="285" r:id="rId20"/>
    <p:sldId id="287" r:id="rId21"/>
    <p:sldId id="286" r:id="rId22"/>
    <p:sldId id="288" r:id="rId23"/>
    <p:sldId id="289" r:id="rId24"/>
    <p:sldId id="267"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F14067-BDBA-4DBF-8491-EA989821B567}">
          <p14:sldIdLst>
            <p14:sldId id="257"/>
            <p14:sldId id="270"/>
          </p14:sldIdLst>
        </p14:section>
        <p14:section name="Untitled Section" id="{91E5A0C3-F5D0-42C4-B037-3D977654C896}">
          <p14:sldIdLst>
            <p14:sldId id="269"/>
            <p14:sldId id="271"/>
            <p14:sldId id="290"/>
            <p14:sldId id="258"/>
            <p14:sldId id="273"/>
            <p14:sldId id="272"/>
            <p14:sldId id="274"/>
            <p14:sldId id="276"/>
            <p14:sldId id="277"/>
            <p14:sldId id="279"/>
            <p14:sldId id="278"/>
            <p14:sldId id="280"/>
            <p14:sldId id="281"/>
            <p14:sldId id="283"/>
            <p14:sldId id="282"/>
            <p14:sldId id="284"/>
            <p14:sldId id="285"/>
            <p14:sldId id="287"/>
            <p14:sldId id="286"/>
            <p14:sldId id="288"/>
            <p14:sldId id="289"/>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75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94675" autoAdjust="0"/>
  </p:normalViewPr>
  <p:slideViewPr>
    <p:cSldViewPr>
      <p:cViewPr>
        <p:scale>
          <a:sx n="100" d="100"/>
          <a:sy n="100" d="100"/>
        </p:scale>
        <p:origin x="-1758"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55752"/>
          <a:stretch/>
        </p:blipFill>
        <p:spPr>
          <a:xfrm>
            <a:off x="6880225" y="5961064"/>
            <a:ext cx="2046288" cy="850899"/>
          </a:xfrm>
          <a:prstGeom prst="rect">
            <a:avLst/>
          </a:prstGeom>
        </p:spPr>
      </p:pic>
      <p:sp>
        <p:nvSpPr>
          <p:cNvPr id="4" name="Rectangle 3"/>
          <p:cNvSpPr/>
          <p:nvPr userDrawn="1"/>
        </p:nvSpPr>
        <p:spPr bwMode="auto">
          <a:xfrm rot="5400000">
            <a:off x="3878264" y="519113"/>
            <a:ext cx="1404937"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5" name="Rectangle 4"/>
          <p:cNvSpPr/>
          <p:nvPr userDrawn="1"/>
        </p:nvSpPr>
        <p:spPr bwMode="auto">
          <a:xfrm rot="5400000">
            <a:off x="2870201" y="-1881187"/>
            <a:ext cx="3395663"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10242" name="Title Placeholder 1"/>
          <p:cNvSpPr>
            <a:spLocks noGrp="1"/>
          </p:cNvSpPr>
          <p:nvPr>
            <p:ph type="ctrTitle"/>
          </p:nvPr>
        </p:nvSpPr>
        <p:spPr>
          <a:xfrm>
            <a:off x="457201" y="1283516"/>
            <a:ext cx="8191948" cy="2682096"/>
          </a:xfrm>
          <a:prstGeom prst="rect">
            <a:avLst/>
          </a:prstGeom>
        </p:spPr>
        <p:txBody>
          <a:bodyPr anchor="b"/>
          <a:lstStyle>
            <a:lvl1pPr>
              <a:lnSpc>
                <a:spcPts val="4800"/>
              </a:lnSpc>
              <a:defRPr sz="4800" b="1" cap="all" baseline="0">
                <a:solidFill>
                  <a:srgbClr val="FFFFFF"/>
                </a:solidFill>
                <a:latin typeface="Arial" charset="0"/>
              </a:defRPr>
            </a:lvl1pPr>
          </a:lstStyle>
          <a:p>
            <a:r>
              <a:rPr lang="en-US" smtClean="0"/>
              <a:t>Click to edit Master title style</a:t>
            </a:r>
            <a:endParaRPr lang="en-US" dirty="0"/>
          </a:p>
        </p:txBody>
      </p:sp>
      <p:sp>
        <p:nvSpPr>
          <p:cNvPr id="10243" name="Text Placeholder 2"/>
          <p:cNvSpPr>
            <a:spLocks noGrp="1"/>
          </p:cNvSpPr>
          <p:nvPr>
            <p:ph type="subTitle" idx="1" hasCustomPrompt="1"/>
          </p:nvPr>
        </p:nvSpPr>
        <p:spPr>
          <a:xfrm>
            <a:off x="457200" y="4402138"/>
            <a:ext cx="6434139" cy="1404938"/>
          </a:xfrm>
        </p:spPr>
        <p:txBody>
          <a:bodyPr anchor="ctr"/>
          <a:lstStyle>
            <a:lvl1pPr marL="0" indent="0">
              <a:lnSpc>
                <a:spcPts val="2200"/>
              </a:lnSpc>
              <a:buFont typeface="Arial" charset="0"/>
              <a:buNone/>
              <a:defRPr sz="2000" b="0">
                <a:solidFill>
                  <a:schemeClr val="bg1"/>
                </a:solidFill>
                <a:latin typeface="Arial" charset="0"/>
              </a:defRPr>
            </a:lvl1pPr>
          </a:lstStyle>
          <a:p>
            <a:r>
              <a:rPr lang="en-US" dirty="0" smtClean="0"/>
              <a:t>Click to edit master subtitle style</a:t>
            </a:r>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4659" t="30410" r="-6860" b="10635"/>
          <a:stretch/>
        </p:blipFill>
        <p:spPr>
          <a:xfrm>
            <a:off x="377826" y="6224587"/>
            <a:ext cx="2876549" cy="501650"/>
          </a:xfrm>
          <a:prstGeom prst="rect">
            <a:avLst/>
          </a:prstGeom>
        </p:spPr>
      </p:pic>
    </p:spTree>
    <p:extLst>
      <p:ext uri="{BB962C8B-B14F-4D97-AF65-F5344CB8AC3E}">
        <p14:creationId xmlns:p14="http://schemas.microsoft.com/office/powerpoint/2010/main" val="562508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bwMode="auto">
          <a:xfrm rot="5400000">
            <a:off x="2370139" y="-2397124"/>
            <a:ext cx="4424363" cy="9174163"/>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5" name="Rectangle 4"/>
          <p:cNvSpPr/>
          <p:nvPr userDrawn="1"/>
        </p:nvSpPr>
        <p:spPr bwMode="auto">
          <a:xfrm rot="5400000">
            <a:off x="3878264" y="519113"/>
            <a:ext cx="1404937"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7" name="Text Placeholder 2"/>
          <p:cNvSpPr>
            <a:spLocks noGrp="1"/>
          </p:cNvSpPr>
          <p:nvPr>
            <p:ph type="subTitle" idx="1" hasCustomPrompt="1"/>
          </p:nvPr>
        </p:nvSpPr>
        <p:spPr>
          <a:xfrm>
            <a:off x="457200" y="4402138"/>
            <a:ext cx="7696200" cy="1404938"/>
          </a:xfrm>
        </p:spPr>
        <p:txBody>
          <a:bodyPr anchor="ctr"/>
          <a:lstStyle>
            <a:lvl1pPr marL="0" indent="0">
              <a:lnSpc>
                <a:spcPts val="2200"/>
              </a:lnSpc>
              <a:buFont typeface="Arial" charset="0"/>
              <a:buNone/>
              <a:defRPr sz="2000" b="0">
                <a:solidFill>
                  <a:schemeClr val="bg1"/>
                </a:solidFill>
                <a:latin typeface="Arial" charset="0"/>
              </a:defRPr>
            </a:lvl1pPr>
          </a:lstStyle>
          <a:p>
            <a:r>
              <a:rPr lang="en-US" dirty="0" smtClean="0"/>
              <a:t>Click to edit master subtitle style</a:t>
            </a:r>
            <a:endParaRPr lang="en-US" dirty="0"/>
          </a:p>
        </p:txBody>
      </p:sp>
      <p:sp>
        <p:nvSpPr>
          <p:cNvPr id="8" name="Title Placeholder 1"/>
          <p:cNvSpPr>
            <a:spLocks noGrp="1"/>
          </p:cNvSpPr>
          <p:nvPr>
            <p:ph type="ctrTitle"/>
          </p:nvPr>
        </p:nvSpPr>
        <p:spPr>
          <a:xfrm>
            <a:off x="452439" y="2979738"/>
            <a:ext cx="8716963" cy="957264"/>
          </a:xfrm>
          <a:prstGeom prst="rect">
            <a:avLst/>
          </a:prstGeom>
        </p:spPr>
        <p:txBody>
          <a:bodyPr anchor="b"/>
          <a:lstStyle>
            <a:lvl1pPr>
              <a:lnSpc>
                <a:spcPts val="4000"/>
              </a:lnSpc>
              <a:defRPr sz="3800" b="1" cap="all" baseline="0">
                <a:solidFill>
                  <a:srgbClr val="FFFFFF"/>
                </a:solidFill>
                <a:latin typeface="Arial"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C8C01F01-A601-4FE5-8E71-6675F782C625}" type="slidenum">
              <a:rPr lang="en-US" altLang="en-US"/>
              <a:pPr/>
              <a:t>‹#›</a:t>
            </a:fld>
            <a:endParaRPr lang="en-US" altLang="en-US"/>
          </a:p>
        </p:txBody>
      </p:sp>
      <p:sp>
        <p:nvSpPr>
          <p:cNvPr id="9" name="Rectangle 7"/>
          <p:cNvSpPr>
            <a:spLocks noGrp="1" noChangeArrowheads="1"/>
          </p:cNvSpPr>
          <p:nvPr>
            <p:ph type="ftr" sz="quarter" idx="11"/>
          </p:nvPr>
        </p:nvSpPr>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2300347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230188" indent="-230188">
              <a:buClr>
                <a:schemeClr val="tx1"/>
              </a:buClr>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hasCustomPrompt="1"/>
          </p:nvPr>
        </p:nvSpPr>
        <p:spPr>
          <a:xfrm>
            <a:off x="452439" y="274639"/>
            <a:ext cx="8229600" cy="646112"/>
          </a:xfrm>
        </p:spPr>
        <p:txBody>
          <a:bodyPr/>
          <a:lstStyle>
            <a:lvl1pPr>
              <a:defRPr sz="2000" cap="none">
                <a:solidFill>
                  <a:srgbClr val="0065A6"/>
                </a:solidFill>
              </a:defRPr>
            </a:lvl1pPr>
          </a:lstStyle>
          <a:p>
            <a:r>
              <a:rPr lang="en-US" dirty="0" smtClean="0"/>
              <a:t>Click to edit master 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fld id="{38EC0547-4173-4FD2-B3AD-CE0209F6F09F}" type="slidenum">
              <a:rPr lang="en-US" altLang="en-US"/>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cxnSp>
        <p:nvCxnSpPr>
          <p:cNvPr id="7" name="Straight Connector 6"/>
          <p:cNvCxnSpPr/>
          <p:nvPr userDrawn="1"/>
        </p:nvCxnSpPr>
        <p:spPr>
          <a:xfrm>
            <a:off x="0" y="93345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1313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439" y="274639"/>
            <a:ext cx="8229600" cy="646112"/>
          </a:xfrm>
        </p:spPr>
        <p:txBody>
          <a:bodyPr/>
          <a:lstStyle>
            <a:lvl1pPr>
              <a:defRPr sz="2000" cap="none">
                <a:solidFill>
                  <a:srgbClr val="0065A6"/>
                </a:solidFill>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fld id="{97C9F2F1-5B60-4828-8D48-CC3CA0267DF1}" type="slidenum">
              <a:rPr lang="en-US" altLang="en-US"/>
              <a:pPr/>
              <a:t>‹#›</a:t>
            </a:fld>
            <a:endParaRPr lang="en-US" altLang="en-US"/>
          </a:p>
        </p:txBody>
      </p:sp>
      <p:sp>
        <p:nvSpPr>
          <p:cNvPr id="4"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20814601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E610E1DF-8D3F-4AD8-AE6B-6D4EC949FB90}" type="slidenum">
              <a:rPr lang="en-US" altLang="en-US"/>
              <a:pPr/>
              <a:t>‹#›</a:t>
            </a:fld>
            <a:endParaRPr lang="en-US" altLang="en-US"/>
          </a:p>
        </p:txBody>
      </p:sp>
      <p:sp>
        <p:nvSpPr>
          <p:cNvPr id="3"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30904506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Blue Background">
    <p:spTree>
      <p:nvGrpSpPr>
        <p:cNvPr id="1" name=""/>
        <p:cNvGrpSpPr/>
        <p:nvPr/>
      </p:nvGrpSpPr>
      <p:grpSpPr>
        <a:xfrm>
          <a:off x="0" y="0"/>
          <a:ext cx="0" cy="0"/>
          <a:chOff x="0" y="0"/>
          <a:chExt cx="0" cy="0"/>
        </a:xfrm>
      </p:grpSpPr>
      <p:sp>
        <p:nvSpPr>
          <p:cNvPr id="7" name="Rectangle 6"/>
          <p:cNvSpPr/>
          <p:nvPr userDrawn="1"/>
        </p:nvSpPr>
        <p:spPr bwMode="auto">
          <a:xfrm rot="5400000">
            <a:off x="1667668" y="-1694656"/>
            <a:ext cx="5829301" cy="9174163"/>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8" name="Rectangle 7"/>
          <p:cNvSpPr>
            <a:spLocks noGrp="1" noChangeArrowheads="1"/>
          </p:cNvSpPr>
          <p:nvPr>
            <p:ph type="ftr" sz="quarter" idx="11"/>
          </p:nvPr>
        </p:nvSpPr>
        <p:spPr>
          <a:xfrm>
            <a:off x="1" y="6626225"/>
            <a:ext cx="7011988" cy="228600"/>
          </a:xfrm>
        </p:spPr>
        <p:txBody>
          <a:bodyPr/>
          <a:lstStyle>
            <a:lvl1pPr>
              <a:defRPr/>
            </a:lvl1pPr>
          </a:lstStyle>
          <a:p>
            <a:r>
              <a:rPr lang="en-US" altLang="en-US"/>
              <a:t>Confidential, unpublished property of Cigna. Do not duplicate or distribute. Use and distribution limited solely to authorized personnel. © 2015 Cigna</a:t>
            </a:r>
          </a:p>
        </p:txBody>
      </p:sp>
      <p:sp>
        <p:nvSpPr>
          <p:cNvPr id="9" name="Slide Number Placeholder 5"/>
          <p:cNvSpPr>
            <a:spLocks noGrp="1"/>
          </p:cNvSpPr>
          <p:nvPr>
            <p:ph type="sldNum" sz="quarter" idx="10"/>
          </p:nvPr>
        </p:nvSpPr>
        <p:spPr>
          <a:xfrm>
            <a:off x="7010400" y="6629401"/>
            <a:ext cx="2133600" cy="212725"/>
          </a:xfrm>
        </p:spPr>
        <p:txBody>
          <a:bodyPr/>
          <a:lstStyle>
            <a:lvl1pPr>
              <a:defRPr/>
            </a:lvl1pPr>
          </a:lstStyle>
          <a:p>
            <a:fld id="{C8C01F01-A601-4FE5-8E71-6675F782C625}" type="slidenum">
              <a:rPr lang="en-US" altLang="en-US"/>
              <a:pPr/>
              <a:t>‹#›</a:t>
            </a:fld>
            <a:endParaRPr lang="en-US" altLang="en-US"/>
          </a:p>
        </p:txBody>
      </p:sp>
    </p:spTree>
    <p:extLst>
      <p:ext uri="{BB962C8B-B14F-4D97-AF65-F5344CB8AC3E}">
        <p14:creationId xmlns:p14="http://schemas.microsoft.com/office/powerpoint/2010/main" val="5960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2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439" y="274638"/>
            <a:ext cx="8229600" cy="639762"/>
          </a:xfrm>
        </p:spPr>
        <p:txBody>
          <a:bodyPr/>
          <a:lstStyle>
            <a:lvl1pPr>
              <a:defRPr sz="2000" cap="none">
                <a:solidFill>
                  <a:srgbClr val="0065A6"/>
                </a:solidFill>
              </a:defRPr>
            </a:lvl1pPr>
          </a:lstStyle>
          <a:p>
            <a:r>
              <a:rPr lang="en-US" dirty="0" smtClean="0"/>
              <a:t>Click to edit master title style</a:t>
            </a:r>
            <a:endParaRPr lang="en-US" dirty="0"/>
          </a:p>
        </p:txBody>
      </p:sp>
      <p:sp>
        <p:nvSpPr>
          <p:cNvPr id="3" name="Text Placeholder 2"/>
          <p:cNvSpPr>
            <a:spLocks noGrp="1"/>
          </p:cNvSpPr>
          <p:nvPr>
            <p:ph type="body" sz="half" idx="1" hasCustomPrompt="1"/>
          </p:nvPr>
        </p:nvSpPr>
        <p:spPr>
          <a:xfrm>
            <a:off x="457200" y="1600201"/>
            <a:ext cx="4038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600201"/>
            <a:ext cx="4038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fld id="{1EBD1014-6CA4-4255-A8D6-49189B873C31}" type="slidenum">
              <a:rPr lang="en-US" altLang="en-US"/>
              <a:pPr/>
              <a:t>‹#›</a:t>
            </a:fld>
            <a:endParaRPr lang="en-US" altLang="en-US"/>
          </a:p>
        </p:txBody>
      </p:sp>
      <p:sp>
        <p:nvSpPr>
          <p:cNvPr id="6"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3531446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 16 </a:t>
            </a:r>
            <a:r>
              <a:rPr lang="en-US" altLang="en-US" dirty="0" err="1" smtClean="0"/>
              <a:t>pt</a:t>
            </a:r>
            <a:endParaRPr lang="en-US" altLang="en-US" dirty="0" smtClean="0"/>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 name="Slide Number Placeholder 5"/>
          <p:cNvSpPr>
            <a:spLocks noGrp="1"/>
          </p:cNvSpPr>
          <p:nvPr>
            <p:ph type="sldNum" sz="quarter" idx="4"/>
          </p:nvPr>
        </p:nvSpPr>
        <p:spPr bwMode="auto">
          <a:xfrm>
            <a:off x="7010400" y="6629401"/>
            <a:ext cx="2133600" cy="212725"/>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000">
                <a:solidFill>
                  <a:srgbClr val="999999"/>
                </a:solidFill>
              </a:defRPr>
            </a:lvl1pPr>
          </a:lstStyle>
          <a:p>
            <a:pPr defTabSz="457200" fontAlgn="base">
              <a:spcBef>
                <a:spcPct val="0"/>
              </a:spcBef>
              <a:spcAft>
                <a:spcPct val="0"/>
              </a:spcAft>
            </a:pPr>
            <a:fld id="{B96EB2AE-DF96-457D-9F43-958D79343F70}" type="slidenum">
              <a:rPr lang="en-US" altLang="en-US">
                <a:latin typeface="Arial" charset="0"/>
                <a:cs typeface="Arial" charset="0"/>
              </a:rPr>
              <a:pPr defTabSz="457200" fontAlgn="base">
                <a:spcBef>
                  <a:spcPct val="0"/>
                </a:spcBef>
                <a:spcAft>
                  <a:spcPct val="0"/>
                </a:spcAft>
              </a:pPr>
              <a:t>‹#›</a:t>
            </a:fld>
            <a:endParaRPr lang="en-US" altLang="en-US">
              <a:latin typeface="Arial" charset="0"/>
              <a:cs typeface="Arial" charset="0"/>
            </a:endParaRPr>
          </a:p>
        </p:txBody>
      </p:sp>
      <p:sp>
        <p:nvSpPr>
          <p:cNvPr id="1031" name="Rectangle 7"/>
          <p:cNvSpPr>
            <a:spLocks noGrp="1" noChangeArrowheads="1"/>
          </p:cNvSpPr>
          <p:nvPr>
            <p:ph type="ftr" sz="quarter" idx="3"/>
          </p:nvPr>
        </p:nvSpPr>
        <p:spPr bwMode="auto">
          <a:xfrm>
            <a:off x="1" y="6626225"/>
            <a:ext cx="7011988" cy="2286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800">
                <a:solidFill>
                  <a:srgbClr val="999999"/>
                </a:solidFill>
                <a:latin typeface="Arial Narrow" pitchFamily="-84" charset="0"/>
                <a:ea typeface="MS PGothic" pitchFamily="34" charset="-128"/>
              </a:defRPr>
            </a:lvl1pPr>
          </a:lstStyle>
          <a:p>
            <a:pPr defTabSz="457200" fontAlgn="base">
              <a:spcBef>
                <a:spcPct val="0"/>
              </a:spcBef>
              <a:spcAft>
                <a:spcPct val="0"/>
              </a:spcAft>
            </a:pPr>
            <a:r>
              <a:rPr lang="en-US" altLang="en-US">
                <a:cs typeface="Arial" charset="0"/>
              </a:rPr>
              <a:t>Confidential, unpublished property of Cigna. Do not duplicate or distribute. Use and distribution limited solely to authorized personnel. © 2015 Cigna</a:t>
            </a:r>
          </a:p>
        </p:txBody>
      </p:sp>
      <p:sp>
        <p:nvSpPr>
          <p:cNvPr id="1029" name="Title Placeholder 26"/>
          <p:cNvSpPr>
            <a:spLocks noGrp="1"/>
          </p:cNvSpPr>
          <p:nvPr>
            <p:ph type="title"/>
          </p:nvPr>
        </p:nvSpPr>
        <p:spPr bwMode="auto">
          <a:xfrm>
            <a:off x="457200" y="273051"/>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pic>
        <p:nvPicPr>
          <p:cNvPr id="7" name="Picture 6"/>
          <p:cNvPicPr>
            <a:picLocks noChangeAspect="1"/>
          </p:cNvPicPr>
          <p:nvPr/>
        </p:nvPicPr>
        <p:blipFill rotWithShape="1">
          <a:blip r:embed="rId9" cstate="print">
            <a:extLst>
              <a:ext uri="{28A0092B-C50C-407E-A947-70E740481C1C}">
                <a14:useLocalDpi xmlns:a14="http://schemas.microsoft.com/office/drawing/2010/main" val="0"/>
              </a:ext>
            </a:extLst>
          </a:blip>
          <a:srcRect r="55752"/>
          <a:stretch/>
        </p:blipFill>
        <p:spPr>
          <a:xfrm>
            <a:off x="6880225" y="5961064"/>
            <a:ext cx="2046288" cy="850899"/>
          </a:xfrm>
          <a:prstGeom prst="rect">
            <a:avLst/>
          </a:prstGeom>
        </p:spPr>
      </p:pic>
    </p:spTree>
    <p:extLst>
      <p:ext uri="{BB962C8B-B14F-4D97-AF65-F5344CB8AC3E}">
        <p14:creationId xmlns:p14="http://schemas.microsoft.com/office/powerpoint/2010/main" val="198993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2000" b="1" kern="1200">
          <a:solidFill>
            <a:srgbClr val="0065A6"/>
          </a:solidFill>
          <a:latin typeface="Arial"/>
          <a:ea typeface="MS PGothic" pitchFamily="34" charset="-128"/>
          <a:cs typeface="Arial"/>
        </a:defRPr>
      </a:lvl1pPr>
      <a:lvl2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2pPr>
      <a:lvl3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3pPr>
      <a:lvl4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4pPr>
      <a:lvl5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1pPr>
      <a:lvl2pPr marL="454025" indent="-22383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2pPr>
      <a:lvl3pPr marL="684213"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3pPr>
      <a:lvl4pPr marL="915988" indent="-231775"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4pPr>
      <a:lvl5pPr marL="1146175"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asshowcase.wordpress.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smtClean="0"/>
              <a:t>SAS MACRO TOOLS Training -</a:t>
            </a:r>
            <a:br>
              <a:rPr lang="en-US" sz="4000" smtClean="0"/>
            </a:br>
            <a:r>
              <a:rPr lang="en-US" sz="4000"/>
              <a:t/>
            </a:r>
            <a:br>
              <a:rPr lang="en-US" sz="4000"/>
            </a:br>
            <a:r>
              <a:rPr lang="en-US" sz="4000" smtClean="0"/>
              <a:t>Make your job </a:t>
            </a:r>
            <a:r>
              <a:rPr lang="en-US" sz="4000" err="1" smtClean="0"/>
              <a:t>eASier</a:t>
            </a:r>
            <a:r>
              <a:rPr lang="en-US" sz="4000" smtClean="0"/>
              <a:t/>
            </a:r>
            <a:br>
              <a:rPr lang="en-US" sz="4000" smtClean="0"/>
            </a:br>
            <a:endParaRPr lang="en-US" sz="4000"/>
          </a:p>
        </p:txBody>
      </p:sp>
      <p:sp>
        <p:nvSpPr>
          <p:cNvPr id="7" name="Text Placeholder 2"/>
          <p:cNvSpPr txBox="1">
            <a:spLocks/>
          </p:cNvSpPr>
          <p:nvPr/>
        </p:nvSpPr>
        <p:spPr bwMode="auto">
          <a:xfrm>
            <a:off x="6400800" y="4402139"/>
            <a:ext cx="2514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defTabSz="457200" eaLnBrk="1" fontAlgn="base" hangingPunct="1">
              <a:lnSpc>
                <a:spcPts val="1500"/>
              </a:lnSpc>
              <a:spcBef>
                <a:spcPct val="20000"/>
              </a:spcBef>
              <a:spcAft>
                <a:spcPct val="0"/>
              </a:spcAft>
              <a:buFont typeface="Arial" charset="0"/>
              <a:buNone/>
            </a:pPr>
            <a:r>
              <a:rPr lang="en-US" altLang="en-US" sz="1600" smtClean="0">
                <a:solidFill>
                  <a:srgbClr val="FFFFFF"/>
                </a:solidFill>
                <a:ea typeface="MS PGothic" pitchFamily="34" charset="-128"/>
              </a:rPr>
              <a:t>Programmer: Peihua Gu</a:t>
            </a:r>
          </a:p>
          <a:p>
            <a:pPr defTabSz="457200" eaLnBrk="1" fontAlgn="base" hangingPunct="1">
              <a:lnSpc>
                <a:spcPts val="1500"/>
              </a:lnSpc>
              <a:spcBef>
                <a:spcPct val="20000"/>
              </a:spcBef>
              <a:spcAft>
                <a:spcPct val="0"/>
              </a:spcAft>
              <a:buFont typeface="Arial" charset="0"/>
              <a:buNone/>
            </a:pPr>
            <a:r>
              <a:rPr lang="en-US" altLang="en-US" sz="1600" smtClean="0">
                <a:solidFill>
                  <a:srgbClr val="FFFFFF"/>
                </a:solidFill>
                <a:ea typeface="MS PGothic" pitchFamily="34" charset="-128"/>
              </a:rPr>
              <a:t>March 2016</a:t>
            </a:r>
          </a:p>
        </p:txBody>
      </p:sp>
    </p:spTree>
    <p:extLst>
      <p:ext uri="{BB962C8B-B14F-4D97-AF65-F5344CB8AC3E}">
        <p14:creationId xmlns:p14="http://schemas.microsoft.com/office/powerpoint/2010/main" val="2667225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PG_MISSPERC Macro – Sample Results II</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7" name="Rectangle 4"/>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152400" y="1524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304800" y="3048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03937032"/>
              </p:ext>
            </p:extLst>
          </p:nvPr>
        </p:nvGraphicFramePr>
        <p:xfrm>
          <a:off x="1905000" y="1371600"/>
          <a:ext cx="5334000" cy="4343400"/>
        </p:xfrm>
        <a:graphic>
          <a:graphicData uri="http://schemas.openxmlformats.org/drawingml/2006/table">
            <a:tbl>
              <a:tblPr/>
              <a:tblGrid>
                <a:gridCol w="1917250"/>
                <a:gridCol w="1072956"/>
                <a:gridCol w="1090546"/>
                <a:gridCol w="1253248"/>
              </a:tblGrid>
              <a:tr h="228600">
                <a:tc>
                  <a:txBody>
                    <a:bodyPr/>
                    <a:lstStyle/>
                    <a:p>
                      <a:pPr algn="l" fontAlgn="b"/>
                      <a:r>
                        <a:rPr lang="en-US" sz="1400" b="1" i="0" u="none" strike="noStrike">
                          <a:solidFill>
                            <a:srgbClr val="FFFFFF"/>
                          </a:solidFill>
                          <a:effectLst/>
                          <a:latin typeface="Arial" panose="020B0604020202020204" pitchFamily="34" charset="0"/>
                          <a:cs typeface="Arial" panose="020B0604020202020204" pitchFamily="34" charset="0"/>
                        </a:rPr>
                        <a:t>Variable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panose="020B0604020202020204" pitchFamily="34" charset="0"/>
                          <a:cs typeface="Arial" panose="020B0604020202020204" pitchFamily="34" charset="0"/>
                        </a:rPr>
                        <a:t>n_miss</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panose="020B0604020202020204" pitchFamily="34" charset="0"/>
                          <a:cs typeface="Arial" panose="020B0604020202020204" pitchFamily="34" charset="0"/>
                        </a:rPr>
                        <a:t>ttlcnt</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panose="020B0604020202020204" pitchFamily="34" charset="0"/>
                          <a:cs typeface="Arial" panose="020B0604020202020204" pitchFamily="34" charset="0"/>
                        </a:rPr>
                        <a:t>miss_perc</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Age_In_Years</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0.00%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err="1">
                          <a:solidFill>
                            <a:srgbClr val="000000"/>
                          </a:solidFill>
                          <a:effectLst/>
                          <a:latin typeface="Arial" panose="020B0604020202020204" pitchFamily="34" charset="0"/>
                          <a:cs typeface="Arial" panose="020B0604020202020204" pitchFamily="34" charset="0"/>
                        </a:rPr>
                        <a:t>Fills_Per_mth</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640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1.48%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ER_Visits</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640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1.48%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Acute_Admits</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640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1.48%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Diabetes</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Hypertension</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CHF</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COPD</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Dialysis_Renal</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CAD_AMI</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Depression_BiPolar</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Intellectual_Disability</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Smoker</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4743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10.98%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Diastolic</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7891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18.26%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Systolic</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7891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18.26%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BMI</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8700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20.13%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A1C_Result</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15318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35.45%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PCP_Visit</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37166</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43215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86.00% </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4277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229600" cy="5423353"/>
          </a:xfrm>
        </p:spPr>
        <p:txBody>
          <a:bodyPr/>
          <a:lstStyle/>
          <a:p>
            <a:pPr marL="454025" lvl="2" indent="0">
              <a:lnSpc>
                <a:spcPct val="110000"/>
              </a:lnSpc>
              <a:buClr>
                <a:schemeClr val="tx1"/>
              </a:buClr>
              <a:buNone/>
            </a:pPr>
            <a:endParaRPr lang="en-US" altLang="en-US" sz="1400"/>
          </a:p>
          <a:p>
            <a:pPr>
              <a:lnSpc>
                <a:spcPct val="110000"/>
              </a:lnSpc>
              <a:buFont typeface="Wingdings" pitchFamily="2" charset="2"/>
              <a:buChar char="§"/>
            </a:pPr>
            <a:r>
              <a:rPr lang="en-US" altLang="en-US" sz="1400" b="1" smtClean="0"/>
              <a:t>Objective</a:t>
            </a:r>
          </a:p>
          <a:p>
            <a:pPr lvl="2">
              <a:lnSpc>
                <a:spcPct val="110000"/>
              </a:lnSpc>
              <a:buFont typeface="Wingdings" pitchFamily="2" charset="2"/>
              <a:buChar char="§"/>
            </a:pPr>
            <a:r>
              <a:rPr lang="en-US" sz="1400"/>
              <a:t>Create summary metrics (count, average, etc.) by a set of classification variables</a:t>
            </a:r>
          </a:p>
          <a:p>
            <a:pPr marL="454025" lvl="2" indent="0">
              <a:lnSpc>
                <a:spcPct val="110000"/>
              </a:lnSpc>
              <a:buNone/>
            </a:pPr>
            <a:endParaRPr lang="en-US" altLang="en-US" sz="1400" smtClean="0"/>
          </a:p>
          <a:p>
            <a:pPr>
              <a:lnSpc>
                <a:spcPct val="110000"/>
              </a:lnSpc>
              <a:buFont typeface="Wingdings" pitchFamily="2" charset="2"/>
              <a:buChar char="§"/>
            </a:pPr>
            <a:r>
              <a:rPr lang="en-US" altLang="en-US" sz="1400" b="1" smtClean="0"/>
              <a:t>Application</a:t>
            </a:r>
          </a:p>
          <a:p>
            <a:pPr lvl="2">
              <a:lnSpc>
                <a:spcPct val="110000"/>
              </a:lnSpc>
              <a:buFont typeface="Wingdings" pitchFamily="2" charset="2"/>
              <a:buChar char="§"/>
            </a:pPr>
            <a:r>
              <a:rPr lang="en-US" altLang="en-US" sz="1400" smtClean="0"/>
              <a:t>Any SAS input dataset </a:t>
            </a:r>
          </a:p>
          <a:p>
            <a:pPr lvl="2">
              <a:lnSpc>
                <a:spcPct val="110000"/>
              </a:lnSpc>
              <a:buFont typeface="Wingdings" pitchFamily="2" charset="2"/>
              <a:buChar char="§"/>
            </a:pPr>
            <a:r>
              <a:rPr lang="en-US" altLang="en-US" sz="1400" smtClean="0"/>
              <a:t>Any PROC SQL summary functions (mean, min, max, sum…) </a:t>
            </a:r>
            <a:r>
              <a:rPr lang="en-US" altLang="en-US" sz="1400"/>
              <a:t>can be used </a:t>
            </a:r>
            <a:endParaRPr lang="en-US" altLang="en-US" sz="1400" smtClean="0"/>
          </a:p>
          <a:p>
            <a:pPr marL="454025" lvl="2" indent="0">
              <a:lnSpc>
                <a:spcPct val="110000"/>
              </a:lnSpc>
              <a:buNone/>
            </a:pPr>
            <a:r>
              <a:rPr lang="en-US" altLang="en-US" sz="1400"/>
              <a:t>		</a:t>
            </a:r>
            <a:endParaRPr lang="en-US" altLang="en-US" sz="1400" smtClean="0"/>
          </a:p>
          <a:p>
            <a:pPr>
              <a:lnSpc>
                <a:spcPct val="110000"/>
              </a:lnSpc>
              <a:buFont typeface="Wingdings" pitchFamily="2" charset="2"/>
              <a:buChar char="§"/>
            </a:pPr>
            <a:r>
              <a:rPr lang="en-US" altLang="en-US" sz="1400" b="1" smtClean="0"/>
              <a:t>Results</a:t>
            </a:r>
            <a:endParaRPr lang="en-US" altLang="en-US" sz="1400" b="1"/>
          </a:p>
          <a:p>
            <a:pPr lvl="2">
              <a:lnSpc>
                <a:spcPct val="110000"/>
              </a:lnSpc>
              <a:buFont typeface="Wingdings" pitchFamily="2" charset="2"/>
              <a:buChar char="§"/>
            </a:pPr>
            <a:r>
              <a:rPr lang="en-US" sz="1400"/>
              <a:t>A SAS output dataset listing summary metrics by the specified classification variables</a:t>
            </a:r>
          </a:p>
          <a:p>
            <a:pPr marL="454025" lvl="2" indent="0">
              <a:lnSpc>
                <a:spcPct val="110000"/>
              </a:lnSpc>
              <a:buNone/>
            </a:pPr>
            <a:endParaRPr lang="en-US" altLang="en-US" sz="1400" b="1" smtClean="0"/>
          </a:p>
          <a:p>
            <a:pPr marL="0" indent="0">
              <a:buNone/>
            </a:pPr>
            <a:endParaRPr lang="en-US" sz="1400"/>
          </a:p>
        </p:txBody>
      </p:sp>
      <p:sp>
        <p:nvSpPr>
          <p:cNvPr id="3" name="Title 2"/>
          <p:cNvSpPr>
            <a:spLocks noGrp="1"/>
          </p:cNvSpPr>
          <p:nvPr>
            <p:ph type="title"/>
          </p:nvPr>
        </p:nvSpPr>
        <p:spPr>
          <a:xfrm>
            <a:off x="452439" y="293689"/>
            <a:ext cx="8229600" cy="646112"/>
          </a:xfrm>
        </p:spPr>
        <p:txBody>
          <a:bodyPr/>
          <a:lstStyle/>
          <a:p>
            <a:r>
              <a:rPr lang="en-US" smtClean="0"/>
              <a:t>PG_SQL_GRP Macro - Introduction</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Tree>
    <p:extLst>
      <p:ext uri="{BB962C8B-B14F-4D97-AF65-F5344CB8AC3E}">
        <p14:creationId xmlns:p14="http://schemas.microsoft.com/office/powerpoint/2010/main" val="538617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a:t>PG_SQL_GRP Macro – Macro </a:t>
            </a:r>
            <a:r>
              <a:rPr lang="en-US" smtClean="0"/>
              <a:t>Code </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2" name="Rectangle 1"/>
          <p:cNvSpPr/>
          <p:nvPr/>
        </p:nvSpPr>
        <p:spPr>
          <a:xfrm>
            <a:off x="304800" y="990600"/>
            <a:ext cx="8686800" cy="5770811"/>
          </a:xfrm>
          <a:prstGeom prst="rect">
            <a:avLst/>
          </a:prstGeom>
        </p:spPr>
        <p:txBody>
          <a:bodyPr wrap="square">
            <a:spAutoFit/>
          </a:bodyPr>
          <a:lstStyle/>
          <a:p>
            <a:r>
              <a:rPr lang="en-US" sz="900" b="1">
                <a:solidFill>
                  <a:srgbClr val="000080"/>
                </a:solidFill>
                <a:latin typeface="Arial" panose="020B0604020202020204" pitchFamily="34" charset="0"/>
                <a:cs typeface="Arial" panose="020B0604020202020204" pitchFamily="34" charset="0"/>
              </a:rPr>
              <a:t>%macro</a:t>
            </a:r>
            <a:r>
              <a:rPr lang="en-US" sz="900" b="1">
                <a:solidFill>
                  <a:srgbClr val="000000"/>
                </a:solidFill>
                <a:latin typeface="Arial" panose="020B0604020202020204" pitchFamily="34" charset="0"/>
                <a:cs typeface="Arial" panose="020B0604020202020204" pitchFamily="34" charset="0"/>
              </a:rPr>
              <a:t> pg_sql_grp(dsn_in=, dsn_out=, ord=, fmt=, func=, grp=, var=,nm=);</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%let</a:t>
            </a:r>
            <a:r>
              <a:rPr lang="en-US" sz="900" b="1">
                <a:solidFill>
                  <a:srgbClr val="000000"/>
                </a:solidFill>
                <a:latin typeface="Arial" panose="020B0604020202020204" pitchFamily="34" charset="0"/>
                <a:cs typeface="Arial" panose="020B0604020202020204" pitchFamily="34" charset="0"/>
              </a:rPr>
              <a:t> _grpcnt=</a:t>
            </a:r>
            <a:r>
              <a:rPr lang="en-US" sz="900" b="1">
                <a:solidFill>
                  <a:srgbClr val="0000FF"/>
                </a:solidFill>
                <a:latin typeface="Arial" panose="020B0604020202020204" pitchFamily="34" charset="0"/>
                <a:cs typeface="Arial" panose="020B0604020202020204" pitchFamily="34" charset="0"/>
              </a:rPr>
              <a:t>%sysfunc</a:t>
            </a:r>
            <a:r>
              <a:rPr lang="en-US" sz="900" b="1">
                <a:solidFill>
                  <a:srgbClr val="000000"/>
                </a:solidFill>
                <a:latin typeface="Arial" panose="020B0604020202020204" pitchFamily="34" charset="0"/>
                <a:cs typeface="Arial" panose="020B0604020202020204" pitchFamily="34" charset="0"/>
              </a:rPr>
              <a:t>(countw(&amp;grp));</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%let</a:t>
            </a:r>
            <a:r>
              <a:rPr lang="en-US" sz="900" b="1">
                <a:solidFill>
                  <a:srgbClr val="000000"/>
                </a:solidFill>
                <a:latin typeface="Arial" panose="020B0604020202020204" pitchFamily="34" charset="0"/>
                <a:cs typeface="Arial" panose="020B0604020202020204" pitchFamily="34" charset="0"/>
              </a:rPr>
              <a:t> _varcnt=</a:t>
            </a:r>
            <a:r>
              <a:rPr lang="en-US" sz="900" b="1">
                <a:solidFill>
                  <a:srgbClr val="0000FF"/>
                </a:solidFill>
                <a:latin typeface="Arial" panose="020B0604020202020204" pitchFamily="34" charset="0"/>
                <a:cs typeface="Arial" panose="020B0604020202020204" pitchFamily="34" charset="0"/>
              </a:rPr>
              <a:t>%sysfunc</a:t>
            </a:r>
            <a:r>
              <a:rPr lang="en-US" sz="900" b="1">
                <a:solidFill>
                  <a:srgbClr val="000000"/>
                </a:solidFill>
                <a:latin typeface="Arial" panose="020B0604020202020204" pitchFamily="34" charset="0"/>
                <a:cs typeface="Arial" panose="020B0604020202020204" pitchFamily="34" charset="0"/>
              </a:rPr>
              <a:t>(countw(&amp;var</a:t>
            </a:r>
            <a:r>
              <a:rPr lang="en-US" sz="900" b="1" smtClean="0">
                <a:solidFill>
                  <a:srgbClr val="000000"/>
                </a:solidFill>
                <a:latin typeface="Arial" panose="020B0604020202020204" pitchFamily="34" charset="0"/>
                <a:cs typeface="Arial" panose="020B0604020202020204" pitchFamily="34" charset="0"/>
              </a:rPr>
              <a:t>));</a:t>
            </a:r>
          </a:p>
          <a:p>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proc sql;</a:t>
            </a:r>
          </a:p>
          <a:p>
            <a:r>
              <a:rPr lang="en-US" sz="900" b="1">
                <a:solidFill>
                  <a:srgbClr val="000000"/>
                </a:solidFill>
                <a:latin typeface="Arial" panose="020B0604020202020204" pitchFamily="34" charset="0"/>
                <a:cs typeface="Arial" panose="020B0604020202020204" pitchFamily="34" charset="0"/>
              </a:rPr>
              <a:t>	</a:t>
            </a:r>
            <a:r>
              <a:rPr lang="en-US" sz="900" b="1" smtClean="0">
                <a:solidFill>
                  <a:srgbClr val="000000"/>
                </a:solidFill>
                <a:latin typeface="Arial" panose="020B0604020202020204" pitchFamily="34" charset="0"/>
                <a:cs typeface="Arial" panose="020B0604020202020204" pitchFamily="34" charset="0"/>
              </a:rPr>
              <a:t>	create </a:t>
            </a:r>
            <a:r>
              <a:rPr lang="en-US" sz="900" b="1">
                <a:solidFill>
                  <a:srgbClr val="000000"/>
                </a:solidFill>
                <a:latin typeface="Arial" panose="020B0604020202020204" pitchFamily="34" charset="0"/>
                <a:cs typeface="Arial" panose="020B0604020202020204" pitchFamily="34" charset="0"/>
              </a:rPr>
              <a:t>table &amp;</a:t>
            </a:r>
            <a:r>
              <a:rPr lang="en-US" sz="900" b="1">
                <a:solidFill>
                  <a:srgbClr val="008080"/>
                </a:solidFill>
                <a:latin typeface="Arial" panose="020B0604020202020204" pitchFamily="34" charset="0"/>
                <a:cs typeface="Arial" panose="020B0604020202020204" pitchFamily="34" charset="0"/>
              </a:rPr>
              <a:t>dsn_out.</a:t>
            </a:r>
            <a:r>
              <a:rPr lang="en-US" sz="900" b="1">
                <a:solidFill>
                  <a:srgbClr val="000000"/>
                </a:solidFill>
                <a:latin typeface="Arial" panose="020B0604020202020204" pitchFamily="34" charset="0"/>
                <a:cs typeface="Arial" panose="020B0604020202020204" pitchFamily="34" charset="0"/>
              </a:rPr>
              <a:t> as</a:t>
            </a:r>
          </a:p>
          <a:p>
            <a:r>
              <a:rPr lang="en-US" sz="900" b="1">
                <a:solidFill>
                  <a:srgbClr val="000000"/>
                </a:solidFill>
                <a:latin typeface="Arial" panose="020B0604020202020204" pitchFamily="34" charset="0"/>
                <a:cs typeface="Arial" panose="020B0604020202020204" pitchFamily="34" charset="0"/>
              </a:rPr>
              <a:t>			select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%do</a:t>
            </a:r>
            <a:r>
              <a:rPr lang="en-US" sz="900" b="1">
                <a:solidFill>
                  <a:srgbClr val="000000"/>
                </a:solidFill>
                <a:latin typeface="Arial" panose="020B0604020202020204" pitchFamily="34" charset="0"/>
                <a:cs typeface="Arial" panose="020B0604020202020204" pitchFamily="34" charset="0"/>
              </a:rPr>
              <a:t> _i=</a:t>
            </a:r>
            <a:r>
              <a:rPr lang="en-US" sz="900" b="1">
                <a:solidFill>
                  <a:srgbClr val="008080"/>
                </a:solidFill>
                <a:latin typeface="Arial" panose="020B0604020202020204" pitchFamily="34" charset="0"/>
                <a:cs typeface="Arial" panose="020B0604020202020204" pitchFamily="34" charset="0"/>
              </a:rPr>
              <a:t>1</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%to</a:t>
            </a:r>
            <a:r>
              <a:rPr lang="en-US" sz="900" b="1">
                <a:solidFill>
                  <a:srgbClr val="000000"/>
                </a:solidFill>
                <a:latin typeface="Arial" panose="020B0604020202020204" pitchFamily="34" charset="0"/>
                <a:cs typeface="Arial" panose="020B0604020202020204" pitchFamily="34" charset="0"/>
              </a:rPr>
              <a:t> &amp;_grpcnt;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%scan</a:t>
            </a:r>
            <a:r>
              <a:rPr lang="en-US" sz="900" b="1">
                <a:solidFill>
                  <a:srgbClr val="000000"/>
                </a:solidFill>
                <a:latin typeface="Arial" panose="020B0604020202020204" pitchFamily="34" charset="0"/>
                <a:cs typeface="Arial" panose="020B0604020202020204" pitchFamily="34" charset="0"/>
              </a:rPr>
              <a:t>(&amp;grp, &amp;_i),</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%end</a:t>
            </a:r>
            <a:r>
              <a:rPr lang="en-US" sz="900" b="1">
                <a:solidFill>
                  <a:srgbClr val="000000"/>
                </a:solidFill>
                <a:latin typeface="Arial" panose="020B0604020202020204" pitchFamily="34" charset="0"/>
                <a:cs typeface="Arial" panose="020B0604020202020204" pitchFamily="34" charset="0"/>
              </a:rPr>
              <a:t>;</a:t>
            </a:r>
          </a:p>
          <a:p>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%do</a:t>
            </a:r>
            <a:r>
              <a:rPr lang="en-US" sz="900" b="1">
                <a:solidFill>
                  <a:srgbClr val="000000"/>
                </a:solidFill>
                <a:latin typeface="Arial" panose="020B0604020202020204" pitchFamily="34" charset="0"/>
                <a:cs typeface="Arial" panose="020B0604020202020204" pitchFamily="34" charset="0"/>
              </a:rPr>
              <a:t> _j=</a:t>
            </a:r>
            <a:r>
              <a:rPr lang="en-US" sz="900" b="1">
                <a:solidFill>
                  <a:srgbClr val="008080"/>
                </a:solidFill>
                <a:latin typeface="Arial" panose="020B0604020202020204" pitchFamily="34" charset="0"/>
                <a:cs typeface="Arial" panose="020B0604020202020204" pitchFamily="34" charset="0"/>
              </a:rPr>
              <a:t>1</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%to</a:t>
            </a:r>
            <a:r>
              <a:rPr lang="en-US" sz="900" b="1">
                <a:solidFill>
                  <a:srgbClr val="000000"/>
                </a:solidFill>
                <a:latin typeface="Arial" panose="020B0604020202020204" pitchFamily="34" charset="0"/>
                <a:cs typeface="Arial" panose="020B0604020202020204" pitchFamily="34" charset="0"/>
              </a:rPr>
              <a:t> &amp;_varcnt;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%if</a:t>
            </a:r>
            <a:r>
              <a:rPr lang="en-US" sz="900" b="1">
                <a:solidFill>
                  <a:srgbClr val="000000"/>
                </a:solidFill>
                <a:latin typeface="Arial" panose="020B0604020202020204" pitchFamily="34" charset="0"/>
                <a:cs typeface="Arial" panose="020B0604020202020204" pitchFamily="34" charset="0"/>
              </a:rPr>
              <a:t> &amp;_j&gt;</a:t>
            </a:r>
            <a:r>
              <a:rPr lang="en-US" sz="900" b="1">
                <a:solidFill>
                  <a:srgbClr val="008080"/>
                </a:solidFill>
                <a:latin typeface="Arial" panose="020B0604020202020204" pitchFamily="34" charset="0"/>
                <a:cs typeface="Arial" panose="020B0604020202020204" pitchFamily="34" charset="0"/>
              </a:rPr>
              <a:t>1</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%then</a:t>
            </a:r>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p>
          <a:p>
            <a:r>
              <a:rPr lang="en-US" sz="900" b="1">
                <a:solidFill>
                  <a:srgbClr val="000000"/>
                </a:solidFill>
                <a:latin typeface="Arial" panose="020B0604020202020204" pitchFamily="34" charset="0"/>
                <a:cs typeface="Arial" panose="020B0604020202020204" pitchFamily="34" charset="0"/>
              </a:rPr>
              <a:t>				&amp;</a:t>
            </a:r>
            <a:r>
              <a:rPr lang="en-US" sz="900" b="1">
                <a:solidFill>
                  <a:srgbClr val="008080"/>
                </a:solidFill>
                <a:latin typeface="Arial" panose="020B0604020202020204" pitchFamily="34" charset="0"/>
                <a:cs typeface="Arial" panose="020B0604020202020204" pitchFamily="34" charset="0"/>
              </a:rPr>
              <a:t>func.</a:t>
            </a:r>
            <a:r>
              <a:rPr lang="en-US" sz="900" b="1">
                <a:solidFill>
                  <a:srgbClr val="000000"/>
                </a:solidFill>
                <a:latin typeface="Arial" panose="020B0604020202020204" pitchFamily="34" charset="0"/>
                <a:cs typeface="Arial" panose="020B0604020202020204" pitchFamily="34" charset="0"/>
              </a:rPr>
              <a:t>(</a:t>
            </a:r>
            <a:r>
              <a:rPr lang="en-US" sz="900" b="1">
                <a:solidFill>
                  <a:srgbClr val="0000FF"/>
                </a:solidFill>
                <a:latin typeface="Arial" panose="020B0604020202020204" pitchFamily="34" charset="0"/>
                <a:cs typeface="Arial" panose="020B0604020202020204" pitchFamily="34" charset="0"/>
              </a:rPr>
              <a:t>%scan</a:t>
            </a:r>
            <a:r>
              <a:rPr lang="en-US" sz="900" b="1">
                <a:solidFill>
                  <a:srgbClr val="000000"/>
                </a:solidFill>
                <a:latin typeface="Arial" panose="020B0604020202020204" pitchFamily="34" charset="0"/>
                <a:cs typeface="Arial" panose="020B0604020202020204" pitchFamily="34" charset="0"/>
              </a:rPr>
              <a:t>(&amp;var, &amp;_j)) as </a:t>
            </a:r>
            <a:r>
              <a:rPr lang="en-US" sz="900" b="1">
                <a:solidFill>
                  <a:srgbClr val="0000FF"/>
                </a:solidFill>
                <a:latin typeface="Arial" panose="020B0604020202020204" pitchFamily="34" charset="0"/>
                <a:cs typeface="Arial" panose="020B0604020202020204" pitchFamily="34" charset="0"/>
              </a:rPr>
              <a:t>%scan</a:t>
            </a:r>
            <a:r>
              <a:rPr lang="en-US" sz="900" b="1">
                <a:solidFill>
                  <a:srgbClr val="000000"/>
                </a:solidFill>
                <a:latin typeface="Arial" panose="020B0604020202020204" pitchFamily="34" charset="0"/>
                <a:cs typeface="Arial" panose="020B0604020202020204" pitchFamily="34" charset="0"/>
              </a:rPr>
              <a:t>(&amp;var, &amp;_j)&amp;nm format=&amp;fmt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%end</a:t>
            </a:r>
            <a:r>
              <a:rPr lang="en-US" sz="900" b="1" smtClean="0">
                <a:solidFill>
                  <a:srgbClr val="000000"/>
                </a:solidFill>
                <a:latin typeface="Arial" panose="020B0604020202020204" pitchFamily="34" charset="0"/>
                <a:cs typeface="Arial" panose="020B0604020202020204" pitchFamily="34" charset="0"/>
              </a:rPr>
              <a:t>;</a:t>
            </a:r>
          </a:p>
          <a:p>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,count(*) as </a:t>
            </a:r>
            <a:r>
              <a:rPr lang="en-US" sz="900" b="1" smtClean="0">
                <a:solidFill>
                  <a:srgbClr val="000000"/>
                </a:solidFill>
                <a:latin typeface="Arial" panose="020B0604020202020204" pitchFamily="34" charset="0"/>
                <a:cs typeface="Arial" panose="020B0604020202020204" pitchFamily="34" charset="0"/>
              </a:rPr>
              <a:t>cnt</a:t>
            </a:r>
          </a:p>
          <a:p>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from &amp;</a:t>
            </a:r>
            <a:r>
              <a:rPr lang="en-US" sz="900" b="1">
                <a:solidFill>
                  <a:srgbClr val="008080"/>
                </a:solidFill>
                <a:latin typeface="Arial" panose="020B0604020202020204" pitchFamily="34" charset="0"/>
                <a:cs typeface="Arial" panose="020B0604020202020204" pitchFamily="34" charset="0"/>
              </a:rPr>
              <a:t>dsn_in.</a:t>
            </a:r>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group by</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%do</a:t>
            </a:r>
            <a:r>
              <a:rPr lang="en-US" sz="900" b="1">
                <a:solidFill>
                  <a:srgbClr val="000000"/>
                </a:solidFill>
                <a:latin typeface="Arial" panose="020B0604020202020204" pitchFamily="34" charset="0"/>
                <a:cs typeface="Arial" panose="020B0604020202020204" pitchFamily="34" charset="0"/>
              </a:rPr>
              <a:t> _i=</a:t>
            </a:r>
            <a:r>
              <a:rPr lang="en-US" sz="900" b="1">
                <a:solidFill>
                  <a:srgbClr val="008080"/>
                </a:solidFill>
                <a:latin typeface="Arial" panose="020B0604020202020204" pitchFamily="34" charset="0"/>
                <a:cs typeface="Arial" panose="020B0604020202020204" pitchFamily="34" charset="0"/>
              </a:rPr>
              <a:t>1</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%to</a:t>
            </a:r>
            <a:r>
              <a:rPr lang="en-US" sz="900" b="1">
                <a:solidFill>
                  <a:srgbClr val="000000"/>
                </a:solidFill>
                <a:latin typeface="Arial" panose="020B0604020202020204" pitchFamily="34" charset="0"/>
                <a:cs typeface="Arial" panose="020B0604020202020204" pitchFamily="34" charset="0"/>
              </a:rPr>
              <a:t> &amp;_grpcnt;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%if</a:t>
            </a:r>
            <a:r>
              <a:rPr lang="en-US" sz="900" b="1">
                <a:solidFill>
                  <a:srgbClr val="000000"/>
                </a:solidFill>
                <a:latin typeface="Arial" panose="020B0604020202020204" pitchFamily="34" charset="0"/>
                <a:cs typeface="Arial" panose="020B0604020202020204" pitchFamily="34" charset="0"/>
              </a:rPr>
              <a:t> &amp;_i&gt;</a:t>
            </a:r>
            <a:r>
              <a:rPr lang="en-US" sz="900" b="1">
                <a:solidFill>
                  <a:srgbClr val="008080"/>
                </a:solidFill>
                <a:latin typeface="Arial" panose="020B0604020202020204" pitchFamily="34" charset="0"/>
                <a:cs typeface="Arial" panose="020B0604020202020204" pitchFamily="34" charset="0"/>
              </a:rPr>
              <a:t>1</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%then</a:t>
            </a:r>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%scan</a:t>
            </a:r>
            <a:r>
              <a:rPr lang="en-US" sz="900" b="1">
                <a:solidFill>
                  <a:srgbClr val="000000"/>
                </a:solidFill>
                <a:latin typeface="Arial" panose="020B0604020202020204" pitchFamily="34" charset="0"/>
                <a:cs typeface="Arial" panose="020B0604020202020204" pitchFamily="34" charset="0"/>
              </a:rPr>
              <a:t>(&amp;grp, &amp;_i)</a:t>
            </a:r>
          </a:p>
          <a:p>
            <a:r>
              <a:rPr lang="en-US" sz="900" b="1" smtClean="0">
                <a:solidFill>
                  <a:srgbClr val="000000"/>
                </a:solidFill>
                <a:latin typeface="Arial" panose="020B0604020202020204" pitchFamily="34" charset="0"/>
                <a:cs typeface="Arial" panose="020B0604020202020204" pitchFamily="34" charset="0"/>
              </a:rPr>
              <a:t>	</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%end</a:t>
            </a:r>
            <a:r>
              <a:rPr lang="en-US" sz="900" b="1" smtClean="0">
                <a:solidFill>
                  <a:srgbClr val="000000"/>
                </a:solidFill>
                <a:latin typeface="Arial" panose="020B0604020202020204" pitchFamily="34" charset="0"/>
                <a:cs typeface="Arial" panose="020B0604020202020204" pitchFamily="34" charset="0"/>
              </a:rPr>
              <a:t>;</a:t>
            </a:r>
          </a:p>
          <a:p>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r>
              <a:rPr lang="en-US" sz="900" b="1" smtClean="0">
                <a:solidFill>
                  <a:srgbClr val="000000"/>
                </a:solidFill>
                <a:latin typeface="Arial" panose="020B0604020202020204" pitchFamily="34" charset="0"/>
                <a:cs typeface="Arial" panose="020B0604020202020204" pitchFamily="34" charset="0"/>
              </a:rPr>
              <a:t>	</a:t>
            </a:r>
            <a:r>
              <a:rPr lang="en-US" sz="900" b="1" smtClean="0">
                <a:solidFill>
                  <a:srgbClr val="0000FF"/>
                </a:solidFill>
                <a:latin typeface="Arial" panose="020B0604020202020204" pitchFamily="34" charset="0"/>
                <a:cs typeface="Arial" panose="020B0604020202020204" pitchFamily="34" charset="0"/>
              </a:rPr>
              <a:t>%</a:t>
            </a:r>
            <a:r>
              <a:rPr lang="en-US" sz="900" b="1">
                <a:solidFill>
                  <a:srgbClr val="0000FF"/>
                </a:solidFill>
                <a:latin typeface="Arial" panose="020B0604020202020204" pitchFamily="34" charset="0"/>
                <a:cs typeface="Arial" panose="020B0604020202020204" pitchFamily="34" charset="0"/>
              </a:rPr>
              <a:t>if</a:t>
            </a:r>
            <a:r>
              <a:rPr lang="en-US" sz="900" b="1">
                <a:solidFill>
                  <a:srgbClr val="000000"/>
                </a:solidFill>
                <a:latin typeface="Arial" panose="020B0604020202020204" pitchFamily="34" charset="0"/>
                <a:cs typeface="Arial" panose="020B0604020202020204" pitchFamily="34" charset="0"/>
              </a:rPr>
              <a:t> &amp;ord=N </a:t>
            </a:r>
            <a:r>
              <a:rPr lang="en-US" sz="900" b="1">
                <a:solidFill>
                  <a:srgbClr val="0000FF"/>
                </a:solidFill>
                <a:latin typeface="Arial" panose="020B0604020202020204" pitchFamily="34" charset="0"/>
                <a:cs typeface="Arial" panose="020B0604020202020204" pitchFamily="34" charset="0"/>
              </a:rPr>
              <a:t>%then</a:t>
            </a:r>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%do</a:t>
            </a:r>
            <a:r>
              <a:rPr lang="en-US" sz="900" b="1">
                <a:solidFill>
                  <a:srgbClr val="000000"/>
                </a:solidFill>
                <a:latin typeface="Arial" panose="020B0604020202020204" pitchFamily="34" charset="0"/>
                <a:cs typeface="Arial" panose="020B0604020202020204" pitchFamily="34" charset="0"/>
              </a:rPr>
              <a: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%goto</a:t>
            </a:r>
            <a:r>
              <a:rPr lang="en-US" sz="900" b="1">
                <a:solidFill>
                  <a:srgbClr val="000000"/>
                </a:solidFill>
                <a:latin typeface="Arial" panose="020B0604020202020204" pitchFamily="34" charset="0"/>
                <a:cs typeface="Arial" panose="020B0604020202020204" pitchFamily="34" charset="0"/>
              </a:rPr>
              <a:t> exit;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%end</a:t>
            </a:r>
            <a:r>
              <a:rPr lang="en-US" sz="900" b="1" smtClean="0">
                <a:solidFill>
                  <a:srgbClr val="000000"/>
                </a:solidFill>
                <a:latin typeface="Arial" panose="020B0604020202020204" pitchFamily="34" charset="0"/>
                <a:cs typeface="Arial" panose="020B0604020202020204" pitchFamily="34" charset="0"/>
              </a:rPr>
              <a:t>;</a:t>
            </a:r>
          </a:p>
          <a:p>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r>
              <a:rPr lang="en-US" sz="900" b="1" smtClean="0">
                <a:solidFill>
                  <a:srgbClr val="000000"/>
                </a:solidFill>
                <a:latin typeface="Arial" panose="020B0604020202020204" pitchFamily="34" charset="0"/>
                <a:cs typeface="Arial" panose="020B0604020202020204" pitchFamily="34" charset="0"/>
              </a:rPr>
              <a:t>	order </a:t>
            </a:r>
            <a:r>
              <a:rPr lang="en-US" sz="900" b="1">
                <a:solidFill>
                  <a:srgbClr val="000000"/>
                </a:solidFill>
                <a:latin typeface="Arial" panose="020B0604020202020204" pitchFamily="34" charset="0"/>
                <a:cs typeface="Arial" panose="020B0604020202020204" pitchFamily="34" charset="0"/>
              </a:rPr>
              <a:t>by</a:t>
            </a:r>
          </a:p>
          <a:p>
            <a:r>
              <a:rPr lang="en-US" sz="900" b="1" smtClean="0">
                <a:solidFill>
                  <a:srgbClr val="000000"/>
                </a:solidFill>
                <a:latin typeface="Arial" panose="020B0604020202020204" pitchFamily="34" charset="0"/>
                <a:cs typeface="Arial" panose="020B0604020202020204" pitchFamily="34" charset="0"/>
              </a:rPr>
              <a:t>	</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%do</a:t>
            </a:r>
            <a:r>
              <a:rPr lang="en-US" sz="900" b="1">
                <a:solidFill>
                  <a:srgbClr val="000000"/>
                </a:solidFill>
                <a:latin typeface="Arial" panose="020B0604020202020204" pitchFamily="34" charset="0"/>
                <a:cs typeface="Arial" panose="020B0604020202020204" pitchFamily="34" charset="0"/>
              </a:rPr>
              <a:t> _i=</a:t>
            </a:r>
            <a:r>
              <a:rPr lang="en-US" sz="900" b="1">
                <a:solidFill>
                  <a:srgbClr val="008080"/>
                </a:solidFill>
                <a:latin typeface="Arial" panose="020B0604020202020204" pitchFamily="34" charset="0"/>
                <a:cs typeface="Arial" panose="020B0604020202020204" pitchFamily="34" charset="0"/>
              </a:rPr>
              <a:t>1</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%to</a:t>
            </a:r>
            <a:r>
              <a:rPr lang="en-US" sz="900" b="1">
                <a:solidFill>
                  <a:srgbClr val="000000"/>
                </a:solidFill>
                <a:latin typeface="Arial" panose="020B0604020202020204" pitchFamily="34" charset="0"/>
                <a:cs typeface="Arial" panose="020B0604020202020204" pitchFamily="34" charset="0"/>
              </a:rPr>
              <a:t> &amp;_grpcnt;</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%if</a:t>
            </a:r>
            <a:r>
              <a:rPr lang="en-US" sz="900" b="1">
                <a:solidFill>
                  <a:srgbClr val="000000"/>
                </a:solidFill>
                <a:latin typeface="Arial" panose="020B0604020202020204" pitchFamily="34" charset="0"/>
                <a:cs typeface="Arial" panose="020B0604020202020204" pitchFamily="34" charset="0"/>
              </a:rPr>
              <a:t> &amp;_i&gt;</a:t>
            </a:r>
            <a:r>
              <a:rPr lang="en-US" sz="900" b="1">
                <a:solidFill>
                  <a:srgbClr val="008080"/>
                </a:solidFill>
                <a:latin typeface="Arial" panose="020B0604020202020204" pitchFamily="34" charset="0"/>
                <a:cs typeface="Arial" panose="020B0604020202020204" pitchFamily="34" charset="0"/>
              </a:rPr>
              <a:t>1</a:t>
            </a:r>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%then</a:t>
            </a:r>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%scan</a:t>
            </a:r>
            <a:r>
              <a:rPr lang="en-US" sz="900" b="1">
                <a:solidFill>
                  <a:srgbClr val="000000"/>
                </a:solidFill>
                <a:latin typeface="Arial" panose="020B0604020202020204" pitchFamily="34" charset="0"/>
                <a:cs typeface="Arial" panose="020B0604020202020204" pitchFamily="34" charset="0"/>
              </a:rPr>
              <a:t>(&amp;grp, &amp;_i)</a:t>
            </a:r>
          </a:p>
          <a:p>
            <a:r>
              <a:rPr lang="en-US" sz="900" b="1">
                <a:solidFill>
                  <a:srgbClr val="000000"/>
                </a:solidFill>
                <a:latin typeface="Arial" panose="020B0604020202020204" pitchFamily="34" charset="0"/>
                <a:cs typeface="Arial" panose="020B0604020202020204" pitchFamily="34" charset="0"/>
              </a:rPr>
              <a:t>				</a:t>
            </a:r>
            <a:r>
              <a:rPr lang="en-US" sz="900" b="1">
                <a:solidFill>
                  <a:srgbClr val="0000FF"/>
                </a:solidFill>
                <a:latin typeface="Arial" panose="020B0604020202020204" pitchFamily="34" charset="0"/>
                <a:cs typeface="Arial" panose="020B0604020202020204" pitchFamily="34" charset="0"/>
              </a:rPr>
              <a:t>%end</a:t>
            </a:r>
            <a:r>
              <a:rPr lang="en-US" sz="900" b="1">
                <a:solidFill>
                  <a:srgbClr val="000000"/>
                </a:solidFill>
                <a:latin typeface="Arial" panose="020B0604020202020204" pitchFamily="34" charset="0"/>
                <a:cs typeface="Arial" panose="020B0604020202020204" pitchFamily="34" charset="0"/>
              </a:rPr>
              <a:t>;</a:t>
            </a:r>
          </a:p>
          <a:p>
            <a:r>
              <a:rPr lang="en-US" sz="900" b="1">
                <a:solidFill>
                  <a:srgbClr val="000000"/>
                </a:solidFill>
                <a:latin typeface="Arial" panose="020B0604020202020204" pitchFamily="34" charset="0"/>
                <a:cs typeface="Arial" panose="020B0604020202020204" pitchFamily="34" charset="0"/>
              </a:rPr>
              <a:t>		</a:t>
            </a:r>
            <a:r>
              <a:rPr lang="en-US" sz="900" b="1" smtClean="0">
                <a:solidFill>
                  <a:srgbClr val="000000"/>
                </a:solidFill>
                <a:latin typeface="Arial" panose="020B0604020202020204" pitchFamily="34" charset="0"/>
                <a:cs typeface="Arial" panose="020B0604020202020204" pitchFamily="34" charset="0"/>
              </a:rPr>
              <a:t>;</a:t>
            </a:r>
            <a:endParaRPr lang="en-US" sz="900" b="1">
              <a:solidFill>
                <a:srgbClr val="000000"/>
              </a:solidFill>
              <a:latin typeface="Arial" panose="020B0604020202020204" pitchFamily="34" charset="0"/>
              <a:cs typeface="Arial" panose="020B0604020202020204" pitchFamily="34" charset="0"/>
            </a:endParaRPr>
          </a:p>
          <a:p>
            <a:r>
              <a:rPr lang="en-US" sz="900" b="1">
                <a:solidFill>
                  <a:srgbClr val="000000"/>
                </a:solidFill>
                <a:latin typeface="Arial" panose="020B0604020202020204" pitchFamily="34" charset="0"/>
                <a:cs typeface="Arial" panose="020B0604020202020204" pitchFamily="34" charset="0"/>
              </a:rPr>
              <a:t>	</a:t>
            </a:r>
            <a:r>
              <a:rPr lang="en-US" sz="900" b="1" smtClean="0">
                <a:solidFill>
                  <a:srgbClr val="000000"/>
                </a:solidFill>
                <a:latin typeface="Arial" panose="020B0604020202020204" pitchFamily="34" charset="0"/>
                <a:cs typeface="Arial" panose="020B0604020202020204" pitchFamily="34" charset="0"/>
              </a:rPr>
              <a:t>quit</a:t>
            </a:r>
            <a:r>
              <a:rPr lang="en-US" sz="900" b="1">
                <a:solidFill>
                  <a:srgbClr val="000000"/>
                </a:solidFill>
                <a:latin typeface="Arial" panose="020B0604020202020204" pitchFamily="34" charset="0"/>
                <a:cs typeface="Arial" panose="020B0604020202020204" pitchFamily="34" charset="0"/>
              </a:rPr>
              <a:t>;</a:t>
            </a:r>
          </a:p>
          <a:p>
            <a:r>
              <a:rPr lang="en-US" sz="900" b="1" smtClean="0">
                <a:solidFill>
                  <a:srgbClr val="000000"/>
                </a:solidFill>
                <a:latin typeface="Arial" panose="020B0604020202020204" pitchFamily="34" charset="0"/>
                <a:cs typeface="Arial" panose="020B0604020202020204" pitchFamily="34" charset="0"/>
              </a:rPr>
              <a:t>%</a:t>
            </a:r>
            <a:r>
              <a:rPr lang="en-US" sz="900" b="1">
                <a:solidFill>
                  <a:srgbClr val="000000"/>
                </a:solidFill>
                <a:latin typeface="Arial" panose="020B0604020202020204" pitchFamily="34" charset="0"/>
                <a:cs typeface="Arial" panose="020B0604020202020204" pitchFamily="34" charset="0"/>
              </a:rPr>
              <a:t>exit: </a:t>
            </a:r>
            <a:r>
              <a:rPr lang="en-US" sz="900" b="1">
                <a:solidFill>
                  <a:srgbClr val="000080"/>
                </a:solidFill>
                <a:latin typeface="Arial" panose="020B0604020202020204" pitchFamily="34" charset="0"/>
                <a:cs typeface="Arial" panose="020B0604020202020204" pitchFamily="34" charset="0"/>
              </a:rPr>
              <a:t>%mend</a:t>
            </a:r>
            <a:r>
              <a:rPr lang="en-US" sz="9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1224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a:t>PG_SQL_GRP </a:t>
            </a:r>
            <a:r>
              <a:rPr lang="en-US" smtClean="0"/>
              <a:t>Macro - </a:t>
            </a:r>
            <a:r>
              <a:rPr lang="en-US"/>
              <a:t>How to Call the Macro?</a:t>
            </a: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2" name="Rectangle 1"/>
          <p:cNvSpPr/>
          <p:nvPr/>
        </p:nvSpPr>
        <p:spPr>
          <a:xfrm>
            <a:off x="76200" y="1017687"/>
            <a:ext cx="9067800" cy="5078313"/>
          </a:xfrm>
          <a:prstGeom prst="rect">
            <a:avLst/>
          </a:prstGeom>
        </p:spPr>
        <p:txBody>
          <a:bodyPr wrap="square">
            <a:spAutoFit/>
          </a:bodyPr>
          <a:lstStyle/>
          <a:p>
            <a:r>
              <a:rPr lang="en-US" sz="1200" b="1">
                <a:solidFill>
                  <a:srgbClr val="008000"/>
                </a:solidFill>
                <a:latin typeface="Courier New"/>
              </a:rPr>
              <a:t>/*---------------------------------------------------------------------------------------------*</a:t>
            </a:r>
          </a:p>
          <a:p>
            <a:r>
              <a:rPr lang="en-US" sz="1200" b="1">
                <a:solidFill>
                  <a:srgbClr val="008000"/>
                </a:solidFill>
                <a:latin typeface="Courier New"/>
              </a:rPr>
              <a:t>| Macro Name :   pg_sql_grp.sas</a:t>
            </a:r>
          </a:p>
          <a:p>
            <a:r>
              <a:rPr lang="en-US" sz="1200" b="1">
                <a:solidFill>
                  <a:srgbClr val="008000"/>
                </a:solidFill>
                <a:latin typeface="Courier New"/>
              </a:rPr>
              <a:t>|</a:t>
            </a:r>
          </a:p>
          <a:p>
            <a:r>
              <a:rPr lang="en-US" sz="1200" b="1">
                <a:solidFill>
                  <a:srgbClr val="008000"/>
                </a:solidFill>
                <a:latin typeface="Courier New"/>
              </a:rPr>
              <a:t>| Created By :   Gu, Peihua </a:t>
            </a:r>
          </a:p>
          <a:p>
            <a:r>
              <a:rPr lang="en-US" sz="1200" b="1">
                <a:solidFill>
                  <a:srgbClr val="008000"/>
                </a:solidFill>
                <a:latin typeface="Courier New"/>
              </a:rPr>
              <a:t>*----------------------------------------------------------------------------------------------*</a:t>
            </a:r>
          </a:p>
          <a:p>
            <a:r>
              <a:rPr lang="en-US" sz="1200" b="1">
                <a:solidFill>
                  <a:srgbClr val="008000"/>
                </a:solidFill>
                <a:latin typeface="Courier New"/>
              </a:rPr>
              <a:t>| Purpose:</a:t>
            </a:r>
          </a:p>
          <a:p>
            <a:r>
              <a:rPr lang="en-US" sz="1200" b="1">
                <a:solidFill>
                  <a:srgbClr val="008000"/>
                </a:solidFill>
                <a:latin typeface="Courier New"/>
              </a:rPr>
              <a:t>|</a:t>
            </a:r>
          </a:p>
          <a:p>
            <a:r>
              <a:rPr lang="en-US" sz="1200" b="1">
                <a:solidFill>
                  <a:srgbClr val="008000"/>
                </a:solidFill>
                <a:latin typeface="Courier New"/>
              </a:rPr>
              <a:t>| This macro is to summarize user specified variables by grouping certain fields;</a:t>
            </a:r>
          </a:p>
          <a:p>
            <a:r>
              <a:rPr lang="en-US" sz="1200" b="1">
                <a:solidFill>
                  <a:srgbClr val="008000"/>
                </a:solidFill>
                <a:latin typeface="Courier New"/>
              </a:rPr>
              <a:t>*----------------------------------------------------------------------------------------------*</a:t>
            </a:r>
          </a:p>
          <a:p>
            <a:r>
              <a:rPr lang="en-US" sz="1200" b="1">
                <a:solidFill>
                  <a:srgbClr val="008000"/>
                </a:solidFill>
                <a:latin typeface="Courier New"/>
              </a:rPr>
              <a:t>| Macro Call</a:t>
            </a:r>
            <a:r>
              <a:rPr lang="en-US" sz="1200" b="1" smtClean="0">
                <a:solidFill>
                  <a:srgbClr val="008000"/>
                </a:solidFill>
                <a:latin typeface="Courier New"/>
              </a:rPr>
              <a:t>:</a:t>
            </a:r>
          </a:p>
          <a:p>
            <a:r>
              <a:rPr lang="en-US" sz="1200" b="1" smtClean="0">
                <a:solidFill>
                  <a:srgbClr val="008000"/>
                </a:solidFill>
                <a:latin typeface="Courier New"/>
              </a:rPr>
              <a:t>| </a:t>
            </a:r>
            <a:r>
              <a:rPr lang="en-US" sz="1200" b="1">
                <a:solidFill>
                  <a:srgbClr val="FF0000"/>
                </a:solidFill>
                <a:latin typeface="Courier New"/>
              </a:rPr>
              <a:t>%include "/your unix directory/pg_sql_grp.sas"; </a:t>
            </a:r>
          </a:p>
          <a:p>
            <a:r>
              <a:rPr lang="en-US" sz="1200" b="1">
                <a:solidFill>
                  <a:srgbClr val="008000"/>
                </a:solidFill>
                <a:latin typeface="Courier New"/>
              </a:rPr>
              <a:t>|</a:t>
            </a:r>
            <a:r>
              <a:rPr lang="en-US" sz="1200" b="1">
                <a:solidFill>
                  <a:srgbClr val="FF0000"/>
                </a:solidFill>
                <a:latin typeface="Courier New"/>
              </a:rPr>
              <a:t> %pg_sql_grp(dsn_in=sashelp.cars, dsn_out=cars_sum, ord=N, fmt=comma20., func=avg, </a:t>
            </a:r>
          </a:p>
          <a:p>
            <a:r>
              <a:rPr lang="en-US" sz="1200" b="1">
                <a:solidFill>
                  <a:srgbClr val="008000"/>
                </a:solidFill>
                <a:latin typeface="Courier New"/>
              </a:rPr>
              <a:t>|</a:t>
            </a:r>
            <a:r>
              <a:rPr lang="en-US" sz="1200" b="1">
                <a:solidFill>
                  <a:srgbClr val="FF0000"/>
                </a:solidFill>
                <a:latin typeface="Courier New"/>
              </a:rPr>
              <a:t>	    grp=make enginesize, var=invoice weight,nm=_avg);</a:t>
            </a:r>
          </a:p>
          <a:p>
            <a:r>
              <a:rPr lang="en-US" sz="1200" b="1">
                <a:solidFill>
                  <a:srgbClr val="008000"/>
                </a:solidFill>
                <a:latin typeface="Courier New"/>
              </a:rPr>
              <a:t>*----------------------------------------------------------------------------------------------*</a:t>
            </a:r>
          </a:p>
          <a:p>
            <a:r>
              <a:rPr lang="en-US" sz="1200" b="1">
                <a:solidFill>
                  <a:srgbClr val="008000"/>
                </a:solidFill>
                <a:latin typeface="Courier New"/>
              </a:rPr>
              <a:t>| Required Parameters:</a:t>
            </a:r>
          </a:p>
          <a:p>
            <a:r>
              <a:rPr lang="en-US" sz="1200" b="1">
                <a:solidFill>
                  <a:srgbClr val="008000"/>
                </a:solidFill>
                <a:latin typeface="Courier New"/>
              </a:rPr>
              <a:t>|</a:t>
            </a:r>
          </a:p>
          <a:p>
            <a:r>
              <a:rPr lang="en-US" sz="1200" b="1">
                <a:solidFill>
                  <a:srgbClr val="008000"/>
                </a:solidFill>
                <a:latin typeface="Courier New"/>
              </a:rPr>
              <a:t>| </a:t>
            </a:r>
            <a:r>
              <a:rPr lang="en-US" sz="1200" b="1">
                <a:solidFill>
                  <a:srgbClr val="FF0000"/>
                </a:solidFill>
                <a:latin typeface="Courier New"/>
              </a:rPr>
              <a:t>dsn_in: </a:t>
            </a:r>
            <a:r>
              <a:rPr lang="en-US" sz="1200" b="1">
                <a:solidFill>
                  <a:srgbClr val="008000"/>
                </a:solidFill>
                <a:latin typeface="Courier New"/>
              </a:rPr>
              <a:t>	Input dataset</a:t>
            </a:r>
          </a:p>
          <a:p>
            <a:r>
              <a:rPr lang="en-US" sz="1200" b="1">
                <a:solidFill>
                  <a:srgbClr val="008000"/>
                </a:solidFill>
                <a:latin typeface="Courier New"/>
              </a:rPr>
              <a:t>| </a:t>
            </a:r>
            <a:r>
              <a:rPr lang="en-US" sz="1200" b="1">
                <a:solidFill>
                  <a:srgbClr val="FF0000"/>
                </a:solidFill>
                <a:latin typeface="Courier New"/>
              </a:rPr>
              <a:t>dsn_out:</a:t>
            </a:r>
            <a:r>
              <a:rPr lang="en-US" sz="1200" b="1">
                <a:solidFill>
                  <a:srgbClr val="008000"/>
                </a:solidFill>
                <a:latin typeface="Courier New"/>
              </a:rPr>
              <a:t> 	Output dataset</a:t>
            </a:r>
          </a:p>
          <a:p>
            <a:r>
              <a:rPr lang="en-US" sz="1200" b="1">
                <a:solidFill>
                  <a:srgbClr val="008000"/>
                </a:solidFill>
                <a:latin typeface="Courier New"/>
              </a:rPr>
              <a:t>| </a:t>
            </a:r>
            <a:r>
              <a:rPr lang="en-US" sz="1200" b="1">
                <a:solidFill>
                  <a:srgbClr val="FF0000"/>
                </a:solidFill>
                <a:latin typeface="Courier New"/>
              </a:rPr>
              <a:t>ord:</a:t>
            </a:r>
            <a:r>
              <a:rPr lang="en-US" sz="1200" b="1">
                <a:solidFill>
                  <a:srgbClr val="008000"/>
                </a:solidFill>
                <a:latin typeface="Courier New"/>
              </a:rPr>
              <a:t> 		Leave it as blank if users want to sort data by groups (Please set it as N </a:t>
            </a:r>
          </a:p>
          <a:p>
            <a:r>
              <a:rPr lang="en-US" sz="1200" b="1">
                <a:solidFill>
                  <a:srgbClr val="008000"/>
                </a:solidFill>
                <a:latin typeface="Courier New"/>
              </a:rPr>
              <a:t>|		</a:t>
            </a:r>
            <a:r>
              <a:rPr lang="en-US" sz="1200" b="1" smtClean="0">
                <a:solidFill>
                  <a:srgbClr val="008000"/>
                </a:solidFill>
                <a:latin typeface="Courier New"/>
              </a:rPr>
              <a:t>if </a:t>
            </a:r>
            <a:r>
              <a:rPr lang="en-US" sz="1200" b="1">
                <a:solidFill>
                  <a:srgbClr val="008000"/>
                </a:solidFill>
                <a:latin typeface="Courier New"/>
              </a:rPr>
              <a:t>users don't want to sort data)</a:t>
            </a:r>
          </a:p>
          <a:p>
            <a:r>
              <a:rPr lang="en-US" sz="1200" b="1">
                <a:solidFill>
                  <a:srgbClr val="008000"/>
                </a:solidFill>
                <a:latin typeface="Courier New"/>
              </a:rPr>
              <a:t>| </a:t>
            </a:r>
            <a:r>
              <a:rPr lang="en-US" sz="1200" b="1">
                <a:solidFill>
                  <a:srgbClr val="FF0000"/>
                </a:solidFill>
                <a:latin typeface="Courier New"/>
              </a:rPr>
              <a:t>fmt:</a:t>
            </a:r>
            <a:r>
              <a:rPr lang="en-US" sz="1200" b="1">
                <a:solidFill>
                  <a:srgbClr val="008000"/>
                </a:solidFill>
                <a:latin typeface="Courier New"/>
              </a:rPr>
              <a:t> 		Format for summarized variables</a:t>
            </a:r>
          </a:p>
          <a:p>
            <a:r>
              <a:rPr lang="en-US" sz="1200" b="1">
                <a:solidFill>
                  <a:srgbClr val="008000"/>
                </a:solidFill>
                <a:latin typeface="Courier New"/>
              </a:rPr>
              <a:t>| </a:t>
            </a:r>
            <a:r>
              <a:rPr lang="en-US" sz="1200" b="1">
                <a:solidFill>
                  <a:srgbClr val="FF0000"/>
                </a:solidFill>
                <a:latin typeface="Courier New"/>
              </a:rPr>
              <a:t>func:</a:t>
            </a:r>
            <a:r>
              <a:rPr lang="en-US" sz="1200" b="1">
                <a:solidFill>
                  <a:srgbClr val="008000"/>
                </a:solidFill>
                <a:latin typeface="Courier New"/>
              </a:rPr>
              <a:t> 	</a:t>
            </a:r>
            <a:r>
              <a:rPr lang="en-US" sz="1200" b="1" smtClean="0">
                <a:solidFill>
                  <a:srgbClr val="008000"/>
                </a:solidFill>
                <a:latin typeface="Courier New"/>
              </a:rPr>
              <a:t>	One </a:t>
            </a:r>
            <a:r>
              <a:rPr lang="en-US" sz="1200" b="1">
                <a:solidFill>
                  <a:srgbClr val="008000"/>
                </a:solidFill>
                <a:latin typeface="Courier New"/>
              </a:rPr>
              <a:t>function which is used to summarize variables (ex: max / sum / mean)</a:t>
            </a:r>
          </a:p>
          <a:p>
            <a:r>
              <a:rPr lang="en-US" sz="1200" b="1">
                <a:solidFill>
                  <a:srgbClr val="008000"/>
                </a:solidFill>
                <a:latin typeface="Courier New"/>
              </a:rPr>
              <a:t>| </a:t>
            </a:r>
            <a:r>
              <a:rPr lang="en-US" sz="1200" b="1">
                <a:solidFill>
                  <a:srgbClr val="FF0000"/>
                </a:solidFill>
                <a:latin typeface="Courier New"/>
              </a:rPr>
              <a:t>grp:</a:t>
            </a:r>
            <a:r>
              <a:rPr lang="en-US" sz="1200" b="1">
                <a:solidFill>
                  <a:srgbClr val="008000"/>
                </a:solidFill>
                <a:latin typeface="Courier New"/>
              </a:rPr>
              <a:t>		A list of grouping fields separated by space (ex: acct_num membr_num)</a:t>
            </a:r>
          </a:p>
          <a:p>
            <a:r>
              <a:rPr lang="en-US" sz="1200" b="1">
                <a:solidFill>
                  <a:srgbClr val="008000"/>
                </a:solidFill>
                <a:latin typeface="Courier New"/>
              </a:rPr>
              <a:t>| </a:t>
            </a:r>
            <a:r>
              <a:rPr lang="en-US" sz="1200" b="1">
                <a:solidFill>
                  <a:srgbClr val="FF0000"/>
                </a:solidFill>
                <a:latin typeface="Courier New"/>
              </a:rPr>
              <a:t>var:</a:t>
            </a:r>
            <a:r>
              <a:rPr lang="en-US" sz="1200" b="1">
                <a:solidFill>
                  <a:srgbClr val="008000"/>
                </a:solidFill>
                <a:latin typeface="Courier New"/>
              </a:rPr>
              <a:t>		A list of variables which users want to summarize (ex: Rx_cost med_cost)</a:t>
            </a:r>
          </a:p>
          <a:p>
            <a:r>
              <a:rPr lang="en-US" sz="1200" b="1">
                <a:solidFill>
                  <a:srgbClr val="008000"/>
                </a:solidFill>
                <a:latin typeface="Courier New"/>
              </a:rPr>
              <a:t>| </a:t>
            </a:r>
            <a:r>
              <a:rPr lang="en-US" sz="1200" b="1">
                <a:solidFill>
                  <a:srgbClr val="FF0000"/>
                </a:solidFill>
                <a:latin typeface="Courier New"/>
              </a:rPr>
              <a:t>nm:</a:t>
            </a:r>
            <a:r>
              <a:rPr lang="en-US" sz="1200" b="1">
                <a:solidFill>
                  <a:srgbClr val="008000"/>
                </a:solidFill>
                <a:latin typeface="Courier New"/>
              </a:rPr>
              <a:t> 		Suffix for summarized variable names (ex: _max);</a:t>
            </a:r>
          </a:p>
          <a:p>
            <a:r>
              <a:rPr lang="en-US" sz="1200" b="1">
                <a:solidFill>
                  <a:srgbClr val="008000"/>
                </a:solidFill>
                <a:latin typeface="Courier New"/>
              </a:rPr>
              <a:t>|		</a:t>
            </a:r>
            <a:r>
              <a:rPr lang="en-US" sz="1200" b="1" smtClean="0">
                <a:solidFill>
                  <a:srgbClr val="008000"/>
                </a:solidFill>
                <a:latin typeface="Courier New"/>
              </a:rPr>
              <a:t>leave </a:t>
            </a:r>
            <a:r>
              <a:rPr lang="en-US" sz="1200" b="1">
                <a:solidFill>
                  <a:srgbClr val="008000"/>
                </a:solidFill>
                <a:latin typeface="Courier New"/>
              </a:rPr>
              <a:t>it as blank if you want to keep the same name as original variables</a:t>
            </a:r>
          </a:p>
          <a:p>
            <a:r>
              <a:rPr lang="en-US" sz="1200" b="1">
                <a:solidFill>
                  <a:srgbClr val="008000"/>
                </a:solidFill>
                <a:latin typeface="Courier New"/>
              </a:rPr>
              <a:t>*---------------------------------------------------------------------------------------------*/</a:t>
            </a:r>
            <a:endParaRPr lang="en-US" sz="1200" b="1"/>
          </a:p>
        </p:txBody>
      </p:sp>
    </p:spTree>
    <p:extLst>
      <p:ext uri="{BB962C8B-B14F-4D97-AF65-F5344CB8AC3E}">
        <p14:creationId xmlns:p14="http://schemas.microsoft.com/office/powerpoint/2010/main" val="2592517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a:t>PG_SQL_GRP </a:t>
            </a:r>
            <a:r>
              <a:rPr lang="en-US" smtClean="0"/>
              <a:t>Macro – Sample Result</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7" name="Rectangle 4"/>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152400" y="1524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304800" y="3048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83232577"/>
              </p:ext>
            </p:extLst>
          </p:nvPr>
        </p:nvGraphicFramePr>
        <p:xfrm>
          <a:off x="1371601" y="1371600"/>
          <a:ext cx="6400799" cy="4114800"/>
        </p:xfrm>
        <a:graphic>
          <a:graphicData uri="http://schemas.openxmlformats.org/drawingml/2006/table">
            <a:tbl>
              <a:tblPr/>
              <a:tblGrid>
                <a:gridCol w="1091880"/>
                <a:gridCol w="1385849"/>
                <a:gridCol w="1459340"/>
                <a:gridCol w="1539831"/>
                <a:gridCol w="923899"/>
              </a:tblGrid>
              <a:tr h="228600">
                <a:tc>
                  <a:txBody>
                    <a:bodyPr/>
                    <a:lstStyle/>
                    <a:p>
                      <a:pPr algn="l" fontAlgn="b"/>
                      <a:r>
                        <a:rPr lang="en-US" sz="1400" b="1" i="0" u="none" strike="noStrike">
                          <a:solidFill>
                            <a:srgbClr val="FFFFFF"/>
                          </a:solidFill>
                          <a:effectLst/>
                          <a:latin typeface="Arial"/>
                        </a:rPr>
                        <a:t>Make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a:rPr>
                        <a:t>EngineSize</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a:rPr>
                        <a:t>invoice_avg</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a:rPr>
                        <a:t>weight_avg</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a:rPr>
                        <a:t>cnt</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28600">
                <a:tc>
                  <a:txBody>
                    <a:bodyPr/>
                    <a:lstStyle/>
                    <a:p>
                      <a:pPr algn="l" fontAlgn="b"/>
                      <a:r>
                        <a:rPr lang="en-US" sz="1400" b="0" i="0" u="none" strike="noStrike">
                          <a:solidFill>
                            <a:srgbClr val="000000"/>
                          </a:solidFill>
                          <a:effectLst/>
                          <a:latin typeface="Arial"/>
                        </a:rPr>
                        <a:t>Acura</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21,761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2,778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Acura</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2.4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24,647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3,230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Acura</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55,139</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3,364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2</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Acura</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37,817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4,075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Audi</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1.8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30,604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3,236</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Audi</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2.7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38,840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3,836</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Audi</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34,398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3,747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8</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Audi</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36,739</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3,351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Audi</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54,819</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4,042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5</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BMW</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2.5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30,677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3,342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7</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BMW</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36,240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3,452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7</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BMW</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47,993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3,598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2</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BMW</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57,003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4,370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Buick</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20,351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3,353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Buick</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24,085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4,024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8600">
                <a:tc>
                  <a:txBody>
                    <a:bodyPr/>
                    <a:lstStyle/>
                    <a:p>
                      <a:pPr algn="l" fontAlgn="b"/>
                      <a:r>
                        <a:rPr lang="en-US" sz="1400" b="0" i="0" u="none" strike="noStrike">
                          <a:solidFill>
                            <a:srgbClr val="000000"/>
                          </a:solidFill>
                          <a:effectLst/>
                          <a:latin typeface="Arial"/>
                        </a:rPr>
                        <a:t>Buick</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28,650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3,640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a:rPr>
                        <a:t>6</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Arial"/>
                        </a:rPr>
                        <a:t>Buick</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34,357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4,600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a:rPr>
                        <a:t>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bl>
          </a:graphicData>
        </a:graphic>
      </p:graphicFrame>
    </p:spTree>
    <p:extLst>
      <p:ext uri="{BB962C8B-B14F-4D97-AF65-F5344CB8AC3E}">
        <p14:creationId xmlns:p14="http://schemas.microsoft.com/office/powerpoint/2010/main" val="593020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229600" cy="5423353"/>
          </a:xfrm>
        </p:spPr>
        <p:txBody>
          <a:bodyPr/>
          <a:lstStyle/>
          <a:p>
            <a:pPr marL="454025" lvl="2" indent="0">
              <a:lnSpc>
                <a:spcPct val="110000"/>
              </a:lnSpc>
              <a:buClr>
                <a:schemeClr val="tx1"/>
              </a:buClr>
              <a:buNone/>
            </a:pPr>
            <a:endParaRPr lang="en-US" altLang="en-US" sz="1400"/>
          </a:p>
          <a:p>
            <a:pPr>
              <a:lnSpc>
                <a:spcPct val="110000"/>
              </a:lnSpc>
              <a:buFont typeface="Wingdings" pitchFamily="2" charset="2"/>
              <a:buChar char="§"/>
            </a:pPr>
            <a:r>
              <a:rPr lang="en-US" altLang="en-US" sz="1400" b="1" smtClean="0"/>
              <a:t>Objective</a:t>
            </a:r>
          </a:p>
          <a:p>
            <a:pPr lvl="2">
              <a:lnSpc>
                <a:spcPct val="110000"/>
              </a:lnSpc>
              <a:buFont typeface="Wingdings" pitchFamily="2" charset="2"/>
              <a:buChar char="§"/>
            </a:pPr>
            <a:r>
              <a:rPr lang="en-US" sz="1400"/>
              <a:t>G</a:t>
            </a:r>
            <a:r>
              <a:rPr lang="en-US" sz="1400" smtClean="0"/>
              <a:t>enerate </a:t>
            </a:r>
            <a:r>
              <a:rPr lang="en-US" sz="1400"/>
              <a:t>SAS table information</a:t>
            </a:r>
          </a:p>
          <a:p>
            <a:pPr marL="454025" lvl="2" indent="0">
              <a:lnSpc>
                <a:spcPct val="110000"/>
              </a:lnSpc>
              <a:buNone/>
            </a:pPr>
            <a:endParaRPr lang="en-US" altLang="en-US" sz="1400"/>
          </a:p>
          <a:p>
            <a:pPr>
              <a:lnSpc>
                <a:spcPct val="110000"/>
              </a:lnSpc>
              <a:buFont typeface="Wingdings" pitchFamily="2" charset="2"/>
              <a:buChar char="§"/>
            </a:pPr>
            <a:r>
              <a:rPr lang="en-US" altLang="en-US" sz="1400" b="1" smtClean="0"/>
              <a:t>Application</a:t>
            </a:r>
          </a:p>
          <a:p>
            <a:pPr lvl="2">
              <a:lnSpc>
                <a:spcPct val="110000"/>
              </a:lnSpc>
              <a:buFont typeface="Wingdings" pitchFamily="2" charset="2"/>
              <a:buChar char="§"/>
            </a:pPr>
            <a:r>
              <a:rPr lang="en-US" altLang="en-US" sz="1400" smtClean="0"/>
              <a:t>Any SAS input dataset </a:t>
            </a:r>
          </a:p>
          <a:p>
            <a:pPr marL="454025" lvl="2" indent="0">
              <a:lnSpc>
                <a:spcPct val="110000"/>
              </a:lnSpc>
              <a:buNone/>
            </a:pPr>
            <a:r>
              <a:rPr lang="en-US" altLang="en-US" sz="1400"/>
              <a:t>		</a:t>
            </a:r>
            <a:endParaRPr lang="en-US" altLang="en-US" sz="1400" smtClean="0"/>
          </a:p>
          <a:p>
            <a:pPr>
              <a:lnSpc>
                <a:spcPct val="110000"/>
              </a:lnSpc>
              <a:buFont typeface="Wingdings" pitchFamily="2" charset="2"/>
              <a:buChar char="§"/>
            </a:pPr>
            <a:r>
              <a:rPr lang="en-US" altLang="en-US" sz="1400" b="1" smtClean="0"/>
              <a:t>Results</a:t>
            </a:r>
            <a:endParaRPr lang="en-US" altLang="en-US" sz="1400" b="1"/>
          </a:p>
          <a:p>
            <a:pPr lvl="2">
              <a:lnSpc>
                <a:spcPct val="110000"/>
              </a:lnSpc>
              <a:buFont typeface="Wingdings" pitchFamily="2" charset="2"/>
              <a:buChar char="§"/>
            </a:pPr>
            <a:r>
              <a:rPr lang="en-US" altLang="en-US" sz="1400" smtClean="0"/>
              <a:t>A </a:t>
            </a:r>
            <a:r>
              <a:rPr lang="en-US" altLang="en-US" sz="1400"/>
              <a:t>SAS </a:t>
            </a:r>
            <a:r>
              <a:rPr lang="en-US" altLang="en-US" sz="1400" smtClean="0"/>
              <a:t>output dataset lists user specified SAS input dataset information such as variable name, label, type, length, format and informat</a:t>
            </a:r>
          </a:p>
          <a:p>
            <a:pPr marL="454025" lvl="2" indent="0">
              <a:lnSpc>
                <a:spcPct val="110000"/>
              </a:lnSpc>
              <a:buNone/>
            </a:pPr>
            <a:endParaRPr lang="en-US" altLang="en-US" sz="1400" b="1" smtClean="0"/>
          </a:p>
          <a:p>
            <a:pPr marL="0" indent="0">
              <a:buNone/>
            </a:pPr>
            <a:endParaRPr lang="en-US" sz="1400"/>
          </a:p>
        </p:txBody>
      </p:sp>
      <p:sp>
        <p:nvSpPr>
          <p:cNvPr id="3" name="Title 2"/>
          <p:cNvSpPr>
            <a:spLocks noGrp="1"/>
          </p:cNvSpPr>
          <p:nvPr>
            <p:ph type="title"/>
          </p:nvPr>
        </p:nvSpPr>
        <p:spPr>
          <a:xfrm>
            <a:off x="452439" y="293689"/>
            <a:ext cx="8229600" cy="646112"/>
          </a:xfrm>
        </p:spPr>
        <p:txBody>
          <a:bodyPr/>
          <a:lstStyle/>
          <a:p>
            <a:r>
              <a:rPr lang="en-US" smtClean="0"/>
              <a:t>PG_DATA_DESC Macro - Introduction</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Tree>
    <p:extLst>
      <p:ext uri="{BB962C8B-B14F-4D97-AF65-F5344CB8AC3E}">
        <p14:creationId xmlns:p14="http://schemas.microsoft.com/office/powerpoint/2010/main" val="36757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PG_DATA_DESC </a:t>
            </a:r>
            <a:r>
              <a:rPr lang="en-US"/>
              <a:t>Macro – Macro </a:t>
            </a:r>
            <a:r>
              <a:rPr lang="en-US" smtClean="0"/>
              <a:t>Code </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6" name="Rectangle 5"/>
          <p:cNvSpPr/>
          <p:nvPr/>
        </p:nvSpPr>
        <p:spPr>
          <a:xfrm>
            <a:off x="533400" y="1295400"/>
            <a:ext cx="7772400" cy="3970318"/>
          </a:xfrm>
          <a:prstGeom prst="rect">
            <a:avLst/>
          </a:prstGeom>
        </p:spPr>
        <p:txBody>
          <a:bodyPr wrap="square">
            <a:spAutoFit/>
          </a:bodyPr>
          <a:lstStyle/>
          <a:p>
            <a:r>
              <a:rPr lang="en-US" sz="1400">
                <a:solidFill>
                  <a:srgbClr val="000080"/>
                </a:solidFill>
                <a:latin typeface="Arial" panose="020B0604020202020204" pitchFamily="34" charset="0"/>
                <a:cs typeface="Arial" panose="020B0604020202020204" pitchFamily="34" charset="0"/>
              </a:rPr>
              <a:t>%macro</a:t>
            </a:r>
            <a:r>
              <a:rPr lang="en-US" sz="1400">
                <a:solidFill>
                  <a:srgbClr val="000000"/>
                </a:solidFill>
                <a:latin typeface="Arial" panose="020B0604020202020204" pitchFamily="34" charset="0"/>
                <a:cs typeface="Arial" panose="020B0604020202020204" pitchFamily="34" charset="0"/>
              </a:rPr>
              <a:t> </a:t>
            </a:r>
            <a:r>
              <a:rPr lang="en-US" sz="1400" smtClean="0">
                <a:solidFill>
                  <a:srgbClr val="000000"/>
                </a:solidFill>
                <a:latin typeface="Arial" panose="020B0604020202020204" pitchFamily="34" charset="0"/>
                <a:cs typeface="Arial" panose="020B0604020202020204" pitchFamily="34" charset="0"/>
              </a:rPr>
              <a:t>pg_data_desc(dsn_in_lib=, dsn_in_mem=, dsn_desc=);</a:t>
            </a:r>
            <a:endParaRPr lang="en-US" sz="1400">
              <a:solidFill>
                <a:srgbClr val="000000"/>
              </a:solidFill>
              <a:latin typeface="Arial" panose="020B0604020202020204" pitchFamily="34" charset="0"/>
              <a:cs typeface="Arial" panose="020B0604020202020204" pitchFamily="34" charset="0"/>
            </a:endParaRPr>
          </a:p>
          <a:p>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proc sql;</a:t>
            </a:r>
          </a:p>
          <a:p>
            <a:r>
              <a:rPr lang="en-US" sz="1400">
                <a:solidFill>
                  <a:srgbClr val="000000"/>
                </a:solidFill>
                <a:latin typeface="Arial" panose="020B0604020202020204" pitchFamily="34" charset="0"/>
                <a:cs typeface="Arial" panose="020B0604020202020204" pitchFamily="34" charset="0"/>
              </a:rPr>
              <a:t>		create table &amp;dsn_desc as</a:t>
            </a:r>
          </a:p>
          <a:p>
            <a:r>
              <a:rPr lang="en-US" sz="1400">
                <a:solidFill>
                  <a:srgbClr val="000000"/>
                </a:solidFill>
                <a:latin typeface="Arial" panose="020B0604020202020204" pitchFamily="34" charset="0"/>
                <a:cs typeface="Arial" panose="020B0604020202020204" pitchFamily="34" charset="0"/>
              </a:rPr>
              <a:t>			select	</a:t>
            </a:r>
          </a:p>
          <a:p>
            <a:r>
              <a:rPr lang="en-US" sz="1400">
                <a:solidFill>
                  <a:srgbClr val="000000"/>
                </a:solidFill>
                <a:latin typeface="Arial" panose="020B0604020202020204" pitchFamily="34" charset="0"/>
                <a:cs typeface="Arial" panose="020B0604020202020204" pitchFamily="34" charset="0"/>
              </a:rPr>
              <a:t>				upcase(name) as Variable label=</a:t>
            </a:r>
            <a:r>
              <a:rPr lang="en-US" sz="1400">
                <a:solidFill>
                  <a:srgbClr val="800080"/>
                </a:solidFill>
                <a:latin typeface="Arial" panose="020B0604020202020204" pitchFamily="34" charset="0"/>
                <a:cs typeface="Arial" panose="020B0604020202020204" pitchFamily="34" charset="0"/>
              </a:rPr>
              <a:t>"Variable"</a:t>
            </a:r>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,label label=</a:t>
            </a:r>
            <a:r>
              <a:rPr lang="en-US" sz="1400">
                <a:solidFill>
                  <a:srgbClr val="800080"/>
                </a:solidFill>
                <a:latin typeface="Arial" panose="020B0604020202020204" pitchFamily="34" charset="0"/>
                <a:cs typeface="Arial" panose="020B0604020202020204" pitchFamily="34" charset="0"/>
              </a:rPr>
              <a:t>"Description"</a:t>
            </a:r>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,type label=</a:t>
            </a:r>
            <a:r>
              <a:rPr lang="en-US" sz="1400">
                <a:solidFill>
                  <a:srgbClr val="800080"/>
                </a:solidFill>
                <a:latin typeface="Arial" panose="020B0604020202020204" pitchFamily="34" charset="0"/>
                <a:cs typeface="Arial" panose="020B0604020202020204" pitchFamily="34" charset="0"/>
              </a:rPr>
              <a:t>"Type"</a:t>
            </a:r>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,length label=</a:t>
            </a:r>
            <a:r>
              <a:rPr lang="en-US" sz="1400">
                <a:solidFill>
                  <a:srgbClr val="800080"/>
                </a:solidFill>
                <a:latin typeface="Arial" panose="020B0604020202020204" pitchFamily="34" charset="0"/>
                <a:cs typeface="Arial" panose="020B0604020202020204" pitchFamily="34" charset="0"/>
              </a:rPr>
              <a:t>'Length'</a:t>
            </a:r>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,format label=</a:t>
            </a:r>
            <a:r>
              <a:rPr lang="en-US" sz="1400">
                <a:solidFill>
                  <a:srgbClr val="800080"/>
                </a:solidFill>
                <a:latin typeface="Arial" panose="020B0604020202020204" pitchFamily="34" charset="0"/>
                <a:cs typeface="Arial" panose="020B0604020202020204" pitchFamily="34" charset="0"/>
              </a:rPr>
              <a:t>'Format'</a:t>
            </a:r>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,informat label=</a:t>
            </a:r>
            <a:r>
              <a:rPr lang="en-US" sz="1400">
                <a:solidFill>
                  <a:srgbClr val="800080"/>
                </a:solidFill>
                <a:latin typeface="Arial" panose="020B0604020202020204" pitchFamily="34" charset="0"/>
                <a:cs typeface="Arial" panose="020B0604020202020204" pitchFamily="34" charset="0"/>
              </a:rPr>
              <a:t>'Informat'</a:t>
            </a:r>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from sashelp.vcolumn</a:t>
            </a:r>
          </a:p>
          <a:p>
            <a:r>
              <a:rPr lang="en-US" sz="1400">
                <a:solidFill>
                  <a:srgbClr val="000000"/>
                </a:solidFill>
                <a:latin typeface="Arial" panose="020B0604020202020204" pitchFamily="34" charset="0"/>
                <a:cs typeface="Arial" panose="020B0604020202020204" pitchFamily="34" charset="0"/>
              </a:rPr>
              <a:t>				where libname=upcase(</a:t>
            </a:r>
            <a:r>
              <a:rPr lang="en-US" sz="1400">
                <a:solidFill>
                  <a:srgbClr val="800080"/>
                </a:solidFill>
                <a:latin typeface="Arial" panose="020B0604020202020204" pitchFamily="34" charset="0"/>
                <a:cs typeface="Arial" panose="020B0604020202020204" pitchFamily="34" charset="0"/>
              </a:rPr>
              <a:t>"&amp;dsn_in_lib"</a:t>
            </a:r>
            <a:r>
              <a:rPr lang="en-US" sz="1400">
                <a:solidFill>
                  <a:srgbClr val="000000"/>
                </a:solidFill>
                <a:latin typeface="Arial" panose="020B0604020202020204" pitchFamily="34" charset="0"/>
                <a:cs typeface="Arial" panose="020B0604020202020204" pitchFamily="34" charset="0"/>
              </a:rPr>
              <a:t>) and </a:t>
            </a:r>
            <a:r>
              <a:rPr lang="en-US" sz="1400" smtClean="0">
                <a:solidFill>
                  <a:srgbClr val="000000"/>
                </a:solidFill>
                <a:latin typeface="Arial" panose="020B0604020202020204" pitchFamily="34" charset="0"/>
                <a:cs typeface="Arial" panose="020B0604020202020204" pitchFamily="34" charset="0"/>
              </a:rPr>
              <a:t>					memname=upcase</a:t>
            </a:r>
            <a:r>
              <a:rPr lang="en-US" sz="1400">
                <a:solidFill>
                  <a:srgbClr val="000000"/>
                </a:solidFill>
                <a:latin typeface="Arial" panose="020B0604020202020204" pitchFamily="34" charset="0"/>
                <a:cs typeface="Arial" panose="020B0604020202020204" pitchFamily="34" charset="0"/>
              </a:rPr>
              <a:t>(</a:t>
            </a:r>
            <a:r>
              <a:rPr lang="en-US" sz="1400">
                <a:solidFill>
                  <a:srgbClr val="800080"/>
                </a:solidFill>
                <a:latin typeface="Arial" panose="020B0604020202020204" pitchFamily="34" charset="0"/>
                <a:cs typeface="Arial" panose="020B0604020202020204" pitchFamily="34" charset="0"/>
              </a:rPr>
              <a:t>"&amp;dsn_in_mem"</a:t>
            </a:r>
            <a:r>
              <a:rPr lang="en-US" sz="1400">
                <a:solidFill>
                  <a:srgbClr val="000000"/>
                </a:solidFill>
                <a:latin typeface="Arial" panose="020B0604020202020204" pitchFamily="34" charset="0"/>
                <a:cs typeface="Arial" panose="020B0604020202020204" pitchFamily="34" charset="0"/>
              </a:rPr>
              <a:t>)</a:t>
            </a:r>
          </a:p>
          <a:p>
            <a:r>
              <a:rPr lang="en-US" sz="1400">
                <a:solidFill>
                  <a:srgbClr val="000000"/>
                </a:solidFill>
                <a:latin typeface="Arial" panose="020B0604020202020204" pitchFamily="34" charset="0"/>
                <a:cs typeface="Arial" panose="020B0604020202020204" pitchFamily="34" charset="0"/>
              </a:rPr>
              <a:t>					order by calculated variable;</a:t>
            </a:r>
          </a:p>
          <a:p>
            <a:r>
              <a:rPr lang="en-US" sz="1400">
                <a:solidFill>
                  <a:srgbClr val="000000"/>
                </a:solidFill>
                <a:latin typeface="Arial" panose="020B0604020202020204" pitchFamily="34" charset="0"/>
                <a:cs typeface="Arial" panose="020B0604020202020204" pitchFamily="34" charset="0"/>
              </a:rPr>
              <a:t>	quit;</a:t>
            </a:r>
          </a:p>
          <a:p>
            <a:endParaRPr lang="en-US" sz="1400">
              <a:solidFill>
                <a:srgbClr val="000000"/>
              </a:solidFill>
              <a:latin typeface="Arial" panose="020B0604020202020204" pitchFamily="34" charset="0"/>
              <a:cs typeface="Arial" panose="020B0604020202020204" pitchFamily="34" charset="0"/>
            </a:endParaRPr>
          </a:p>
          <a:p>
            <a:r>
              <a:rPr lang="en-US" sz="1400">
                <a:solidFill>
                  <a:srgbClr val="000080"/>
                </a:solidFill>
                <a:latin typeface="Arial" panose="020B0604020202020204" pitchFamily="34" charset="0"/>
                <a:cs typeface="Arial" panose="020B0604020202020204" pitchFamily="34" charset="0"/>
              </a:rPr>
              <a:t>%mend</a:t>
            </a:r>
            <a:r>
              <a:rPr lang="en-US" sz="1400">
                <a:solidFill>
                  <a:srgbClr val="000000"/>
                </a:solidFill>
                <a:latin typeface="Arial" panose="020B0604020202020204" pitchFamily="34" charset="0"/>
                <a:cs typeface="Arial" panose="020B0604020202020204" pitchFamily="34" charset="0"/>
              </a:rPr>
              <a:t>;</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666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PG_DATA_DESC Macro - </a:t>
            </a:r>
            <a:r>
              <a:rPr lang="en-US"/>
              <a:t>How to Call the Macro?</a:t>
            </a: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6" name="Rectangle 5"/>
          <p:cNvSpPr/>
          <p:nvPr/>
        </p:nvSpPr>
        <p:spPr>
          <a:xfrm>
            <a:off x="304800" y="1295400"/>
            <a:ext cx="8610600" cy="4154984"/>
          </a:xfrm>
          <a:prstGeom prst="rect">
            <a:avLst/>
          </a:prstGeom>
        </p:spPr>
        <p:txBody>
          <a:bodyPr wrap="square">
            <a:spAutoFit/>
          </a:bodyPr>
          <a:lstStyle/>
          <a:p>
            <a:r>
              <a:rPr lang="en-US" sz="1200" b="1" smtClean="0">
                <a:solidFill>
                  <a:srgbClr val="008000"/>
                </a:solidFill>
                <a:latin typeface="Courier New"/>
              </a:rPr>
              <a:t>/*------------------------------------------------------------------------------------*</a:t>
            </a:r>
            <a:endParaRPr lang="en-US" sz="1200" b="1">
              <a:solidFill>
                <a:srgbClr val="008000"/>
              </a:solidFill>
              <a:latin typeface="Courier New"/>
            </a:endParaRPr>
          </a:p>
          <a:p>
            <a:r>
              <a:rPr lang="en-US" sz="1200" b="1">
                <a:solidFill>
                  <a:srgbClr val="008000"/>
                </a:solidFill>
                <a:latin typeface="Courier New"/>
              </a:rPr>
              <a:t>| Macro Name:   pg_data_desc</a:t>
            </a:r>
          </a:p>
          <a:p>
            <a:r>
              <a:rPr lang="en-US" sz="1200" b="1">
                <a:solidFill>
                  <a:srgbClr val="008000"/>
                </a:solidFill>
                <a:latin typeface="Courier New"/>
              </a:rPr>
              <a:t>|</a:t>
            </a:r>
          </a:p>
          <a:p>
            <a:r>
              <a:rPr lang="en-US" sz="1200" b="1">
                <a:solidFill>
                  <a:srgbClr val="008000"/>
                </a:solidFill>
                <a:latin typeface="Courier New"/>
              </a:rPr>
              <a:t>| Created By:   Gu, Peihua    </a:t>
            </a:r>
          </a:p>
          <a:p>
            <a:r>
              <a:rPr lang="en-US" sz="1200" b="1" smtClean="0">
                <a:solidFill>
                  <a:srgbClr val="008000"/>
                </a:solidFill>
                <a:latin typeface="Courier New"/>
              </a:rPr>
              <a:t>*-------------------------------------------------------------------------------------*</a:t>
            </a:r>
            <a:endParaRPr lang="en-US" sz="1200" b="1">
              <a:solidFill>
                <a:srgbClr val="008000"/>
              </a:solidFill>
              <a:latin typeface="Courier New"/>
            </a:endParaRPr>
          </a:p>
          <a:p>
            <a:r>
              <a:rPr lang="en-US" sz="1200" b="1">
                <a:solidFill>
                  <a:srgbClr val="008000"/>
                </a:solidFill>
                <a:latin typeface="Courier New"/>
              </a:rPr>
              <a:t>| PURPOSE:</a:t>
            </a:r>
          </a:p>
          <a:p>
            <a:r>
              <a:rPr lang="en-US" sz="1200" b="1">
                <a:solidFill>
                  <a:srgbClr val="008000"/>
                </a:solidFill>
                <a:latin typeface="Courier New"/>
              </a:rPr>
              <a:t>|</a:t>
            </a:r>
          </a:p>
          <a:p>
            <a:r>
              <a:rPr lang="en-US" sz="1200" b="1">
                <a:solidFill>
                  <a:srgbClr val="008000"/>
                </a:solidFill>
                <a:latin typeface="Courier New"/>
              </a:rPr>
              <a:t>| This macro is to generate SAS table information - similar as proc content;</a:t>
            </a:r>
          </a:p>
          <a:p>
            <a:r>
              <a:rPr lang="en-US" sz="1200" b="1" smtClean="0">
                <a:solidFill>
                  <a:srgbClr val="008000"/>
                </a:solidFill>
                <a:latin typeface="Courier New"/>
              </a:rPr>
              <a:t>*-------------------------------------------------------------------------------------*</a:t>
            </a:r>
            <a:endParaRPr lang="en-US" sz="1200" b="1">
              <a:solidFill>
                <a:srgbClr val="008000"/>
              </a:solidFill>
              <a:latin typeface="Courier New"/>
            </a:endParaRPr>
          </a:p>
          <a:p>
            <a:r>
              <a:rPr lang="en-US" sz="1200" b="1">
                <a:solidFill>
                  <a:srgbClr val="008000"/>
                </a:solidFill>
                <a:latin typeface="Courier New"/>
              </a:rPr>
              <a:t>| Macro Call:</a:t>
            </a:r>
          </a:p>
          <a:p>
            <a:r>
              <a:rPr lang="en-US" sz="1200" b="1" smtClean="0">
                <a:solidFill>
                  <a:srgbClr val="008000"/>
                </a:solidFill>
                <a:latin typeface="Courier New"/>
              </a:rPr>
              <a:t>|</a:t>
            </a:r>
          </a:p>
          <a:p>
            <a:r>
              <a:rPr lang="en-US" sz="1200" b="1" smtClean="0">
                <a:solidFill>
                  <a:srgbClr val="008000"/>
                </a:solidFill>
                <a:latin typeface="Courier New"/>
              </a:rPr>
              <a:t>| </a:t>
            </a:r>
            <a:r>
              <a:rPr lang="en-US" sz="1200" b="1">
                <a:solidFill>
                  <a:srgbClr val="FF0000"/>
                </a:solidFill>
                <a:latin typeface="Courier New"/>
              </a:rPr>
              <a:t>%include "/your unix </a:t>
            </a:r>
            <a:r>
              <a:rPr lang="en-US" sz="1200" b="1" smtClean="0">
                <a:solidFill>
                  <a:srgbClr val="FF0000"/>
                </a:solidFill>
                <a:latin typeface="Courier New"/>
              </a:rPr>
              <a:t>directory/pg_data_desc.sas</a:t>
            </a:r>
            <a:r>
              <a:rPr lang="en-US" sz="1200" b="1">
                <a:solidFill>
                  <a:srgbClr val="FF0000"/>
                </a:solidFill>
                <a:latin typeface="Courier New"/>
              </a:rPr>
              <a:t>"; </a:t>
            </a:r>
          </a:p>
          <a:p>
            <a:r>
              <a:rPr lang="en-US" sz="1200" b="1">
                <a:solidFill>
                  <a:srgbClr val="008000"/>
                </a:solidFill>
                <a:latin typeface="Courier New"/>
              </a:rPr>
              <a:t>|</a:t>
            </a:r>
            <a:r>
              <a:rPr lang="en-US" sz="1200" b="1">
                <a:solidFill>
                  <a:srgbClr val="FF0000"/>
                </a:solidFill>
                <a:latin typeface="Courier New"/>
              </a:rPr>
              <a:t> </a:t>
            </a:r>
            <a:r>
              <a:rPr lang="en-US" sz="1200" b="1" smtClean="0">
                <a:solidFill>
                  <a:srgbClr val="FF0000"/>
                </a:solidFill>
                <a:latin typeface="Courier New"/>
              </a:rPr>
              <a:t>%</a:t>
            </a:r>
            <a:r>
              <a:rPr lang="en-US" sz="1200" b="1">
                <a:solidFill>
                  <a:srgbClr val="FF0000"/>
                </a:solidFill>
                <a:latin typeface="Courier New"/>
              </a:rPr>
              <a:t>pg_data_desc(dsn_in_lib=sashelp, dsn_in_mem=cars, dsn_desc=cars_desc);</a:t>
            </a:r>
          </a:p>
          <a:p>
            <a:r>
              <a:rPr lang="en-US" sz="1200" b="1" smtClean="0">
                <a:solidFill>
                  <a:srgbClr val="008000"/>
                </a:solidFill>
                <a:latin typeface="Courier New"/>
              </a:rPr>
              <a:t>*--------------------------------------------------------------------------------------</a:t>
            </a:r>
            <a:endParaRPr lang="en-US" sz="1200" b="1">
              <a:solidFill>
                <a:srgbClr val="008000"/>
              </a:solidFill>
              <a:latin typeface="Courier New"/>
            </a:endParaRPr>
          </a:p>
          <a:p>
            <a:r>
              <a:rPr lang="en-US" sz="1200" b="1">
                <a:solidFill>
                  <a:srgbClr val="008000"/>
                </a:solidFill>
                <a:latin typeface="Courier New"/>
              </a:rPr>
              <a:t>| Required Parameters</a:t>
            </a:r>
          </a:p>
          <a:p>
            <a:r>
              <a:rPr lang="en-US" sz="1200" b="1">
                <a:solidFill>
                  <a:srgbClr val="008000"/>
                </a:solidFill>
                <a:latin typeface="Courier New"/>
              </a:rPr>
              <a:t>|</a:t>
            </a:r>
          </a:p>
          <a:p>
            <a:r>
              <a:rPr lang="en-US" sz="1200" b="1">
                <a:solidFill>
                  <a:srgbClr val="008000"/>
                </a:solidFill>
                <a:latin typeface="Courier New"/>
              </a:rPr>
              <a:t>| </a:t>
            </a:r>
            <a:r>
              <a:rPr lang="en-US" sz="1200" b="1">
                <a:solidFill>
                  <a:srgbClr val="FF0000"/>
                </a:solidFill>
                <a:latin typeface="Courier New"/>
              </a:rPr>
              <a:t>dsn_in_lib:</a:t>
            </a:r>
            <a:r>
              <a:rPr lang="en-US" sz="1200" b="1">
                <a:solidFill>
                  <a:srgbClr val="008000"/>
                </a:solidFill>
                <a:latin typeface="Courier New"/>
              </a:rPr>
              <a:t>	The libname of your SAS input data set</a:t>
            </a:r>
          </a:p>
          <a:p>
            <a:r>
              <a:rPr lang="en-US" sz="1200" b="1">
                <a:solidFill>
                  <a:srgbClr val="008000"/>
                </a:solidFill>
                <a:latin typeface="Courier New"/>
              </a:rPr>
              <a:t>| </a:t>
            </a:r>
            <a:r>
              <a:rPr lang="en-US" sz="1200" b="1">
                <a:solidFill>
                  <a:srgbClr val="FF0000"/>
                </a:solidFill>
                <a:latin typeface="Courier New"/>
              </a:rPr>
              <a:t>dsn_in_mem:</a:t>
            </a:r>
            <a:r>
              <a:rPr lang="en-US" sz="1200" b="1">
                <a:solidFill>
                  <a:srgbClr val="008000"/>
                </a:solidFill>
                <a:latin typeface="Courier New"/>
              </a:rPr>
              <a:t>	The memname of your SAS input data set</a:t>
            </a:r>
          </a:p>
          <a:p>
            <a:r>
              <a:rPr lang="en-US" sz="1200" b="1">
                <a:solidFill>
                  <a:srgbClr val="008000"/>
                </a:solidFill>
                <a:latin typeface="Courier New"/>
              </a:rPr>
              <a:t>| </a:t>
            </a:r>
            <a:r>
              <a:rPr lang="en-US" sz="1200" b="1">
                <a:solidFill>
                  <a:srgbClr val="FF0000"/>
                </a:solidFill>
                <a:latin typeface="Courier New"/>
              </a:rPr>
              <a:t>dsn_desc:</a:t>
            </a:r>
            <a:r>
              <a:rPr lang="en-US" sz="1200" b="1">
                <a:solidFill>
                  <a:srgbClr val="008000"/>
                </a:solidFill>
                <a:latin typeface="Courier New"/>
              </a:rPr>
              <a:t>	</a:t>
            </a:r>
            <a:r>
              <a:rPr lang="en-US" sz="1200" b="1" smtClean="0">
                <a:solidFill>
                  <a:srgbClr val="008000"/>
                </a:solidFill>
                <a:latin typeface="Courier New"/>
              </a:rPr>
              <a:t>The </a:t>
            </a:r>
            <a:r>
              <a:rPr lang="en-US" sz="1200" b="1">
                <a:solidFill>
                  <a:srgbClr val="008000"/>
                </a:solidFill>
                <a:latin typeface="Courier New"/>
              </a:rPr>
              <a:t>output dataset containing your SAS input data table </a:t>
            </a:r>
            <a:r>
              <a:rPr lang="en-US" sz="1200" b="1" smtClean="0">
                <a:solidFill>
                  <a:srgbClr val="008000"/>
                </a:solidFill>
                <a:latin typeface="Courier New"/>
              </a:rPr>
              <a:t>information</a:t>
            </a:r>
            <a:endParaRPr lang="en-US" sz="1200" b="1">
              <a:solidFill>
                <a:srgbClr val="008000"/>
              </a:solidFill>
              <a:latin typeface="Courier New"/>
            </a:endParaRPr>
          </a:p>
          <a:p>
            <a:r>
              <a:rPr lang="en-US" sz="1200" b="1" smtClean="0">
                <a:solidFill>
                  <a:srgbClr val="008000"/>
                </a:solidFill>
                <a:latin typeface="Courier New"/>
              </a:rPr>
              <a:t>*--------------------------------------------------------------------------------------</a:t>
            </a:r>
            <a:endParaRPr lang="en-US" sz="1200" b="1">
              <a:solidFill>
                <a:srgbClr val="008000"/>
              </a:solidFill>
              <a:latin typeface="Courier New"/>
            </a:endParaRPr>
          </a:p>
          <a:p>
            <a:r>
              <a:rPr lang="en-US" sz="1200" b="1">
                <a:solidFill>
                  <a:srgbClr val="008000"/>
                </a:solidFill>
                <a:latin typeface="Courier New"/>
              </a:rPr>
              <a:t>| Output Dataset:	The </a:t>
            </a:r>
            <a:r>
              <a:rPr lang="en-US" sz="1200" b="1" smtClean="0">
                <a:solidFill>
                  <a:srgbClr val="008000"/>
                </a:solidFill>
                <a:latin typeface="Courier New"/>
              </a:rPr>
              <a:t>value of </a:t>
            </a:r>
            <a:r>
              <a:rPr lang="en-US" sz="1200" b="1">
                <a:solidFill>
                  <a:srgbClr val="008000"/>
                </a:solidFill>
                <a:latin typeface="Courier New"/>
              </a:rPr>
              <a:t>macro variable "dsn_desc"</a:t>
            </a:r>
          </a:p>
          <a:p>
            <a:r>
              <a:rPr lang="en-US" sz="1200" b="1" smtClean="0">
                <a:solidFill>
                  <a:srgbClr val="008000"/>
                </a:solidFill>
                <a:latin typeface="Courier New"/>
              </a:rPr>
              <a:t>*-------------------------------------------------------------------------------------*/</a:t>
            </a:r>
            <a:endParaRPr lang="en-US" sz="1200" b="1"/>
          </a:p>
        </p:txBody>
      </p:sp>
    </p:spTree>
    <p:extLst>
      <p:ext uri="{BB962C8B-B14F-4D97-AF65-F5344CB8AC3E}">
        <p14:creationId xmlns:p14="http://schemas.microsoft.com/office/powerpoint/2010/main" val="250646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PG_DATA_DESC Macro – Sample Result </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7" name="Rectangle 4"/>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152400" y="1524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304800" y="3048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37709236"/>
              </p:ext>
            </p:extLst>
          </p:nvPr>
        </p:nvGraphicFramePr>
        <p:xfrm>
          <a:off x="1524000" y="1447800"/>
          <a:ext cx="6096000" cy="3962402"/>
        </p:xfrm>
        <a:graphic>
          <a:graphicData uri="http://schemas.openxmlformats.org/drawingml/2006/table">
            <a:tbl>
              <a:tblPr/>
              <a:tblGrid>
                <a:gridCol w="1324283"/>
                <a:gridCol w="1342717"/>
                <a:gridCol w="762000"/>
                <a:gridCol w="697025"/>
                <a:gridCol w="1207975"/>
                <a:gridCol w="762000"/>
              </a:tblGrid>
              <a:tr h="221351">
                <a:tc>
                  <a:txBody>
                    <a:bodyPr/>
                    <a:lstStyle/>
                    <a:p>
                      <a:pPr algn="l" fontAlgn="b"/>
                      <a:r>
                        <a:rPr lang="en-US" sz="1200" b="1" i="0" u="none" strike="noStrike">
                          <a:solidFill>
                            <a:srgbClr val="FFFFFF"/>
                          </a:solidFill>
                          <a:effectLst/>
                          <a:latin typeface="Arial" panose="020B0604020202020204" pitchFamily="34" charset="0"/>
                          <a:cs typeface="Arial" panose="020B0604020202020204" pitchFamily="34" charset="0"/>
                        </a:rPr>
                        <a:t>Variable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200" b="1" i="0" u="none" strike="noStrike">
                          <a:solidFill>
                            <a:srgbClr val="FFFFFF"/>
                          </a:solidFill>
                          <a:effectLst/>
                          <a:latin typeface="Arial" panose="020B0604020202020204" pitchFamily="34" charset="0"/>
                          <a:cs typeface="Arial" panose="020B0604020202020204" pitchFamily="34" charset="0"/>
                        </a:rPr>
                        <a:t>label</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200" b="1" i="0" u="none" strike="noStrike">
                          <a:solidFill>
                            <a:srgbClr val="FFFFFF"/>
                          </a:solidFill>
                          <a:effectLst/>
                          <a:latin typeface="Arial" panose="020B0604020202020204" pitchFamily="34" charset="0"/>
                          <a:cs typeface="Arial" panose="020B0604020202020204" pitchFamily="34" charset="0"/>
                        </a:rPr>
                        <a:t>type</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200" b="1" i="0" u="none" strike="noStrike">
                          <a:solidFill>
                            <a:srgbClr val="FFFFFF"/>
                          </a:solidFill>
                          <a:effectLst/>
                          <a:latin typeface="Arial" panose="020B0604020202020204" pitchFamily="34" charset="0"/>
                          <a:cs typeface="Arial" panose="020B0604020202020204" pitchFamily="34" charset="0"/>
                        </a:rPr>
                        <a:t>length</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200" b="1" i="0" u="none" strike="noStrike">
                          <a:solidFill>
                            <a:srgbClr val="FFFFFF"/>
                          </a:solidFill>
                          <a:effectLst/>
                          <a:latin typeface="Arial" panose="020B0604020202020204" pitchFamily="34" charset="0"/>
                          <a:cs typeface="Arial" panose="020B0604020202020204" pitchFamily="34" charset="0"/>
                        </a:rPr>
                        <a:t>format</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200" b="1" i="0" u="none" strike="noStrike">
                          <a:solidFill>
                            <a:srgbClr val="FFFFFF"/>
                          </a:solidFill>
                          <a:effectLst/>
                          <a:latin typeface="Arial" panose="020B0604020202020204" pitchFamily="34" charset="0"/>
                          <a:cs typeface="Arial" panose="020B0604020202020204" pitchFamily="34" charset="0"/>
                        </a:rPr>
                        <a:t>informat</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CYLINDERS</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DRIVETRAIN</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char</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ENGINESIZE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Engine Size (L)</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431744">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HORSEPOWER</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INVOICE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DOLLAR8.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LENGTH</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Length (IN)</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MAKE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char</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13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MODEL</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char</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MPG_CITY</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MPG (City)</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431744">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MPG_HIGHWAY</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MPG (Highway)</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MSRP</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DOLLAR8.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ORIGIN</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char</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TYPE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char</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WEIGHT</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Weight (LBS)</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1351">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WHEELBASE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Wheelbase (IN)</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num</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bl>
          </a:graphicData>
        </a:graphic>
      </p:graphicFrame>
    </p:spTree>
    <p:extLst>
      <p:ext uri="{BB962C8B-B14F-4D97-AF65-F5344CB8AC3E}">
        <p14:creationId xmlns:p14="http://schemas.microsoft.com/office/powerpoint/2010/main" val="2771042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229600" cy="5423353"/>
          </a:xfrm>
        </p:spPr>
        <p:txBody>
          <a:bodyPr/>
          <a:lstStyle/>
          <a:p>
            <a:pPr marL="454025" lvl="2" indent="0">
              <a:lnSpc>
                <a:spcPct val="110000"/>
              </a:lnSpc>
              <a:buClr>
                <a:schemeClr val="tx1"/>
              </a:buClr>
              <a:buNone/>
            </a:pPr>
            <a:endParaRPr lang="en-US" altLang="en-US" sz="1400"/>
          </a:p>
          <a:p>
            <a:pPr>
              <a:lnSpc>
                <a:spcPct val="110000"/>
              </a:lnSpc>
              <a:buFont typeface="Wingdings" pitchFamily="2" charset="2"/>
              <a:buChar char="§"/>
            </a:pPr>
            <a:r>
              <a:rPr lang="en-US" altLang="en-US" sz="1400" b="1" smtClean="0"/>
              <a:t>Objective</a:t>
            </a:r>
          </a:p>
          <a:p>
            <a:pPr lvl="2">
              <a:lnSpc>
                <a:spcPct val="110000"/>
              </a:lnSpc>
              <a:buFont typeface="Wingdings" pitchFamily="2" charset="2"/>
              <a:buChar char="§"/>
            </a:pPr>
            <a:r>
              <a:rPr lang="en-US" sz="1400" smtClean="0"/>
              <a:t>Measure linear correlation between predictors and a response</a:t>
            </a:r>
            <a:endParaRPr lang="en-US" sz="1400"/>
          </a:p>
          <a:p>
            <a:pPr marL="454025" lvl="2" indent="0">
              <a:lnSpc>
                <a:spcPct val="110000"/>
              </a:lnSpc>
              <a:buNone/>
            </a:pPr>
            <a:endParaRPr lang="en-US" altLang="en-US" sz="1400"/>
          </a:p>
          <a:p>
            <a:pPr>
              <a:lnSpc>
                <a:spcPct val="110000"/>
              </a:lnSpc>
              <a:buFont typeface="Wingdings" pitchFamily="2" charset="2"/>
              <a:buChar char="§"/>
            </a:pPr>
            <a:r>
              <a:rPr lang="en-US" altLang="en-US" sz="1400" b="1" smtClean="0"/>
              <a:t>Application</a:t>
            </a:r>
          </a:p>
          <a:p>
            <a:pPr lvl="2">
              <a:lnSpc>
                <a:spcPct val="110000"/>
              </a:lnSpc>
              <a:buFont typeface="Wingdings" pitchFamily="2" charset="2"/>
              <a:buChar char="§"/>
            </a:pPr>
            <a:r>
              <a:rPr lang="en-US" altLang="en-US" sz="1400" smtClean="0"/>
              <a:t>Continous variables </a:t>
            </a:r>
          </a:p>
          <a:p>
            <a:pPr marL="454025" lvl="2" indent="0">
              <a:lnSpc>
                <a:spcPct val="110000"/>
              </a:lnSpc>
              <a:buNone/>
            </a:pPr>
            <a:r>
              <a:rPr lang="en-US" altLang="en-US" sz="1400"/>
              <a:t>		</a:t>
            </a:r>
            <a:endParaRPr lang="en-US" altLang="en-US" sz="1400" smtClean="0"/>
          </a:p>
          <a:p>
            <a:pPr>
              <a:lnSpc>
                <a:spcPct val="110000"/>
              </a:lnSpc>
              <a:buFont typeface="Wingdings" pitchFamily="2" charset="2"/>
              <a:buChar char="§"/>
            </a:pPr>
            <a:r>
              <a:rPr lang="en-US" altLang="en-US" sz="1400" b="1" smtClean="0"/>
              <a:t>Results</a:t>
            </a:r>
            <a:endParaRPr lang="en-US" altLang="en-US" sz="1400" b="1"/>
          </a:p>
          <a:p>
            <a:pPr lvl="2">
              <a:lnSpc>
                <a:spcPct val="110000"/>
              </a:lnSpc>
              <a:buFont typeface="Wingdings" pitchFamily="2" charset="2"/>
              <a:buChar char="§"/>
            </a:pPr>
            <a:r>
              <a:rPr lang="en-US" sz="1400"/>
              <a:t>Generate a </a:t>
            </a:r>
            <a:r>
              <a:rPr lang="en-US" sz="1400" smtClean="0"/>
              <a:t>SAS </a:t>
            </a:r>
            <a:r>
              <a:rPr lang="en-US" sz="1400"/>
              <a:t>dataset containing predictors, </a:t>
            </a:r>
            <a:r>
              <a:rPr lang="en-US" sz="1400" smtClean="0"/>
              <a:t>response</a:t>
            </a:r>
            <a:r>
              <a:rPr lang="en-US" sz="1400"/>
              <a:t>, pearson correlation between predictors and </a:t>
            </a:r>
            <a:r>
              <a:rPr lang="en-US" sz="1400" smtClean="0"/>
              <a:t>response</a:t>
            </a:r>
          </a:p>
          <a:p>
            <a:pPr lvl="2">
              <a:lnSpc>
                <a:spcPct val="110000"/>
              </a:lnSpc>
              <a:buFont typeface="Wingdings" pitchFamily="2" charset="2"/>
              <a:buChar char="§"/>
            </a:pPr>
            <a:r>
              <a:rPr lang="en-US" sz="1400" smtClean="0"/>
              <a:t>The dataset is sorted by absolute correlation</a:t>
            </a:r>
            <a:endParaRPr lang="en-US" sz="1400"/>
          </a:p>
          <a:p>
            <a:pPr marL="454025" lvl="2" indent="0">
              <a:lnSpc>
                <a:spcPct val="110000"/>
              </a:lnSpc>
              <a:buNone/>
            </a:pPr>
            <a:endParaRPr lang="en-US" altLang="en-US" sz="1400" b="1" smtClean="0"/>
          </a:p>
          <a:p>
            <a:pPr marL="0" indent="0">
              <a:buNone/>
            </a:pPr>
            <a:endParaRPr lang="en-US" sz="1400"/>
          </a:p>
        </p:txBody>
      </p:sp>
      <p:sp>
        <p:nvSpPr>
          <p:cNvPr id="3" name="Title 2"/>
          <p:cNvSpPr>
            <a:spLocks noGrp="1"/>
          </p:cNvSpPr>
          <p:nvPr>
            <p:ph type="title"/>
          </p:nvPr>
        </p:nvSpPr>
        <p:spPr>
          <a:xfrm>
            <a:off x="452439" y="293689"/>
            <a:ext cx="8229600" cy="646112"/>
          </a:xfrm>
        </p:spPr>
        <p:txBody>
          <a:bodyPr/>
          <a:lstStyle/>
          <a:p>
            <a:r>
              <a:rPr lang="en-US" smtClean="0"/>
              <a:t>PG_PEARSON_CORR Macro - Introduction</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Tree>
    <p:extLst>
      <p:ext uri="{BB962C8B-B14F-4D97-AF65-F5344CB8AC3E}">
        <p14:creationId xmlns:p14="http://schemas.microsoft.com/office/powerpoint/2010/main" val="2683528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382000" cy="5423353"/>
          </a:xfrm>
        </p:spPr>
        <p:txBody>
          <a:bodyPr/>
          <a:lstStyle/>
          <a:p>
            <a:pPr marL="454025" lvl="2" indent="0">
              <a:lnSpc>
                <a:spcPct val="110000"/>
              </a:lnSpc>
              <a:buClr>
                <a:schemeClr val="tx1"/>
              </a:buClr>
              <a:buNone/>
            </a:pPr>
            <a:endParaRPr lang="en-US" altLang="en-US" sz="1400"/>
          </a:p>
          <a:p>
            <a:pPr>
              <a:lnSpc>
                <a:spcPct val="110000"/>
              </a:lnSpc>
              <a:buFont typeface="Wingdings" pitchFamily="2" charset="2"/>
              <a:buChar char="§"/>
            </a:pPr>
            <a:r>
              <a:rPr lang="en-US" altLang="en-US" sz="1400" b="1" smtClean="0"/>
              <a:t>Biography</a:t>
            </a:r>
          </a:p>
          <a:p>
            <a:pPr>
              <a:lnSpc>
                <a:spcPct val="110000"/>
              </a:lnSpc>
              <a:buFont typeface="Wingdings" pitchFamily="2" charset="2"/>
              <a:buChar char="§"/>
            </a:pPr>
            <a:endParaRPr lang="en-US" altLang="en-US" sz="1400" b="1"/>
          </a:p>
          <a:p>
            <a:pPr>
              <a:lnSpc>
                <a:spcPct val="110000"/>
              </a:lnSpc>
              <a:buFont typeface="Wingdings" pitchFamily="2" charset="2"/>
              <a:buChar char="§"/>
            </a:pPr>
            <a:r>
              <a:rPr lang="en-US" altLang="en-US" sz="1400" b="1" smtClean="0"/>
              <a:t>Benefits of SAS Macros </a:t>
            </a:r>
          </a:p>
          <a:p>
            <a:pPr>
              <a:lnSpc>
                <a:spcPct val="110000"/>
              </a:lnSpc>
              <a:buFont typeface="Wingdings" pitchFamily="2" charset="2"/>
              <a:buChar char="§"/>
            </a:pPr>
            <a:endParaRPr lang="en-US" altLang="en-US" sz="1400" b="1"/>
          </a:p>
          <a:p>
            <a:pPr>
              <a:lnSpc>
                <a:spcPct val="110000"/>
              </a:lnSpc>
              <a:buFont typeface="Wingdings" pitchFamily="2" charset="2"/>
              <a:buChar char="§"/>
            </a:pPr>
            <a:r>
              <a:rPr lang="en-US" altLang="en-US" sz="1400" b="1" smtClean="0"/>
              <a:t>Introduction to Basic SAS Macros</a:t>
            </a:r>
            <a:endParaRPr lang="en-US" altLang="en-US" sz="1400"/>
          </a:p>
          <a:p>
            <a:pPr>
              <a:lnSpc>
                <a:spcPct val="110000"/>
              </a:lnSpc>
              <a:buNone/>
            </a:pPr>
            <a:endParaRPr lang="en-US" altLang="en-US" sz="1400"/>
          </a:p>
          <a:p>
            <a:pPr>
              <a:lnSpc>
                <a:spcPct val="110000"/>
              </a:lnSpc>
              <a:buFont typeface="Wingdings" pitchFamily="2" charset="2"/>
              <a:buChar char="§"/>
            </a:pPr>
            <a:r>
              <a:rPr lang="en-US" altLang="en-US" sz="1400" b="1"/>
              <a:t>Introduction to </a:t>
            </a:r>
            <a:r>
              <a:rPr lang="en-US" altLang="en-US" sz="1400" b="1" smtClean="0"/>
              <a:t>SAS Macro </a:t>
            </a:r>
            <a:r>
              <a:rPr lang="en-US" altLang="en-US" sz="1400" b="1"/>
              <a:t>Tools </a:t>
            </a:r>
            <a:endParaRPr lang="en-US" altLang="en-US" sz="1400" b="1" smtClean="0"/>
          </a:p>
          <a:p>
            <a:pPr lvl="2">
              <a:lnSpc>
                <a:spcPct val="110000"/>
              </a:lnSpc>
              <a:buFont typeface="Wingdings" pitchFamily="2" charset="2"/>
              <a:buChar char="§"/>
            </a:pPr>
            <a:r>
              <a:rPr lang="en-US" altLang="en-US" sz="1400" smtClean="0"/>
              <a:t>Missing Data </a:t>
            </a:r>
            <a:r>
              <a:rPr lang="en-US" altLang="en-US" sz="1400"/>
              <a:t>P</a:t>
            </a:r>
            <a:r>
              <a:rPr lang="en-US" altLang="en-US" sz="1400" smtClean="0"/>
              <a:t>ercentage Report</a:t>
            </a:r>
          </a:p>
          <a:p>
            <a:pPr lvl="2">
              <a:lnSpc>
                <a:spcPct val="110000"/>
              </a:lnSpc>
              <a:buFont typeface="Wingdings" pitchFamily="2" charset="2"/>
              <a:buChar char="§"/>
            </a:pPr>
            <a:r>
              <a:rPr lang="en-US" altLang="en-US" sz="1400" smtClean="0"/>
              <a:t>Data summarization </a:t>
            </a:r>
          </a:p>
          <a:p>
            <a:pPr lvl="4">
              <a:lnSpc>
                <a:spcPct val="110000"/>
              </a:lnSpc>
              <a:buFont typeface="Wingdings" pitchFamily="2" charset="2"/>
              <a:buChar char="§"/>
            </a:pPr>
            <a:r>
              <a:rPr lang="en-US" altLang="en-US" sz="1400" smtClean="0"/>
              <a:t>Prepare summarized data for Actuaries, … , Analysts who are fans of Excel Dashboards</a:t>
            </a:r>
          </a:p>
          <a:p>
            <a:pPr lvl="2">
              <a:lnSpc>
                <a:spcPct val="110000"/>
              </a:lnSpc>
              <a:buFont typeface="Wingdings" pitchFamily="2" charset="2"/>
              <a:buChar char="§"/>
            </a:pPr>
            <a:r>
              <a:rPr lang="en-US" altLang="en-US" sz="1400" smtClean="0"/>
              <a:t>Data Description</a:t>
            </a:r>
          </a:p>
          <a:p>
            <a:pPr lvl="2">
              <a:lnSpc>
                <a:spcPct val="110000"/>
              </a:lnSpc>
              <a:buFont typeface="Wingdings" pitchFamily="2" charset="2"/>
              <a:buChar char="§"/>
            </a:pPr>
            <a:r>
              <a:rPr lang="en-US" altLang="en-US" sz="1400" smtClean="0"/>
              <a:t>Correlation </a:t>
            </a:r>
          </a:p>
          <a:p>
            <a:pPr lvl="2">
              <a:lnSpc>
                <a:spcPct val="110000"/>
              </a:lnSpc>
              <a:buFont typeface="Wingdings" pitchFamily="2" charset="2"/>
              <a:buChar char="§"/>
            </a:pPr>
            <a:endParaRPr lang="en-US" altLang="en-US" sz="1400" b="1" smtClean="0"/>
          </a:p>
          <a:p>
            <a:pPr>
              <a:lnSpc>
                <a:spcPct val="110000"/>
              </a:lnSpc>
              <a:buFont typeface="Wingdings" pitchFamily="2" charset="2"/>
              <a:buChar char="§"/>
            </a:pPr>
            <a:r>
              <a:rPr lang="en-US" altLang="en-US" sz="1400" b="1" smtClean="0"/>
              <a:t>Questions</a:t>
            </a:r>
            <a:endParaRPr lang="en-US" altLang="en-US" sz="1400" b="1"/>
          </a:p>
          <a:p>
            <a:pPr marL="454025" lvl="2" indent="0">
              <a:lnSpc>
                <a:spcPct val="110000"/>
              </a:lnSpc>
              <a:buNone/>
            </a:pPr>
            <a:endParaRPr lang="en-US" altLang="en-US" sz="1400"/>
          </a:p>
          <a:p>
            <a:pPr marL="0" indent="0">
              <a:buNone/>
            </a:pPr>
            <a:endParaRPr lang="en-US" sz="1400"/>
          </a:p>
        </p:txBody>
      </p:sp>
      <p:sp>
        <p:nvSpPr>
          <p:cNvPr id="3" name="Title 2"/>
          <p:cNvSpPr>
            <a:spLocks noGrp="1"/>
          </p:cNvSpPr>
          <p:nvPr>
            <p:ph type="title"/>
          </p:nvPr>
        </p:nvSpPr>
        <p:spPr>
          <a:xfrm>
            <a:off x="452439" y="293688"/>
            <a:ext cx="8229600" cy="620712"/>
          </a:xfrm>
        </p:spPr>
        <p:txBody>
          <a:bodyPr/>
          <a:lstStyle/>
          <a:p>
            <a:r>
              <a:rPr lang="en-US" smtClean="0"/>
              <a:t>Agenda</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Tree>
    <p:extLst>
      <p:ext uri="{BB962C8B-B14F-4D97-AF65-F5344CB8AC3E}">
        <p14:creationId xmlns:p14="http://schemas.microsoft.com/office/powerpoint/2010/main" val="1411264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PG_PEARSON_CORR </a:t>
            </a:r>
            <a:r>
              <a:rPr lang="en-US"/>
              <a:t>Macro – Macro Code </a:t>
            </a: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2" name="Rectangle 1"/>
          <p:cNvSpPr/>
          <p:nvPr/>
        </p:nvSpPr>
        <p:spPr>
          <a:xfrm>
            <a:off x="990600" y="990600"/>
            <a:ext cx="7086600" cy="5909310"/>
          </a:xfrm>
          <a:prstGeom prst="rect">
            <a:avLst/>
          </a:prstGeom>
        </p:spPr>
        <p:txBody>
          <a:bodyPr wrap="square">
            <a:spAutoFit/>
          </a:bodyPr>
          <a:lstStyle/>
          <a:p>
            <a:r>
              <a:rPr lang="en-US" sz="1400" b="1">
                <a:solidFill>
                  <a:srgbClr val="000080"/>
                </a:solidFill>
                <a:latin typeface="Arial" panose="020B0604020202020204" pitchFamily="34" charset="0"/>
                <a:cs typeface="Arial" panose="020B0604020202020204" pitchFamily="34" charset="0"/>
              </a:rPr>
              <a:t>%macro</a:t>
            </a:r>
            <a:r>
              <a:rPr lang="en-US" sz="1400">
                <a:solidFill>
                  <a:srgbClr val="000000"/>
                </a:solidFill>
                <a:latin typeface="Arial" panose="020B0604020202020204" pitchFamily="34" charset="0"/>
                <a:cs typeface="Arial" panose="020B0604020202020204" pitchFamily="34" charset="0"/>
              </a:rPr>
              <a:t> pg_pearson_corr (dsn_in=, dsn_out=, response=, var_lst=);</a:t>
            </a:r>
          </a:p>
          <a:p>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ods output PearsonCorr = corr;</a:t>
            </a:r>
          </a:p>
          <a:p>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proc corr data = &amp;dsn_in pearson;</a:t>
            </a:r>
          </a:p>
          <a:p>
            <a:r>
              <a:rPr lang="en-US" sz="1400">
                <a:solidFill>
                  <a:srgbClr val="000000"/>
                </a:solidFill>
                <a:latin typeface="Arial" panose="020B0604020202020204" pitchFamily="34" charset="0"/>
                <a:cs typeface="Arial" panose="020B0604020202020204" pitchFamily="34" charset="0"/>
              </a:rPr>
              <a:t>		var &amp;var_lst;</a:t>
            </a:r>
          </a:p>
          <a:p>
            <a:r>
              <a:rPr lang="en-US" sz="1400">
                <a:solidFill>
                  <a:srgbClr val="000000"/>
                </a:solidFill>
                <a:latin typeface="Arial" panose="020B0604020202020204" pitchFamily="34" charset="0"/>
                <a:cs typeface="Arial" panose="020B0604020202020204" pitchFamily="34" charset="0"/>
              </a:rPr>
              <a:t>		with &amp;response;</a:t>
            </a:r>
          </a:p>
          <a:p>
            <a:r>
              <a:rPr lang="en-US" sz="1400">
                <a:solidFill>
                  <a:srgbClr val="000000"/>
                </a:solidFill>
                <a:latin typeface="Arial" panose="020B0604020202020204" pitchFamily="34" charset="0"/>
                <a:cs typeface="Arial" panose="020B0604020202020204" pitchFamily="34" charset="0"/>
              </a:rPr>
              <a:t>	run;</a:t>
            </a:r>
          </a:p>
          <a:p>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data &amp;dsn_out (keep= Resp Pred Corr Abs_Corr);</a:t>
            </a:r>
          </a:p>
          <a:p>
            <a:r>
              <a:rPr lang="en-US" sz="1400">
                <a:solidFill>
                  <a:srgbClr val="000000"/>
                </a:solidFill>
                <a:latin typeface="Arial" panose="020B0604020202020204" pitchFamily="34" charset="0"/>
                <a:cs typeface="Arial" panose="020B0604020202020204" pitchFamily="34" charset="0"/>
              </a:rPr>
              <a:t>		set corr;</a:t>
            </a:r>
          </a:p>
          <a:p>
            <a:r>
              <a:rPr lang="en-US" sz="1400">
                <a:solidFill>
                  <a:srgbClr val="000000"/>
                </a:solidFill>
                <a:latin typeface="Arial" panose="020B0604020202020204" pitchFamily="34" charset="0"/>
                <a:cs typeface="Arial" panose="020B0604020202020204" pitchFamily="34" charset="0"/>
              </a:rPr>
              <a:t>		array _var(*) &amp;var_lst</a:t>
            </a:r>
            <a:r>
              <a:rPr lang="en-US" sz="1400" smtClean="0">
                <a:solidFill>
                  <a:srgbClr val="000000"/>
                </a:solidFill>
                <a:latin typeface="Arial" panose="020B0604020202020204" pitchFamily="34" charset="0"/>
                <a:cs typeface="Arial" panose="020B0604020202020204" pitchFamily="34" charset="0"/>
              </a:rPr>
              <a:t>;</a:t>
            </a:r>
            <a:endParaRPr lang="en-US" sz="1400">
              <a:solidFill>
                <a:srgbClr val="000000"/>
              </a:solidFill>
              <a:latin typeface="Arial" panose="020B0604020202020204" pitchFamily="34" charset="0"/>
              <a:cs typeface="Arial" panose="020B0604020202020204" pitchFamily="34" charset="0"/>
            </a:endParaRPr>
          </a:p>
          <a:p>
            <a:r>
              <a:rPr lang="pl-PL" sz="1400">
                <a:solidFill>
                  <a:srgbClr val="000000"/>
                </a:solidFill>
                <a:latin typeface="Arial" panose="020B0604020202020204" pitchFamily="34" charset="0"/>
                <a:cs typeface="Arial" panose="020B0604020202020204" pitchFamily="34" charset="0"/>
              </a:rPr>
              <a:t>		do i = </a:t>
            </a:r>
            <a:r>
              <a:rPr lang="pl-PL" sz="1400" b="1">
                <a:solidFill>
                  <a:srgbClr val="008080"/>
                </a:solidFill>
                <a:latin typeface="Arial" panose="020B0604020202020204" pitchFamily="34" charset="0"/>
                <a:cs typeface="Arial" panose="020B0604020202020204" pitchFamily="34" charset="0"/>
              </a:rPr>
              <a:t>1</a:t>
            </a:r>
            <a:r>
              <a:rPr lang="pl-PL" sz="1400">
                <a:solidFill>
                  <a:srgbClr val="000000"/>
                </a:solidFill>
                <a:latin typeface="Arial" panose="020B0604020202020204" pitchFamily="34" charset="0"/>
                <a:cs typeface="Arial" panose="020B0604020202020204" pitchFamily="34" charset="0"/>
              </a:rPr>
              <a:t> to dim(_var);</a:t>
            </a:r>
          </a:p>
          <a:p>
            <a:r>
              <a:rPr lang="en-US" sz="1400">
                <a:solidFill>
                  <a:srgbClr val="000000"/>
                </a:solidFill>
                <a:latin typeface="Arial" panose="020B0604020202020204" pitchFamily="34" charset="0"/>
                <a:cs typeface="Arial" panose="020B0604020202020204" pitchFamily="34" charset="0"/>
              </a:rPr>
              <a:t>			Resp = variable;</a:t>
            </a:r>
          </a:p>
          <a:p>
            <a:r>
              <a:rPr lang="en-US" sz="1400">
                <a:solidFill>
                  <a:srgbClr val="000000"/>
                </a:solidFill>
                <a:latin typeface="Arial" panose="020B0604020202020204" pitchFamily="34" charset="0"/>
                <a:cs typeface="Arial" panose="020B0604020202020204" pitchFamily="34" charset="0"/>
              </a:rPr>
              <a:t>			Pred = vname(_var(i));</a:t>
            </a:r>
          </a:p>
          <a:p>
            <a:r>
              <a:rPr lang="en-US" sz="1400">
                <a:solidFill>
                  <a:srgbClr val="000000"/>
                </a:solidFill>
                <a:latin typeface="Arial" panose="020B0604020202020204" pitchFamily="34" charset="0"/>
                <a:cs typeface="Arial" panose="020B0604020202020204" pitchFamily="34" charset="0"/>
              </a:rPr>
              <a:t>			Corr= _var(i);</a:t>
            </a:r>
          </a:p>
          <a:p>
            <a:r>
              <a:rPr lang="en-US" sz="1400">
                <a:solidFill>
                  <a:srgbClr val="000000"/>
                </a:solidFill>
                <a:latin typeface="Arial" panose="020B0604020202020204" pitchFamily="34" charset="0"/>
                <a:cs typeface="Arial" panose="020B0604020202020204" pitchFamily="34" charset="0"/>
              </a:rPr>
              <a:t>			Abs_Corr= abs(_var(i));</a:t>
            </a:r>
          </a:p>
          <a:p>
            <a:r>
              <a:rPr lang="en-US" sz="1400">
                <a:solidFill>
                  <a:srgbClr val="000000"/>
                </a:solidFill>
                <a:latin typeface="Arial" panose="020B0604020202020204" pitchFamily="34" charset="0"/>
                <a:cs typeface="Arial" panose="020B0604020202020204" pitchFamily="34" charset="0"/>
              </a:rPr>
              <a:t>			output;</a:t>
            </a:r>
          </a:p>
          <a:p>
            <a:r>
              <a:rPr lang="en-US" sz="1400">
                <a:solidFill>
                  <a:srgbClr val="000000"/>
                </a:solidFill>
                <a:latin typeface="Arial" panose="020B0604020202020204" pitchFamily="34" charset="0"/>
                <a:cs typeface="Arial" panose="020B0604020202020204" pitchFamily="34" charset="0"/>
              </a:rPr>
              <a:t>		end;</a:t>
            </a:r>
          </a:p>
          <a:p>
            <a:r>
              <a:rPr lang="en-US" sz="1400">
                <a:solidFill>
                  <a:srgbClr val="000000"/>
                </a:solidFill>
                <a:latin typeface="Arial" panose="020B0604020202020204" pitchFamily="34" charset="0"/>
                <a:cs typeface="Arial" panose="020B0604020202020204" pitchFamily="34" charset="0"/>
              </a:rPr>
              <a:t>	run;</a:t>
            </a:r>
          </a:p>
          <a:p>
            <a:endParaRPr lang="en-US" sz="1400">
              <a:solidFill>
                <a:srgbClr val="000000"/>
              </a:solidFill>
              <a:latin typeface="Arial" panose="020B0604020202020204" pitchFamily="34" charset="0"/>
              <a:cs typeface="Arial" panose="020B0604020202020204" pitchFamily="34" charset="0"/>
            </a:endParaRPr>
          </a:p>
          <a:p>
            <a:r>
              <a:rPr lang="en-US" sz="1400">
                <a:solidFill>
                  <a:srgbClr val="000000"/>
                </a:solidFill>
                <a:latin typeface="Arial" panose="020B0604020202020204" pitchFamily="34" charset="0"/>
                <a:cs typeface="Arial" panose="020B0604020202020204" pitchFamily="34" charset="0"/>
              </a:rPr>
              <a:t>	proc sort data=&amp;dsn_out;</a:t>
            </a:r>
          </a:p>
          <a:p>
            <a:r>
              <a:rPr lang="en-US" sz="1400">
                <a:solidFill>
                  <a:srgbClr val="000000"/>
                </a:solidFill>
                <a:latin typeface="Arial" panose="020B0604020202020204" pitchFamily="34" charset="0"/>
                <a:cs typeface="Arial" panose="020B0604020202020204" pitchFamily="34" charset="0"/>
              </a:rPr>
              <a:t>		by descending Abs_Corr;</a:t>
            </a:r>
          </a:p>
          <a:p>
            <a:r>
              <a:rPr lang="en-US" sz="1400">
                <a:solidFill>
                  <a:srgbClr val="000000"/>
                </a:solidFill>
                <a:latin typeface="Arial" panose="020B0604020202020204" pitchFamily="34" charset="0"/>
                <a:cs typeface="Arial" panose="020B0604020202020204" pitchFamily="34" charset="0"/>
              </a:rPr>
              <a:t>	run;</a:t>
            </a:r>
          </a:p>
          <a:p>
            <a:endParaRPr lang="en-US" sz="1400">
              <a:solidFill>
                <a:srgbClr val="000000"/>
              </a:solidFill>
              <a:latin typeface="Arial" panose="020B0604020202020204" pitchFamily="34" charset="0"/>
              <a:cs typeface="Arial" panose="020B0604020202020204" pitchFamily="34" charset="0"/>
            </a:endParaRPr>
          </a:p>
          <a:p>
            <a:r>
              <a:rPr lang="en-US" sz="1400" b="1">
                <a:solidFill>
                  <a:srgbClr val="000080"/>
                </a:solidFill>
                <a:latin typeface="Arial" panose="020B0604020202020204" pitchFamily="34" charset="0"/>
                <a:cs typeface="Arial" panose="020B0604020202020204" pitchFamily="34" charset="0"/>
              </a:rPr>
              <a:t>%mend</a:t>
            </a:r>
            <a:r>
              <a:rPr lang="en-US" sz="1400">
                <a:solidFill>
                  <a:srgbClr val="000000"/>
                </a:solidFill>
                <a:latin typeface="Arial" panose="020B0604020202020204" pitchFamily="34" charset="0"/>
                <a:cs typeface="Arial" panose="020B0604020202020204" pitchFamily="34" charset="0"/>
              </a:rPr>
              <a:t>;</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909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PG_PEARSON_CORR Macro - </a:t>
            </a:r>
            <a:r>
              <a:rPr lang="en-US"/>
              <a:t>How to Call the Macro?</a:t>
            </a: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2" name="Rectangle 1"/>
          <p:cNvSpPr/>
          <p:nvPr/>
        </p:nvSpPr>
        <p:spPr>
          <a:xfrm>
            <a:off x="457200" y="1026616"/>
            <a:ext cx="8534400" cy="4832092"/>
          </a:xfrm>
          <a:prstGeom prst="rect">
            <a:avLst/>
          </a:prstGeom>
        </p:spPr>
        <p:txBody>
          <a:bodyPr wrap="square">
            <a:spAutoFit/>
          </a:bodyPr>
          <a:lstStyle/>
          <a:p>
            <a:r>
              <a:rPr lang="en-US" sz="1400" b="1" smtClean="0">
                <a:solidFill>
                  <a:srgbClr val="008000"/>
                </a:solidFill>
                <a:latin typeface="Arial" panose="020B0604020202020204" pitchFamily="34" charset="0"/>
                <a:cs typeface="Arial" panose="020B0604020202020204" pitchFamily="34" charset="0"/>
              </a:rPr>
              <a:t>/*----------------------------------------------------------------------------------------------------------------------------------------*</a:t>
            </a:r>
            <a:endParaRPr lang="en-US" sz="1400" b="1">
              <a:solidFill>
                <a:srgbClr val="008000"/>
              </a:solidFill>
              <a:latin typeface="Arial" panose="020B0604020202020204" pitchFamily="34" charset="0"/>
              <a:cs typeface="Arial" panose="020B0604020202020204" pitchFamily="34" charset="0"/>
            </a:endParaRPr>
          </a:p>
          <a:p>
            <a:r>
              <a:rPr lang="en-US" sz="1400" b="1">
                <a:solidFill>
                  <a:srgbClr val="008000"/>
                </a:solidFill>
                <a:latin typeface="Arial" panose="020B0604020202020204" pitchFamily="34" charset="0"/>
                <a:cs typeface="Arial" panose="020B0604020202020204" pitchFamily="34" charset="0"/>
              </a:rPr>
              <a:t>| Macro Name :   </a:t>
            </a:r>
            <a:r>
              <a:rPr lang="en-US" sz="1400" b="1" smtClean="0">
                <a:solidFill>
                  <a:srgbClr val="008000"/>
                </a:solidFill>
                <a:latin typeface="Arial" panose="020B0604020202020204" pitchFamily="34" charset="0"/>
                <a:cs typeface="Arial" panose="020B0604020202020204" pitchFamily="34" charset="0"/>
              </a:rPr>
              <a:t>	pg_pearson_corr.sas</a:t>
            </a:r>
            <a:endParaRPr lang="en-US" sz="1400" b="1">
              <a:solidFill>
                <a:srgbClr val="008000"/>
              </a:solidFill>
              <a:latin typeface="Arial" panose="020B0604020202020204" pitchFamily="34" charset="0"/>
              <a:cs typeface="Arial" panose="020B0604020202020204" pitchFamily="34" charset="0"/>
            </a:endParaRPr>
          </a:p>
          <a:p>
            <a:r>
              <a:rPr lang="en-US" sz="1400" b="1">
                <a:solidFill>
                  <a:srgbClr val="008000"/>
                </a:solidFill>
                <a:latin typeface="Arial" panose="020B0604020202020204" pitchFamily="34" charset="0"/>
                <a:cs typeface="Arial" panose="020B0604020202020204" pitchFamily="34" charset="0"/>
              </a:rPr>
              <a:t>|</a:t>
            </a:r>
          </a:p>
          <a:p>
            <a:r>
              <a:rPr lang="en-US" sz="1400" b="1">
                <a:solidFill>
                  <a:srgbClr val="008000"/>
                </a:solidFill>
                <a:latin typeface="Arial" panose="020B0604020202020204" pitchFamily="34" charset="0"/>
                <a:cs typeface="Arial" panose="020B0604020202020204" pitchFamily="34" charset="0"/>
              </a:rPr>
              <a:t>| Created By :   </a:t>
            </a:r>
            <a:r>
              <a:rPr lang="en-US" sz="1400" b="1" smtClean="0">
                <a:solidFill>
                  <a:srgbClr val="008000"/>
                </a:solidFill>
                <a:latin typeface="Arial" panose="020B0604020202020204" pitchFamily="34" charset="0"/>
                <a:cs typeface="Arial" panose="020B0604020202020204" pitchFamily="34" charset="0"/>
              </a:rPr>
              <a:t>	Gu</a:t>
            </a:r>
            <a:r>
              <a:rPr lang="en-US" sz="1400" b="1">
                <a:solidFill>
                  <a:srgbClr val="008000"/>
                </a:solidFill>
                <a:latin typeface="Arial" panose="020B0604020202020204" pitchFamily="34" charset="0"/>
                <a:cs typeface="Arial" panose="020B0604020202020204" pitchFamily="34" charset="0"/>
              </a:rPr>
              <a:t>, Peihua </a:t>
            </a:r>
          </a:p>
          <a:p>
            <a:r>
              <a:rPr lang="en-US" sz="1400" b="1" smtClean="0">
                <a:solidFill>
                  <a:srgbClr val="008000"/>
                </a:solidFill>
                <a:latin typeface="Arial" panose="020B0604020202020204" pitchFamily="34" charset="0"/>
                <a:cs typeface="Arial" panose="020B0604020202020204" pitchFamily="34" charset="0"/>
              </a:rPr>
              <a:t>*-----------------------------------------------------------------------------------------------------------------------------------------*</a:t>
            </a:r>
            <a:endParaRPr lang="en-US" sz="1400" b="1">
              <a:solidFill>
                <a:srgbClr val="008000"/>
              </a:solidFill>
              <a:latin typeface="Arial" panose="020B0604020202020204" pitchFamily="34" charset="0"/>
              <a:cs typeface="Arial" panose="020B0604020202020204" pitchFamily="34" charset="0"/>
            </a:endParaRPr>
          </a:p>
          <a:p>
            <a:r>
              <a:rPr lang="en-US" sz="1400" b="1">
                <a:solidFill>
                  <a:srgbClr val="008000"/>
                </a:solidFill>
                <a:latin typeface="Arial" panose="020B0604020202020204" pitchFamily="34" charset="0"/>
                <a:cs typeface="Arial" panose="020B0604020202020204" pitchFamily="34" charset="0"/>
              </a:rPr>
              <a:t>| Purpose:</a:t>
            </a:r>
          </a:p>
          <a:p>
            <a:r>
              <a:rPr lang="en-US" sz="1400" b="1">
                <a:solidFill>
                  <a:srgbClr val="008000"/>
                </a:solidFill>
                <a:latin typeface="Arial" panose="020B0604020202020204" pitchFamily="34" charset="0"/>
                <a:cs typeface="Arial" panose="020B0604020202020204" pitchFamily="34" charset="0"/>
              </a:rPr>
              <a:t>|</a:t>
            </a:r>
          </a:p>
          <a:p>
            <a:r>
              <a:rPr lang="en-US" sz="1400" b="1">
                <a:solidFill>
                  <a:srgbClr val="008000"/>
                </a:solidFill>
                <a:latin typeface="Arial" panose="020B0604020202020204" pitchFamily="34" charset="0"/>
                <a:cs typeface="Arial" panose="020B0604020202020204" pitchFamily="34" charset="0"/>
              </a:rPr>
              <a:t>| This macro is to generate a correlation table for a list of covariates and response;</a:t>
            </a:r>
          </a:p>
          <a:p>
            <a:r>
              <a:rPr lang="en-US" sz="1400" b="1" smtClean="0">
                <a:solidFill>
                  <a:srgbClr val="008000"/>
                </a:solidFill>
                <a:latin typeface="Arial" panose="020B0604020202020204" pitchFamily="34" charset="0"/>
                <a:cs typeface="Arial" panose="020B0604020202020204" pitchFamily="34" charset="0"/>
              </a:rPr>
              <a:t>*-----------------------------------------------------------------------------------------------------------------------------------------*</a:t>
            </a:r>
            <a:endParaRPr lang="en-US" sz="1400" b="1">
              <a:solidFill>
                <a:srgbClr val="008000"/>
              </a:solidFill>
              <a:latin typeface="Arial" panose="020B0604020202020204" pitchFamily="34" charset="0"/>
              <a:cs typeface="Arial" panose="020B0604020202020204" pitchFamily="34" charset="0"/>
            </a:endParaRPr>
          </a:p>
          <a:p>
            <a:r>
              <a:rPr lang="en-US" sz="1400" b="1">
                <a:solidFill>
                  <a:srgbClr val="008000"/>
                </a:solidFill>
                <a:latin typeface="Arial" panose="020B0604020202020204" pitchFamily="34" charset="0"/>
                <a:cs typeface="Arial" panose="020B0604020202020204" pitchFamily="34" charset="0"/>
              </a:rPr>
              <a:t>| Macro Call:</a:t>
            </a:r>
          </a:p>
          <a:p>
            <a:r>
              <a:rPr lang="en-US" sz="1400" b="1">
                <a:solidFill>
                  <a:srgbClr val="008000"/>
                </a:solidFill>
                <a:latin typeface="Arial" panose="020B0604020202020204" pitchFamily="34" charset="0"/>
                <a:cs typeface="Arial" panose="020B0604020202020204" pitchFamily="34" charset="0"/>
              </a:rPr>
              <a:t>| </a:t>
            </a:r>
            <a:r>
              <a:rPr lang="en-US" sz="1400" b="1">
                <a:solidFill>
                  <a:srgbClr val="FF0000"/>
                </a:solidFill>
                <a:latin typeface="Arial" panose="020B0604020202020204" pitchFamily="34" charset="0"/>
                <a:cs typeface="Arial" panose="020B0604020202020204" pitchFamily="34" charset="0"/>
              </a:rPr>
              <a:t>%include "/.../pg_pearson_corr.sas";</a:t>
            </a:r>
          </a:p>
          <a:p>
            <a:r>
              <a:rPr lang="en-US" sz="1400" b="1">
                <a:solidFill>
                  <a:srgbClr val="008000"/>
                </a:solidFill>
                <a:latin typeface="Arial" panose="020B0604020202020204" pitchFamily="34" charset="0"/>
                <a:cs typeface="Arial" panose="020B0604020202020204" pitchFamily="34" charset="0"/>
              </a:rPr>
              <a:t>|</a:t>
            </a:r>
            <a:r>
              <a:rPr lang="en-US" sz="1400" b="1">
                <a:solidFill>
                  <a:srgbClr val="FF0000"/>
                </a:solidFill>
                <a:latin typeface="Arial" panose="020B0604020202020204" pitchFamily="34" charset="0"/>
                <a:cs typeface="Arial" panose="020B0604020202020204" pitchFamily="34" charset="0"/>
              </a:rPr>
              <a:t> %pg_pearson_corr(dsn_in=sashelp.cars, dsn_out=cars_corr, response=invoice, </a:t>
            </a:r>
          </a:p>
          <a:p>
            <a:r>
              <a:rPr lang="en-US" sz="1400" b="1">
                <a:solidFill>
                  <a:srgbClr val="008000"/>
                </a:solidFill>
                <a:latin typeface="Arial" panose="020B0604020202020204" pitchFamily="34" charset="0"/>
                <a:cs typeface="Arial" panose="020B0604020202020204" pitchFamily="34" charset="0"/>
              </a:rPr>
              <a:t>|</a:t>
            </a:r>
            <a:r>
              <a:rPr lang="en-US" sz="1400" b="1">
                <a:solidFill>
                  <a:srgbClr val="FF0000"/>
                </a:solidFill>
                <a:latin typeface="Arial" panose="020B0604020202020204" pitchFamily="34" charset="0"/>
                <a:cs typeface="Arial" panose="020B0604020202020204" pitchFamily="34" charset="0"/>
              </a:rPr>
              <a:t>	 </a:t>
            </a:r>
            <a:r>
              <a:rPr lang="en-US" sz="1400" b="1" smtClean="0">
                <a:solidFill>
                  <a:srgbClr val="FF0000"/>
                </a:solidFill>
                <a:latin typeface="Arial" panose="020B0604020202020204" pitchFamily="34" charset="0"/>
                <a:cs typeface="Arial" panose="020B0604020202020204" pitchFamily="34" charset="0"/>
              </a:rPr>
              <a:t>                var_lst=enginesize </a:t>
            </a:r>
            <a:r>
              <a:rPr lang="en-US" sz="1400" b="1">
                <a:solidFill>
                  <a:srgbClr val="FF0000"/>
                </a:solidFill>
                <a:latin typeface="Arial" panose="020B0604020202020204" pitchFamily="34" charset="0"/>
                <a:cs typeface="Arial" panose="020B0604020202020204" pitchFamily="34" charset="0"/>
              </a:rPr>
              <a:t>weight msrp);</a:t>
            </a:r>
          </a:p>
          <a:p>
            <a:r>
              <a:rPr lang="en-US" sz="1400" b="1" smtClean="0">
                <a:solidFill>
                  <a:srgbClr val="008000"/>
                </a:solidFill>
                <a:latin typeface="Arial" panose="020B0604020202020204" pitchFamily="34" charset="0"/>
                <a:cs typeface="Arial" panose="020B0604020202020204" pitchFamily="34" charset="0"/>
              </a:rPr>
              <a:t>*-----------------------------------------------------------------------------------------------------------------------------------------*</a:t>
            </a:r>
            <a:endParaRPr lang="en-US" sz="1400" b="1">
              <a:solidFill>
                <a:srgbClr val="008000"/>
              </a:solidFill>
              <a:latin typeface="Arial" panose="020B0604020202020204" pitchFamily="34" charset="0"/>
              <a:cs typeface="Arial" panose="020B0604020202020204" pitchFamily="34" charset="0"/>
            </a:endParaRPr>
          </a:p>
          <a:p>
            <a:r>
              <a:rPr lang="en-US" sz="1400" b="1">
                <a:solidFill>
                  <a:srgbClr val="008000"/>
                </a:solidFill>
                <a:latin typeface="Arial" panose="020B0604020202020204" pitchFamily="34" charset="0"/>
                <a:cs typeface="Arial" panose="020B0604020202020204" pitchFamily="34" charset="0"/>
              </a:rPr>
              <a:t>| Required Parameters:</a:t>
            </a:r>
          </a:p>
          <a:p>
            <a:r>
              <a:rPr lang="en-US" sz="1400" b="1">
                <a:solidFill>
                  <a:srgbClr val="008000"/>
                </a:solidFill>
                <a:latin typeface="Arial" panose="020B0604020202020204" pitchFamily="34" charset="0"/>
                <a:cs typeface="Arial" panose="020B0604020202020204" pitchFamily="34" charset="0"/>
              </a:rPr>
              <a:t>|</a:t>
            </a:r>
          </a:p>
          <a:p>
            <a:r>
              <a:rPr lang="en-US" sz="1400" b="1">
                <a:solidFill>
                  <a:srgbClr val="008000"/>
                </a:solidFill>
                <a:latin typeface="Arial" panose="020B0604020202020204" pitchFamily="34" charset="0"/>
                <a:cs typeface="Arial" panose="020B0604020202020204" pitchFamily="34" charset="0"/>
              </a:rPr>
              <a:t>| </a:t>
            </a:r>
            <a:r>
              <a:rPr lang="en-US" sz="1400" b="1">
                <a:solidFill>
                  <a:srgbClr val="FF0000"/>
                </a:solidFill>
                <a:latin typeface="Arial" panose="020B0604020202020204" pitchFamily="34" charset="0"/>
                <a:cs typeface="Arial" panose="020B0604020202020204" pitchFamily="34" charset="0"/>
              </a:rPr>
              <a:t>dsn_in: </a:t>
            </a:r>
            <a:r>
              <a:rPr lang="en-US" sz="1400" b="1">
                <a:solidFill>
                  <a:srgbClr val="008000"/>
                </a:solidFill>
                <a:latin typeface="Arial" panose="020B0604020202020204" pitchFamily="34" charset="0"/>
                <a:cs typeface="Arial" panose="020B0604020202020204" pitchFamily="34" charset="0"/>
              </a:rPr>
              <a:t>	</a:t>
            </a:r>
            <a:r>
              <a:rPr lang="en-US" sz="1400" b="1" smtClean="0">
                <a:solidFill>
                  <a:srgbClr val="008000"/>
                </a:solidFill>
                <a:latin typeface="Arial" panose="020B0604020202020204" pitchFamily="34" charset="0"/>
                <a:cs typeface="Arial" panose="020B0604020202020204" pitchFamily="34" charset="0"/>
              </a:rPr>
              <a:t>	Input </a:t>
            </a:r>
            <a:r>
              <a:rPr lang="en-US" sz="1400" b="1">
                <a:solidFill>
                  <a:srgbClr val="008000"/>
                </a:solidFill>
                <a:latin typeface="Arial" panose="020B0604020202020204" pitchFamily="34" charset="0"/>
                <a:cs typeface="Arial" panose="020B0604020202020204" pitchFamily="34" charset="0"/>
              </a:rPr>
              <a:t>dataset</a:t>
            </a:r>
          </a:p>
          <a:p>
            <a:r>
              <a:rPr lang="en-US" sz="1400" b="1">
                <a:solidFill>
                  <a:srgbClr val="008000"/>
                </a:solidFill>
                <a:latin typeface="Arial" panose="020B0604020202020204" pitchFamily="34" charset="0"/>
                <a:cs typeface="Arial" panose="020B0604020202020204" pitchFamily="34" charset="0"/>
              </a:rPr>
              <a:t>| </a:t>
            </a:r>
            <a:r>
              <a:rPr lang="en-US" sz="1400" b="1">
                <a:solidFill>
                  <a:srgbClr val="FF0000"/>
                </a:solidFill>
                <a:latin typeface="Arial" panose="020B0604020202020204" pitchFamily="34" charset="0"/>
                <a:cs typeface="Arial" panose="020B0604020202020204" pitchFamily="34" charset="0"/>
              </a:rPr>
              <a:t>dsn_out:</a:t>
            </a:r>
            <a:r>
              <a:rPr lang="en-US" sz="1400" b="1">
                <a:solidFill>
                  <a:srgbClr val="008000"/>
                </a:solidFill>
                <a:latin typeface="Arial" panose="020B0604020202020204" pitchFamily="34" charset="0"/>
                <a:cs typeface="Arial" panose="020B0604020202020204" pitchFamily="34" charset="0"/>
              </a:rPr>
              <a:t> 	</a:t>
            </a:r>
            <a:r>
              <a:rPr lang="en-US" sz="1400" b="1" smtClean="0">
                <a:solidFill>
                  <a:srgbClr val="008000"/>
                </a:solidFill>
                <a:latin typeface="Arial" panose="020B0604020202020204" pitchFamily="34" charset="0"/>
                <a:cs typeface="Arial" panose="020B0604020202020204" pitchFamily="34" charset="0"/>
              </a:rPr>
              <a:t>	Output </a:t>
            </a:r>
            <a:r>
              <a:rPr lang="en-US" sz="1400" b="1">
                <a:solidFill>
                  <a:srgbClr val="008000"/>
                </a:solidFill>
                <a:latin typeface="Arial" panose="020B0604020202020204" pitchFamily="34" charset="0"/>
                <a:cs typeface="Arial" panose="020B0604020202020204" pitchFamily="34" charset="0"/>
              </a:rPr>
              <a:t>dataset</a:t>
            </a:r>
          </a:p>
          <a:p>
            <a:r>
              <a:rPr lang="en-US" sz="1400" b="1">
                <a:solidFill>
                  <a:srgbClr val="008000"/>
                </a:solidFill>
                <a:latin typeface="Arial" panose="020B0604020202020204" pitchFamily="34" charset="0"/>
                <a:cs typeface="Arial" panose="020B0604020202020204" pitchFamily="34" charset="0"/>
              </a:rPr>
              <a:t>| </a:t>
            </a:r>
            <a:r>
              <a:rPr lang="en-US" sz="1400" b="1">
                <a:solidFill>
                  <a:srgbClr val="FF0000"/>
                </a:solidFill>
                <a:latin typeface="Arial" panose="020B0604020202020204" pitchFamily="34" charset="0"/>
                <a:cs typeface="Arial" panose="020B0604020202020204" pitchFamily="34" charset="0"/>
              </a:rPr>
              <a:t>response: </a:t>
            </a:r>
            <a:r>
              <a:rPr lang="en-US" sz="1400" b="1" smtClean="0">
                <a:solidFill>
                  <a:srgbClr val="FF0000"/>
                </a:solidFill>
                <a:latin typeface="Arial" panose="020B0604020202020204" pitchFamily="34" charset="0"/>
                <a:cs typeface="Arial" panose="020B0604020202020204" pitchFamily="34" charset="0"/>
              </a:rPr>
              <a:t>	</a:t>
            </a:r>
            <a:r>
              <a:rPr lang="en-US" sz="1400" b="1" smtClean="0">
                <a:solidFill>
                  <a:srgbClr val="008000"/>
                </a:solidFill>
                <a:latin typeface="Arial" panose="020B0604020202020204" pitchFamily="34" charset="0"/>
                <a:cs typeface="Arial" panose="020B0604020202020204" pitchFamily="34" charset="0"/>
              </a:rPr>
              <a:t>Response </a:t>
            </a:r>
            <a:r>
              <a:rPr lang="en-US" sz="1400" b="1">
                <a:solidFill>
                  <a:srgbClr val="008000"/>
                </a:solidFill>
                <a:latin typeface="Arial" panose="020B0604020202020204" pitchFamily="34" charset="0"/>
                <a:cs typeface="Arial" panose="020B0604020202020204" pitchFamily="34" charset="0"/>
              </a:rPr>
              <a:t>variable name</a:t>
            </a:r>
          </a:p>
          <a:p>
            <a:r>
              <a:rPr lang="en-US" sz="1400" b="1">
                <a:solidFill>
                  <a:srgbClr val="008000"/>
                </a:solidFill>
                <a:latin typeface="Arial" panose="020B0604020202020204" pitchFamily="34" charset="0"/>
                <a:cs typeface="Arial" panose="020B0604020202020204" pitchFamily="34" charset="0"/>
              </a:rPr>
              <a:t>| </a:t>
            </a:r>
            <a:r>
              <a:rPr lang="en-US" sz="1400" b="1">
                <a:solidFill>
                  <a:srgbClr val="FF0000"/>
                </a:solidFill>
                <a:latin typeface="Arial" panose="020B0604020202020204" pitchFamily="34" charset="0"/>
                <a:cs typeface="Arial" panose="020B0604020202020204" pitchFamily="34" charset="0"/>
              </a:rPr>
              <a:t>var_lst: </a:t>
            </a:r>
            <a:r>
              <a:rPr lang="en-US" sz="1400" b="1">
                <a:solidFill>
                  <a:srgbClr val="008000"/>
                </a:solidFill>
                <a:latin typeface="Arial" panose="020B0604020202020204" pitchFamily="34" charset="0"/>
                <a:cs typeface="Arial" panose="020B0604020202020204" pitchFamily="34" charset="0"/>
              </a:rPr>
              <a:t>		</a:t>
            </a:r>
            <a:r>
              <a:rPr lang="en-US" sz="1400" b="1" smtClean="0">
                <a:solidFill>
                  <a:srgbClr val="008000"/>
                </a:solidFill>
                <a:latin typeface="Arial" panose="020B0604020202020204" pitchFamily="34" charset="0"/>
                <a:cs typeface="Arial" panose="020B0604020202020204" pitchFamily="34" charset="0"/>
              </a:rPr>
              <a:t>A </a:t>
            </a:r>
            <a:r>
              <a:rPr lang="en-US" sz="1400" b="1">
                <a:solidFill>
                  <a:srgbClr val="008000"/>
                </a:solidFill>
                <a:latin typeface="Arial" panose="020B0604020202020204" pitchFamily="34" charset="0"/>
                <a:cs typeface="Arial" panose="020B0604020202020204" pitchFamily="34" charset="0"/>
              </a:rPr>
              <a:t>list of variables which users want to test their </a:t>
            </a:r>
            <a:r>
              <a:rPr lang="en-US" sz="1400" b="1" smtClean="0">
                <a:solidFill>
                  <a:srgbClr val="008000"/>
                </a:solidFill>
                <a:latin typeface="Arial" panose="020B0604020202020204" pitchFamily="34" charset="0"/>
                <a:cs typeface="Arial" panose="020B0604020202020204" pitchFamily="34" charset="0"/>
              </a:rPr>
              <a:t>correlation </a:t>
            </a:r>
            <a:r>
              <a:rPr lang="en-US" sz="1400" b="1">
                <a:solidFill>
                  <a:srgbClr val="008000"/>
                </a:solidFill>
                <a:latin typeface="Arial" panose="020B0604020202020204" pitchFamily="34" charset="0"/>
                <a:cs typeface="Arial" panose="020B0604020202020204" pitchFamily="34" charset="0"/>
              </a:rPr>
              <a:t>with response</a:t>
            </a:r>
          </a:p>
          <a:p>
            <a:r>
              <a:rPr lang="en-US" sz="1400" b="1" smtClean="0">
                <a:solidFill>
                  <a:srgbClr val="008000"/>
                </a:solidFill>
                <a:latin typeface="Arial" panose="020B0604020202020204" pitchFamily="34" charset="0"/>
                <a:cs typeface="Arial" panose="020B0604020202020204" pitchFamily="34" charset="0"/>
              </a:rPr>
              <a:t>*----------------------------------------------------------------------------------------------------------------------------------------*/</a:t>
            </a:r>
            <a:endParaRPr lang="en-US" sz="1400" b="1">
              <a:solidFill>
                <a:srgbClr val="000000"/>
              </a:solidFill>
              <a:latin typeface="Arial" panose="020B0604020202020204" pitchFamily="34" charset="0"/>
              <a:cs typeface="Arial" panose="020B0604020202020204" pitchFamily="34" charset="0"/>
            </a:endParaRPr>
          </a:p>
          <a:p>
            <a:endParaRPr lang="en-US" sz="1400" b="1">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220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PG_PEARSON_CORR Macro – Sample Result</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7" name="Rectangle 4"/>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152400" y="1524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304800" y="3048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45108837"/>
              </p:ext>
            </p:extLst>
          </p:nvPr>
        </p:nvGraphicFramePr>
        <p:xfrm>
          <a:off x="1905001" y="1295401"/>
          <a:ext cx="5486399" cy="1965846"/>
        </p:xfrm>
        <a:graphic>
          <a:graphicData uri="http://schemas.openxmlformats.org/drawingml/2006/table">
            <a:tbl>
              <a:tblPr/>
              <a:tblGrid>
                <a:gridCol w="1194619"/>
                <a:gridCol w="1194619"/>
                <a:gridCol w="1573161"/>
                <a:gridCol w="1524000"/>
              </a:tblGrid>
              <a:tr h="533400">
                <a:tc>
                  <a:txBody>
                    <a:bodyPr/>
                    <a:lstStyle/>
                    <a:p>
                      <a:pPr algn="l" fontAlgn="b"/>
                      <a:r>
                        <a:rPr lang="en-US" sz="1400" b="1" i="0" u="none" strike="noStrike">
                          <a:solidFill>
                            <a:srgbClr val="FFFFFF"/>
                          </a:solidFill>
                          <a:effectLst/>
                          <a:latin typeface="Arial" panose="020B0604020202020204" pitchFamily="34" charset="0"/>
                          <a:cs typeface="Arial" panose="020B0604020202020204" pitchFamily="34" charset="0"/>
                        </a:rPr>
                        <a:t>Resp</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400" b="1" i="0" u="none" strike="noStrike">
                          <a:solidFill>
                            <a:srgbClr val="FFFFFF"/>
                          </a:solidFill>
                          <a:effectLst/>
                          <a:latin typeface="Arial" panose="020B0604020202020204" pitchFamily="34" charset="0"/>
                          <a:cs typeface="Arial" panose="020B0604020202020204" pitchFamily="34" charset="0"/>
                        </a:rPr>
                        <a:t>Pred</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panose="020B0604020202020204" pitchFamily="34" charset="0"/>
                          <a:cs typeface="Arial" panose="020B0604020202020204" pitchFamily="34" charset="0"/>
                        </a:rPr>
                        <a:t>Corr</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r" fontAlgn="b"/>
                      <a:r>
                        <a:rPr lang="en-US" sz="1400" b="1" i="0" u="none" strike="noStrike">
                          <a:solidFill>
                            <a:srgbClr val="FFFFFF"/>
                          </a:solidFill>
                          <a:effectLst/>
                          <a:latin typeface="Arial" panose="020B0604020202020204" pitchFamily="34" charset="0"/>
                          <a:cs typeface="Arial" panose="020B0604020202020204" pitchFamily="34" charset="0"/>
                        </a:rPr>
                        <a:t>Abs_Corr</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477482">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Invoice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MSRP</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0.999131621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0.999131621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477482">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Invoice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EngineSize</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0.564497978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0.564497978</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477482">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Invoice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Weight</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0.442332221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0" i="0" u="none" strike="noStrike">
                          <a:solidFill>
                            <a:srgbClr val="000000"/>
                          </a:solidFill>
                          <a:effectLst/>
                          <a:latin typeface="Arial" panose="020B0604020202020204" pitchFamily="34" charset="0"/>
                          <a:cs typeface="Arial" panose="020B0604020202020204" pitchFamily="34" charset="0"/>
                        </a:rPr>
                        <a:t>0.442332221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bl>
          </a:graphicData>
        </a:graphic>
      </p:graphicFrame>
    </p:spTree>
    <p:extLst>
      <p:ext uri="{BB962C8B-B14F-4D97-AF65-F5344CB8AC3E}">
        <p14:creationId xmlns:p14="http://schemas.microsoft.com/office/powerpoint/2010/main" val="796619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7" name="Rectangle 4"/>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152400" y="1524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304800" y="3048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http://1.bp.blogspot.com/-AIjYuun990I/UTZVsv0RHOI/AAAAAAAAHaw/uRpVb9sjfHc/s1600/ask-me-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520" y="1828800"/>
            <a:ext cx="620268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414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5400000">
            <a:off x="3878264" y="519113"/>
            <a:ext cx="1404937"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7" name="TextBox 2"/>
          <p:cNvSpPr txBox="1">
            <a:spLocks noChangeArrowheads="1"/>
          </p:cNvSpPr>
          <p:nvPr/>
        </p:nvSpPr>
        <p:spPr bwMode="auto">
          <a:xfrm>
            <a:off x="457200" y="3278427"/>
            <a:ext cx="818832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just" defTabSz="457200" eaLnBrk="1" fontAlgn="base" hangingPunct="1">
              <a:spcBef>
                <a:spcPct val="0"/>
              </a:spcBef>
              <a:spcAft>
                <a:spcPct val="0"/>
              </a:spcAft>
            </a:pPr>
            <a:r>
              <a:rPr lang="en-US" altLang="en-US" sz="1000">
                <a:solidFill>
                  <a:prstClr val="white"/>
                </a:solidFill>
                <a:latin typeface="Arial Narrow" panose="020B0606020202030204" pitchFamily="34" charset="0"/>
              </a:rPr>
              <a:t>All Cigna products and services are provided exclusively by or through operating subsidiaries of Cigna Corporation, including Cigna Health and Life Insurance Company, Connecticut General Life Insurance Company, Cigna Behavioral Health, Inc., and HMO or service company subsidiaries of Cigna Health Corporation. The Cigna name, logo, and other Cigna marks are owned by Cigna Intellectual Property, Inc. </a:t>
            </a:r>
          </a:p>
          <a:p>
            <a:pPr algn="just" defTabSz="457200" eaLnBrk="1" fontAlgn="base" hangingPunct="1">
              <a:spcBef>
                <a:spcPct val="0"/>
              </a:spcBef>
              <a:spcAft>
                <a:spcPct val="0"/>
              </a:spcAft>
            </a:pPr>
            <a:endParaRPr lang="en-US" altLang="en-US" sz="1000">
              <a:solidFill>
                <a:srgbClr val="FFFFFF"/>
              </a:solidFill>
              <a:latin typeface="Arial Narrow" pitchFamily="-84" charset="0"/>
              <a:ea typeface="MS PGothic" pitchFamily="34" charset="-128"/>
            </a:endParaRPr>
          </a:p>
          <a:p>
            <a:pPr algn="just" defTabSz="457200" eaLnBrk="1" fontAlgn="base" hangingPunct="1">
              <a:spcBef>
                <a:spcPct val="0"/>
              </a:spcBef>
              <a:spcAft>
                <a:spcPct val="0"/>
              </a:spcAft>
            </a:pPr>
            <a:r>
              <a:rPr lang="en-US" altLang="en-US" sz="1000">
                <a:solidFill>
                  <a:srgbClr val="FFFFFF"/>
                </a:solidFill>
                <a:latin typeface="Arial Narrow" pitchFamily="-84" charset="0"/>
                <a:ea typeface="MS PGothic" pitchFamily="34" charset="-128"/>
              </a:rPr>
              <a:t>000000  00/15     © </a:t>
            </a:r>
            <a:r>
              <a:rPr lang="en-US" altLang="en-US" sz="1000" smtClean="0">
                <a:solidFill>
                  <a:srgbClr val="FFFFFF"/>
                </a:solidFill>
                <a:latin typeface="Arial Narrow" pitchFamily="-84" charset="0"/>
                <a:ea typeface="MS PGothic" pitchFamily="34" charset="-128"/>
              </a:rPr>
              <a:t>2016 </a:t>
            </a:r>
            <a:r>
              <a:rPr lang="en-US" altLang="en-US" sz="1000">
                <a:solidFill>
                  <a:srgbClr val="FFFFFF"/>
                </a:solidFill>
                <a:latin typeface="Arial Narrow" pitchFamily="-84" charset="0"/>
                <a:ea typeface="MS PGothic" pitchFamily="34" charset="-128"/>
              </a:rPr>
              <a:t>Cigna. Some content provided under license.</a:t>
            </a:r>
          </a:p>
        </p:txBody>
      </p:sp>
    </p:spTree>
    <p:extLst>
      <p:ext uri="{BB962C8B-B14F-4D97-AF65-F5344CB8AC3E}">
        <p14:creationId xmlns:p14="http://schemas.microsoft.com/office/powerpoint/2010/main" val="4097704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867400"/>
          </a:xfrm>
        </p:spPr>
        <p:txBody>
          <a:bodyPr/>
          <a:lstStyle/>
          <a:p>
            <a:pPr>
              <a:lnSpc>
                <a:spcPct val="110000"/>
              </a:lnSpc>
              <a:buFont typeface="Wingdings" pitchFamily="2" charset="2"/>
              <a:buChar char="§"/>
            </a:pPr>
            <a:r>
              <a:rPr lang="en-US" altLang="en-US" sz="1400" b="1" smtClean="0"/>
              <a:t>Education</a:t>
            </a:r>
          </a:p>
          <a:p>
            <a:pPr lvl="2">
              <a:lnSpc>
                <a:spcPct val="110000"/>
              </a:lnSpc>
              <a:buFont typeface="Wingdings" pitchFamily="2" charset="2"/>
              <a:buChar char="§"/>
            </a:pPr>
            <a:r>
              <a:rPr lang="en-US" altLang="en-US" sz="1400" smtClean="0"/>
              <a:t>B.S. In Chemical Engineering</a:t>
            </a:r>
          </a:p>
          <a:p>
            <a:pPr lvl="2">
              <a:lnSpc>
                <a:spcPct val="110000"/>
              </a:lnSpc>
              <a:buFont typeface="Wingdings" pitchFamily="2" charset="2"/>
              <a:buChar char="§"/>
            </a:pPr>
            <a:r>
              <a:rPr lang="en-US" altLang="en-US" sz="1400"/>
              <a:t>M.S. in </a:t>
            </a:r>
            <a:r>
              <a:rPr lang="en-US" altLang="en-US" sz="1400" smtClean="0"/>
              <a:t>Biostatistics</a:t>
            </a:r>
          </a:p>
          <a:p>
            <a:pPr>
              <a:lnSpc>
                <a:spcPct val="110000"/>
              </a:lnSpc>
              <a:buFont typeface="Wingdings" pitchFamily="2" charset="2"/>
              <a:buChar char="§"/>
            </a:pPr>
            <a:endParaRPr lang="en-US" altLang="en-US" sz="1400" b="1"/>
          </a:p>
          <a:p>
            <a:pPr>
              <a:lnSpc>
                <a:spcPct val="110000"/>
              </a:lnSpc>
              <a:buFont typeface="Wingdings" pitchFamily="2" charset="2"/>
              <a:buChar char="§"/>
            </a:pPr>
            <a:r>
              <a:rPr lang="en-US" altLang="en-US" sz="1400" b="1" smtClean="0"/>
              <a:t>Professional Experience</a:t>
            </a:r>
          </a:p>
          <a:p>
            <a:pPr lvl="2">
              <a:lnSpc>
                <a:spcPct val="110000"/>
              </a:lnSpc>
              <a:buFont typeface="Wingdings" pitchFamily="2" charset="2"/>
              <a:buChar char="§"/>
            </a:pPr>
            <a:r>
              <a:rPr lang="en-US" altLang="en-US" sz="1400"/>
              <a:t>Sr</a:t>
            </a:r>
            <a:r>
              <a:rPr lang="en-US" altLang="en-US" sz="1400" smtClean="0"/>
              <a:t>. Research Technician	– Johns Hopkins University</a:t>
            </a:r>
            <a:endParaRPr lang="en-US" altLang="en-US" sz="1400"/>
          </a:p>
          <a:p>
            <a:pPr lvl="2">
              <a:lnSpc>
                <a:spcPct val="110000"/>
              </a:lnSpc>
              <a:buFont typeface="Wingdings" pitchFamily="2" charset="2"/>
              <a:buChar char="§"/>
            </a:pPr>
            <a:r>
              <a:rPr lang="en-US" altLang="en-US" sz="1400" smtClean="0"/>
              <a:t>Biostatistician 			– Yale University</a:t>
            </a:r>
            <a:endParaRPr lang="en-US" altLang="en-US" sz="1400"/>
          </a:p>
          <a:p>
            <a:pPr lvl="2">
              <a:lnSpc>
                <a:spcPct val="110000"/>
              </a:lnSpc>
              <a:buFont typeface="Wingdings" pitchFamily="2" charset="2"/>
              <a:buChar char="§"/>
            </a:pPr>
            <a:r>
              <a:rPr lang="en-US" altLang="en-US" sz="1400" smtClean="0"/>
              <a:t>Consultant 			– Travelers</a:t>
            </a:r>
            <a:endParaRPr lang="en-US" altLang="en-US" sz="1400"/>
          </a:p>
          <a:p>
            <a:pPr lvl="2">
              <a:lnSpc>
                <a:spcPct val="110000"/>
              </a:lnSpc>
              <a:buFont typeface="Wingdings" pitchFamily="2" charset="2"/>
              <a:buChar char="§"/>
            </a:pPr>
            <a:r>
              <a:rPr lang="en-US" altLang="en-US" sz="1400" smtClean="0"/>
              <a:t>Consultant Actuarial 	– The Hartford</a:t>
            </a:r>
          </a:p>
          <a:p>
            <a:pPr lvl="2">
              <a:lnSpc>
                <a:spcPct val="110000"/>
              </a:lnSpc>
              <a:buFont typeface="Wingdings" pitchFamily="2" charset="2"/>
              <a:buChar char="§"/>
            </a:pPr>
            <a:r>
              <a:rPr lang="en-US" altLang="en-US" sz="1400"/>
              <a:t>Analytics Sr. Specialist	</a:t>
            </a:r>
            <a:r>
              <a:rPr lang="en-US" altLang="en-US" sz="1400" smtClean="0"/>
              <a:t>– Cigna </a:t>
            </a:r>
          </a:p>
          <a:p>
            <a:pPr>
              <a:lnSpc>
                <a:spcPct val="110000"/>
              </a:lnSpc>
              <a:buFont typeface="Wingdings" pitchFamily="2" charset="2"/>
              <a:buChar char="§"/>
            </a:pPr>
            <a:endParaRPr lang="en-US" altLang="en-US" sz="1400" b="1"/>
          </a:p>
          <a:p>
            <a:pPr>
              <a:lnSpc>
                <a:spcPct val="110000"/>
              </a:lnSpc>
              <a:buFont typeface="Wingdings" pitchFamily="2" charset="2"/>
              <a:buChar char="§"/>
            </a:pPr>
            <a:r>
              <a:rPr lang="en-US" altLang="en-US" sz="1400" b="1" smtClean="0"/>
              <a:t>Favorites </a:t>
            </a:r>
          </a:p>
          <a:p>
            <a:pPr lvl="2">
              <a:lnSpc>
                <a:spcPct val="110000"/>
              </a:lnSpc>
              <a:buFont typeface="Wingdings" pitchFamily="2" charset="2"/>
              <a:buChar char="§"/>
            </a:pPr>
            <a:r>
              <a:rPr lang="en-US" altLang="en-US" sz="1400" smtClean="0"/>
              <a:t>Programming </a:t>
            </a:r>
          </a:p>
          <a:p>
            <a:pPr lvl="4">
              <a:lnSpc>
                <a:spcPct val="110000"/>
              </a:lnSpc>
              <a:buFont typeface="Wingdings" pitchFamily="2" charset="2"/>
              <a:buChar char="§"/>
            </a:pPr>
            <a:r>
              <a:rPr lang="en-US" altLang="en-US" sz="1400" smtClean="0"/>
              <a:t>Enjoy developing </a:t>
            </a:r>
            <a:r>
              <a:rPr lang="en-US" altLang="en-US" sz="1400" b="1" smtClean="0"/>
              <a:t>MACROS</a:t>
            </a:r>
            <a:r>
              <a:rPr lang="en-US" altLang="en-US" sz="1400" smtClean="0"/>
              <a:t> to make our work more efficient </a:t>
            </a:r>
          </a:p>
          <a:p>
            <a:pPr lvl="4">
              <a:lnSpc>
                <a:spcPct val="110000"/>
              </a:lnSpc>
              <a:buFont typeface="Wingdings" pitchFamily="2" charset="2"/>
              <a:buChar char="§"/>
            </a:pPr>
            <a:r>
              <a:rPr lang="en-US" altLang="en-US" sz="1400" smtClean="0"/>
              <a:t>My “Old” SAS Blog </a:t>
            </a:r>
            <a:r>
              <a:rPr lang="en-US" altLang="en-US" sz="1400"/>
              <a:t>–</a:t>
            </a:r>
            <a:r>
              <a:rPr lang="en-US" altLang="en-US" sz="1400" smtClean="0"/>
              <a:t> </a:t>
            </a:r>
            <a:r>
              <a:rPr lang="en-US" altLang="en-US" sz="1400" smtClean="0">
                <a:hlinkClick r:id="rId2"/>
              </a:rPr>
              <a:t>https</a:t>
            </a:r>
            <a:r>
              <a:rPr lang="en-US" altLang="en-US" sz="1400">
                <a:hlinkClick r:id="rId2"/>
              </a:rPr>
              <a:t>://sasshowcase.wordpress.com</a:t>
            </a:r>
            <a:r>
              <a:rPr lang="en-US" altLang="en-US" sz="1400" smtClean="0">
                <a:hlinkClick r:id="rId2"/>
              </a:rPr>
              <a:t>/</a:t>
            </a:r>
            <a:endParaRPr lang="en-US" altLang="en-US" sz="1400" smtClean="0"/>
          </a:p>
          <a:p>
            <a:pPr marL="454025" lvl="2" indent="0">
              <a:lnSpc>
                <a:spcPct val="110000"/>
              </a:lnSpc>
              <a:buNone/>
            </a:pPr>
            <a:endParaRPr lang="en-US" altLang="en-US" sz="1400"/>
          </a:p>
          <a:p>
            <a:pPr lvl="2">
              <a:lnSpc>
                <a:spcPct val="110000"/>
              </a:lnSpc>
              <a:buFont typeface="Wingdings" pitchFamily="2" charset="2"/>
              <a:buChar char="§"/>
            </a:pPr>
            <a:r>
              <a:rPr lang="en-US" altLang="en-US" sz="1400" smtClean="0"/>
              <a:t>Painting </a:t>
            </a:r>
          </a:p>
          <a:p>
            <a:pPr lvl="4">
              <a:lnSpc>
                <a:spcPct val="110000"/>
              </a:lnSpc>
              <a:buFont typeface="Wingdings" pitchFamily="2" charset="2"/>
              <a:buChar char="§"/>
            </a:pPr>
            <a:r>
              <a:rPr lang="en-US" altLang="en-US" sz="1400" smtClean="0"/>
              <a:t>Vincent Van Gogh – My </a:t>
            </a:r>
            <a:r>
              <a:rPr lang="en-US" altLang="en-US" sz="1400"/>
              <a:t>F</a:t>
            </a:r>
            <a:r>
              <a:rPr lang="en-US" altLang="en-US" sz="1400" smtClean="0"/>
              <a:t>avorite Artist</a:t>
            </a:r>
          </a:p>
          <a:p>
            <a:pPr lvl="2">
              <a:lnSpc>
                <a:spcPct val="110000"/>
              </a:lnSpc>
              <a:buFont typeface="Wingdings" pitchFamily="2" charset="2"/>
              <a:buChar char="§"/>
            </a:pPr>
            <a:endParaRPr lang="en-US" altLang="en-US" sz="1400"/>
          </a:p>
          <a:p>
            <a:pPr marL="454025" lvl="2" indent="0">
              <a:lnSpc>
                <a:spcPct val="110000"/>
              </a:lnSpc>
              <a:buNone/>
            </a:pPr>
            <a:endParaRPr lang="en-US" altLang="en-US" sz="1400" smtClean="0"/>
          </a:p>
          <a:p>
            <a:pPr marL="454025" lvl="2" indent="0">
              <a:lnSpc>
                <a:spcPct val="110000"/>
              </a:lnSpc>
              <a:buNone/>
            </a:pPr>
            <a:endParaRPr lang="en-US" altLang="en-US" sz="1400" smtClean="0"/>
          </a:p>
          <a:p>
            <a:pPr marL="0" indent="0">
              <a:lnSpc>
                <a:spcPct val="110000"/>
              </a:lnSpc>
              <a:buNone/>
            </a:pPr>
            <a:endParaRPr lang="en-US" altLang="en-US" sz="1400" b="1" smtClean="0"/>
          </a:p>
          <a:p>
            <a:pPr marL="0" indent="0">
              <a:lnSpc>
                <a:spcPct val="110000"/>
              </a:lnSpc>
              <a:buNone/>
            </a:pPr>
            <a:endParaRPr lang="en-US" altLang="en-US" sz="1400" b="1"/>
          </a:p>
        </p:txBody>
      </p:sp>
      <p:sp>
        <p:nvSpPr>
          <p:cNvPr id="3" name="Title 2"/>
          <p:cNvSpPr>
            <a:spLocks noGrp="1"/>
          </p:cNvSpPr>
          <p:nvPr>
            <p:ph type="title"/>
          </p:nvPr>
        </p:nvSpPr>
        <p:spPr>
          <a:xfrm>
            <a:off x="452439" y="293689"/>
            <a:ext cx="8229600" cy="646112"/>
          </a:xfrm>
        </p:spPr>
        <p:txBody>
          <a:bodyPr/>
          <a:lstStyle/>
          <a:p>
            <a:r>
              <a:rPr lang="en-US" smtClean="0"/>
              <a:t>My Background</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Tree>
    <p:extLst>
      <p:ext uri="{BB962C8B-B14F-4D97-AF65-F5344CB8AC3E}">
        <p14:creationId xmlns:p14="http://schemas.microsoft.com/office/powerpoint/2010/main" val="461217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229600" cy="5423353"/>
          </a:xfrm>
        </p:spPr>
        <p:txBody>
          <a:bodyPr/>
          <a:lstStyle/>
          <a:p>
            <a:pPr marL="454025" lvl="2" indent="0">
              <a:lnSpc>
                <a:spcPct val="110000"/>
              </a:lnSpc>
              <a:buClr>
                <a:schemeClr val="tx1"/>
              </a:buClr>
              <a:buNone/>
            </a:pPr>
            <a:endParaRPr lang="en-US" altLang="en-US" sz="1400"/>
          </a:p>
          <a:p>
            <a:pPr>
              <a:lnSpc>
                <a:spcPct val="110000"/>
              </a:lnSpc>
              <a:buFont typeface="Wingdings" pitchFamily="2" charset="2"/>
              <a:buChar char="§"/>
            </a:pPr>
            <a:r>
              <a:rPr lang="en-US" altLang="en-US" sz="1400" b="1" smtClean="0">
                <a:solidFill>
                  <a:srgbClr val="FF0000"/>
                </a:solidFill>
              </a:rPr>
              <a:t>SAVE</a:t>
            </a:r>
            <a:r>
              <a:rPr lang="en-US" altLang="en-US" sz="1400" b="1" smtClean="0"/>
              <a:t> You Tons of </a:t>
            </a:r>
            <a:r>
              <a:rPr lang="en-US" altLang="en-US" sz="1400" b="1" smtClean="0">
                <a:solidFill>
                  <a:srgbClr val="C00000"/>
                </a:solidFill>
              </a:rPr>
              <a:t>TIME</a:t>
            </a:r>
          </a:p>
          <a:p>
            <a:pPr lvl="2">
              <a:lnSpc>
                <a:spcPct val="110000"/>
              </a:lnSpc>
              <a:buFont typeface="Wingdings" pitchFamily="2" charset="2"/>
              <a:buChar char="§"/>
            </a:pPr>
            <a:r>
              <a:rPr lang="en-US" altLang="en-US" sz="1400" smtClean="0"/>
              <a:t>No need to write down hundreds or even thousands of program lines</a:t>
            </a:r>
          </a:p>
          <a:p>
            <a:pPr lvl="2">
              <a:lnSpc>
                <a:spcPct val="110000"/>
              </a:lnSpc>
              <a:buFont typeface="Wingdings" pitchFamily="2" charset="2"/>
              <a:buChar char="§"/>
            </a:pPr>
            <a:r>
              <a:rPr lang="en-US" altLang="en-US" sz="1400" smtClean="0"/>
              <a:t>Easy to maintain by debugging in one place than hundreds of places</a:t>
            </a:r>
          </a:p>
          <a:p>
            <a:pPr lvl="2">
              <a:lnSpc>
                <a:spcPct val="110000"/>
              </a:lnSpc>
              <a:buFont typeface="Wingdings" pitchFamily="2" charset="2"/>
              <a:buChar char="§"/>
            </a:pPr>
            <a:r>
              <a:rPr lang="en-US" sz="1400"/>
              <a:t>Reusability - Automate tasks that you perform </a:t>
            </a:r>
            <a:r>
              <a:rPr lang="en-US" sz="1400" smtClean="0"/>
              <a:t>often</a:t>
            </a:r>
            <a:endParaRPr lang="en-US" altLang="en-US" sz="1400" smtClean="0"/>
          </a:p>
          <a:p>
            <a:pPr lvl="2">
              <a:lnSpc>
                <a:spcPct val="110000"/>
              </a:lnSpc>
              <a:buFont typeface="Wingdings" pitchFamily="2" charset="2"/>
              <a:buChar char="§"/>
            </a:pPr>
            <a:endParaRPr lang="en-US" altLang="en-US" sz="1400" b="1"/>
          </a:p>
          <a:p>
            <a:pPr>
              <a:lnSpc>
                <a:spcPct val="110000"/>
              </a:lnSpc>
              <a:buFont typeface="Wingdings" pitchFamily="2" charset="2"/>
              <a:buChar char="§"/>
            </a:pPr>
            <a:r>
              <a:rPr lang="en-US" altLang="en-US" sz="1400" b="1" smtClean="0"/>
              <a:t>Easy to Execute</a:t>
            </a:r>
          </a:p>
          <a:p>
            <a:pPr lvl="2">
              <a:lnSpc>
                <a:spcPct val="110000"/>
              </a:lnSpc>
              <a:buFont typeface="Wingdings" pitchFamily="2" charset="2"/>
              <a:buChar char="§"/>
            </a:pPr>
            <a:r>
              <a:rPr lang="en-US" altLang="en-US" sz="1400" smtClean="0"/>
              <a:t>You only need to know how to use and call Macros</a:t>
            </a:r>
            <a:endParaRPr lang="en-US" altLang="en-US" sz="1400"/>
          </a:p>
          <a:p>
            <a:pPr marL="0" indent="0">
              <a:lnSpc>
                <a:spcPct val="110000"/>
              </a:lnSpc>
              <a:buNone/>
            </a:pPr>
            <a:endParaRPr lang="en-US" altLang="en-US" sz="1400" b="1"/>
          </a:p>
          <a:p>
            <a:pPr>
              <a:lnSpc>
                <a:spcPct val="110000"/>
              </a:lnSpc>
              <a:buFont typeface="Wingdings" pitchFamily="2" charset="2"/>
              <a:buChar char="§"/>
            </a:pPr>
            <a:r>
              <a:rPr lang="en-US" altLang="en-US" sz="1400" b="1" smtClean="0"/>
              <a:t>Reduce human errors</a:t>
            </a:r>
          </a:p>
          <a:p>
            <a:pPr>
              <a:lnSpc>
                <a:spcPct val="110000"/>
              </a:lnSpc>
              <a:buFont typeface="Wingdings" pitchFamily="2" charset="2"/>
              <a:buChar char="§"/>
            </a:pPr>
            <a:endParaRPr lang="en-US" altLang="en-US" sz="1400" b="1"/>
          </a:p>
          <a:p>
            <a:pPr>
              <a:lnSpc>
                <a:spcPct val="110000"/>
              </a:lnSpc>
              <a:buFont typeface="Wingdings" pitchFamily="2" charset="2"/>
              <a:buChar char="§"/>
            </a:pPr>
            <a:r>
              <a:rPr lang="en-US" altLang="en-US" sz="1400" b="1" smtClean="0"/>
              <a:t>Make your program simple and neat</a:t>
            </a:r>
          </a:p>
          <a:p>
            <a:pPr marL="0" indent="0">
              <a:lnSpc>
                <a:spcPct val="110000"/>
              </a:lnSpc>
              <a:buNone/>
            </a:pPr>
            <a:endParaRPr lang="en-US" altLang="en-US" sz="1400" b="1"/>
          </a:p>
          <a:p>
            <a:pPr marL="0" indent="0">
              <a:lnSpc>
                <a:spcPct val="110000"/>
              </a:lnSpc>
              <a:buNone/>
            </a:pPr>
            <a:endParaRPr lang="en-US" altLang="en-US" sz="1400" b="1" smtClean="0"/>
          </a:p>
          <a:p>
            <a:pPr marL="454025" lvl="2" indent="0">
              <a:lnSpc>
                <a:spcPct val="110000"/>
              </a:lnSpc>
              <a:buNone/>
            </a:pPr>
            <a:endParaRPr lang="en-US" altLang="en-US" sz="1400" smtClean="0"/>
          </a:p>
          <a:p>
            <a:pPr marL="454025" lvl="2" indent="0">
              <a:lnSpc>
                <a:spcPct val="110000"/>
              </a:lnSpc>
              <a:buNone/>
            </a:pPr>
            <a:endParaRPr lang="en-US" altLang="en-US" sz="1400" smtClean="0"/>
          </a:p>
          <a:p>
            <a:pPr marL="0" indent="0">
              <a:lnSpc>
                <a:spcPct val="110000"/>
              </a:lnSpc>
              <a:buNone/>
            </a:pPr>
            <a:endParaRPr lang="en-US" altLang="en-US" sz="1400" b="1" smtClean="0"/>
          </a:p>
          <a:p>
            <a:pPr marL="0" indent="0">
              <a:lnSpc>
                <a:spcPct val="110000"/>
              </a:lnSpc>
              <a:buNone/>
            </a:pPr>
            <a:endParaRPr lang="en-US" altLang="en-US" sz="1400" b="1"/>
          </a:p>
        </p:txBody>
      </p:sp>
      <p:sp>
        <p:nvSpPr>
          <p:cNvPr id="3" name="Title 2"/>
          <p:cNvSpPr>
            <a:spLocks noGrp="1"/>
          </p:cNvSpPr>
          <p:nvPr>
            <p:ph type="title"/>
          </p:nvPr>
        </p:nvSpPr>
        <p:spPr>
          <a:xfrm>
            <a:off x="452439" y="293689"/>
            <a:ext cx="8229600" cy="646112"/>
          </a:xfrm>
        </p:spPr>
        <p:txBody>
          <a:bodyPr/>
          <a:lstStyle/>
          <a:p>
            <a:r>
              <a:rPr lang="en-US" smtClean="0"/>
              <a:t>Benefits of Well-Written SAS Macros</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Tree>
    <p:extLst>
      <p:ext uri="{BB962C8B-B14F-4D97-AF65-F5344CB8AC3E}">
        <p14:creationId xmlns:p14="http://schemas.microsoft.com/office/powerpoint/2010/main" val="2349247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229600" cy="5423353"/>
          </a:xfrm>
        </p:spPr>
        <p:txBody>
          <a:bodyPr/>
          <a:lstStyle/>
          <a:p>
            <a:pPr marL="454025" lvl="2" indent="0">
              <a:lnSpc>
                <a:spcPct val="110000"/>
              </a:lnSpc>
              <a:buClr>
                <a:schemeClr val="tx1"/>
              </a:buClr>
              <a:buNone/>
            </a:pPr>
            <a:endParaRPr lang="en-US" altLang="en-US" sz="1400"/>
          </a:p>
          <a:p>
            <a:pPr>
              <a:lnSpc>
                <a:spcPct val="110000"/>
              </a:lnSpc>
              <a:buFont typeface="Wingdings" pitchFamily="2" charset="2"/>
              <a:buChar char="§"/>
            </a:pPr>
            <a:r>
              <a:rPr lang="en-US" altLang="en-US" sz="1400" b="1"/>
              <a:t>General form of </a:t>
            </a:r>
            <a:r>
              <a:rPr lang="en-US" altLang="en-US" sz="1400" b="1" smtClean="0"/>
              <a:t>a SAS Macro that Include Keyword Parameters</a:t>
            </a:r>
            <a:endParaRPr lang="en-US" altLang="en-US" sz="1400" b="1"/>
          </a:p>
          <a:p>
            <a:pPr marL="454025" lvl="2" indent="0">
              <a:lnSpc>
                <a:spcPct val="110000"/>
              </a:lnSpc>
              <a:buNone/>
            </a:pPr>
            <a:endParaRPr lang="en-US" altLang="en-US" sz="1400" b="1"/>
          </a:p>
          <a:p>
            <a:pPr marL="685800" lvl="3" indent="0">
              <a:buNone/>
            </a:pPr>
            <a:r>
              <a:rPr lang="en-US" sz="1400">
                <a:solidFill>
                  <a:schemeClr val="tx2"/>
                </a:solidFill>
              </a:rPr>
              <a:t>%MACRO </a:t>
            </a:r>
            <a:r>
              <a:rPr lang="en-US" sz="1400" smtClean="0"/>
              <a:t>macro-name</a:t>
            </a:r>
            <a:r>
              <a:rPr lang="en-US" sz="1400" smtClean="0"/>
              <a:t>(keyword-1</a:t>
            </a:r>
            <a:r>
              <a:rPr lang="en-US" sz="1400"/>
              <a:t>=&lt;value-1&gt;&lt;,...,keyword-n=&lt;</a:t>
            </a:r>
            <a:r>
              <a:rPr lang="en-US" sz="1400"/>
              <a:t>value-n</a:t>
            </a:r>
            <a:r>
              <a:rPr lang="en-US" sz="1400" smtClean="0"/>
              <a:t>&gt;&gt;);</a:t>
            </a:r>
          </a:p>
          <a:p>
            <a:pPr marL="685800" lvl="3" indent="0">
              <a:buNone/>
            </a:pPr>
            <a:endParaRPr lang="en-US" sz="1400"/>
          </a:p>
          <a:p>
            <a:pPr marL="915987" lvl="4" indent="0">
              <a:buNone/>
            </a:pPr>
            <a:r>
              <a:rPr lang="en-US" sz="1400" smtClean="0"/>
              <a:t>	macro-text</a:t>
            </a:r>
          </a:p>
          <a:p>
            <a:pPr marL="915987" lvl="4" indent="0">
              <a:buNone/>
            </a:pPr>
            <a:endParaRPr lang="en-US" sz="1400"/>
          </a:p>
          <a:p>
            <a:pPr marL="685800" lvl="3" indent="0">
              <a:buNone/>
            </a:pPr>
            <a:r>
              <a:rPr lang="en-US" sz="1400">
                <a:solidFill>
                  <a:schemeClr val="tx2"/>
                </a:solidFill>
              </a:rPr>
              <a:t>%MEND </a:t>
            </a:r>
            <a:r>
              <a:rPr lang="en-US" sz="1400"/>
              <a:t>&lt;</a:t>
            </a:r>
            <a:r>
              <a:rPr lang="en-US" sz="1400" smtClean="0"/>
              <a:t>macro-name&gt;;</a:t>
            </a:r>
            <a:endParaRPr lang="en-US" sz="1400"/>
          </a:p>
          <a:p>
            <a:pPr marL="454025" lvl="2" indent="0">
              <a:lnSpc>
                <a:spcPct val="110000"/>
              </a:lnSpc>
              <a:buNone/>
            </a:pPr>
            <a:endParaRPr lang="en-US" altLang="en-US" sz="1400" b="1" smtClean="0"/>
          </a:p>
          <a:p>
            <a:pPr marL="454025" lvl="2" indent="0">
              <a:lnSpc>
                <a:spcPct val="110000"/>
              </a:lnSpc>
              <a:buNone/>
            </a:pPr>
            <a:endParaRPr lang="en-US" altLang="en-US" sz="1400" b="1"/>
          </a:p>
          <a:p>
            <a:pPr>
              <a:lnSpc>
                <a:spcPct val="110000"/>
              </a:lnSpc>
              <a:buFont typeface="Wingdings" pitchFamily="2" charset="2"/>
              <a:buChar char="§"/>
            </a:pPr>
            <a:r>
              <a:rPr lang="en-US" altLang="en-US" sz="1400" b="1" smtClean="0"/>
              <a:t>Insert a Macro to a SAS program</a:t>
            </a:r>
          </a:p>
          <a:p>
            <a:pPr marL="0" indent="0">
              <a:lnSpc>
                <a:spcPct val="110000"/>
              </a:lnSpc>
              <a:buNone/>
            </a:pPr>
            <a:endParaRPr lang="en-US" altLang="en-US" sz="1400" b="1" smtClean="0"/>
          </a:p>
          <a:p>
            <a:pPr marL="971550" lvl="3" indent="-285750">
              <a:lnSpc>
                <a:spcPct val="110000"/>
              </a:lnSpc>
              <a:buFont typeface="Wingdings" panose="05000000000000000000" pitchFamily="2" charset="2"/>
              <a:buChar char="§"/>
            </a:pPr>
            <a:r>
              <a:rPr lang="en-US" altLang="en-US" sz="1400"/>
              <a:t>%include </a:t>
            </a:r>
            <a:r>
              <a:rPr lang="en-US" sz="1400"/>
              <a:t>"/Unix </a:t>
            </a:r>
            <a:r>
              <a:rPr lang="en-US" sz="1400" smtClean="0"/>
              <a:t>directory/your_program_name.sas</a:t>
            </a:r>
            <a:r>
              <a:rPr lang="en-US" sz="1400"/>
              <a:t>"</a:t>
            </a:r>
            <a:r>
              <a:rPr lang="en-US" altLang="en-US" sz="1400"/>
              <a:t>; (location of a</a:t>
            </a:r>
            <a:r>
              <a:rPr lang="en-US" altLang="en-US" sz="1400" smtClean="0"/>
              <a:t> </a:t>
            </a:r>
            <a:r>
              <a:rPr lang="en-US" altLang="en-US" sz="1400"/>
              <a:t>macro)</a:t>
            </a:r>
          </a:p>
          <a:p>
            <a:pPr marL="971550" lvl="3" indent="-285750">
              <a:lnSpc>
                <a:spcPct val="110000"/>
              </a:lnSpc>
              <a:buFont typeface="Wingdings" panose="05000000000000000000" pitchFamily="2" charset="2"/>
              <a:buChar char="§"/>
            </a:pPr>
            <a:r>
              <a:rPr lang="en-US" altLang="en-US" sz="1400"/>
              <a:t>%include </a:t>
            </a:r>
            <a:r>
              <a:rPr lang="en-US" sz="1400"/>
              <a:t>"</a:t>
            </a:r>
            <a:r>
              <a:rPr lang="en-US" sz="1400" smtClean="0"/>
              <a:t>Local directory\your_program_name.sas</a:t>
            </a:r>
            <a:r>
              <a:rPr lang="en-US" sz="1400"/>
              <a:t>"</a:t>
            </a:r>
            <a:r>
              <a:rPr lang="en-US" altLang="en-US" sz="1400"/>
              <a:t>; (location of a</a:t>
            </a:r>
            <a:r>
              <a:rPr lang="en-US" altLang="en-US" sz="1400" smtClean="0"/>
              <a:t> </a:t>
            </a:r>
            <a:r>
              <a:rPr lang="en-US" altLang="en-US" sz="1400"/>
              <a:t>macro)</a:t>
            </a:r>
          </a:p>
          <a:p>
            <a:pPr marL="0" indent="0">
              <a:lnSpc>
                <a:spcPct val="110000"/>
              </a:lnSpc>
              <a:buNone/>
            </a:pPr>
            <a:endParaRPr lang="en-US" altLang="en-US" sz="1400" b="1" smtClean="0"/>
          </a:p>
          <a:p>
            <a:pPr marL="0" indent="0">
              <a:lnSpc>
                <a:spcPct val="110000"/>
              </a:lnSpc>
              <a:buNone/>
            </a:pPr>
            <a:endParaRPr lang="en-US" altLang="en-US" sz="1400" b="1"/>
          </a:p>
          <a:p>
            <a:pPr>
              <a:lnSpc>
                <a:spcPct val="110000"/>
              </a:lnSpc>
              <a:buFont typeface="Wingdings" pitchFamily="2" charset="2"/>
              <a:buChar char="§"/>
            </a:pPr>
            <a:r>
              <a:rPr lang="en-US" altLang="en-US" sz="1400" b="1"/>
              <a:t>Invoke a </a:t>
            </a:r>
            <a:r>
              <a:rPr lang="en-US" altLang="en-US" sz="1400" b="1" smtClean="0"/>
              <a:t>Macro</a:t>
            </a:r>
          </a:p>
          <a:p>
            <a:pPr marL="0" indent="0">
              <a:lnSpc>
                <a:spcPct val="110000"/>
              </a:lnSpc>
              <a:buNone/>
            </a:pPr>
            <a:endParaRPr lang="en-US" altLang="en-US" sz="1400" b="1"/>
          </a:p>
          <a:p>
            <a:pPr marL="685800" lvl="3" indent="0">
              <a:lnSpc>
                <a:spcPct val="110000"/>
              </a:lnSpc>
              <a:buNone/>
            </a:pPr>
            <a:r>
              <a:rPr lang="en-US" sz="1400" smtClean="0"/>
              <a:t>%</a:t>
            </a:r>
            <a:r>
              <a:rPr lang="en-US" sz="1400" i="1" smtClean="0"/>
              <a:t>macro-name</a:t>
            </a:r>
            <a:r>
              <a:rPr lang="en-US" sz="1400"/>
              <a:t>(keyword-1=value-1&lt;,...,keyword-n=value-n&gt;)</a:t>
            </a:r>
            <a:endParaRPr lang="en-US" altLang="en-US" sz="1400" b="1"/>
          </a:p>
          <a:p>
            <a:pPr marL="0" indent="0">
              <a:lnSpc>
                <a:spcPct val="110000"/>
              </a:lnSpc>
              <a:buNone/>
            </a:pPr>
            <a:endParaRPr lang="en-US" altLang="en-US" sz="1400" b="1"/>
          </a:p>
          <a:p>
            <a:pPr marL="0" indent="0">
              <a:lnSpc>
                <a:spcPct val="110000"/>
              </a:lnSpc>
              <a:buNone/>
            </a:pPr>
            <a:endParaRPr lang="en-US" altLang="en-US" sz="1400" b="1" smtClean="0"/>
          </a:p>
          <a:p>
            <a:pPr marL="454025" lvl="2" indent="0">
              <a:lnSpc>
                <a:spcPct val="110000"/>
              </a:lnSpc>
              <a:buNone/>
            </a:pPr>
            <a:endParaRPr lang="en-US" altLang="en-US" sz="1400" smtClean="0"/>
          </a:p>
          <a:p>
            <a:pPr marL="454025" lvl="2" indent="0">
              <a:lnSpc>
                <a:spcPct val="110000"/>
              </a:lnSpc>
              <a:buNone/>
            </a:pPr>
            <a:endParaRPr lang="en-US" altLang="en-US" sz="1400" smtClean="0"/>
          </a:p>
          <a:p>
            <a:pPr marL="0" indent="0">
              <a:lnSpc>
                <a:spcPct val="110000"/>
              </a:lnSpc>
              <a:buNone/>
            </a:pPr>
            <a:endParaRPr lang="en-US" altLang="en-US" sz="1400" b="1" smtClean="0"/>
          </a:p>
          <a:p>
            <a:pPr marL="0" indent="0">
              <a:lnSpc>
                <a:spcPct val="110000"/>
              </a:lnSpc>
              <a:buNone/>
            </a:pPr>
            <a:endParaRPr lang="en-US" altLang="en-US" sz="1400" b="1"/>
          </a:p>
        </p:txBody>
      </p:sp>
      <p:sp>
        <p:nvSpPr>
          <p:cNvPr id="3" name="Title 2"/>
          <p:cNvSpPr>
            <a:spLocks noGrp="1"/>
          </p:cNvSpPr>
          <p:nvPr>
            <p:ph type="title"/>
          </p:nvPr>
        </p:nvSpPr>
        <p:spPr>
          <a:xfrm>
            <a:off x="452439" y="293689"/>
            <a:ext cx="8229600" cy="646112"/>
          </a:xfrm>
        </p:spPr>
        <p:txBody>
          <a:bodyPr/>
          <a:lstStyle/>
          <a:p>
            <a:r>
              <a:rPr lang="en-US" smtClean="0"/>
              <a:t>SAS Macros - Introduction</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152650"/>
            <a:ext cx="2834078"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998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229600" cy="5423353"/>
          </a:xfrm>
        </p:spPr>
        <p:txBody>
          <a:bodyPr/>
          <a:lstStyle/>
          <a:p>
            <a:pPr marL="454025" lvl="2" indent="0">
              <a:lnSpc>
                <a:spcPct val="110000"/>
              </a:lnSpc>
              <a:buClr>
                <a:schemeClr val="tx1"/>
              </a:buClr>
              <a:buNone/>
            </a:pPr>
            <a:endParaRPr lang="en-US" altLang="en-US" sz="1400"/>
          </a:p>
          <a:p>
            <a:pPr>
              <a:lnSpc>
                <a:spcPct val="110000"/>
              </a:lnSpc>
              <a:buFont typeface="Wingdings" pitchFamily="2" charset="2"/>
              <a:buChar char="§"/>
            </a:pPr>
            <a:r>
              <a:rPr lang="en-US" altLang="en-US" sz="1400" b="1" smtClean="0"/>
              <a:t>Objective</a:t>
            </a:r>
          </a:p>
          <a:p>
            <a:pPr lvl="2">
              <a:lnSpc>
                <a:spcPct val="110000"/>
              </a:lnSpc>
              <a:buFont typeface="Wingdings" pitchFamily="2" charset="2"/>
              <a:buChar char="§"/>
            </a:pPr>
            <a:r>
              <a:rPr lang="en-US" altLang="en-US" sz="1400" smtClean="0"/>
              <a:t>Summarize missing data percentage for </a:t>
            </a:r>
            <a:r>
              <a:rPr lang="en-US" altLang="en-US" sz="1400"/>
              <a:t>user specified variables </a:t>
            </a:r>
            <a:endParaRPr lang="en-US" altLang="en-US" sz="1400" smtClean="0"/>
          </a:p>
          <a:p>
            <a:pPr>
              <a:lnSpc>
                <a:spcPct val="110000"/>
              </a:lnSpc>
              <a:buNone/>
            </a:pPr>
            <a:endParaRPr lang="en-US" altLang="en-US" sz="1400"/>
          </a:p>
          <a:p>
            <a:pPr>
              <a:lnSpc>
                <a:spcPct val="110000"/>
              </a:lnSpc>
              <a:buFont typeface="Wingdings" pitchFamily="2" charset="2"/>
              <a:buChar char="§"/>
            </a:pPr>
            <a:r>
              <a:rPr lang="en-US" altLang="en-US" sz="1400" b="1" smtClean="0"/>
              <a:t>Application</a:t>
            </a:r>
          </a:p>
          <a:p>
            <a:pPr lvl="2">
              <a:lnSpc>
                <a:spcPct val="110000"/>
              </a:lnSpc>
              <a:buFont typeface="Wingdings" pitchFamily="2" charset="2"/>
              <a:buChar char="§"/>
            </a:pPr>
            <a:r>
              <a:rPr lang="en-US" altLang="en-US" sz="1400" smtClean="0"/>
              <a:t>Any SAS input dataset </a:t>
            </a:r>
          </a:p>
          <a:p>
            <a:pPr lvl="2">
              <a:lnSpc>
                <a:spcPct val="110000"/>
              </a:lnSpc>
              <a:buFont typeface="Wingdings" pitchFamily="2" charset="2"/>
              <a:buChar char="§"/>
            </a:pPr>
            <a:r>
              <a:rPr lang="en-US" altLang="en-US" sz="1400" smtClean="0"/>
              <a:t>Work effectively for thousands of variables </a:t>
            </a:r>
          </a:p>
          <a:p>
            <a:pPr marL="454025" lvl="2" indent="0">
              <a:lnSpc>
                <a:spcPct val="110000"/>
              </a:lnSpc>
              <a:buNone/>
            </a:pPr>
            <a:r>
              <a:rPr lang="en-US" altLang="en-US" sz="1400"/>
              <a:t>		</a:t>
            </a:r>
            <a:r>
              <a:rPr lang="en-US" altLang="en-US" sz="1400" smtClean="0"/>
              <a:t>Example </a:t>
            </a:r>
            <a:r>
              <a:rPr lang="en-US" altLang="en-US" sz="1400"/>
              <a:t>: Acxiom Census and </a:t>
            </a:r>
            <a:r>
              <a:rPr lang="en-US" altLang="en-US" sz="1400" smtClean="0"/>
              <a:t>Lifestyle Data</a:t>
            </a:r>
          </a:p>
          <a:p>
            <a:pPr marL="454025" lvl="2" indent="0">
              <a:lnSpc>
                <a:spcPct val="110000"/>
              </a:lnSpc>
              <a:buNone/>
            </a:pPr>
            <a:endParaRPr lang="en-US" altLang="en-US" sz="1400" smtClean="0"/>
          </a:p>
          <a:p>
            <a:pPr>
              <a:lnSpc>
                <a:spcPct val="110000"/>
              </a:lnSpc>
              <a:buFont typeface="Wingdings" pitchFamily="2" charset="2"/>
              <a:buChar char="§"/>
            </a:pPr>
            <a:r>
              <a:rPr lang="en-US" altLang="en-US" sz="1400" b="1" smtClean="0"/>
              <a:t>Results</a:t>
            </a:r>
            <a:endParaRPr lang="en-US" altLang="en-US" sz="1400" b="1"/>
          </a:p>
          <a:p>
            <a:pPr lvl="2">
              <a:lnSpc>
                <a:spcPct val="110000"/>
              </a:lnSpc>
              <a:buFont typeface="Wingdings" pitchFamily="2" charset="2"/>
              <a:buChar char="§"/>
            </a:pPr>
            <a:r>
              <a:rPr lang="en-US" altLang="en-US" sz="1400" smtClean="0"/>
              <a:t>A </a:t>
            </a:r>
            <a:r>
              <a:rPr lang="en-US" altLang="en-US" sz="1400"/>
              <a:t>SAS </a:t>
            </a:r>
            <a:r>
              <a:rPr lang="en-US" altLang="en-US" sz="1400" smtClean="0"/>
              <a:t>output dataset named as missperc </a:t>
            </a:r>
            <a:endParaRPr lang="en-US" altLang="en-US" sz="1400" smtClean="0"/>
          </a:p>
          <a:p>
            <a:pPr marL="684213" lvl="3" indent="0">
              <a:lnSpc>
                <a:spcPct val="110000"/>
              </a:lnSpc>
              <a:buNone/>
            </a:pPr>
            <a:r>
              <a:rPr lang="en-US" altLang="en-US" sz="1400" smtClean="0"/>
              <a:t>	Sort percentage of missing data in ascending order</a:t>
            </a:r>
            <a:endParaRPr lang="en-US" altLang="en-US" sz="1400" smtClean="0"/>
          </a:p>
          <a:p>
            <a:pPr lvl="2">
              <a:lnSpc>
                <a:spcPct val="110000"/>
              </a:lnSpc>
              <a:buFont typeface="Wingdings" pitchFamily="2" charset="2"/>
              <a:buChar char="§"/>
            </a:pPr>
            <a:r>
              <a:rPr lang="en-US" altLang="en-US" sz="1400" smtClean="0"/>
              <a:t>A visual graph if you would like to have</a:t>
            </a:r>
            <a:endParaRPr lang="en-US" altLang="en-US" sz="1400"/>
          </a:p>
          <a:p>
            <a:pPr marL="454025" lvl="2" indent="0">
              <a:lnSpc>
                <a:spcPct val="110000"/>
              </a:lnSpc>
              <a:buNone/>
            </a:pPr>
            <a:endParaRPr lang="en-US" altLang="en-US" sz="1400" b="1" smtClean="0"/>
          </a:p>
          <a:p>
            <a:pPr marL="0" indent="0">
              <a:buNone/>
            </a:pPr>
            <a:endParaRPr lang="en-US" sz="1400"/>
          </a:p>
        </p:txBody>
      </p:sp>
      <p:sp>
        <p:nvSpPr>
          <p:cNvPr id="3" name="Title 2"/>
          <p:cNvSpPr>
            <a:spLocks noGrp="1"/>
          </p:cNvSpPr>
          <p:nvPr>
            <p:ph type="title"/>
          </p:nvPr>
        </p:nvSpPr>
        <p:spPr>
          <a:xfrm>
            <a:off x="452439" y="293689"/>
            <a:ext cx="8229600" cy="646112"/>
          </a:xfrm>
        </p:spPr>
        <p:txBody>
          <a:bodyPr/>
          <a:lstStyle/>
          <a:p>
            <a:r>
              <a:rPr lang="en-US" smtClean="0"/>
              <a:t>PG_MISSPERC Macro - Introduction</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Tree>
    <p:extLst>
      <p:ext uri="{BB962C8B-B14F-4D97-AF65-F5344CB8AC3E}">
        <p14:creationId xmlns:p14="http://schemas.microsoft.com/office/powerpoint/2010/main" val="3500542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PG_MISSPERC Macro – Macro Code </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11" name="Rectangle 10"/>
          <p:cNvSpPr/>
          <p:nvPr/>
        </p:nvSpPr>
        <p:spPr>
          <a:xfrm>
            <a:off x="762000" y="979468"/>
            <a:ext cx="6172200" cy="5878532"/>
          </a:xfrm>
          <a:prstGeom prst="rect">
            <a:avLst/>
          </a:prstGeom>
        </p:spPr>
        <p:txBody>
          <a:bodyPr wrap="square">
            <a:spAutoFit/>
          </a:bodyPr>
          <a:lstStyle/>
          <a:p>
            <a:r>
              <a:rPr lang="en-US" sz="800" b="1">
                <a:solidFill>
                  <a:srgbClr val="000080"/>
                </a:solidFill>
                <a:latin typeface="Arial" panose="020B0604020202020204" pitchFamily="34" charset="0"/>
                <a:cs typeface="Arial" panose="020B0604020202020204" pitchFamily="34" charset="0"/>
              </a:rPr>
              <a:t>%macro</a:t>
            </a:r>
            <a:r>
              <a:rPr lang="en-US" sz="800" b="1">
                <a:solidFill>
                  <a:srgbClr val="000000"/>
                </a:solidFill>
                <a:latin typeface="Arial" panose="020B0604020202020204" pitchFamily="34" charset="0"/>
                <a:cs typeface="Arial" panose="020B0604020202020204" pitchFamily="34" charset="0"/>
              </a:rPr>
              <a:t> </a:t>
            </a:r>
            <a:r>
              <a:rPr lang="en-US" sz="800" b="1" smtClean="0">
                <a:solidFill>
                  <a:srgbClr val="000000"/>
                </a:solidFill>
                <a:latin typeface="Arial" panose="020B0604020202020204" pitchFamily="34" charset="0"/>
                <a:cs typeface="Arial" panose="020B0604020202020204" pitchFamily="34" charset="0"/>
              </a:rPr>
              <a:t>pg_missperc(dsn_in</a:t>
            </a:r>
            <a:r>
              <a:rPr lang="en-US" sz="800" b="1">
                <a:solidFill>
                  <a:srgbClr val="000000"/>
                </a:solidFill>
                <a:latin typeface="Arial" panose="020B0604020202020204" pitchFamily="34" charset="0"/>
                <a:cs typeface="Arial" panose="020B0604020202020204" pitchFamily="34" charset="0"/>
              </a:rPr>
              <a:t>=, frq_lst=, plt=);</a:t>
            </a:r>
          </a:p>
          <a:p>
            <a:r>
              <a:rPr lang="en-US" sz="800" b="1">
                <a:solidFill>
                  <a:srgbClr val="000000"/>
                </a:solidFill>
                <a:latin typeface="Arial" panose="020B0604020202020204" pitchFamily="34" charset="0"/>
                <a:cs typeface="Arial" panose="020B0604020202020204" pitchFamily="34" charset="0"/>
              </a:rPr>
              <a:t>	proc format;</a:t>
            </a:r>
          </a:p>
          <a:p>
            <a:r>
              <a:rPr lang="en-US" sz="800" b="1">
                <a:solidFill>
                  <a:srgbClr val="000000"/>
                </a:solidFill>
                <a:latin typeface="Arial" panose="020B0604020202020204" pitchFamily="34" charset="0"/>
                <a:cs typeface="Arial" panose="020B0604020202020204" pitchFamily="34" charset="0"/>
              </a:rPr>
              <a:t>		value $ </a:t>
            </a:r>
            <a:r>
              <a:rPr lang="en-US" sz="800" b="1" smtClean="0">
                <a:solidFill>
                  <a:srgbClr val="000000"/>
                </a:solidFill>
                <a:latin typeface="Arial" panose="020B0604020202020204" pitchFamily="34" charset="0"/>
                <a:cs typeface="Arial" panose="020B0604020202020204" pitchFamily="34" charset="0"/>
              </a:rPr>
              <a:t>catfmt	</a:t>
            </a:r>
            <a:r>
              <a:rPr lang="en-US" sz="800" b="1" smtClean="0">
                <a:solidFill>
                  <a:srgbClr val="800080"/>
                </a:solidFill>
                <a:latin typeface="Arial" panose="020B0604020202020204" pitchFamily="34" charset="0"/>
                <a:cs typeface="Arial" panose="020B0604020202020204" pitchFamily="34" charset="0"/>
              </a:rPr>
              <a:t>' </a:t>
            </a:r>
            <a:r>
              <a:rPr lang="en-US" sz="800" b="1">
                <a:solidFill>
                  <a:srgbClr val="800080"/>
                </a:solidFill>
                <a:latin typeface="Arial" panose="020B0604020202020204" pitchFamily="34" charset="0"/>
                <a:cs typeface="Arial" panose="020B0604020202020204" pitchFamily="34" charset="0"/>
              </a:rPr>
              <a:t>'</a:t>
            </a:r>
            <a:r>
              <a:rPr lang="en-US" sz="800" b="1">
                <a:solidFill>
                  <a:srgbClr val="000000"/>
                </a:solidFill>
                <a:latin typeface="Arial" panose="020B0604020202020204" pitchFamily="34" charset="0"/>
                <a:cs typeface="Arial" panose="020B0604020202020204" pitchFamily="34" charset="0"/>
              </a:rPr>
              <a:t>=</a:t>
            </a:r>
            <a:r>
              <a:rPr lang="en-US" sz="800" b="1">
                <a:solidFill>
                  <a:srgbClr val="800080"/>
                </a:solidFill>
                <a:latin typeface="Arial" panose="020B0604020202020204" pitchFamily="34" charset="0"/>
                <a:cs typeface="Arial" panose="020B0604020202020204" pitchFamily="34" charset="0"/>
              </a:rPr>
              <a:t>'Missing'</a:t>
            </a:r>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a:t>
            </a:r>
            <a:r>
              <a:rPr lang="en-US" sz="800" b="1" smtClean="0">
                <a:solidFill>
                  <a:srgbClr val="000000"/>
                </a:solidFill>
                <a:latin typeface="Arial" panose="020B0604020202020204" pitchFamily="34" charset="0"/>
                <a:cs typeface="Arial" panose="020B0604020202020204" pitchFamily="34" charset="0"/>
              </a:rPr>
              <a:t>	other</a:t>
            </a:r>
            <a:r>
              <a:rPr lang="en-US" sz="800" b="1">
                <a:solidFill>
                  <a:srgbClr val="000000"/>
                </a:solidFill>
                <a:latin typeface="Arial" panose="020B0604020202020204" pitchFamily="34" charset="0"/>
                <a:cs typeface="Arial" panose="020B0604020202020204" pitchFamily="34" charset="0"/>
              </a:rPr>
              <a:t>=</a:t>
            </a:r>
            <a:r>
              <a:rPr lang="en-US" sz="800" b="1">
                <a:solidFill>
                  <a:srgbClr val="800080"/>
                </a:solidFill>
                <a:latin typeface="Arial" panose="020B0604020202020204" pitchFamily="34" charset="0"/>
                <a:cs typeface="Arial" panose="020B0604020202020204" pitchFamily="34" charset="0"/>
              </a:rPr>
              <a:t>'Non-Missing'</a:t>
            </a:r>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a:t>
            </a:r>
          </a:p>
          <a:p>
            <a:r>
              <a:rPr lang="en-US" sz="800" b="1">
                <a:solidFill>
                  <a:srgbClr val="000000"/>
                </a:solidFill>
                <a:latin typeface="Arial" panose="020B0604020202020204" pitchFamily="34" charset="0"/>
                <a:cs typeface="Arial" panose="020B0604020202020204" pitchFamily="34" charset="0"/>
              </a:rPr>
              <a:t>		value 	numfmt </a:t>
            </a:r>
            <a:r>
              <a:rPr lang="en-US" sz="800" b="1">
                <a:solidFill>
                  <a:srgbClr val="008080"/>
                </a:solidFill>
                <a:latin typeface="Arial" panose="020B0604020202020204" pitchFamily="34" charset="0"/>
                <a:cs typeface="Arial" panose="020B0604020202020204" pitchFamily="34" charset="0"/>
              </a:rPr>
              <a:t>.</a:t>
            </a:r>
            <a:r>
              <a:rPr lang="en-US" sz="800" b="1">
                <a:solidFill>
                  <a:srgbClr val="000000"/>
                </a:solidFill>
                <a:latin typeface="Arial" panose="020B0604020202020204" pitchFamily="34" charset="0"/>
                <a:cs typeface="Arial" panose="020B0604020202020204" pitchFamily="34" charset="0"/>
              </a:rPr>
              <a:t> =</a:t>
            </a:r>
            <a:r>
              <a:rPr lang="en-US" sz="800" b="1">
                <a:solidFill>
                  <a:srgbClr val="800080"/>
                </a:solidFill>
                <a:latin typeface="Arial" panose="020B0604020202020204" pitchFamily="34" charset="0"/>
                <a:cs typeface="Arial" panose="020B0604020202020204" pitchFamily="34" charset="0"/>
              </a:rPr>
              <a:t>'Missing'</a:t>
            </a:r>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a:t>
            </a:r>
            <a:r>
              <a:rPr lang="en-US" sz="800" b="1" smtClean="0">
                <a:solidFill>
                  <a:srgbClr val="000000"/>
                </a:solidFill>
                <a:latin typeface="Arial" panose="020B0604020202020204" pitchFamily="34" charset="0"/>
                <a:cs typeface="Arial" panose="020B0604020202020204" pitchFamily="34" charset="0"/>
              </a:rPr>
              <a:t>other</a:t>
            </a:r>
            <a:r>
              <a:rPr lang="en-US" sz="800" b="1">
                <a:solidFill>
                  <a:srgbClr val="000000"/>
                </a:solidFill>
                <a:latin typeface="Arial" panose="020B0604020202020204" pitchFamily="34" charset="0"/>
                <a:cs typeface="Arial" panose="020B0604020202020204" pitchFamily="34" charset="0"/>
              </a:rPr>
              <a:t>=</a:t>
            </a:r>
            <a:r>
              <a:rPr lang="en-US" sz="800" b="1">
                <a:solidFill>
                  <a:srgbClr val="800080"/>
                </a:solidFill>
                <a:latin typeface="Arial" panose="020B0604020202020204" pitchFamily="34" charset="0"/>
                <a:cs typeface="Arial" panose="020B0604020202020204" pitchFamily="34" charset="0"/>
              </a:rPr>
              <a:t>'Non-Missing'</a:t>
            </a:r>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a:t>
            </a:r>
          </a:p>
          <a:p>
            <a:r>
              <a:rPr lang="en-US" sz="800" b="1">
                <a:solidFill>
                  <a:srgbClr val="000000"/>
                </a:solidFill>
                <a:latin typeface="Arial" panose="020B0604020202020204" pitchFamily="34" charset="0"/>
                <a:cs typeface="Arial" panose="020B0604020202020204" pitchFamily="34" charset="0"/>
              </a:rPr>
              <a:t>	run;</a:t>
            </a:r>
          </a:p>
          <a:p>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ods output onewayfreqs=missperc(keep=table frequency);</a:t>
            </a:r>
          </a:p>
          <a:p>
            <a:r>
              <a:rPr lang="en-US" sz="800" b="1">
                <a:solidFill>
                  <a:srgbClr val="000000"/>
                </a:solidFill>
                <a:latin typeface="Arial" panose="020B0604020202020204" pitchFamily="34" charset="0"/>
                <a:cs typeface="Arial" panose="020B0604020202020204" pitchFamily="34" charset="0"/>
              </a:rPr>
              <a:t>	proc freq data=&amp;dsn_in;</a:t>
            </a:r>
          </a:p>
          <a:p>
            <a:r>
              <a:rPr lang="en-US" sz="800" b="1">
                <a:solidFill>
                  <a:srgbClr val="000000"/>
                </a:solidFill>
                <a:latin typeface="Arial" panose="020B0604020202020204" pitchFamily="34" charset="0"/>
                <a:cs typeface="Arial" panose="020B0604020202020204" pitchFamily="34" charset="0"/>
              </a:rPr>
              <a:t>	</a:t>
            </a:r>
            <a:r>
              <a:rPr lang="en-US" sz="800" b="1" smtClean="0">
                <a:solidFill>
                  <a:srgbClr val="000000"/>
                </a:solidFill>
                <a:latin typeface="Arial" panose="020B0604020202020204" pitchFamily="34" charset="0"/>
                <a:cs typeface="Arial" panose="020B0604020202020204" pitchFamily="34" charset="0"/>
              </a:rPr>
              <a:t>	table </a:t>
            </a:r>
            <a:r>
              <a:rPr lang="en-US" sz="800" b="1">
                <a:solidFill>
                  <a:srgbClr val="000000"/>
                </a:solidFill>
                <a:latin typeface="Arial" panose="020B0604020202020204" pitchFamily="34" charset="0"/>
                <a:cs typeface="Arial" panose="020B0604020202020204" pitchFamily="34" charset="0"/>
              </a:rPr>
              <a:t>&amp;frq_lst;</a:t>
            </a:r>
          </a:p>
          <a:p>
            <a:r>
              <a:rPr lang="en-US" sz="800" b="1">
                <a:solidFill>
                  <a:srgbClr val="000000"/>
                </a:solidFill>
                <a:latin typeface="Arial" panose="020B0604020202020204" pitchFamily="34" charset="0"/>
                <a:cs typeface="Arial" panose="020B0604020202020204" pitchFamily="34" charset="0"/>
              </a:rPr>
              <a:t>		</a:t>
            </a:r>
            <a:r>
              <a:rPr lang="en-US" sz="800" b="1" smtClean="0">
                <a:solidFill>
                  <a:srgbClr val="000000"/>
                </a:solidFill>
                <a:latin typeface="Arial" panose="020B0604020202020204" pitchFamily="34" charset="0"/>
                <a:cs typeface="Arial" panose="020B0604020202020204" pitchFamily="34" charset="0"/>
              </a:rPr>
              <a:t>format </a:t>
            </a:r>
            <a:r>
              <a:rPr lang="en-US" sz="800" b="1">
                <a:solidFill>
                  <a:srgbClr val="000000"/>
                </a:solidFill>
                <a:latin typeface="Arial" panose="020B0604020202020204" pitchFamily="34" charset="0"/>
                <a:cs typeface="Arial" panose="020B0604020202020204" pitchFamily="34" charset="0"/>
              </a:rPr>
              <a:t>_numeric_ </a:t>
            </a:r>
            <a:r>
              <a:rPr lang="en-US" sz="800" b="1">
                <a:solidFill>
                  <a:srgbClr val="008080"/>
                </a:solidFill>
                <a:latin typeface="Arial" panose="020B0604020202020204" pitchFamily="34" charset="0"/>
                <a:cs typeface="Arial" panose="020B0604020202020204" pitchFamily="34" charset="0"/>
              </a:rPr>
              <a:t>numfmt.</a:t>
            </a:r>
            <a:r>
              <a:rPr lang="en-US" sz="800" b="1">
                <a:solidFill>
                  <a:srgbClr val="000000"/>
                </a:solidFill>
                <a:latin typeface="Arial" panose="020B0604020202020204" pitchFamily="34" charset="0"/>
                <a:cs typeface="Arial" panose="020B0604020202020204" pitchFamily="34" charset="0"/>
              </a:rPr>
              <a:t> _character_ </a:t>
            </a:r>
            <a:r>
              <a:rPr lang="en-US" sz="800" b="1">
                <a:solidFill>
                  <a:srgbClr val="008080"/>
                </a:solidFill>
                <a:latin typeface="Arial" panose="020B0604020202020204" pitchFamily="34" charset="0"/>
                <a:cs typeface="Arial" panose="020B0604020202020204" pitchFamily="34" charset="0"/>
              </a:rPr>
              <a:t>$catfmt.</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run;</a:t>
            </a:r>
          </a:p>
          <a:p>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proc sql </a:t>
            </a:r>
            <a:r>
              <a:rPr lang="en-US" sz="800" b="1" err="1">
                <a:solidFill>
                  <a:srgbClr val="000000"/>
                </a:solidFill>
                <a:latin typeface="Arial" panose="020B0604020202020204" pitchFamily="34" charset="0"/>
                <a:cs typeface="Arial" panose="020B0604020202020204" pitchFamily="34" charset="0"/>
              </a:rPr>
              <a:t>noprint</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select count(*) into :nobs from &amp;dsn_in;</a:t>
            </a:r>
          </a:p>
          <a:p>
            <a:r>
              <a:rPr lang="en-US" sz="800" b="1">
                <a:solidFill>
                  <a:srgbClr val="000000"/>
                </a:solidFill>
                <a:latin typeface="Arial" panose="020B0604020202020204" pitchFamily="34" charset="0"/>
                <a:cs typeface="Arial" panose="020B0604020202020204" pitchFamily="34" charset="0"/>
              </a:rPr>
              <a:t>	quit;</a:t>
            </a:r>
          </a:p>
          <a:p>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data </a:t>
            </a:r>
            <a:r>
              <a:rPr lang="en-US" sz="800" b="1" err="1">
                <a:solidFill>
                  <a:srgbClr val="000000"/>
                </a:solidFill>
                <a:latin typeface="Arial" panose="020B0604020202020204" pitchFamily="34" charset="0"/>
                <a:cs typeface="Arial" panose="020B0604020202020204" pitchFamily="34" charset="0"/>
              </a:rPr>
              <a:t>missperc</a:t>
            </a:r>
            <a:r>
              <a:rPr lang="en-US" sz="800" b="1">
                <a:solidFill>
                  <a:srgbClr val="000000"/>
                </a:solidFill>
                <a:latin typeface="Arial" panose="020B0604020202020204" pitchFamily="34" charset="0"/>
                <a:cs typeface="Arial" panose="020B0604020202020204" pitchFamily="34" charset="0"/>
              </a:rPr>
              <a:t>(drop=table </a:t>
            </a:r>
            <a:r>
              <a:rPr lang="en-US" sz="800" b="1" err="1">
                <a:solidFill>
                  <a:srgbClr val="000000"/>
                </a:solidFill>
                <a:latin typeface="Arial" panose="020B0604020202020204" pitchFamily="34" charset="0"/>
                <a:cs typeface="Arial" panose="020B0604020202020204" pitchFamily="34" charset="0"/>
              </a:rPr>
              <a:t>n_nonmiss</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set missperc (rename=(frequency=</a:t>
            </a:r>
            <a:r>
              <a:rPr lang="en-US" sz="800" b="1" err="1">
                <a:solidFill>
                  <a:srgbClr val="000000"/>
                </a:solidFill>
                <a:latin typeface="Arial" panose="020B0604020202020204" pitchFamily="34" charset="0"/>
                <a:cs typeface="Arial" panose="020B0604020202020204" pitchFamily="34" charset="0"/>
              </a:rPr>
              <a:t>n_nonmiss</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Variable=scan(table,</a:t>
            </a:r>
            <a:r>
              <a:rPr lang="en-US" sz="800" b="1">
                <a:solidFill>
                  <a:srgbClr val="008080"/>
                </a:solidFill>
                <a:latin typeface="Arial" panose="020B0604020202020204" pitchFamily="34" charset="0"/>
                <a:cs typeface="Arial" panose="020B0604020202020204" pitchFamily="34" charset="0"/>
              </a:rPr>
              <a:t>2</a:t>
            </a:r>
            <a:r>
              <a:rPr lang="en-US" sz="800" b="1">
                <a:solidFill>
                  <a:srgbClr val="000000"/>
                </a:solidFill>
                <a:latin typeface="Arial" panose="020B0604020202020204" pitchFamily="34" charset="0"/>
                <a:cs typeface="Arial" panose="020B0604020202020204" pitchFamily="34" charset="0"/>
              </a:rPr>
              <a:t>,</a:t>
            </a:r>
            <a:r>
              <a:rPr lang="en-US" sz="800" b="1">
                <a:solidFill>
                  <a:srgbClr val="800080"/>
                </a:solidFill>
                <a:latin typeface="Arial" panose="020B0604020202020204" pitchFamily="34" charset="0"/>
                <a:cs typeface="Arial" panose="020B0604020202020204" pitchFamily="34" charset="0"/>
              </a:rPr>
              <a:t>' '</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if </a:t>
            </a:r>
            <a:r>
              <a:rPr lang="en-US" sz="800" b="1" err="1">
                <a:solidFill>
                  <a:srgbClr val="000000"/>
                </a:solidFill>
                <a:latin typeface="Arial" panose="020B0604020202020204" pitchFamily="34" charset="0"/>
                <a:cs typeface="Arial" panose="020B0604020202020204" pitchFamily="34" charset="0"/>
              </a:rPr>
              <a:t>n_nonmiss</a:t>
            </a:r>
            <a:r>
              <a:rPr lang="en-US" sz="800" b="1">
                <a:solidFill>
                  <a:srgbClr val="000000"/>
                </a:solidFill>
                <a:latin typeface="Arial" panose="020B0604020202020204" pitchFamily="34" charset="0"/>
                <a:cs typeface="Arial" panose="020B0604020202020204" pitchFamily="34" charset="0"/>
              </a:rPr>
              <a:t>&lt;</a:t>
            </a:r>
            <a:r>
              <a:rPr lang="en-US" sz="800" b="1">
                <a:solidFill>
                  <a:srgbClr val="008080"/>
                </a:solidFill>
                <a:latin typeface="Arial" panose="020B0604020202020204" pitchFamily="34" charset="0"/>
                <a:cs typeface="Arial" panose="020B0604020202020204" pitchFamily="34" charset="0"/>
              </a:rPr>
              <a:t>0</a:t>
            </a:r>
            <a:r>
              <a:rPr lang="en-US" sz="800" b="1">
                <a:solidFill>
                  <a:srgbClr val="000000"/>
                </a:solidFill>
                <a:latin typeface="Arial" panose="020B0604020202020204" pitchFamily="34" charset="0"/>
                <a:cs typeface="Arial" panose="020B0604020202020204" pitchFamily="34" charset="0"/>
              </a:rPr>
              <a:t> then </a:t>
            </a:r>
            <a:r>
              <a:rPr lang="en-US" sz="800" b="1" err="1">
                <a:solidFill>
                  <a:srgbClr val="000000"/>
                </a:solidFill>
                <a:latin typeface="Arial" panose="020B0604020202020204" pitchFamily="34" charset="0"/>
                <a:cs typeface="Arial" panose="020B0604020202020204" pitchFamily="34" charset="0"/>
              </a:rPr>
              <a:t>n_nonmiss</a:t>
            </a:r>
            <a:r>
              <a:rPr lang="en-US" sz="800" b="1">
                <a:solidFill>
                  <a:srgbClr val="000000"/>
                </a:solidFill>
                <a:latin typeface="Arial" panose="020B0604020202020204" pitchFamily="34" charset="0"/>
                <a:cs typeface="Arial" panose="020B0604020202020204" pitchFamily="34" charset="0"/>
              </a:rPr>
              <a:t>=</a:t>
            </a:r>
            <a:r>
              <a:rPr lang="en-US" sz="800" b="1">
                <a:solidFill>
                  <a:srgbClr val="008080"/>
                </a:solidFill>
                <a:latin typeface="Arial" panose="020B0604020202020204" pitchFamily="34" charset="0"/>
                <a:cs typeface="Arial" panose="020B0604020202020204" pitchFamily="34" charset="0"/>
              </a:rPr>
              <a:t>0</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n_miss</a:t>
            </a:r>
            <a:r>
              <a:rPr lang="en-US" sz="800" b="1">
                <a:solidFill>
                  <a:srgbClr val="000000"/>
                </a:solidFill>
                <a:latin typeface="Arial" panose="020B0604020202020204" pitchFamily="34" charset="0"/>
                <a:cs typeface="Arial" panose="020B0604020202020204" pitchFamily="34" charset="0"/>
              </a:rPr>
              <a:t>=&amp;nobs-</a:t>
            </a:r>
            <a:r>
              <a:rPr lang="en-US" sz="800" b="1" err="1">
                <a:solidFill>
                  <a:srgbClr val="000000"/>
                </a:solidFill>
                <a:latin typeface="Arial" panose="020B0604020202020204" pitchFamily="34" charset="0"/>
                <a:cs typeface="Arial" panose="020B0604020202020204" pitchFamily="34" charset="0"/>
              </a:rPr>
              <a:t>n_nonmiss</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ttlcnt</a:t>
            </a:r>
            <a:r>
              <a:rPr lang="en-US" sz="800" b="1">
                <a:solidFill>
                  <a:srgbClr val="000000"/>
                </a:solidFill>
                <a:latin typeface="Arial" panose="020B0604020202020204" pitchFamily="34" charset="0"/>
                <a:cs typeface="Arial" panose="020B0604020202020204" pitchFamily="34" charset="0"/>
              </a:rPr>
              <a:t>=&amp;nobs;</a:t>
            </a:r>
          </a:p>
          <a:p>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miss_perc</a:t>
            </a:r>
            <a:r>
              <a:rPr lang="en-US" sz="800" b="1">
                <a:solidFill>
                  <a:srgbClr val="000000"/>
                </a:solidFill>
                <a:latin typeface="Arial" panose="020B0604020202020204" pitchFamily="34" charset="0"/>
                <a:cs typeface="Arial" panose="020B0604020202020204" pitchFamily="34" charset="0"/>
              </a:rPr>
              <a:t>=</a:t>
            </a:r>
            <a:r>
              <a:rPr lang="en-US" sz="800" b="1" err="1">
                <a:solidFill>
                  <a:srgbClr val="000000"/>
                </a:solidFill>
                <a:latin typeface="Arial" panose="020B0604020202020204" pitchFamily="34" charset="0"/>
                <a:cs typeface="Arial" panose="020B0604020202020204" pitchFamily="34" charset="0"/>
              </a:rPr>
              <a:t>n_miss</a:t>
            </a:r>
            <a:r>
              <a:rPr lang="en-US" sz="800" b="1">
                <a:solidFill>
                  <a:srgbClr val="000000"/>
                </a:solidFill>
                <a:latin typeface="Arial" panose="020B0604020202020204" pitchFamily="34" charset="0"/>
                <a:cs typeface="Arial" panose="020B0604020202020204" pitchFamily="34" charset="0"/>
              </a:rPr>
              <a:t>/&amp;nobs;</a:t>
            </a:r>
          </a:p>
          <a:p>
            <a:r>
              <a:rPr lang="en-US" sz="800" b="1">
                <a:solidFill>
                  <a:srgbClr val="000000"/>
                </a:solidFill>
                <a:latin typeface="Arial" panose="020B0604020202020204" pitchFamily="34" charset="0"/>
                <a:cs typeface="Arial" panose="020B0604020202020204" pitchFamily="34" charset="0"/>
              </a:rPr>
              <a:t>		format </a:t>
            </a:r>
            <a:r>
              <a:rPr lang="en-US" sz="800" b="1" err="1">
                <a:solidFill>
                  <a:srgbClr val="000000"/>
                </a:solidFill>
                <a:latin typeface="Arial" panose="020B0604020202020204" pitchFamily="34" charset="0"/>
                <a:cs typeface="Arial" panose="020B0604020202020204" pitchFamily="34" charset="0"/>
              </a:rPr>
              <a:t>miss_perc</a:t>
            </a:r>
            <a:r>
              <a:rPr lang="en-US" sz="800" b="1">
                <a:solidFill>
                  <a:srgbClr val="000000"/>
                </a:solidFill>
                <a:latin typeface="Arial" panose="020B0604020202020204" pitchFamily="34" charset="0"/>
                <a:cs typeface="Arial" panose="020B0604020202020204" pitchFamily="34" charset="0"/>
              </a:rPr>
              <a:t> </a:t>
            </a:r>
            <a:r>
              <a:rPr lang="en-US" sz="800" b="1">
                <a:solidFill>
                  <a:srgbClr val="008080"/>
                </a:solidFill>
                <a:latin typeface="Arial" panose="020B0604020202020204" pitchFamily="34" charset="0"/>
                <a:cs typeface="Arial" panose="020B0604020202020204" pitchFamily="34" charset="0"/>
              </a:rPr>
              <a:t>percent8.2</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run;</a:t>
            </a:r>
          </a:p>
          <a:p>
            <a:r>
              <a:rPr lang="en-US" sz="800" b="1">
                <a:solidFill>
                  <a:srgbClr val="000000"/>
                </a:solidFill>
                <a:latin typeface="Arial" panose="020B0604020202020204" pitchFamily="34" charset="0"/>
                <a:cs typeface="Arial" panose="020B0604020202020204" pitchFamily="34" charset="0"/>
              </a:rPr>
              <a:t>	proc sort data=missperc;</a:t>
            </a:r>
          </a:p>
          <a:p>
            <a:r>
              <a:rPr lang="en-US" sz="800" b="1">
                <a:solidFill>
                  <a:srgbClr val="000000"/>
                </a:solidFill>
                <a:latin typeface="Arial" panose="020B0604020202020204" pitchFamily="34" charset="0"/>
                <a:cs typeface="Arial" panose="020B0604020202020204" pitchFamily="34" charset="0"/>
              </a:rPr>
              <a:t>		by </a:t>
            </a:r>
            <a:r>
              <a:rPr lang="en-US" sz="800" b="1" err="1">
                <a:solidFill>
                  <a:srgbClr val="000000"/>
                </a:solidFill>
                <a:latin typeface="Arial" panose="020B0604020202020204" pitchFamily="34" charset="0"/>
                <a:cs typeface="Arial" panose="020B0604020202020204" pitchFamily="34" charset="0"/>
              </a:rPr>
              <a:t>miss_perc</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run;</a:t>
            </a:r>
          </a:p>
          <a:p>
            <a:endParaRPr lang="en-US" sz="800" b="1">
              <a:solidFill>
                <a:srgbClr val="000000"/>
              </a:solidFill>
              <a:latin typeface="Arial" panose="020B0604020202020204" pitchFamily="34" charset="0"/>
              <a:cs typeface="Arial" panose="020B0604020202020204" pitchFamily="34" charset="0"/>
            </a:endParaRPr>
          </a:p>
          <a:p>
            <a:r>
              <a:rPr lang="en-US" sz="800" b="1">
                <a:solidFill>
                  <a:srgbClr val="000000"/>
                </a:solidFill>
                <a:latin typeface="Arial" panose="020B0604020202020204" pitchFamily="34" charset="0"/>
                <a:cs typeface="Arial" panose="020B0604020202020204" pitchFamily="34" charset="0"/>
              </a:rPr>
              <a:t>	</a:t>
            </a:r>
            <a:r>
              <a:rPr lang="en-US" sz="800" b="1">
                <a:solidFill>
                  <a:srgbClr val="0000FF"/>
                </a:solidFill>
                <a:latin typeface="Arial" panose="020B0604020202020204" pitchFamily="34" charset="0"/>
                <a:cs typeface="Arial" panose="020B0604020202020204" pitchFamily="34" charset="0"/>
              </a:rPr>
              <a:t>%if</a:t>
            </a:r>
            <a:r>
              <a:rPr lang="en-US" sz="800" b="1">
                <a:solidFill>
                  <a:srgbClr val="000000"/>
                </a:solidFill>
                <a:latin typeface="Arial" panose="020B0604020202020204" pitchFamily="34" charset="0"/>
                <a:cs typeface="Arial" panose="020B0604020202020204" pitchFamily="34" charset="0"/>
              </a:rPr>
              <a:t> &amp;</a:t>
            </a:r>
            <a:r>
              <a:rPr lang="en-US" sz="800" b="1" err="1">
                <a:solidFill>
                  <a:srgbClr val="000000"/>
                </a:solidFill>
                <a:latin typeface="Arial" panose="020B0604020202020204" pitchFamily="34" charset="0"/>
                <a:cs typeface="Arial" panose="020B0604020202020204" pitchFamily="34" charset="0"/>
              </a:rPr>
              <a:t>plt</a:t>
            </a:r>
            <a:r>
              <a:rPr lang="en-US" sz="800" b="1">
                <a:solidFill>
                  <a:srgbClr val="000000"/>
                </a:solidFill>
                <a:latin typeface="Arial" panose="020B0604020202020204" pitchFamily="34" charset="0"/>
                <a:cs typeface="Arial" panose="020B0604020202020204" pitchFamily="34" charset="0"/>
              </a:rPr>
              <a:t>=N </a:t>
            </a:r>
            <a:r>
              <a:rPr lang="en-US" sz="800" b="1">
                <a:solidFill>
                  <a:srgbClr val="0000FF"/>
                </a:solidFill>
                <a:latin typeface="Arial" panose="020B0604020202020204" pitchFamily="34" charset="0"/>
                <a:cs typeface="Arial" panose="020B0604020202020204" pitchFamily="34" charset="0"/>
              </a:rPr>
              <a:t>%then</a:t>
            </a:r>
            <a:r>
              <a:rPr lang="en-US" sz="800" b="1">
                <a:solidFill>
                  <a:srgbClr val="000000"/>
                </a:solidFill>
                <a:latin typeface="Arial" panose="020B0604020202020204" pitchFamily="34" charset="0"/>
                <a:cs typeface="Arial" panose="020B0604020202020204" pitchFamily="34" charset="0"/>
              </a:rPr>
              <a:t> </a:t>
            </a:r>
            <a:r>
              <a:rPr lang="en-US" sz="800" b="1">
                <a:solidFill>
                  <a:srgbClr val="0000FF"/>
                </a:solidFill>
                <a:latin typeface="Arial" panose="020B0604020202020204" pitchFamily="34" charset="0"/>
                <a:cs typeface="Arial" panose="020B0604020202020204" pitchFamily="34" charset="0"/>
              </a:rPr>
              <a:t>%do</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a:t>
            </a:r>
            <a:r>
              <a:rPr lang="en-US" sz="800" b="1">
                <a:solidFill>
                  <a:srgbClr val="0000FF"/>
                </a:solidFill>
                <a:latin typeface="Arial" panose="020B0604020202020204" pitchFamily="34" charset="0"/>
                <a:cs typeface="Arial" panose="020B0604020202020204" pitchFamily="34" charset="0"/>
              </a:rPr>
              <a:t>%</a:t>
            </a:r>
            <a:r>
              <a:rPr lang="en-US" sz="800" b="1" err="1">
                <a:solidFill>
                  <a:srgbClr val="0000FF"/>
                </a:solidFill>
                <a:latin typeface="Arial" panose="020B0604020202020204" pitchFamily="34" charset="0"/>
                <a:cs typeface="Arial" panose="020B0604020202020204" pitchFamily="34" charset="0"/>
              </a:rPr>
              <a:t>goto</a:t>
            </a:r>
            <a:r>
              <a:rPr lang="en-US" sz="800" b="1">
                <a:solidFill>
                  <a:srgbClr val="000000"/>
                </a:solidFill>
                <a:latin typeface="Arial" panose="020B0604020202020204" pitchFamily="34" charset="0"/>
                <a:cs typeface="Arial" panose="020B0604020202020204" pitchFamily="34" charset="0"/>
              </a:rPr>
              <a:t> exit;</a:t>
            </a:r>
          </a:p>
          <a:p>
            <a:r>
              <a:rPr lang="en-US" sz="800" b="1">
                <a:solidFill>
                  <a:srgbClr val="000000"/>
                </a:solidFill>
                <a:latin typeface="Arial" panose="020B0604020202020204" pitchFamily="34" charset="0"/>
                <a:cs typeface="Arial" panose="020B0604020202020204" pitchFamily="34" charset="0"/>
              </a:rPr>
              <a:t>	</a:t>
            </a:r>
            <a:r>
              <a:rPr lang="en-US" sz="800" b="1">
                <a:solidFill>
                  <a:srgbClr val="0000FF"/>
                </a:solidFill>
                <a:latin typeface="Arial" panose="020B0604020202020204" pitchFamily="34" charset="0"/>
                <a:cs typeface="Arial" panose="020B0604020202020204" pitchFamily="34" charset="0"/>
              </a:rPr>
              <a:t>%end</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a:t>
            </a:r>
          </a:p>
          <a:p>
            <a:r>
              <a:rPr lang="en-US" sz="800" b="1">
                <a:solidFill>
                  <a:srgbClr val="000000"/>
                </a:solidFill>
                <a:latin typeface="Arial" panose="020B0604020202020204" pitchFamily="34" charset="0"/>
                <a:cs typeface="Arial" panose="020B0604020202020204" pitchFamily="34" charset="0"/>
              </a:rPr>
              <a:t>	proc </a:t>
            </a:r>
            <a:r>
              <a:rPr lang="en-US" sz="800" b="1" err="1">
                <a:solidFill>
                  <a:srgbClr val="000000"/>
                </a:solidFill>
                <a:latin typeface="Arial" panose="020B0604020202020204" pitchFamily="34" charset="0"/>
                <a:cs typeface="Arial" panose="020B0604020202020204" pitchFamily="34" charset="0"/>
              </a:rPr>
              <a:t>sgplot</a:t>
            </a:r>
            <a:r>
              <a:rPr lang="en-US" sz="800" b="1">
                <a:solidFill>
                  <a:srgbClr val="000000"/>
                </a:solidFill>
                <a:latin typeface="Arial" panose="020B0604020202020204" pitchFamily="34" charset="0"/>
                <a:cs typeface="Arial" panose="020B0604020202020204" pitchFamily="34" charset="0"/>
              </a:rPr>
              <a:t> data=missperc;</a:t>
            </a:r>
          </a:p>
          <a:p>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vbar</a:t>
            </a:r>
            <a:r>
              <a:rPr lang="en-US" sz="800" b="1">
                <a:solidFill>
                  <a:srgbClr val="000000"/>
                </a:solidFill>
                <a:latin typeface="Arial" panose="020B0604020202020204" pitchFamily="34" charset="0"/>
                <a:cs typeface="Arial" panose="020B0604020202020204" pitchFamily="34" charset="0"/>
              </a:rPr>
              <a:t> Variable / response=</a:t>
            </a:r>
            <a:r>
              <a:rPr lang="en-US" sz="800" b="1" err="1">
                <a:solidFill>
                  <a:srgbClr val="000000"/>
                </a:solidFill>
                <a:latin typeface="Arial" panose="020B0604020202020204" pitchFamily="34" charset="0"/>
                <a:cs typeface="Arial" panose="020B0604020202020204" pitchFamily="34" charset="0"/>
              </a:rPr>
              <a:t>miss_perc</a:t>
            </a:r>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datalabel</a:t>
            </a:r>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fillattrs</a:t>
            </a:r>
            <a:r>
              <a:rPr lang="en-US" sz="800" b="1">
                <a:solidFill>
                  <a:srgbClr val="000000"/>
                </a:solidFill>
                <a:latin typeface="Arial" panose="020B0604020202020204" pitchFamily="34" charset="0"/>
                <a:cs typeface="Arial" panose="020B0604020202020204" pitchFamily="34" charset="0"/>
              </a:rPr>
              <a:t>=(color=green);</a:t>
            </a:r>
          </a:p>
          <a:p>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xaxis</a:t>
            </a:r>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discreteorder</a:t>
            </a:r>
            <a:r>
              <a:rPr lang="en-US" sz="800" b="1">
                <a:solidFill>
                  <a:srgbClr val="000000"/>
                </a:solidFill>
                <a:latin typeface="Arial" panose="020B0604020202020204" pitchFamily="34" charset="0"/>
                <a:cs typeface="Arial" panose="020B0604020202020204" pitchFamily="34" charset="0"/>
              </a:rPr>
              <a:t>=data;</a:t>
            </a:r>
          </a:p>
          <a:p>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xaxis</a:t>
            </a:r>
            <a:r>
              <a:rPr lang="en-US" sz="800" b="1">
                <a:solidFill>
                  <a:srgbClr val="000000"/>
                </a:solidFill>
                <a:latin typeface="Arial" panose="020B0604020202020204" pitchFamily="34" charset="0"/>
                <a:cs typeface="Arial" panose="020B0604020202020204" pitchFamily="34" charset="0"/>
              </a:rPr>
              <a:t> label=</a:t>
            </a:r>
            <a:r>
              <a:rPr lang="en-US" sz="800" b="1">
                <a:solidFill>
                  <a:srgbClr val="800080"/>
                </a:solidFill>
                <a:latin typeface="Arial" panose="020B0604020202020204" pitchFamily="34" charset="0"/>
                <a:cs typeface="Arial" panose="020B0604020202020204" pitchFamily="34" charset="0"/>
              </a:rPr>
              <a:t>'Variable'</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yaxis</a:t>
            </a:r>
            <a:r>
              <a:rPr lang="en-US" sz="800" b="1">
                <a:solidFill>
                  <a:srgbClr val="000000"/>
                </a:solidFill>
                <a:latin typeface="Arial" panose="020B0604020202020204" pitchFamily="34" charset="0"/>
                <a:cs typeface="Arial" panose="020B0604020202020204" pitchFamily="34" charset="0"/>
              </a:rPr>
              <a:t> label=</a:t>
            </a:r>
            <a:r>
              <a:rPr lang="en-US" sz="800" b="1">
                <a:solidFill>
                  <a:srgbClr val="800080"/>
                </a:solidFill>
                <a:latin typeface="Arial" panose="020B0604020202020204" pitchFamily="34" charset="0"/>
                <a:cs typeface="Arial" panose="020B0604020202020204" pitchFamily="34" charset="0"/>
              </a:rPr>
              <a:t>'Missing Percentage'</a:t>
            </a:r>
            <a:r>
              <a:rPr lang="en-US" sz="800" b="1">
                <a:solidFill>
                  <a:srgbClr val="000000"/>
                </a:solidFill>
                <a:latin typeface="Arial" panose="020B0604020202020204" pitchFamily="34" charset="0"/>
                <a:cs typeface="Arial" panose="020B0604020202020204" pitchFamily="34" charset="0"/>
              </a:rPr>
              <a:t> values=(</a:t>
            </a:r>
            <a:r>
              <a:rPr lang="en-US" sz="800" b="1">
                <a:solidFill>
                  <a:srgbClr val="008080"/>
                </a:solidFill>
                <a:latin typeface="Arial" panose="020B0604020202020204" pitchFamily="34" charset="0"/>
                <a:cs typeface="Arial" panose="020B0604020202020204" pitchFamily="34" charset="0"/>
              </a:rPr>
              <a:t>0</a:t>
            </a:r>
            <a:r>
              <a:rPr lang="en-US" sz="800" b="1">
                <a:solidFill>
                  <a:srgbClr val="000000"/>
                </a:solidFill>
                <a:latin typeface="Arial" panose="020B0604020202020204" pitchFamily="34" charset="0"/>
                <a:cs typeface="Arial" panose="020B0604020202020204" pitchFamily="34" charset="0"/>
              </a:rPr>
              <a:t> to </a:t>
            </a:r>
            <a:r>
              <a:rPr lang="en-US" sz="800" b="1">
                <a:solidFill>
                  <a:srgbClr val="008080"/>
                </a:solidFill>
                <a:latin typeface="Arial" panose="020B0604020202020204" pitchFamily="34" charset="0"/>
                <a:cs typeface="Arial" panose="020B0604020202020204" pitchFamily="34" charset="0"/>
              </a:rPr>
              <a:t>1.0</a:t>
            </a:r>
            <a:r>
              <a:rPr lang="en-US" sz="800" b="1">
                <a:solidFill>
                  <a:srgbClr val="000000"/>
                </a:solidFill>
                <a:latin typeface="Arial" panose="020B0604020202020204" pitchFamily="34" charset="0"/>
                <a:cs typeface="Arial" panose="020B0604020202020204" pitchFamily="34" charset="0"/>
              </a:rPr>
              <a:t> by </a:t>
            </a:r>
            <a:r>
              <a:rPr lang="en-US" sz="800" b="1">
                <a:solidFill>
                  <a:srgbClr val="008080"/>
                </a:solidFill>
                <a:latin typeface="Arial" panose="020B0604020202020204" pitchFamily="34" charset="0"/>
                <a:cs typeface="Arial" panose="020B0604020202020204" pitchFamily="34" charset="0"/>
              </a:rPr>
              <a:t>0.2</a:t>
            </a:r>
            <a:r>
              <a:rPr lang="en-US" sz="800" b="1">
                <a:solidFill>
                  <a:srgbClr val="000000"/>
                </a:solidFill>
                <a:latin typeface="Arial" panose="020B0604020202020204" pitchFamily="34" charset="0"/>
                <a:cs typeface="Arial" panose="020B0604020202020204" pitchFamily="34" charset="0"/>
              </a:rPr>
              <a:t>) </a:t>
            </a:r>
            <a:r>
              <a:rPr lang="en-US" sz="800" b="1" err="1">
                <a:solidFill>
                  <a:srgbClr val="000000"/>
                </a:solidFill>
                <a:latin typeface="Arial" panose="020B0604020202020204" pitchFamily="34" charset="0"/>
                <a:cs typeface="Arial" panose="020B0604020202020204" pitchFamily="34" charset="0"/>
              </a:rPr>
              <a:t>tickvalueformat</a:t>
            </a:r>
            <a:r>
              <a:rPr lang="en-US" sz="800" b="1">
                <a:solidFill>
                  <a:srgbClr val="000000"/>
                </a:solidFill>
                <a:latin typeface="Arial" panose="020B0604020202020204" pitchFamily="34" charset="0"/>
                <a:cs typeface="Arial" panose="020B0604020202020204" pitchFamily="34" charset="0"/>
              </a:rPr>
              <a:t>=</a:t>
            </a:r>
            <a:r>
              <a:rPr lang="en-US" sz="800" b="1">
                <a:solidFill>
                  <a:srgbClr val="008080"/>
                </a:solidFill>
                <a:latin typeface="Arial" panose="020B0604020202020204" pitchFamily="34" charset="0"/>
                <a:cs typeface="Arial" panose="020B0604020202020204" pitchFamily="34" charset="0"/>
              </a:rPr>
              <a:t>percent8.</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format </a:t>
            </a:r>
            <a:r>
              <a:rPr lang="en-US" sz="800" b="1" err="1">
                <a:solidFill>
                  <a:srgbClr val="000000"/>
                </a:solidFill>
                <a:latin typeface="Arial" panose="020B0604020202020204" pitchFamily="34" charset="0"/>
                <a:cs typeface="Arial" panose="020B0604020202020204" pitchFamily="34" charset="0"/>
              </a:rPr>
              <a:t>miss_perc</a:t>
            </a:r>
            <a:r>
              <a:rPr lang="en-US" sz="800" b="1">
                <a:solidFill>
                  <a:srgbClr val="000000"/>
                </a:solidFill>
                <a:latin typeface="Arial" panose="020B0604020202020204" pitchFamily="34" charset="0"/>
                <a:cs typeface="Arial" panose="020B0604020202020204" pitchFamily="34" charset="0"/>
              </a:rPr>
              <a:t> </a:t>
            </a:r>
            <a:r>
              <a:rPr lang="en-US" sz="800" b="1">
                <a:solidFill>
                  <a:srgbClr val="008080"/>
                </a:solidFill>
                <a:latin typeface="Arial" panose="020B0604020202020204" pitchFamily="34" charset="0"/>
                <a:cs typeface="Arial" panose="020B0604020202020204" pitchFamily="34" charset="0"/>
              </a:rPr>
              <a:t>percent8.2</a:t>
            </a:r>
            <a:r>
              <a:rPr lang="en-US" sz="800" b="1">
                <a:solidFill>
                  <a:srgbClr val="000000"/>
                </a:solidFill>
                <a:latin typeface="Arial" panose="020B0604020202020204" pitchFamily="34" charset="0"/>
                <a:cs typeface="Arial" panose="020B0604020202020204" pitchFamily="34" charset="0"/>
              </a:rPr>
              <a:t>;</a:t>
            </a:r>
          </a:p>
          <a:p>
            <a:r>
              <a:rPr lang="en-US" sz="800" b="1">
                <a:solidFill>
                  <a:srgbClr val="000000"/>
                </a:solidFill>
                <a:latin typeface="Arial" panose="020B0604020202020204" pitchFamily="34" charset="0"/>
                <a:cs typeface="Arial" panose="020B0604020202020204" pitchFamily="34" charset="0"/>
              </a:rPr>
              <a:t>		run;</a:t>
            </a:r>
          </a:p>
          <a:p>
            <a:r>
              <a:rPr lang="en-US" sz="800" b="1">
                <a:solidFill>
                  <a:srgbClr val="000000"/>
                </a:solidFill>
                <a:latin typeface="Arial" panose="020B0604020202020204" pitchFamily="34" charset="0"/>
                <a:cs typeface="Arial" panose="020B0604020202020204" pitchFamily="34" charset="0"/>
              </a:rPr>
              <a:t>	quit;	</a:t>
            </a:r>
          </a:p>
          <a:p>
            <a:r>
              <a:rPr lang="en-US" sz="800" b="1">
                <a:solidFill>
                  <a:srgbClr val="000000"/>
                </a:solidFill>
                <a:latin typeface="Arial" panose="020B0604020202020204" pitchFamily="34" charset="0"/>
                <a:cs typeface="Arial" panose="020B0604020202020204" pitchFamily="34" charset="0"/>
              </a:rPr>
              <a:t>%exit: </a:t>
            </a:r>
            <a:r>
              <a:rPr lang="en-US" sz="800" b="1">
                <a:solidFill>
                  <a:srgbClr val="000080"/>
                </a:solidFill>
                <a:latin typeface="Arial" panose="020B0604020202020204" pitchFamily="34" charset="0"/>
                <a:cs typeface="Arial" panose="020B0604020202020204" pitchFamily="34" charset="0"/>
              </a:rPr>
              <a:t>%mend</a:t>
            </a:r>
            <a:r>
              <a:rPr lang="en-US" sz="800" b="1">
                <a:solidFill>
                  <a:srgbClr val="000000"/>
                </a:solidFill>
                <a:latin typeface="Arial" panose="020B0604020202020204" pitchFamily="34" charset="0"/>
                <a:cs typeface="Arial" panose="020B0604020202020204" pitchFamily="34" charset="0"/>
              </a:rPr>
              <a:t>;</a:t>
            </a:r>
            <a:endParaRPr lang="en-US" sz="800" b="1">
              <a:latin typeface="Arial" panose="020B0604020202020204" pitchFamily="34" charset="0"/>
              <a:cs typeface="Arial" panose="020B0604020202020204" pitchFamily="34" charset="0"/>
            </a:endParaRPr>
          </a:p>
        </p:txBody>
      </p:sp>
      <p:sp>
        <p:nvSpPr>
          <p:cNvPr id="2" name="Left Arrow Callout 1"/>
          <p:cNvSpPr/>
          <p:nvPr/>
        </p:nvSpPr>
        <p:spPr>
          <a:xfrm>
            <a:off x="5105400" y="1828800"/>
            <a:ext cx="3581400" cy="3276600"/>
          </a:xfrm>
          <a:prstGeom prst="leftArrowCallou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panose="05000000000000000000" pitchFamily="2" charset="2"/>
              <a:buChar char="§"/>
            </a:pPr>
            <a:r>
              <a:rPr lang="en-US" b="1" smtClean="0">
                <a:latin typeface="Arial" panose="020B0604020202020204" pitchFamily="34" charset="0"/>
                <a:cs typeface="Arial" panose="020B0604020202020204" pitchFamily="34" charset="0"/>
              </a:rPr>
              <a:t>This </a:t>
            </a:r>
            <a:r>
              <a:rPr lang="en-US" b="1">
                <a:latin typeface="Arial" panose="020B0604020202020204" pitchFamily="34" charset="0"/>
                <a:cs typeface="Arial" panose="020B0604020202020204" pitchFamily="34" charset="0"/>
              </a:rPr>
              <a:t>is the Macro and </a:t>
            </a:r>
            <a:r>
              <a:rPr lang="en-US" b="1" smtClean="0">
                <a:latin typeface="Arial" panose="020B0604020202020204" pitchFamily="34" charset="0"/>
                <a:cs typeface="Arial" panose="020B0604020202020204" pitchFamily="34" charset="0"/>
              </a:rPr>
              <a:t>users need </a:t>
            </a:r>
            <a:r>
              <a:rPr lang="en-US" b="1">
                <a:latin typeface="Arial" panose="020B0604020202020204" pitchFamily="34" charset="0"/>
                <a:cs typeface="Arial" panose="020B0604020202020204" pitchFamily="34" charset="0"/>
              </a:rPr>
              <a:t>to do nothing about </a:t>
            </a:r>
            <a:r>
              <a:rPr lang="en-US" b="1" smtClean="0">
                <a:latin typeface="Arial" panose="020B0604020202020204" pitchFamily="34" charset="0"/>
                <a:cs typeface="Arial" panose="020B0604020202020204" pitchFamily="34" charset="0"/>
              </a:rPr>
              <a:t>it.</a:t>
            </a:r>
          </a:p>
          <a:p>
            <a:endParaRPr lang="en-US" b="1">
              <a:solidFill>
                <a:srgbClr val="FF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a:latin typeface="Arial" panose="020B0604020202020204" pitchFamily="34" charset="0"/>
                <a:cs typeface="Arial" panose="020B0604020202020204" pitchFamily="34" charset="0"/>
              </a:rPr>
              <a:t>Users just need to save codes to their </a:t>
            </a:r>
            <a:r>
              <a:rPr lang="en-US" b="1" smtClean="0">
                <a:latin typeface="Arial" panose="020B0604020202020204" pitchFamily="34" charset="0"/>
                <a:cs typeface="Arial" panose="020B0604020202020204" pitchFamily="34" charset="0"/>
              </a:rPr>
              <a:t>directory before calling the Macro</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549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orizontal Scroll 8"/>
          <p:cNvSpPr/>
          <p:nvPr/>
        </p:nvSpPr>
        <p:spPr>
          <a:xfrm>
            <a:off x="609600" y="2787614"/>
            <a:ext cx="4876800" cy="957072"/>
          </a:xfrm>
          <a:prstGeom prst="horizontalScroll">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2439" y="293689"/>
            <a:ext cx="8229600" cy="646112"/>
          </a:xfrm>
        </p:spPr>
        <p:txBody>
          <a:bodyPr/>
          <a:lstStyle/>
          <a:p>
            <a:r>
              <a:rPr lang="en-US" smtClean="0"/>
              <a:t>PG_MISSPERC Macro – How to Call the Macro?</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7" name="Rectangle 6"/>
          <p:cNvSpPr/>
          <p:nvPr/>
        </p:nvSpPr>
        <p:spPr>
          <a:xfrm>
            <a:off x="457200" y="1118810"/>
            <a:ext cx="8382000" cy="4639732"/>
          </a:xfrm>
          <a:prstGeom prst="rect">
            <a:avLst/>
          </a:prstGeom>
        </p:spPr>
        <p:txBody>
          <a:bodyPr wrap="square">
            <a:spAutoFit/>
          </a:bodyPr>
          <a:lstStyle/>
          <a:p>
            <a:r>
              <a:rPr lang="en-US" sz="1200" b="1">
                <a:solidFill>
                  <a:srgbClr val="008000"/>
                </a:solidFill>
                <a:latin typeface="Courier New"/>
              </a:rPr>
              <a:t>/*---------------------------------------------------------------------------------</a:t>
            </a:r>
          </a:p>
          <a:p>
            <a:r>
              <a:rPr lang="en-US" sz="1200" b="1">
                <a:solidFill>
                  <a:srgbClr val="008000"/>
                </a:solidFill>
                <a:latin typeface="Courier New"/>
              </a:rPr>
              <a:t>| Macro Name:	pg_missperc</a:t>
            </a:r>
          </a:p>
          <a:p>
            <a:r>
              <a:rPr lang="en-US" sz="1200" b="1">
                <a:solidFill>
                  <a:srgbClr val="008000"/>
                </a:solidFill>
                <a:latin typeface="Courier New"/>
              </a:rPr>
              <a:t>|</a:t>
            </a:r>
          </a:p>
          <a:p>
            <a:r>
              <a:rPr lang="en-US" sz="1200" b="1">
                <a:solidFill>
                  <a:srgbClr val="008000"/>
                </a:solidFill>
                <a:latin typeface="Courier New"/>
              </a:rPr>
              <a:t>| Created By:	Gu, Peihua </a:t>
            </a:r>
          </a:p>
          <a:p>
            <a:r>
              <a:rPr lang="en-US" sz="1200" b="1">
                <a:solidFill>
                  <a:srgbClr val="008000"/>
                </a:solidFill>
                <a:latin typeface="Courier New"/>
              </a:rPr>
              <a:t>*----------------------------------------------------------------------------------</a:t>
            </a:r>
          </a:p>
          <a:p>
            <a:r>
              <a:rPr lang="en-US" sz="1200" b="1">
                <a:solidFill>
                  <a:srgbClr val="008000"/>
                </a:solidFill>
                <a:latin typeface="Courier New"/>
              </a:rPr>
              <a:t>| </a:t>
            </a:r>
            <a:r>
              <a:rPr lang="en-US" sz="1200" b="1" smtClean="0">
                <a:solidFill>
                  <a:srgbClr val="008000"/>
                </a:solidFill>
                <a:latin typeface="Courier New"/>
              </a:rPr>
              <a:t>Purpose:</a:t>
            </a:r>
            <a:endParaRPr lang="en-US" sz="1200" b="1">
              <a:solidFill>
                <a:srgbClr val="008000"/>
              </a:solidFill>
              <a:latin typeface="Courier New"/>
            </a:endParaRPr>
          </a:p>
          <a:p>
            <a:r>
              <a:rPr lang="en-US" sz="1200" b="1">
                <a:solidFill>
                  <a:srgbClr val="008000"/>
                </a:solidFill>
                <a:latin typeface="Courier New"/>
              </a:rPr>
              <a:t>| </a:t>
            </a:r>
          </a:p>
          <a:p>
            <a:r>
              <a:rPr lang="en-US" sz="1200" b="1">
                <a:solidFill>
                  <a:srgbClr val="008000"/>
                </a:solidFill>
                <a:latin typeface="Courier New"/>
              </a:rPr>
              <a:t>| This macro is to generate a report which lists </a:t>
            </a:r>
            <a:r>
              <a:rPr lang="en-US" sz="1200" b="1" smtClean="0">
                <a:solidFill>
                  <a:srgbClr val="008000"/>
                </a:solidFill>
                <a:latin typeface="Courier New"/>
              </a:rPr>
              <a:t>number </a:t>
            </a:r>
            <a:r>
              <a:rPr lang="en-US" sz="1200" b="1">
                <a:solidFill>
                  <a:srgbClr val="008000"/>
                </a:solidFill>
                <a:latin typeface="Courier New"/>
              </a:rPr>
              <a:t>of missing </a:t>
            </a:r>
            <a:r>
              <a:rPr lang="en-US" sz="1200" b="1" smtClean="0">
                <a:solidFill>
                  <a:srgbClr val="008000"/>
                </a:solidFill>
                <a:latin typeface="Courier New"/>
              </a:rPr>
              <a:t>observations,  </a:t>
            </a:r>
            <a:endParaRPr lang="en-US" sz="1200" b="1">
              <a:solidFill>
                <a:srgbClr val="008000"/>
              </a:solidFill>
              <a:latin typeface="Courier New"/>
            </a:endParaRPr>
          </a:p>
          <a:p>
            <a:r>
              <a:rPr lang="en-US" sz="1200" b="1">
                <a:solidFill>
                  <a:srgbClr val="008000"/>
                </a:solidFill>
                <a:latin typeface="Courier New"/>
              </a:rPr>
              <a:t>| </a:t>
            </a:r>
            <a:r>
              <a:rPr lang="en-US" sz="1200" b="1" smtClean="0">
                <a:solidFill>
                  <a:srgbClr val="008000"/>
                </a:solidFill>
                <a:latin typeface="Courier New"/>
              </a:rPr>
              <a:t>percentage </a:t>
            </a:r>
            <a:r>
              <a:rPr lang="en-US" sz="1200" b="1">
                <a:solidFill>
                  <a:srgbClr val="008000"/>
                </a:solidFill>
                <a:latin typeface="Courier New"/>
              </a:rPr>
              <a:t>of missing and t</a:t>
            </a:r>
            <a:r>
              <a:rPr lang="en-US" sz="1200" b="1" smtClean="0">
                <a:solidFill>
                  <a:srgbClr val="008000"/>
                </a:solidFill>
                <a:latin typeface="Courier New"/>
              </a:rPr>
              <a:t>otal counts for a list of user specified variables </a:t>
            </a:r>
            <a:endParaRPr lang="en-US" sz="1200" b="1">
              <a:solidFill>
                <a:srgbClr val="008000"/>
              </a:solidFill>
              <a:latin typeface="Courier New"/>
            </a:endParaRPr>
          </a:p>
          <a:p>
            <a:r>
              <a:rPr lang="en-US" sz="1200" b="1">
                <a:solidFill>
                  <a:srgbClr val="008000"/>
                </a:solidFill>
                <a:latin typeface="Courier New"/>
              </a:rPr>
              <a:t>*----------------------------------------------------------------------------------</a:t>
            </a:r>
          </a:p>
          <a:p>
            <a:r>
              <a:rPr lang="en-US" sz="1200" b="1">
                <a:solidFill>
                  <a:srgbClr val="008000"/>
                </a:solidFill>
                <a:latin typeface="Courier New"/>
              </a:rPr>
              <a:t>| Macro </a:t>
            </a:r>
            <a:r>
              <a:rPr lang="en-US" sz="1200" b="1" smtClean="0">
                <a:solidFill>
                  <a:srgbClr val="008000"/>
                </a:solidFill>
                <a:latin typeface="Courier New"/>
              </a:rPr>
              <a:t>Call:</a:t>
            </a:r>
            <a:endParaRPr lang="en-US" sz="1200" b="1">
              <a:solidFill>
                <a:srgbClr val="008000"/>
              </a:solidFill>
              <a:latin typeface="Courier New"/>
            </a:endParaRPr>
          </a:p>
          <a:p>
            <a:r>
              <a:rPr lang="en-US" sz="1200" b="1">
                <a:solidFill>
                  <a:srgbClr val="008000"/>
                </a:solidFill>
                <a:latin typeface="Courier New"/>
              </a:rPr>
              <a:t>| </a:t>
            </a:r>
            <a:r>
              <a:rPr lang="en-US" sz="1200" b="1">
                <a:solidFill>
                  <a:srgbClr val="FF0000"/>
                </a:solidFill>
                <a:latin typeface="Courier New"/>
              </a:rPr>
              <a:t>%include "/your unix directory/pg_missperc.sas"; </a:t>
            </a:r>
          </a:p>
          <a:p>
            <a:r>
              <a:rPr lang="en-US" sz="1200" b="1">
                <a:solidFill>
                  <a:srgbClr val="008000"/>
                </a:solidFill>
                <a:latin typeface="Courier New"/>
              </a:rPr>
              <a:t>| </a:t>
            </a:r>
            <a:r>
              <a:rPr lang="en-US" sz="1200" b="1" smtClean="0">
                <a:solidFill>
                  <a:srgbClr val="FF0000"/>
                </a:solidFill>
                <a:latin typeface="Courier New"/>
              </a:rPr>
              <a:t>%pg_missperc(dsn_in=test</a:t>
            </a:r>
            <a:r>
              <a:rPr lang="en-US" sz="1200" b="1">
                <a:solidFill>
                  <a:srgbClr val="FF0000"/>
                </a:solidFill>
                <a:latin typeface="Courier New"/>
              </a:rPr>
              <a:t>, frq_lst=_all_, plt=N);</a:t>
            </a:r>
          </a:p>
          <a:p>
            <a:r>
              <a:rPr lang="en-US" sz="1200" b="1">
                <a:solidFill>
                  <a:srgbClr val="008000"/>
                </a:solidFill>
                <a:latin typeface="Courier New"/>
              </a:rPr>
              <a:t>*----------------------------------------------------------------------------------</a:t>
            </a:r>
          </a:p>
          <a:p>
            <a:r>
              <a:rPr lang="en-US" sz="1200" b="1">
                <a:solidFill>
                  <a:srgbClr val="008000"/>
                </a:solidFill>
                <a:latin typeface="Courier New"/>
              </a:rPr>
              <a:t>| Required </a:t>
            </a:r>
            <a:r>
              <a:rPr lang="en-US" sz="1200" b="1" smtClean="0">
                <a:solidFill>
                  <a:srgbClr val="008000"/>
                </a:solidFill>
                <a:latin typeface="Courier New"/>
              </a:rPr>
              <a:t>Parameters:</a:t>
            </a:r>
            <a:endParaRPr lang="en-US" sz="1200" b="1">
              <a:solidFill>
                <a:srgbClr val="008000"/>
              </a:solidFill>
              <a:latin typeface="Courier New"/>
            </a:endParaRPr>
          </a:p>
          <a:p>
            <a:r>
              <a:rPr lang="en-US" sz="1200" b="1">
                <a:solidFill>
                  <a:srgbClr val="008000"/>
                </a:solidFill>
                <a:latin typeface="Courier New"/>
              </a:rPr>
              <a:t>|</a:t>
            </a:r>
          </a:p>
          <a:p>
            <a:r>
              <a:rPr lang="en-US" sz="1200" b="1">
                <a:solidFill>
                  <a:srgbClr val="008000"/>
                </a:solidFill>
                <a:latin typeface="Courier New"/>
              </a:rPr>
              <a:t>| </a:t>
            </a:r>
            <a:r>
              <a:rPr lang="en-US" sz="1200" b="1">
                <a:solidFill>
                  <a:srgbClr val="FF0000"/>
                </a:solidFill>
                <a:latin typeface="Courier New"/>
              </a:rPr>
              <a:t>dsn_in:</a:t>
            </a:r>
            <a:r>
              <a:rPr lang="en-US" sz="1200" b="1">
                <a:solidFill>
                  <a:srgbClr val="008000"/>
                </a:solidFill>
                <a:latin typeface="Courier New"/>
              </a:rPr>
              <a:t>	</a:t>
            </a:r>
            <a:r>
              <a:rPr lang="en-US" sz="1200" b="1" smtClean="0">
                <a:solidFill>
                  <a:srgbClr val="008000"/>
                </a:solidFill>
                <a:latin typeface="Courier New"/>
              </a:rPr>
              <a:t>	The </a:t>
            </a:r>
            <a:r>
              <a:rPr lang="en-US" sz="1200" b="1">
                <a:solidFill>
                  <a:srgbClr val="008000"/>
                </a:solidFill>
                <a:latin typeface="Courier New"/>
              </a:rPr>
              <a:t>name of your SAS input data set</a:t>
            </a:r>
          </a:p>
          <a:p>
            <a:r>
              <a:rPr lang="en-US" sz="1200" b="1">
                <a:solidFill>
                  <a:srgbClr val="008000"/>
                </a:solidFill>
                <a:latin typeface="Courier New"/>
              </a:rPr>
              <a:t>| </a:t>
            </a:r>
            <a:r>
              <a:rPr lang="en-US" sz="1200" b="1" smtClean="0">
                <a:solidFill>
                  <a:srgbClr val="FF0000"/>
                </a:solidFill>
                <a:latin typeface="Courier New"/>
              </a:rPr>
              <a:t>frq_lst:</a:t>
            </a:r>
            <a:r>
              <a:rPr lang="en-US" sz="1200" b="1" smtClean="0">
                <a:solidFill>
                  <a:srgbClr val="008000"/>
                </a:solidFill>
                <a:latin typeface="Courier New"/>
              </a:rPr>
              <a:t>	List </a:t>
            </a:r>
            <a:r>
              <a:rPr lang="en-US" sz="1200" b="1">
                <a:solidFill>
                  <a:srgbClr val="008000"/>
                </a:solidFill>
                <a:latin typeface="Courier New"/>
              </a:rPr>
              <a:t>of user specified variables (set it as _all_ if you </a:t>
            </a:r>
            <a:r>
              <a:rPr lang="en-US" sz="1200" b="1" smtClean="0">
                <a:solidFill>
                  <a:srgbClr val="008000"/>
                </a:solidFill>
                <a:latin typeface="Courier New"/>
              </a:rPr>
              <a:t>want</a:t>
            </a:r>
            <a:endParaRPr lang="en-US" sz="1200" b="1">
              <a:solidFill>
                <a:srgbClr val="008000"/>
              </a:solidFill>
              <a:latin typeface="Courier New"/>
            </a:endParaRPr>
          </a:p>
          <a:p>
            <a:r>
              <a:rPr lang="en-US" sz="1200" b="1">
                <a:solidFill>
                  <a:srgbClr val="008000"/>
                </a:solidFill>
                <a:latin typeface="Courier New"/>
              </a:rPr>
              <a:t>|		</a:t>
            </a:r>
            <a:r>
              <a:rPr lang="en-US" sz="1200" b="1" smtClean="0">
                <a:solidFill>
                  <a:srgbClr val="008000"/>
                </a:solidFill>
                <a:latin typeface="Courier New"/>
              </a:rPr>
              <a:t>to </a:t>
            </a:r>
            <a:r>
              <a:rPr lang="en-US" sz="1200" b="1">
                <a:solidFill>
                  <a:srgbClr val="008000"/>
                </a:solidFill>
                <a:latin typeface="Courier New"/>
              </a:rPr>
              <a:t>list </a:t>
            </a:r>
            <a:r>
              <a:rPr lang="en-US" sz="1200" b="1" smtClean="0">
                <a:solidFill>
                  <a:srgbClr val="008000"/>
                </a:solidFill>
                <a:latin typeface="Courier New"/>
              </a:rPr>
              <a:t>all </a:t>
            </a:r>
            <a:r>
              <a:rPr lang="en-US" sz="1200" b="1">
                <a:solidFill>
                  <a:srgbClr val="008000"/>
                </a:solidFill>
                <a:latin typeface="Courier New"/>
              </a:rPr>
              <a:t>variables)</a:t>
            </a:r>
          </a:p>
          <a:p>
            <a:r>
              <a:rPr lang="en-US" sz="1200" b="1">
                <a:solidFill>
                  <a:srgbClr val="008000"/>
                </a:solidFill>
                <a:latin typeface="Courier New"/>
              </a:rPr>
              <a:t>| </a:t>
            </a:r>
            <a:r>
              <a:rPr lang="en-US" sz="1200" b="1">
                <a:solidFill>
                  <a:srgbClr val="FF0000"/>
                </a:solidFill>
                <a:latin typeface="Courier New"/>
              </a:rPr>
              <a:t>plt:</a:t>
            </a:r>
            <a:r>
              <a:rPr lang="en-US" sz="1200" b="1">
                <a:solidFill>
                  <a:srgbClr val="008000"/>
                </a:solidFill>
                <a:latin typeface="Courier New"/>
              </a:rPr>
              <a:t>		</a:t>
            </a:r>
            <a:r>
              <a:rPr lang="en-US" sz="1200" b="1" smtClean="0">
                <a:solidFill>
                  <a:srgbClr val="008000"/>
                </a:solidFill>
                <a:latin typeface="Courier New"/>
              </a:rPr>
              <a:t>Leave it as </a:t>
            </a:r>
            <a:r>
              <a:rPr lang="en-US" sz="1200" b="1">
                <a:solidFill>
                  <a:srgbClr val="008000"/>
                </a:solidFill>
                <a:latin typeface="Courier New"/>
              </a:rPr>
              <a:t>blank if you want to </a:t>
            </a:r>
            <a:r>
              <a:rPr lang="en-US" sz="1200" b="1" smtClean="0">
                <a:solidFill>
                  <a:srgbClr val="008000"/>
                </a:solidFill>
                <a:latin typeface="Courier New"/>
              </a:rPr>
              <a:t>generate </a:t>
            </a:r>
            <a:r>
              <a:rPr lang="en-US" sz="1200" b="1">
                <a:solidFill>
                  <a:srgbClr val="008000"/>
                </a:solidFill>
                <a:latin typeface="Courier New"/>
              </a:rPr>
              <a:t>a plot (Please set </a:t>
            </a:r>
            <a:r>
              <a:rPr lang="en-US" sz="1200" b="1" smtClean="0">
                <a:solidFill>
                  <a:srgbClr val="008000"/>
                </a:solidFill>
                <a:latin typeface="Courier New"/>
              </a:rPr>
              <a:t>it</a:t>
            </a:r>
            <a:endParaRPr lang="en-US" sz="1200" b="1">
              <a:solidFill>
                <a:srgbClr val="008000"/>
              </a:solidFill>
              <a:latin typeface="Courier New"/>
            </a:endParaRPr>
          </a:p>
          <a:p>
            <a:r>
              <a:rPr lang="en-US" sz="1200" b="1">
                <a:solidFill>
                  <a:srgbClr val="008000"/>
                </a:solidFill>
                <a:latin typeface="Courier New"/>
              </a:rPr>
              <a:t>|		</a:t>
            </a:r>
            <a:r>
              <a:rPr lang="en-US" sz="1200" b="1" smtClean="0">
                <a:solidFill>
                  <a:srgbClr val="008000"/>
                </a:solidFill>
                <a:latin typeface="Courier New"/>
              </a:rPr>
              <a:t>as </a:t>
            </a:r>
            <a:r>
              <a:rPr lang="en-US" sz="1200" b="1">
                <a:solidFill>
                  <a:srgbClr val="008000"/>
                </a:solidFill>
                <a:latin typeface="Courier New"/>
              </a:rPr>
              <a:t>N </a:t>
            </a:r>
            <a:r>
              <a:rPr lang="en-US" sz="1200" b="1" smtClean="0">
                <a:solidFill>
                  <a:srgbClr val="008000"/>
                </a:solidFill>
                <a:latin typeface="Courier New"/>
              </a:rPr>
              <a:t>if </a:t>
            </a:r>
            <a:r>
              <a:rPr lang="en-US" sz="1200" b="1">
                <a:solidFill>
                  <a:srgbClr val="008000"/>
                </a:solidFill>
                <a:latin typeface="Courier New"/>
              </a:rPr>
              <a:t>there are too many variables)</a:t>
            </a:r>
          </a:p>
          <a:p>
            <a:r>
              <a:rPr lang="en-US" sz="1200" b="1">
                <a:solidFill>
                  <a:srgbClr val="008000"/>
                </a:solidFill>
                <a:latin typeface="Courier New"/>
              </a:rPr>
              <a:t>*----------------------------------------------------------------------------------</a:t>
            </a:r>
          </a:p>
          <a:p>
            <a:r>
              <a:rPr lang="en-US" sz="1200" b="1">
                <a:solidFill>
                  <a:srgbClr val="008000"/>
                </a:solidFill>
                <a:latin typeface="Courier New"/>
              </a:rPr>
              <a:t>| Output Dataset :	missperc</a:t>
            </a:r>
          </a:p>
          <a:p>
            <a:r>
              <a:rPr lang="en-US" sz="1200" b="1" smtClean="0">
                <a:solidFill>
                  <a:srgbClr val="008000"/>
                </a:solidFill>
                <a:latin typeface="Courier New"/>
              </a:rPr>
              <a:t>*---------------------------------------------------------------------------------*/</a:t>
            </a:r>
            <a:endParaRPr lang="en-US" sz="1200" b="1">
              <a:solidFill>
                <a:srgbClr val="000000"/>
              </a:solidFill>
              <a:latin typeface="Courier New"/>
            </a:endParaRPr>
          </a:p>
        </p:txBody>
      </p:sp>
      <p:cxnSp>
        <p:nvCxnSpPr>
          <p:cNvPr id="11" name="Elbow Connector 10"/>
          <p:cNvCxnSpPr/>
          <p:nvPr/>
        </p:nvCxnSpPr>
        <p:spPr>
          <a:xfrm rot="5400000">
            <a:off x="1390091" y="4542623"/>
            <a:ext cx="2096618" cy="304800"/>
          </a:xfrm>
          <a:prstGeom prst="bentConnector3">
            <a:avLst>
              <a:gd name="adj1" fmla="val 1677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35430" y="5710535"/>
            <a:ext cx="7069564" cy="461665"/>
          </a:xfrm>
          <a:prstGeom prst="rect">
            <a:avLst/>
          </a:prstGeom>
          <a:noFill/>
        </p:spPr>
        <p:txBody>
          <a:bodyPr wrap="none" lIns="91440" tIns="45720" rIns="91440" bIns="45720">
            <a:spAutoFit/>
          </a:bodyPr>
          <a:lstStyle/>
          <a:p>
            <a:pPr algn="ctr"/>
            <a:r>
              <a:rPr lang="en-US" sz="2400" b="1" smtClean="0">
                <a:ln w="10541" cmpd="sng">
                  <a:solidFill>
                    <a:srgbClr val="7D7D7D">
                      <a:tint val="100000"/>
                      <a:shade val="100000"/>
                      <a:satMod val="110000"/>
                    </a:srgbClr>
                  </a:solidFill>
                  <a:prstDash val="solid"/>
                </a:ln>
                <a:solidFill>
                  <a:srgbClr val="FF0000"/>
                </a:solidFill>
                <a:latin typeface="Arial" panose="020B0604020202020204" pitchFamily="34" charset="0"/>
                <a:cs typeface="Arial" panose="020B0604020202020204" pitchFamily="34" charset="0"/>
              </a:rPr>
              <a:t>Red Part </a:t>
            </a:r>
            <a:r>
              <a:rPr lang="en-US" sz="2400" b="1" smtClean="0">
                <a:ln w="10541" cmpd="sng">
                  <a:solidFill>
                    <a:srgbClr val="7D7D7D">
                      <a:tint val="100000"/>
                      <a:shade val="100000"/>
                      <a:satMod val="110000"/>
                    </a:srgbClr>
                  </a:solidFill>
                  <a:prstDash val="solid"/>
                </a:ln>
                <a:solidFill>
                  <a:srgbClr val="FFC000"/>
                </a:solidFill>
                <a:latin typeface="Arial" panose="020B0604020202020204" pitchFamily="34" charset="0"/>
                <a:cs typeface="Arial" panose="020B0604020202020204" pitchFamily="34" charset="0"/>
              </a:rPr>
              <a:t>is the only thing users need to modify</a:t>
            </a:r>
            <a:endParaRPr lang="en-US" sz="2400" b="1" cap="none" spc="0">
              <a:ln w="10541" cmpd="sng">
                <a:solidFill>
                  <a:srgbClr val="7D7D7D">
                    <a:tint val="100000"/>
                    <a:shade val="100000"/>
                    <a:satMod val="110000"/>
                  </a:srgbClr>
                </a:solidFill>
                <a:prstDash val="solid"/>
              </a:ln>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32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9" y="293689"/>
            <a:ext cx="8229600" cy="646112"/>
          </a:xfrm>
        </p:spPr>
        <p:txBody>
          <a:bodyPr/>
          <a:lstStyle/>
          <a:p>
            <a:r>
              <a:rPr lang="en-US" smtClean="0"/>
              <a:t>PG_MISSPERC Macro – Sample Results I</a:t>
            </a:r>
            <a:endParaRPr lang="en-US"/>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a:p>
        </p:txBody>
      </p:sp>
      <p:sp>
        <p:nvSpPr>
          <p:cNvPr id="7" name="Rectangle 4"/>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152400" y="1524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31" name="Picture 7" descr="img0.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3000"/>
                    </a14:imgEffect>
                  </a14:imgLayer>
                </a14:imgProps>
              </a:ext>
              <a:ext uri="{28A0092B-C50C-407E-A947-70E740481C1C}">
                <a14:useLocalDpi xmlns:a14="http://schemas.microsoft.com/office/drawing/2010/main" val="0"/>
              </a:ext>
            </a:extLst>
          </a:blip>
          <a:srcRect/>
          <a:stretch>
            <a:fillRect/>
          </a:stretch>
        </p:blipFill>
        <p:spPr bwMode="auto">
          <a:xfrm>
            <a:off x="1219200" y="1123950"/>
            <a:ext cx="6629400" cy="4972050"/>
          </a:xfrm>
          <a:prstGeom prst="rect">
            <a:avLst/>
          </a:prstGeom>
          <a:noFill/>
          <a:effectLst>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04800" y="3048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5677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ignaPPT_Template_B2B_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4903</TotalTime>
  <Words>1485</Words>
  <Application>Microsoft Office PowerPoint</Application>
  <PresentationFormat>On-screen Show (4:3)</PresentationFormat>
  <Paragraphs>675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CignaPPT_Template_B2B_blue</vt:lpstr>
      <vt:lpstr>SAS MACRO TOOLS Training -  Make your job eASier </vt:lpstr>
      <vt:lpstr>Agenda</vt:lpstr>
      <vt:lpstr>My Background</vt:lpstr>
      <vt:lpstr>Benefits of Well-Written SAS Macros</vt:lpstr>
      <vt:lpstr>SAS Macros - Introduction</vt:lpstr>
      <vt:lpstr>PG_MISSPERC Macro - Introduction</vt:lpstr>
      <vt:lpstr>PG_MISSPERC Macro – Macro Code </vt:lpstr>
      <vt:lpstr>PG_MISSPERC Macro – How to Call the Macro?</vt:lpstr>
      <vt:lpstr>PG_MISSPERC Macro – Sample Results I</vt:lpstr>
      <vt:lpstr>PG_MISSPERC Macro – Sample Results II</vt:lpstr>
      <vt:lpstr>PG_SQL_GRP Macro - Introduction</vt:lpstr>
      <vt:lpstr>PG_SQL_GRP Macro – Macro Code </vt:lpstr>
      <vt:lpstr>PG_SQL_GRP Macro - How to Call the Macro?</vt:lpstr>
      <vt:lpstr>PG_SQL_GRP Macro – Sample Result</vt:lpstr>
      <vt:lpstr>PG_DATA_DESC Macro - Introduction</vt:lpstr>
      <vt:lpstr>PG_DATA_DESC Macro – Macro Code </vt:lpstr>
      <vt:lpstr>PG_DATA_DESC Macro - How to Call the Macro?</vt:lpstr>
      <vt:lpstr>PG_DATA_DESC Macro – Sample Result </vt:lpstr>
      <vt:lpstr>PG_PEARSON_CORR Macro - Introduction</vt:lpstr>
      <vt:lpstr>PG_PEARSON_CORR Macro – Macro Code </vt:lpstr>
      <vt:lpstr>PG_PEARSON_CORR Macro - How to Call the Macro?</vt:lpstr>
      <vt:lpstr>PG_PEARSON_CORR Macro – Sample Result</vt:lpstr>
      <vt:lpstr>PowerPoint Presentation</vt:lpstr>
      <vt:lpstr>PowerPoint Presentation</vt:lpstr>
    </vt:vector>
  </TitlesOfParts>
  <Company>Cigna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HCC Asthma Group   Risk Model</dc:title>
  <dc:creator>Gu, Peihua      B8MM</dc:creator>
  <cp:lastModifiedBy>Gu, Peihua      B8MM</cp:lastModifiedBy>
  <cp:revision>165</cp:revision>
  <cp:lastPrinted>2016-03-14T15:43:09Z</cp:lastPrinted>
  <dcterms:created xsi:type="dcterms:W3CDTF">2016-02-19T14:32:15Z</dcterms:created>
  <dcterms:modified xsi:type="dcterms:W3CDTF">2016-03-16T14:46:19Z</dcterms:modified>
</cp:coreProperties>
</file>