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1" r:id="rId3"/>
    <p:sldId id="258" r:id="rId4"/>
    <p:sldId id="306" r:id="rId5"/>
    <p:sldId id="292" r:id="rId6"/>
    <p:sldId id="294" r:id="rId7"/>
    <p:sldId id="287" r:id="rId8"/>
    <p:sldId id="295" r:id="rId9"/>
    <p:sldId id="285" r:id="rId10"/>
    <p:sldId id="291" r:id="rId11"/>
    <p:sldId id="289" r:id="rId12"/>
    <p:sldId id="293" r:id="rId13"/>
    <p:sldId id="290" r:id="rId14"/>
    <p:sldId id="297" r:id="rId15"/>
    <p:sldId id="298" r:id="rId16"/>
    <p:sldId id="296" r:id="rId17"/>
    <p:sldId id="299" r:id="rId18"/>
    <p:sldId id="286" r:id="rId19"/>
    <p:sldId id="300" r:id="rId20"/>
    <p:sldId id="301" r:id="rId21"/>
    <p:sldId id="302" r:id="rId22"/>
    <p:sldId id="274" r:id="rId23"/>
    <p:sldId id="283" r:id="rId24"/>
    <p:sldId id="284"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B13B"/>
    <a:srgbClr val="FAC83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674"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WDCNAP518\home1$\C71318\Project\Machine%20learning%20pod\ER_IP_STATISTIC_RP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sz="1400" b="1"/>
            </a:pPr>
            <a:r>
              <a:rPr lang="en-US" sz="1400" b="1"/>
              <a:t>Model</a:t>
            </a:r>
            <a:r>
              <a:rPr lang="en-US" sz="1400" b="1" baseline="0"/>
              <a:t> Performance Criteria Trend</a:t>
            </a:r>
            <a:endParaRPr lang="en-US" sz="1400" b="1"/>
          </a:p>
        </c:rich>
      </c:tx>
      <c:layout/>
      <c:overlay val="0"/>
    </c:title>
    <c:autoTitleDeleted val="0"/>
    <c:plotArea>
      <c:layout/>
      <c:lineChart>
        <c:grouping val="standard"/>
        <c:varyColors val="0"/>
        <c:ser>
          <c:idx val="0"/>
          <c:order val="0"/>
          <c:tx>
            <c:strRef>
              <c:f>'model perf trend'!$C$1</c:f>
              <c:strCache>
                <c:ptCount val="1"/>
                <c:pt idx="0">
                  <c:v>Old Model</c:v>
                </c:pt>
              </c:strCache>
            </c:strRef>
          </c:tx>
          <c:spPr>
            <a:ln>
              <a:solidFill>
                <a:schemeClr val="accent3">
                  <a:lumMod val="50000"/>
                </a:schemeClr>
              </a:solidFill>
            </a:ln>
          </c:spPr>
          <c:marker>
            <c:symbol val="none"/>
          </c:marker>
          <c:cat>
            <c:multiLvlStrRef>
              <c:f>'model perf trend'!$A$2:$B$10</c:f>
              <c:multiLvlStrCache>
                <c:ptCount val="9"/>
                <c:lvl>
                  <c:pt idx="0">
                    <c:v>15Nov2016</c:v>
                  </c:pt>
                  <c:pt idx="1">
                    <c:v>15Dec2016</c:v>
                  </c:pt>
                  <c:pt idx="2">
                    <c:v>15Jan2017</c:v>
                  </c:pt>
                  <c:pt idx="3">
                    <c:v>15Nov2016</c:v>
                  </c:pt>
                  <c:pt idx="4">
                    <c:v>15Dec2016</c:v>
                  </c:pt>
                  <c:pt idx="5">
                    <c:v>15Jan2017</c:v>
                  </c:pt>
                  <c:pt idx="6">
                    <c:v>15Nov2016</c:v>
                  </c:pt>
                  <c:pt idx="7">
                    <c:v>15Dec2016</c:v>
                  </c:pt>
                  <c:pt idx="8">
                    <c:v>15Jan2017</c:v>
                  </c:pt>
                </c:lvl>
                <c:lvl>
                  <c:pt idx="0">
                    <c:v>AUC</c:v>
                  </c:pt>
                  <c:pt idx="3">
                    <c:v>GINI</c:v>
                  </c:pt>
                  <c:pt idx="6">
                    <c:v>KS</c:v>
                  </c:pt>
                </c:lvl>
              </c:multiLvlStrCache>
            </c:multiLvlStrRef>
          </c:cat>
          <c:val>
            <c:numRef>
              <c:f>'model perf trend'!$C$2:$C$10</c:f>
              <c:numCache>
                <c:formatCode>General</c:formatCode>
                <c:ptCount val="9"/>
                <c:pt idx="0">
                  <c:v>0.74429999999999996</c:v>
                </c:pt>
                <c:pt idx="1">
                  <c:v>0.74370000000000003</c:v>
                </c:pt>
                <c:pt idx="2">
                  <c:v>0.75</c:v>
                </c:pt>
              </c:numCache>
            </c:numRef>
          </c:val>
          <c:smooth val="0"/>
        </c:ser>
        <c:ser>
          <c:idx val="1"/>
          <c:order val="1"/>
          <c:tx>
            <c:strRef>
              <c:f>'model perf trend'!$D$1</c:f>
              <c:strCache>
                <c:ptCount val="1"/>
                <c:pt idx="0">
                  <c:v>New Model</c:v>
                </c:pt>
              </c:strCache>
            </c:strRef>
          </c:tx>
          <c:spPr>
            <a:ln>
              <a:solidFill>
                <a:schemeClr val="accent6">
                  <a:lumMod val="75000"/>
                </a:schemeClr>
              </a:solidFill>
            </a:ln>
          </c:spPr>
          <c:marker>
            <c:symbol val="none"/>
          </c:marker>
          <c:cat>
            <c:multiLvlStrRef>
              <c:f>'model perf trend'!$A$2:$B$10</c:f>
              <c:multiLvlStrCache>
                <c:ptCount val="9"/>
                <c:lvl>
                  <c:pt idx="0">
                    <c:v>15Nov2016</c:v>
                  </c:pt>
                  <c:pt idx="1">
                    <c:v>15Dec2016</c:v>
                  </c:pt>
                  <c:pt idx="2">
                    <c:v>15Jan2017</c:v>
                  </c:pt>
                  <c:pt idx="3">
                    <c:v>15Nov2016</c:v>
                  </c:pt>
                  <c:pt idx="4">
                    <c:v>15Dec2016</c:v>
                  </c:pt>
                  <c:pt idx="5">
                    <c:v>15Jan2017</c:v>
                  </c:pt>
                  <c:pt idx="6">
                    <c:v>15Nov2016</c:v>
                  </c:pt>
                  <c:pt idx="7">
                    <c:v>15Dec2016</c:v>
                  </c:pt>
                  <c:pt idx="8">
                    <c:v>15Jan2017</c:v>
                  </c:pt>
                </c:lvl>
                <c:lvl>
                  <c:pt idx="0">
                    <c:v>AUC</c:v>
                  </c:pt>
                  <c:pt idx="3">
                    <c:v>GINI</c:v>
                  </c:pt>
                  <c:pt idx="6">
                    <c:v>KS</c:v>
                  </c:pt>
                </c:lvl>
              </c:multiLvlStrCache>
            </c:multiLvlStrRef>
          </c:cat>
          <c:val>
            <c:numRef>
              <c:f>'model perf trend'!$D$2:$D$10</c:f>
              <c:numCache>
                <c:formatCode>General</c:formatCode>
                <c:ptCount val="9"/>
                <c:pt idx="0">
                  <c:v>0.75139999999999996</c:v>
                </c:pt>
                <c:pt idx="1">
                  <c:v>0.74680000000000002</c:v>
                </c:pt>
                <c:pt idx="2">
                  <c:v>0.7571</c:v>
                </c:pt>
              </c:numCache>
            </c:numRef>
          </c:val>
          <c:smooth val="0"/>
        </c:ser>
        <c:ser>
          <c:idx val="2"/>
          <c:order val="2"/>
          <c:tx>
            <c:strRef>
              <c:f>'model perf trend'!$E$1</c:f>
              <c:strCache>
                <c:ptCount val="1"/>
                <c:pt idx="0">
                  <c:v>Old Model</c:v>
                </c:pt>
              </c:strCache>
            </c:strRef>
          </c:tx>
          <c:spPr>
            <a:ln>
              <a:solidFill>
                <a:schemeClr val="accent3">
                  <a:lumMod val="50000"/>
                </a:schemeClr>
              </a:solidFill>
            </a:ln>
          </c:spPr>
          <c:marker>
            <c:symbol val="none"/>
          </c:marker>
          <c:cat>
            <c:multiLvlStrRef>
              <c:f>'model perf trend'!$A$2:$B$10</c:f>
              <c:multiLvlStrCache>
                <c:ptCount val="9"/>
                <c:lvl>
                  <c:pt idx="0">
                    <c:v>15Nov2016</c:v>
                  </c:pt>
                  <c:pt idx="1">
                    <c:v>15Dec2016</c:v>
                  </c:pt>
                  <c:pt idx="2">
                    <c:v>15Jan2017</c:v>
                  </c:pt>
                  <c:pt idx="3">
                    <c:v>15Nov2016</c:v>
                  </c:pt>
                  <c:pt idx="4">
                    <c:v>15Dec2016</c:v>
                  </c:pt>
                  <c:pt idx="5">
                    <c:v>15Jan2017</c:v>
                  </c:pt>
                  <c:pt idx="6">
                    <c:v>15Nov2016</c:v>
                  </c:pt>
                  <c:pt idx="7">
                    <c:v>15Dec2016</c:v>
                  </c:pt>
                  <c:pt idx="8">
                    <c:v>15Jan2017</c:v>
                  </c:pt>
                </c:lvl>
                <c:lvl>
                  <c:pt idx="0">
                    <c:v>AUC</c:v>
                  </c:pt>
                  <c:pt idx="3">
                    <c:v>GINI</c:v>
                  </c:pt>
                  <c:pt idx="6">
                    <c:v>KS</c:v>
                  </c:pt>
                </c:lvl>
              </c:multiLvlStrCache>
            </c:multiLvlStrRef>
          </c:cat>
          <c:val>
            <c:numRef>
              <c:f>'model perf trend'!$E$2:$E$10</c:f>
              <c:numCache>
                <c:formatCode>General</c:formatCode>
                <c:ptCount val="9"/>
                <c:pt idx="3">
                  <c:v>0.48870000000000002</c:v>
                </c:pt>
                <c:pt idx="4">
                  <c:v>0.48749999999999999</c:v>
                </c:pt>
                <c:pt idx="5">
                  <c:v>0.5</c:v>
                </c:pt>
              </c:numCache>
            </c:numRef>
          </c:val>
          <c:smooth val="0"/>
        </c:ser>
        <c:ser>
          <c:idx val="3"/>
          <c:order val="3"/>
          <c:tx>
            <c:strRef>
              <c:f>'model perf trend'!$F$1</c:f>
              <c:strCache>
                <c:ptCount val="1"/>
                <c:pt idx="0">
                  <c:v>New Model</c:v>
                </c:pt>
              </c:strCache>
            </c:strRef>
          </c:tx>
          <c:spPr>
            <a:ln>
              <a:solidFill>
                <a:schemeClr val="accent6">
                  <a:lumMod val="75000"/>
                </a:schemeClr>
              </a:solidFill>
            </a:ln>
          </c:spPr>
          <c:marker>
            <c:symbol val="none"/>
          </c:marker>
          <c:cat>
            <c:multiLvlStrRef>
              <c:f>'model perf trend'!$A$2:$B$10</c:f>
              <c:multiLvlStrCache>
                <c:ptCount val="9"/>
                <c:lvl>
                  <c:pt idx="0">
                    <c:v>15Nov2016</c:v>
                  </c:pt>
                  <c:pt idx="1">
                    <c:v>15Dec2016</c:v>
                  </c:pt>
                  <c:pt idx="2">
                    <c:v>15Jan2017</c:v>
                  </c:pt>
                  <c:pt idx="3">
                    <c:v>15Nov2016</c:v>
                  </c:pt>
                  <c:pt idx="4">
                    <c:v>15Dec2016</c:v>
                  </c:pt>
                  <c:pt idx="5">
                    <c:v>15Jan2017</c:v>
                  </c:pt>
                  <c:pt idx="6">
                    <c:v>15Nov2016</c:v>
                  </c:pt>
                  <c:pt idx="7">
                    <c:v>15Dec2016</c:v>
                  </c:pt>
                  <c:pt idx="8">
                    <c:v>15Jan2017</c:v>
                  </c:pt>
                </c:lvl>
                <c:lvl>
                  <c:pt idx="0">
                    <c:v>AUC</c:v>
                  </c:pt>
                  <c:pt idx="3">
                    <c:v>GINI</c:v>
                  </c:pt>
                  <c:pt idx="6">
                    <c:v>KS</c:v>
                  </c:pt>
                </c:lvl>
              </c:multiLvlStrCache>
            </c:multiLvlStrRef>
          </c:cat>
          <c:val>
            <c:numRef>
              <c:f>'model perf trend'!$F$2:$F$10</c:f>
              <c:numCache>
                <c:formatCode>General</c:formatCode>
                <c:ptCount val="9"/>
                <c:pt idx="3">
                  <c:v>0.50280000000000002</c:v>
                </c:pt>
                <c:pt idx="4">
                  <c:v>0.49349999999999999</c:v>
                </c:pt>
                <c:pt idx="5">
                  <c:v>0.5141</c:v>
                </c:pt>
              </c:numCache>
            </c:numRef>
          </c:val>
          <c:smooth val="0"/>
        </c:ser>
        <c:ser>
          <c:idx val="4"/>
          <c:order val="4"/>
          <c:tx>
            <c:strRef>
              <c:f>'model perf trend'!$G$1</c:f>
              <c:strCache>
                <c:ptCount val="1"/>
                <c:pt idx="0">
                  <c:v>Old Model</c:v>
                </c:pt>
              </c:strCache>
            </c:strRef>
          </c:tx>
          <c:spPr>
            <a:ln>
              <a:solidFill>
                <a:schemeClr val="accent3">
                  <a:lumMod val="50000"/>
                </a:schemeClr>
              </a:solidFill>
            </a:ln>
          </c:spPr>
          <c:marker>
            <c:symbol val="none"/>
          </c:marker>
          <c:cat>
            <c:multiLvlStrRef>
              <c:f>'model perf trend'!$A$2:$B$10</c:f>
              <c:multiLvlStrCache>
                <c:ptCount val="9"/>
                <c:lvl>
                  <c:pt idx="0">
                    <c:v>15Nov2016</c:v>
                  </c:pt>
                  <c:pt idx="1">
                    <c:v>15Dec2016</c:v>
                  </c:pt>
                  <c:pt idx="2">
                    <c:v>15Jan2017</c:v>
                  </c:pt>
                  <c:pt idx="3">
                    <c:v>15Nov2016</c:v>
                  </c:pt>
                  <c:pt idx="4">
                    <c:v>15Dec2016</c:v>
                  </c:pt>
                  <c:pt idx="5">
                    <c:v>15Jan2017</c:v>
                  </c:pt>
                  <c:pt idx="6">
                    <c:v>15Nov2016</c:v>
                  </c:pt>
                  <c:pt idx="7">
                    <c:v>15Dec2016</c:v>
                  </c:pt>
                  <c:pt idx="8">
                    <c:v>15Jan2017</c:v>
                  </c:pt>
                </c:lvl>
                <c:lvl>
                  <c:pt idx="0">
                    <c:v>AUC</c:v>
                  </c:pt>
                  <c:pt idx="3">
                    <c:v>GINI</c:v>
                  </c:pt>
                  <c:pt idx="6">
                    <c:v>KS</c:v>
                  </c:pt>
                </c:lvl>
              </c:multiLvlStrCache>
            </c:multiLvlStrRef>
          </c:cat>
          <c:val>
            <c:numRef>
              <c:f>'model perf trend'!$G$2:$G$10</c:f>
              <c:numCache>
                <c:formatCode>General</c:formatCode>
                <c:ptCount val="9"/>
                <c:pt idx="6">
                  <c:v>0.38969999999999999</c:v>
                </c:pt>
                <c:pt idx="7">
                  <c:v>0.38419999999999999</c:v>
                </c:pt>
                <c:pt idx="8">
                  <c:v>0.38840000000000002</c:v>
                </c:pt>
              </c:numCache>
            </c:numRef>
          </c:val>
          <c:smooth val="0"/>
        </c:ser>
        <c:ser>
          <c:idx val="5"/>
          <c:order val="5"/>
          <c:tx>
            <c:strRef>
              <c:f>'model perf trend'!$H$1</c:f>
              <c:strCache>
                <c:ptCount val="1"/>
                <c:pt idx="0">
                  <c:v>New Model</c:v>
                </c:pt>
              </c:strCache>
            </c:strRef>
          </c:tx>
          <c:spPr>
            <a:ln>
              <a:solidFill>
                <a:schemeClr val="accent6">
                  <a:lumMod val="75000"/>
                </a:schemeClr>
              </a:solidFill>
            </a:ln>
          </c:spPr>
          <c:marker>
            <c:symbol val="none"/>
          </c:marker>
          <c:cat>
            <c:multiLvlStrRef>
              <c:f>'model perf trend'!$A$2:$B$10</c:f>
              <c:multiLvlStrCache>
                <c:ptCount val="9"/>
                <c:lvl>
                  <c:pt idx="0">
                    <c:v>15Nov2016</c:v>
                  </c:pt>
                  <c:pt idx="1">
                    <c:v>15Dec2016</c:v>
                  </c:pt>
                  <c:pt idx="2">
                    <c:v>15Jan2017</c:v>
                  </c:pt>
                  <c:pt idx="3">
                    <c:v>15Nov2016</c:v>
                  </c:pt>
                  <c:pt idx="4">
                    <c:v>15Dec2016</c:v>
                  </c:pt>
                  <c:pt idx="5">
                    <c:v>15Jan2017</c:v>
                  </c:pt>
                  <c:pt idx="6">
                    <c:v>15Nov2016</c:v>
                  </c:pt>
                  <c:pt idx="7">
                    <c:v>15Dec2016</c:v>
                  </c:pt>
                  <c:pt idx="8">
                    <c:v>15Jan2017</c:v>
                  </c:pt>
                </c:lvl>
                <c:lvl>
                  <c:pt idx="0">
                    <c:v>AUC</c:v>
                  </c:pt>
                  <c:pt idx="3">
                    <c:v>GINI</c:v>
                  </c:pt>
                  <c:pt idx="6">
                    <c:v>KS</c:v>
                  </c:pt>
                </c:lvl>
              </c:multiLvlStrCache>
            </c:multiLvlStrRef>
          </c:cat>
          <c:val>
            <c:numRef>
              <c:f>'model perf trend'!$H$2:$H$10</c:f>
              <c:numCache>
                <c:formatCode>General</c:formatCode>
                <c:ptCount val="9"/>
                <c:pt idx="6">
                  <c:v>0.39610000000000001</c:v>
                </c:pt>
                <c:pt idx="7">
                  <c:v>0.38979999999999998</c:v>
                </c:pt>
                <c:pt idx="8">
                  <c:v>0.3977</c:v>
                </c:pt>
              </c:numCache>
            </c:numRef>
          </c:val>
          <c:smooth val="0"/>
        </c:ser>
        <c:dLbls>
          <c:showLegendKey val="0"/>
          <c:showVal val="0"/>
          <c:showCatName val="0"/>
          <c:showSerName val="0"/>
          <c:showPercent val="0"/>
          <c:showBubbleSize val="0"/>
        </c:dLbls>
        <c:marker val="1"/>
        <c:smooth val="0"/>
        <c:axId val="418571392"/>
        <c:axId val="418572928"/>
      </c:lineChart>
      <c:catAx>
        <c:axId val="418571392"/>
        <c:scaling>
          <c:orientation val="minMax"/>
        </c:scaling>
        <c:delete val="0"/>
        <c:axPos val="b"/>
        <c:majorTickMark val="out"/>
        <c:minorTickMark val="none"/>
        <c:tickLblPos val="nextTo"/>
        <c:txPr>
          <a:bodyPr rot="-4560000"/>
          <a:lstStyle/>
          <a:p>
            <a:pPr>
              <a:defRPr/>
            </a:pPr>
            <a:endParaRPr lang="en-US"/>
          </a:p>
        </c:txPr>
        <c:crossAx val="418572928"/>
        <c:crosses val="autoZero"/>
        <c:auto val="1"/>
        <c:lblAlgn val="ctr"/>
        <c:lblOffset val="100"/>
        <c:tickLblSkip val="1"/>
        <c:noMultiLvlLbl val="0"/>
      </c:catAx>
      <c:valAx>
        <c:axId val="418572928"/>
        <c:scaling>
          <c:orientation val="minMax"/>
          <c:min val="0.2"/>
        </c:scaling>
        <c:delete val="0"/>
        <c:axPos val="l"/>
        <c:majorGridlines/>
        <c:numFmt formatCode="General" sourceLinked="1"/>
        <c:majorTickMark val="out"/>
        <c:minorTickMark val="none"/>
        <c:tickLblPos val="nextTo"/>
        <c:crossAx val="418571392"/>
        <c:crosses val="autoZero"/>
        <c:crossBetween val="between"/>
      </c:valAx>
    </c:plotArea>
    <c:legend>
      <c:legendPos val="b"/>
      <c:legendEntry>
        <c:idx val="0"/>
        <c:delete val="1"/>
      </c:legendEntry>
      <c:legendEntry>
        <c:idx val="3"/>
        <c:delete val="1"/>
      </c:legendEntry>
      <c:legendEntry>
        <c:idx val="4"/>
        <c:delete val="1"/>
      </c:legendEntry>
      <c:legendEntry>
        <c:idx val="5"/>
        <c:delete val="1"/>
      </c:legendEntry>
      <c:layout/>
      <c:overlay val="0"/>
      <c:txPr>
        <a:bodyPr/>
        <a:lstStyle/>
        <a:p>
          <a:pPr>
            <a:defRPr b="1"/>
          </a:pPr>
          <a:endParaRPr lang="en-US"/>
        </a:p>
      </c:txPr>
    </c:legend>
    <c:plotVisOnly val="1"/>
    <c:dispBlanksAs val="gap"/>
    <c:showDLblsOverMax val="0"/>
  </c:chart>
  <c:spPr>
    <a:ln>
      <a:noFill/>
    </a:ln>
  </c:spPr>
  <c:txPr>
    <a:bodyPr/>
    <a:lstStyle/>
    <a:p>
      <a:pPr>
        <a:defRPr sz="1200" b="0">
          <a:latin typeface="Arial" panose="020B0604020202020204" pitchFamily="34" charset="0"/>
          <a:cs typeface="Arial" panose="020B0604020202020204" pitchFamily="34" charset="0"/>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55752"/>
          <a:stretch/>
        </p:blipFill>
        <p:spPr>
          <a:xfrm>
            <a:off x="6880225" y="5961063"/>
            <a:ext cx="2046288" cy="850899"/>
          </a:xfrm>
          <a:prstGeom prst="rect">
            <a:avLst/>
          </a:prstGeom>
        </p:spPr>
      </p:pic>
      <p:sp>
        <p:nvSpPr>
          <p:cNvPr id="4" name="Rectangle 3"/>
          <p:cNvSpPr/>
          <p:nvPr userDrawn="1"/>
        </p:nvSpPr>
        <p:spPr bwMode="auto">
          <a:xfrm rot="5400000">
            <a:off x="3878262" y="519113"/>
            <a:ext cx="1404937"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5" name="Rectangle 4"/>
          <p:cNvSpPr/>
          <p:nvPr userDrawn="1"/>
        </p:nvSpPr>
        <p:spPr bwMode="auto">
          <a:xfrm rot="5400000">
            <a:off x="2870199" y="-1881187"/>
            <a:ext cx="3395663"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10242" name="Title Placeholder 1"/>
          <p:cNvSpPr>
            <a:spLocks noGrp="1"/>
          </p:cNvSpPr>
          <p:nvPr>
            <p:ph type="ctrTitle"/>
          </p:nvPr>
        </p:nvSpPr>
        <p:spPr>
          <a:xfrm>
            <a:off x="457200" y="1283516"/>
            <a:ext cx="8191948" cy="2682096"/>
          </a:xfrm>
          <a:prstGeom prst="rect">
            <a:avLst/>
          </a:prstGeom>
        </p:spPr>
        <p:txBody>
          <a:bodyPr anchor="b"/>
          <a:lstStyle>
            <a:lvl1pPr>
              <a:lnSpc>
                <a:spcPts val="4800"/>
              </a:lnSpc>
              <a:defRPr sz="4800" b="1" cap="all" baseline="0">
                <a:solidFill>
                  <a:srgbClr val="FFFFFF"/>
                </a:solidFill>
                <a:latin typeface="Arial" charset="0"/>
              </a:defRPr>
            </a:lvl1pPr>
          </a:lstStyle>
          <a:p>
            <a:r>
              <a:rPr lang="en-US" smtClean="0"/>
              <a:t>Click to edit Master title style</a:t>
            </a:r>
            <a:endParaRPr lang="en-US" dirty="0"/>
          </a:p>
        </p:txBody>
      </p:sp>
      <p:sp>
        <p:nvSpPr>
          <p:cNvPr id="10243" name="Text Placeholder 2"/>
          <p:cNvSpPr>
            <a:spLocks noGrp="1"/>
          </p:cNvSpPr>
          <p:nvPr>
            <p:ph type="subTitle" idx="1" hasCustomPrompt="1"/>
          </p:nvPr>
        </p:nvSpPr>
        <p:spPr>
          <a:xfrm>
            <a:off x="457200" y="4402138"/>
            <a:ext cx="6434138" cy="1404938"/>
          </a:xfrm>
        </p:spPr>
        <p:txBody>
          <a:bodyPr anchor="ctr"/>
          <a:lstStyle>
            <a:lvl1pPr marL="0" indent="0">
              <a:lnSpc>
                <a:spcPts val="2200"/>
              </a:lnSpc>
              <a:buFont typeface="Arial" charset="0"/>
              <a:buNone/>
              <a:defRPr sz="2000" b="0">
                <a:solidFill>
                  <a:schemeClr val="bg1"/>
                </a:solidFill>
                <a:latin typeface="Arial" charset="0"/>
              </a:defRPr>
            </a:lvl1pPr>
          </a:lstStyle>
          <a:p>
            <a:r>
              <a:rPr lang="en-US" dirty="0" smtClean="0"/>
              <a:t>Click to edit master subtitle style</a:t>
            </a:r>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4659" t="30410" r="-6860" b="10635"/>
          <a:stretch/>
        </p:blipFill>
        <p:spPr>
          <a:xfrm>
            <a:off x="377825" y="6224587"/>
            <a:ext cx="2876549" cy="501650"/>
          </a:xfrm>
          <a:prstGeom prst="rect">
            <a:avLst/>
          </a:prstGeom>
        </p:spPr>
      </p:pic>
    </p:spTree>
    <p:extLst>
      <p:ext uri="{BB962C8B-B14F-4D97-AF65-F5344CB8AC3E}">
        <p14:creationId xmlns:p14="http://schemas.microsoft.com/office/powerpoint/2010/main" val="562508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bwMode="auto">
          <a:xfrm rot="5400000">
            <a:off x="2370137" y="-2397125"/>
            <a:ext cx="4424363" cy="9174163"/>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5" name="Rectangle 4"/>
          <p:cNvSpPr/>
          <p:nvPr userDrawn="1"/>
        </p:nvSpPr>
        <p:spPr bwMode="auto">
          <a:xfrm rot="5400000">
            <a:off x="3878262" y="519113"/>
            <a:ext cx="1404937"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7" name="Text Placeholder 2"/>
          <p:cNvSpPr>
            <a:spLocks noGrp="1"/>
          </p:cNvSpPr>
          <p:nvPr>
            <p:ph type="subTitle" idx="1" hasCustomPrompt="1"/>
          </p:nvPr>
        </p:nvSpPr>
        <p:spPr>
          <a:xfrm>
            <a:off x="457200" y="4402138"/>
            <a:ext cx="7696200" cy="1404938"/>
          </a:xfrm>
        </p:spPr>
        <p:txBody>
          <a:bodyPr anchor="ctr"/>
          <a:lstStyle>
            <a:lvl1pPr marL="0" indent="0">
              <a:lnSpc>
                <a:spcPts val="2200"/>
              </a:lnSpc>
              <a:buFont typeface="Arial" charset="0"/>
              <a:buNone/>
              <a:defRPr sz="2000" b="0">
                <a:solidFill>
                  <a:schemeClr val="bg1"/>
                </a:solidFill>
                <a:latin typeface="Arial" charset="0"/>
              </a:defRPr>
            </a:lvl1pPr>
          </a:lstStyle>
          <a:p>
            <a:r>
              <a:rPr lang="en-US" dirty="0" smtClean="0"/>
              <a:t>Click to edit master subtitle style</a:t>
            </a:r>
            <a:endParaRPr lang="en-US" dirty="0"/>
          </a:p>
        </p:txBody>
      </p:sp>
      <p:sp>
        <p:nvSpPr>
          <p:cNvPr id="8" name="Title Placeholder 1"/>
          <p:cNvSpPr>
            <a:spLocks noGrp="1"/>
          </p:cNvSpPr>
          <p:nvPr>
            <p:ph type="ctrTitle"/>
          </p:nvPr>
        </p:nvSpPr>
        <p:spPr>
          <a:xfrm>
            <a:off x="452439" y="2979738"/>
            <a:ext cx="8716962" cy="957264"/>
          </a:xfrm>
          <a:prstGeom prst="rect">
            <a:avLst/>
          </a:prstGeom>
        </p:spPr>
        <p:txBody>
          <a:bodyPr anchor="b"/>
          <a:lstStyle>
            <a:lvl1pPr>
              <a:lnSpc>
                <a:spcPts val="4000"/>
              </a:lnSpc>
              <a:defRPr sz="3800" b="1" cap="all" baseline="0">
                <a:solidFill>
                  <a:srgbClr val="FFFFFF"/>
                </a:solidFill>
                <a:latin typeface="Arial"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C8C01F01-A601-4FE5-8E71-6675F782C625}" type="slidenum">
              <a:rPr lang="en-US" altLang="en-US"/>
              <a:pPr/>
              <a:t>‹#›</a:t>
            </a:fld>
            <a:endParaRPr lang="en-US" altLang="en-US"/>
          </a:p>
        </p:txBody>
      </p:sp>
      <p:sp>
        <p:nvSpPr>
          <p:cNvPr id="9" name="Rectangle 7"/>
          <p:cNvSpPr>
            <a:spLocks noGrp="1" noChangeArrowheads="1"/>
          </p:cNvSpPr>
          <p:nvPr>
            <p:ph type="ftr" sz="quarter" idx="11"/>
          </p:nvPr>
        </p:nvSpPr>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2300347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230188" indent="-230188">
              <a:buClr>
                <a:schemeClr val="tx1"/>
              </a:buClr>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hasCustomPrompt="1"/>
          </p:nvPr>
        </p:nvSpPr>
        <p:spPr>
          <a:xfrm>
            <a:off x="452438" y="274638"/>
            <a:ext cx="8229600" cy="646112"/>
          </a:xfrm>
        </p:spPr>
        <p:txBody>
          <a:bodyPr/>
          <a:lstStyle>
            <a:lvl1pPr>
              <a:defRPr sz="2000" cap="none">
                <a:solidFill>
                  <a:srgbClr val="0065A6"/>
                </a:solidFill>
              </a:defRPr>
            </a:lvl1pPr>
          </a:lstStyle>
          <a:p>
            <a:r>
              <a:rPr lang="en-US" dirty="0" smtClean="0"/>
              <a:t>Click to edit master 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fld id="{38EC0547-4173-4FD2-B3AD-CE0209F6F09F}" type="slidenum">
              <a:rPr lang="en-US" altLang="en-US"/>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cxnSp>
        <p:nvCxnSpPr>
          <p:cNvPr id="7" name="Straight Connector 6"/>
          <p:cNvCxnSpPr/>
          <p:nvPr userDrawn="1"/>
        </p:nvCxnSpPr>
        <p:spPr>
          <a:xfrm>
            <a:off x="0" y="93345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1313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438" y="274638"/>
            <a:ext cx="8229600" cy="646112"/>
          </a:xfrm>
        </p:spPr>
        <p:txBody>
          <a:bodyPr/>
          <a:lstStyle>
            <a:lvl1pPr>
              <a:defRPr sz="2000" cap="none">
                <a:solidFill>
                  <a:srgbClr val="0065A6"/>
                </a:solidFill>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fld id="{97C9F2F1-5B60-4828-8D48-CC3CA0267DF1}" type="slidenum">
              <a:rPr lang="en-US" altLang="en-US"/>
              <a:pPr/>
              <a:t>‹#›</a:t>
            </a:fld>
            <a:endParaRPr lang="en-US" altLang="en-US"/>
          </a:p>
        </p:txBody>
      </p:sp>
      <p:sp>
        <p:nvSpPr>
          <p:cNvPr id="4"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20814601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E610E1DF-8D3F-4AD8-AE6B-6D4EC949FB90}" type="slidenum">
              <a:rPr lang="en-US" altLang="en-US"/>
              <a:pPr/>
              <a:t>‹#›</a:t>
            </a:fld>
            <a:endParaRPr lang="en-US" altLang="en-US"/>
          </a:p>
        </p:txBody>
      </p:sp>
      <p:sp>
        <p:nvSpPr>
          <p:cNvPr id="3"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30904506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Blue Background">
    <p:spTree>
      <p:nvGrpSpPr>
        <p:cNvPr id="1" name=""/>
        <p:cNvGrpSpPr/>
        <p:nvPr/>
      </p:nvGrpSpPr>
      <p:grpSpPr>
        <a:xfrm>
          <a:off x="0" y="0"/>
          <a:ext cx="0" cy="0"/>
          <a:chOff x="0" y="0"/>
          <a:chExt cx="0" cy="0"/>
        </a:xfrm>
      </p:grpSpPr>
      <p:sp>
        <p:nvSpPr>
          <p:cNvPr id="7" name="Rectangle 6"/>
          <p:cNvSpPr/>
          <p:nvPr userDrawn="1"/>
        </p:nvSpPr>
        <p:spPr bwMode="auto">
          <a:xfrm rot="5400000">
            <a:off x="1667667" y="-1694656"/>
            <a:ext cx="5829301" cy="9174163"/>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8" name="Rectangle 7"/>
          <p:cNvSpPr>
            <a:spLocks noGrp="1" noChangeArrowheads="1"/>
          </p:cNvSpPr>
          <p:nvPr>
            <p:ph type="ftr" sz="quarter" idx="11"/>
          </p:nvPr>
        </p:nvSpPr>
        <p:spPr>
          <a:xfrm>
            <a:off x="0" y="6626225"/>
            <a:ext cx="7011988" cy="228600"/>
          </a:xfrm>
        </p:spPr>
        <p:txBody>
          <a:bodyPr/>
          <a:lstStyle>
            <a:lvl1pPr>
              <a:defRPr/>
            </a:lvl1pPr>
          </a:lstStyle>
          <a:p>
            <a:r>
              <a:rPr lang="en-US" altLang="en-US" dirty="0"/>
              <a:t>Confidential, unpublished property of Cigna. Do not duplicate or distribute. Use and distribution limited solely to authorized personnel. © 2015 Cigna</a:t>
            </a:r>
          </a:p>
        </p:txBody>
      </p:sp>
      <p:sp>
        <p:nvSpPr>
          <p:cNvPr id="9" name="Slide Number Placeholder 5"/>
          <p:cNvSpPr>
            <a:spLocks noGrp="1"/>
          </p:cNvSpPr>
          <p:nvPr>
            <p:ph type="sldNum" sz="quarter" idx="10"/>
          </p:nvPr>
        </p:nvSpPr>
        <p:spPr>
          <a:xfrm>
            <a:off x="7010400" y="6629400"/>
            <a:ext cx="2133600" cy="212725"/>
          </a:xfrm>
        </p:spPr>
        <p:txBody>
          <a:bodyPr/>
          <a:lstStyle>
            <a:lvl1pPr>
              <a:defRPr/>
            </a:lvl1pPr>
          </a:lstStyle>
          <a:p>
            <a:fld id="{C8C01F01-A601-4FE5-8E71-6675F782C625}" type="slidenum">
              <a:rPr lang="en-US" altLang="en-US"/>
              <a:pPr/>
              <a:t>‹#›</a:t>
            </a:fld>
            <a:endParaRPr lang="en-US" altLang="en-US"/>
          </a:p>
        </p:txBody>
      </p:sp>
    </p:spTree>
    <p:extLst>
      <p:ext uri="{BB962C8B-B14F-4D97-AF65-F5344CB8AC3E}">
        <p14:creationId xmlns:p14="http://schemas.microsoft.com/office/powerpoint/2010/main" val="5960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2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438" y="274638"/>
            <a:ext cx="8229600" cy="639762"/>
          </a:xfrm>
        </p:spPr>
        <p:txBody>
          <a:bodyPr/>
          <a:lstStyle>
            <a:lvl1pPr>
              <a:defRPr sz="2000" cap="none">
                <a:solidFill>
                  <a:srgbClr val="0065A6"/>
                </a:solidFill>
              </a:defRPr>
            </a:lvl1pPr>
          </a:lstStyle>
          <a:p>
            <a:r>
              <a:rPr lang="en-US" dirty="0" smtClean="0"/>
              <a:t>Click to edit master title style</a:t>
            </a:r>
            <a:endParaRPr lang="en-US" dirty="0"/>
          </a:p>
        </p:txBody>
      </p:sp>
      <p:sp>
        <p:nvSpPr>
          <p:cNvPr id="3" name="Text Placeholder 2"/>
          <p:cNvSpPr>
            <a:spLocks noGrp="1"/>
          </p:cNvSpPr>
          <p:nvPr>
            <p:ph type="body" sz="half" idx="1" hasCustomPrompt="1"/>
          </p:nvPr>
        </p:nvSpPr>
        <p:spPr>
          <a:xfrm>
            <a:off x="457200" y="1600200"/>
            <a:ext cx="4038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600200"/>
            <a:ext cx="4038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fld id="{1EBD1014-6CA4-4255-A8D6-49189B873C31}" type="slidenum">
              <a:rPr lang="en-US" altLang="en-US"/>
              <a:pPr/>
              <a:t>‹#›</a:t>
            </a:fld>
            <a:endParaRPr lang="en-US" altLang="en-US"/>
          </a:p>
        </p:txBody>
      </p:sp>
      <p:sp>
        <p:nvSpPr>
          <p:cNvPr id="6" name="Rectangle 7"/>
          <p:cNvSpPr>
            <a:spLocks noGrp="1" noChangeArrowheads="1"/>
          </p:cNvSpPr>
          <p:nvPr>
            <p:ph type="ftr" sz="quarter" idx="11"/>
          </p:nvPr>
        </p:nvSpPr>
        <p:spPr>
          <a:ln/>
        </p:spPr>
        <p:txBody>
          <a:bodyPr/>
          <a:lstStyle>
            <a:lvl1pPr>
              <a:defRPr/>
            </a:lvl1pPr>
          </a:lstStyle>
          <a:p>
            <a:r>
              <a:rPr lang="en-US" altLang="en-US"/>
              <a:t>Confidential, unpublished property of Cigna. Do not duplicate or distribute. Use and distribution limited solely to authorized personnel. © 2015 Cigna</a:t>
            </a:r>
          </a:p>
        </p:txBody>
      </p:sp>
    </p:spTree>
    <p:extLst>
      <p:ext uri="{BB962C8B-B14F-4D97-AF65-F5344CB8AC3E}">
        <p14:creationId xmlns:p14="http://schemas.microsoft.com/office/powerpoint/2010/main" val="3531446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 16 </a:t>
            </a:r>
            <a:r>
              <a:rPr lang="en-US" altLang="en-US" dirty="0" err="1" smtClean="0"/>
              <a:t>pt</a:t>
            </a:r>
            <a:endParaRPr lang="en-US" altLang="en-US" dirty="0" smtClean="0"/>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 name="Slide Number Placeholder 5"/>
          <p:cNvSpPr>
            <a:spLocks noGrp="1"/>
          </p:cNvSpPr>
          <p:nvPr>
            <p:ph type="sldNum" sz="quarter" idx="4"/>
          </p:nvPr>
        </p:nvSpPr>
        <p:spPr bwMode="auto">
          <a:xfrm>
            <a:off x="7010400" y="6629400"/>
            <a:ext cx="2133600" cy="212725"/>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000">
                <a:solidFill>
                  <a:srgbClr val="999999"/>
                </a:solidFill>
              </a:defRPr>
            </a:lvl1pPr>
          </a:lstStyle>
          <a:p>
            <a:pPr defTabSz="457200" fontAlgn="base">
              <a:spcBef>
                <a:spcPct val="0"/>
              </a:spcBef>
              <a:spcAft>
                <a:spcPct val="0"/>
              </a:spcAft>
            </a:pPr>
            <a:fld id="{B96EB2AE-DF96-457D-9F43-958D79343F70}" type="slidenum">
              <a:rPr lang="en-US" altLang="en-US">
                <a:latin typeface="Arial" charset="0"/>
                <a:cs typeface="Arial" charset="0"/>
              </a:rPr>
              <a:pPr defTabSz="457200" fontAlgn="base">
                <a:spcBef>
                  <a:spcPct val="0"/>
                </a:spcBef>
                <a:spcAft>
                  <a:spcPct val="0"/>
                </a:spcAft>
              </a:pPr>
              <a:t>‹#›</a:t>
            </a:fld>
            <a:endParaRPr lang="en-US" altLang="en-US">
              <a:latin typeface="Arial" charset="0"/>
              <a:cs typeface="Arial" charset="0"/>
            </a:endParaRPr>
          </a:p>
        </p:txBody>
      </p:sp>
      <p:sp>
        <p:nvSpPr>
          <p:cNvPr id="1031" name="Rectangle 7"/>
          <p:cNvSpPr>
            <a:spLocks noGrp="1" noChangeArrowheads="1"/>
          </p:cNvSpPr>
          <p:nvPr>
            <p:ph type="ftr" sz="quarter" idx="3"/>
          </p:nvPr>
        </p:nvSpPr>
        <p:spPr bwMode="auto">
          <a:xfrm>
            <a:off x="0" y="6626225"/>
            <a:ext cx="7011988" cy="2286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800">
                <a:solidFill>
                  <a:srgbClr val="999999"/>
                </a:solidFill>
                <a:latin typeface="Arial Narrow" pitchFamily="-84" charset="0"/>
                <a:ea typeface="MS PGothic" pitchFamily="34" charset="-128"/>
              </a:defRPr>
            </a:lvl1pPr>
          </a:lstStyle>
          <a:p>
            <a:pPr defTabSz="457200" fontAlgn="base">
              <a:spcBef>
                <a:spcPct val="0"/>
              </a:spcBef>
              <a:spcAft>
                <a:spcPct val="0"/>
              </a:spcAft>
            </a:pPr>
            <a:r>
              <a:rPr lang="en-US" altLang="en-US">
                <a:cs typeface="Arial" charset="0"/>
              </a:rPr>
              <a:t>Confidential, unpublished property of Cigna. Do not duplicate or distribute. Use and distribution limited solely to authorized personnel. © 2015 Cigna</a:t>
            </a:r>
          </a:p>
        </p:txBody>
      </p:sp>
      <p:sp>
        <p:nvSpPr>
          <p:cNvPr id="1029" name="Title Placeholder 26"/>
          <p:cNvSpPr>
            <a:spLocks noGrp="1"/>
          </p:cNvSpPr>
          <p:nvPr>
            <p:ph type="title"/>
          </p:nvPr>
        </p:nvSpPr>
        <p:spPr bwMode="auto">
          <a:xfrm>
            <a:off x="457200" y="27305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pic>
        <p:nvPicPr>
          <p:cNvPr id="7" name="Picture 6"/>
          <p:cNvPicPr>
            <a:picLocks noChangeAspect="1"/>
          </p:cNvPicPr>
          <p:nvPr/>
        </p:nvPicPr>
        <p:blipFill rotWithShape="1">
          <a:blip r:embed="rId9" cstate="print">
            <a:extLst>
              <a:ext uri="{28A0092B-C50C-407E-A947-70E740481C1C}">
                <a14:useLocalDpi xmlns:a14="http://schemas.microsoft.com/office/drawing/2010/main" val="0"/>
              </a:ext>
            </a:extLst>
          </a:blip>
          <a:srcRect r="55752"/>
          <a:stretch/>
        </p:blipFill>
        <p:spPr>
          <a:xfrm>
            <a:off x="6880225" y="5961063"/>
            <a:ext cx="2046288" cy="850899"/>
          </a:xfrm>
          <a:prstGeom prst="rect">
            <a:avLst/>
          </a:prstGeom>
        </p:spPr>
      </p:pic>
    </p:spTree>
    <p:extLst>
      <p:ext uri="{BB962C8B-B14F-4D97-AF65-F5344CB8AC3E}">
        <p14:creationId xmlns:p14="http://schemas.microsoft.com/office/powerpoint/2010/main" val="198993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000" b="1" kern="1200">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1pPr>
      <a:lvl2pPr marL="454025" indent="-22383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2pPr>
      <a:lvl3pPr marL="684213"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3pPr>
      <a:lvl4pPr marL="915988" indent="-231775"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4pPr>
      <a:lvl5pPr marL="1146175"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git.sys.cigna.com/ML-Analytics-Pod/Workstream1/blob/develop/Automation_Feature_Selection_Training_Example.sa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git.sys.cigna.com/ML-Analytics-Pod/Workstream1/blob/develop/Automation_Step3_Model_Comparison_Training.sa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git.sys.cigna.com/ML-Analytics-Pod/Workstream1/blob/develop/Automation_Step4_Model_Update_Decision_Ex.sa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08904"/>
            <a:ext cx="8458200" cy="2682096"/>
          </a:xfrm>
        </p:spPr>
        <p:txBody>
          <a:bodyPr/>
          <a:lstStyle/>
          <a:p>
            <a:pPr>
              <a:lnSpc>
                <a:spcPts val="3800"/>
              </a:lnSpc>
            </a:pPr>
            <a:r>
              <a:rPr lang="en-US" altLang="en-US" sz="4000" cap="none">
                <a:latin typeface="Arial" pitchFamily="34" charset="0"/>
                <a:cs typeface="Arial" pitchFamily="34" charset="0"/>
              </a:rPr>
              <a:t>Machine Learning </a:t>
            </a:r>
            <a:r>
              <a:rPr lang="en-US" altLang="en-US" sz="4000" cap="none" smtClean="0">
                <a:latin typeface="Arial" pitchFamily="34" charset="0"/>
                <a:cs typeface="Arial" pitchFamily="34" charset="0"/>
              </a:rPr>
              <a:t>Analytics Pod</a:t>
            </a:r>
            <a:br>
              <a:rPr lang="en-US" altLang="en-US" sz="4000" cap="none" smtClean="0">
                <a:latin typeface="Arial" pitchFamily="34" charset="0"/>
                <a:cs typeface="Arial" pitchFamily="34" charset="0"/>
              </a:rPr>
            </a:br>
            <a:r>
              <a:rPr lang="en-US" altLang="en-US" sz="4000" cap="none">
                <a:latin typeface="Arial" pitchFamily="34" charset="0"/>
                <a:cs typeface="Arial" pitchFamily="34" charset="0"/>
              </a:rPr>
              <a:t/>
            </a:r>
            <a:br>
              <a:rPr lang="en-US" altLang="en-US" sz="4000" cap="none">
                <a:latin typeface="Arial" pitchFamily="34" charset="0"/>
                <a:cs typeface="Arial" pitchFamily="34" charset="0"/>
              </a:rPr>
            </a:br>
            <a:r>
              <a:rPr lang="en-US" altLang="en-US" sz="2000" i="1" cap="none" smtClean="0">
                <a:latin typeface="Arial" pitchFamily="34" charset="0"/>
                <a:cs typeface="Arial" pitchFamily="34" charset="0"/>
              </a:rPr>
              <a:t>Workstream 1 – Model Automation Training </a:t>
            </a:r>
            <a:endParaRPr lang="en-US" sz="2000" i="1" dirty="0"/>
          </a:p>
        </p:txBody>
      </p:sp>
      <p:sp>
        <p:nvSpPr>
          <p:cNvPr id="7" name="Text Placeholder 2"/>
          <p:cNvSpPr txBox="1">
            <a:spLocks/>
          </p:cNvSpPr>
          <p:nvPr/>
        </p:nvSpPr>
        <p:spPr bwMode="auto">
          <a:xfrm>
            <a:off x="457200" y="4402136"/>
            <a:ext cx="19050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defTabSz="457200" eaLnBrk="1" fontAlgn="base" hangingPunct="1">
              <a:lnSpc>
                <a:spcPts val="1500"/>
              </a:lnSpc>
              <a:spcBef>
                <a:spcPct val="20000"/>
              </a:spcBef>
              <a:spcAft>
                <a:spcPct val="0"/>
              </a:spcAft>
              <a:buFont typeface="Arial" charset="0"/>
              <a:buNone/>
            </a:pPr>
            <a:r>
              <a:rPr lang="en-US" altLang="en-US" sz="2000" smtClean="0">
                <a:solidFill>
                  <a:srgbClr val="FFFFFF"/>
                </a:solidFill>
                <a:ea typeface="MS PGothic" pitchFamily="34" charset="-128"/>
              </a:rPr>
              <a:t>Mar 2017</a:t>
            </a:r>
            <a:endParaRPr lang="en-US" altLang="en-US" sz="2000" dirty="0" smtClean="0">
              <a:solidFill>
                <a:srgbClr val="FFFFFF"/>
              </a:solidFill>
              <a:ea typeface="MS PGothic" pitchFamily="34" charset="-128"/>
            </a:endParaRPr>
          </a:p>
        </p:txBody>
      </p:sp>
    </p:spTree>
    <p:extLst>
      <p:ext uri="{BB962C8B-B14F-4D97-AF65-F5344CB8AC3E}">
        <p14:creationId xmlns:p14="http://schemas.microsoft.com/office/powerpoint/2010/main" val="266722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53647"/>
            <a:ext cx="8534400" cy="54233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How to drop intermediate tables</a:t>
            </a:r>
          </a:p>
          <a:p>
            <a:pPr>
              <a:lnSpc>
                <a:spcPct val="110000"/>
              </a:lnSpc>
              <a:buFont typeface="Wingdings" pitchFamily="2" charset="2"/>
              <a:buChar char="§"/>
            </a:pPr>
            <a:endParaRPr lang="en-US" altLang="en-US" sz="1200" b="1" smtClean="0"/>
          </a:p>
          <a:p>
            <a:pPr lvl="2">
              <a:lnSpc>
                <a:spcPct val="110000"/>
              </a:lnSpc>
              <a:buFont typeface="Wingdings" panose="05000000000000000000" pitchFamily="2" charset="2"/>
              <a:buChar char="q"/>
            </a:pPr>
            <a:r>
              <a:rPr lang="en-US" altLang="en-US" sz="1200" smtClean="0"/>
              <a:t>Example: </a:t>
            </a:r>
            <a:r>
              <a:rPr lang="en-US" sz="1200"/>
              <a:t>	</a:t>
            </a:r>
            <a:endParaRPr lang="en-US" sz="1200" smtClean="0"/>
          </a:p>
          <a:p>
            <a:pPr marL="685800" lvl="3" indent="0">
              <a:buNone/>
            </a:pPr>
            <a:endParaRPr lang="en-US" sz="1000" smtClean="0">
              <a:solidFill>
                <a:srgbClr val="FF0000"/>
              </a:solidFill>
              <a:latin typeface="Arial" panose="020B0604020202020204" pitchFamily="34" charset="0"/>
              <a:cs typeface="Arial" panose="020B0604020202020204" pitchFamily="34" charset="0"/>
            </a:endParaRPr>
          </a:p>
          <a:p>
            <a:pPr marL="685800" lvl="3" indent="0">
              <a:buNone/>
            </a:pPr>
            <a:r>
              <a:rPr lang="en-US" sz="1200" b="1" smtClean="0">
                <a:solidFill>
                  <a:srgbClr val="000080"/>
                </a:solidFill>
                <a:latin typeface="Arial" panose="020B0604020202020204" pitchFamily="34" charset="0"/>
                <a:cs typeface="Arial" panose="020B0604020202020204" pitchFamily="34" charset="0"/>
              </a:rPr>
              <a:t>PROC</a:t>
            </a:r>
            <a:r>
              <a:rPr lang="en-US" sz="1200" smtClean="0">
                <a:solidFill>
                  <a:srgbClr val="000000"/>
                </a:solidFill>
                <a:latin typeface="Arial" panose="020B0604020202020204" pitchFamily="34" charset="0"/>
                <a:cs typeface="Arial" panose="020B0604020202020204" pitchFamily="34" charset="0"/>
              </a:rPr>
              <a:t> </a:t>
            </a:r>
            <a:r>
              <a:rPr lang="en-US" sz="1200" b="1">
                <a:solidFill>
                  <a:srgbClr val="000080"/>
                </a:solidFill>
                <a:latin typeface="Arial" panose="020B0604020202020204" pitchFamily="34" charset="0"/>
                <a:cs typeface="Arial" panose="020B0604020202020204" pitchFamily="34" charset="0"/>
              </a:rPr>
              <a:t>SQL</a:t>
            </a:r>
            <a:r>
              <a:rPr lang="en-US" sz="1200">
                <a:solidFill>
                  <a:srgbClr val="000000"/>
                </a:solidFill>
                <a:latin typeface="Arial" panose="020B0604020202020204" pitchFamily="34" charset="0"/>
                <a:cs typeface="Arial" panose="020B0604020202020204" pitchFamily="34" charset="0"/>
              </a:rPr>
              <a:t>  </a:t>
            </a:r>
            <a:r>
              <a:rPr lang="en-US" sz="1200" smtClean="0">
                <a:solidFill>
                  <a:srgbClr val="0000FF"/>
                </a:solidFill>
                <a:latin typeface="Arial" panose="020B0604020202020204" pitchFamily="34" charset="0"/>
                <a:cs typeface="Arial" panose="020B0604020202020204" pitchFamily="34" charset="0"/>
              </a:rPr>
              <a:t>NOERRORSTOP</a:t>
            </a:r>
            <a:r>
              <a:rPr lang="en-US" sz="1200" smtClean="0">
                <a:solidFill>
                  <a:srgbClr val="000000"/>
                </a:solidFill>
                <a:latin typeface="Arial" panose="020B0604020202020204" pitchFamily="34" charset="0"/>
                <a:cs typeface="Arial" panose="020B0604020202020204" pitchFamily="34" charset="0"/>
              </a:rPr>
              <a:t>;</a:t>
            </a:r>
          </a:p>
          <a:p>
            <a:pPr marL="685800" lvl="3" indent="0">
              <a:buNone/>
            </a:pPr>
            <a:endParaRPr lang="en-US" sz="1200" smtClean="0">
              <a:solidFill>
                <a:srgbClr val="000000"/>
              </a:solidFill>
              <a:latin typeface="Arial" panose="020B0604020202020204" pitchFamily="34" charset="0"/>
              <a:cs typeface="Arial" panose="020B0604020202020204" pitchFamily="34" charset="0"/>
            </a:endParaRPr>
          </a:p>
          <a:p>
            <a:pPr marL="915987" lvl="4" indent="0">
              <a:buNone/>
            </a:pPr>
            <a:r>
              <a:rPr lang="en-US" sz="1200" smtClean="0">
                <a:solidFill>
                  <a:srgbClr val="0000FF"/>
                </a:solidFill>
                <a:latin typeface="Arial" panose="020B0604020202020204" pitchFamily="34" charset="0"/>
                <a:cs typeface="Arial" panose="020B0604020202020204" pitchFamily="34" charset="0"/>
              </a:rPr>
              <a:t>CONNECT</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FF"/>
                </a:solidFill>
                <a:latin typeface="Arial" panose="020B0604020202020204" pitchFamily="34" charset="0"/>
                <a:cs typeface="Arial" panose="020B0604020202020204" pitchFamily="34" charset="0"/>
              </a:rPr>
              <a:t>TO</a:t>
            </a:r>
            <a:r>
              <a:rPr lang="en-US" sz="1200">
                <a:solidFill>
                  <a:srgbClr val="000000"/>
                </a:solidFill>
                <a:latin typeface="Arial" panose="020B0604020202020204" pitchFamily="34" charset="0"/>
                <a:cs typeface="Arial" panose="020B0604020202020204" pitchFamily="34" charset="0"/>
              </a:rPr>
              <a:t> HADOOP </a:t>
            </a:r>
            <a:r>
              <a:rPr lang="en-US" sz="1200" smtClean="0">
                <a:solidFill>
                  <a:srgbClr val="000000"/>
                </a:solidFill>
                <a:latin typeface="Arial" panose="020B0604020202020204" pitchFamily="34" charset="0"/>
                <a:cs typeface="Arial" panose="020B0604020202020204" pitchFamily="34" charset="0"/>
              </a:rPr>
              <a:t>(</a:t>
            </a:r>
            <a:r>
              <a:rPr lang="en-US" sz="1200">
                <a:solidFill>
                  <a:srgbClr val="000000"/>
                </a:solidFill>
                <a:latin typeface="Arial" panose="020B0604020202020204" pitchFamily="34" charset="0"/>
                <a:cs typeface="Arial" panose="020B0604020202020204" pitchFamily="34" charset="0"/>
              </a:rPr>
              <a:t>SERVER=</a:t>
            </a:r>
            <a:r>
              <a:rPr lang="en-US" sz="1200">
                <a:solidFill>
                  <a:srgbClr val="800080"/>
                </a:solidFill>
                <a:latin typeface="Arial" panose="020B0604020202020204" pitchFamily="34" charset="0"/>
                <a:cs typeface="Arial" panose="020B0604020202020204" pitchFamily="34" charset="0"/>
              </a:rPr>
              <a:t>'hive.sys.cigna.com'</a:t>
            </a:r>
            <a:r>
              <a:rPr lang="en-US" sz="1200">
                <a:solidFill>
                  <a:srgbClr val="000000"/>
                </a:solidFill>
                <a:latin typeface="Arial" panose="020B0604020202020204" pitchFamily="34" charset="0"/>
                <a:cs typeface="Arial" panose="020B0604020202020204" pitchFamily="34" charset="0"/>
              </a:rPr>
              <a:t> PORT=</a:t>
            </a:r>
            <a:r>
              <a:rPr lang="en-US" sz="1200" b="1">
                <a:solidFill>
                  <a:srgbClr val="008080"/>
                </a:solidFill>
                <a:latin typeface="Arial" panose="020B0604020202020204" pitchFamily="34" charset="0"/>
                <a:cs typeface="Arial" panose="020B0604020202020204" pitchFamily="34" charset="0"/>
              </a:rPr>
              <a:t>25006</a:t>
            </a:r>
            <a:r>
              <a:rPr lang="en-US" sz="1200" smtClean="0">
                <a:solidFill>
                  <a:srgbClr val="000000"/>
                </a:solidFill>
                <a:latin typeface="Arial" panose="020B0604020202020204" pitchFamily="34" charset="0"/>
                <a:cs typeface="Arial" panose="020B0604020202020204" pitchFamily="34" charset="0"/>
              </a:rPr>
              <a:t>); </a:t>
            </a:r>
            <a:endParaRPr lang="en-US" sz="1200">
              <a:solidFill>
                <a:srgbClr val="000000"/>
              </a:solidFill>
              <a:latin typeface="Arial" panose="020B0604020202020204" pitchFamily="34" charset="0"/>
              <a:cs typeface="Arial" panose="020B0604020202020204" pitchFamily="34" charset="0"/>
            </a:endParaRPr>
          </a:p>
          <a:p>
            <a:pPr marL="915987" lvl="4" indent="0">
              <a:buNone/>
            </a:pPr>
            <a:r>
              <a:rPr lang="en-US" sz="1200" smtClean="0">
                <a:solidFill>
                  <a:srgbClr val="0000FF"/>
                </a:solidFill>
                <a:latin typeface="Arial" panose="020B0604020202020204" pitchFamily="34" charset="0"/>
                <a:cs typeface="Arial" panose="020B0604020202020204" pitchFamily="34" charset="0"/>
              </a:rPr>
              <a:t>EXECUTE</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00"/>
                </a:solidFill>
                <a:latin typeface="Arial" panose="020B0604020202020204" pitchFamily="34" charset="0"/>
                <a:cs typeface="Arial" panose="020B0604020202020204" pitchFamily="34" charset="0"/>
              </a:rPr>
              <a:t>(set </a:t>
            </a:r>
            <a:r>
              <a:rPr lang="en-US" sz="1200" smtClean="0">
                <a:solidFill>
                  <a:srgbClr val="000000"/>
                </a:solidFill>
                <a:latin typeface="Arial" panose="020B0604020202020204" pitchFamily="34" charset="0"/>
                <a:cs typeface="Arial" panose="020B0604020202020204" pitchFamily="34" charset="0"/>
              </a:rPr>
              <a:t>mapred.job.queue.name=</a:t>
            </a:r>
            <a:r>
              <a:rPr lang="en-US" sz="1200" smtClean="0">
                <a:solidFill>
                  <a:srgbClr val="008080"/>
                </a:solidFill>
                <a:latin typeface="Arial" panose="020B0604020202020204" pitchFamily="34" charset="0"/>
                <a:cs typeface="Arial" panose="020B0604020202020204" pitchFamily="34" charset="0"/>
              </a:rPr>
              <a:t>&amp;job_q.</a:t>
            </a:r>
            <a:r>
              <a:rPr lang="en-US" sz="1200" smtClean="0">
                <a:solidFill>
                  <a:srgbClr val="000000"/>
                </a:solidFill>
                <a:latin typeface="Arial" panose="020B0604020202020204" pitchFamily="34" charset="0"/>
                <a:cs typeface="Arial" panose="020B0604020202020204" pitchFamily="34" charset="0"/>
              </a:rPr>
              <a:t>) </a:t>
            </a:r>
            <a:r>
              <a:rPr lang="en-US" sz="1200" smtClean="0">
                <a:solidFill>
                  <a:srgbClr val="0000FF"/>
                </a:solidFill>
                <a:latin typeface="Arial" panose="020B0604020202020204" pitchFamily="34" charset="0"/>
                <a:cs typeface="Arial" panose="020B0604020202020204" pitchFamily="34" charset="0"/>
              </a:rPr>
              <a:t>by</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00"/>
                </a:solidFill>
                <a:latin typeface="Arial" panose="020B0604020202020204" pitchFamily="34" charset="0"/>
                <a:cs typeface="Arial" panose="020B0604020202020204" pitchFamily="34" charset="0"/>
              </a:rPr>
              <a:t>hadoop; </a:t>
            </a:r>
          </a:p>
          <a:p>
            <a:pPr marL="915987" lvl="4" indent="0">
              <a:buNone/>
            </a:pPr>
            <a:r>
              <a:rPr lang="en-US" sz="1200" smtClean="0">
                <a:solidFill>
                  <a:srgbClr val="0000FF"/>
                </a:solidFill>
                <a:latin typeface="Arial" panose="020B0604020202020204" pitchFamily="34" charset="0"/>
                <a:cs typeface="Arial" panose="020B0604020202020204" pitchFamily="34" charset="0"/>
              </a:rPr>
              <a:t>EXECUTE</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00"/>
                </a:solidFill>
                <a:latin typeface="Arial" panose="020B0604020202020204" pitchFamily="34" charset="0"/>
                <a:cs typeface="Arial" panose="020B0604020202020204" pitchFamily="34" charset="0"/>
              </a:rPr>
              <a:t>(DROP TABLE </a:t>
            </a:r>
            <a:r>
              <a:rPr lang="en-US" sz="1200" smtClean="0">
                <a:solidFill>
                  <a:srgbClr val="008080"/>
                </a:solidFill>
                <a:latin typeface="Arial" panose="020B0604020202020204" pitchFamily="34" charset="0"/>
                <a:cs typeface="Arial" panose="020B0604020202020204" pitchFamily="34" charset="0"/>
              </a:rPr>
              <a:t>&amp;scrh_scm</a:t>
            </a:r>
            <a:r>
              <a:rPr lang="en-US" sz="1200">
                <a:solidFill>
                  <a:srgbClr val="008080"/>
                </a:solidFill>
                <a:latin typeface="Arial" panose="020B0604020202020204" pitchFamily="34" charset="0"/>
                <a:cs typeface="Arial" panose="020B0604020202020204" pitchFamily="34" charset="0"/>
              </a:rPr>
              <a:t>.</a:t>
            </a:r>
            <a:r>
              <a:rPr lang="en-US" sz="1200" smtClean="0">
                <a:latin typeface="Arial" panose="020B0604020202020204" pitchFamily="34" charset="0"/>
                <a:cs typeface="Arial" panose="020B0604020202020204" pitchFamily="34" charset="0"/>
              </a:rPr>
              <a:t>.test</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FF"/>
                </a:solidFill>
                <a:latin typeface="Arial" panose="020B0604020202020204" pitchFamily="34" charset="0"/>
                <a:cs typeface="Arial" panose="020B0604020202020204" pitchFamily="34" charset="0"/>
              </a:rPr>
              <a:t>by</a:t>
            </a:r>
            <a:r>
              <a:rPr lang="en-US" sz="1200">
                <a:solidFill>
                  <a:srgbClr val="000000"/>
                </a:solidFill>
                <a:latin typeface="Arial" panose="020B0604020202020204" pitchFamily="34" charset="0"/>
                <a:cs typeface="Arial" panose="020B0604020202020204" pitchFamily="34" charset="0"/>
              </a:rPr>
              <a:t> hadoop</a:t>
            </a:r>
            <a:r>
              <a:rPr lang="en-US" sz="1200" smtClean="0">
                <a:solidFill>
                  <a:srgbClr val="000000"/>
                </a:solidFill>
                <a:latin typeface="Arial" panose="020B0604020202020204" pitchFamily="34" charset="0"/>
                <a:cs typeface="Arial" panose="020B0604020202020204" pitchFamily="34" charset="0"/>
              </a:rPr>
              <a:t>; </a:t>
            </a:r>
          </a:p>
          <a:p>
            <a:pPr marL="915987" lvl="4" indent="0">
              <a:buNone/>
            </a:pPr>
            <a:endParaRPr lang="en-US" sz="1200">
              <a:solidFill>
                <a:srgbClr val="000000"/>
              </a:solidFill>
              <a:latin typeface="Arial" panose="020B0604020202020204" pitchFamily="34" charset="0"/>
              <a:cs typeface="Arial" panose="020B0604020202020204" pitchFamily="34" charset="0"/>
            </a:endParaRPr>
          </a:p>
          <a:p>
            <a:pPr marL="685800" lvl="3" indent="0">
              <a:buNone/>
            </a:pPr>
            <a:r>
              <a:rPr lang="en-US" sz="1200" b="1" smtClean="0">
                <a:solidFill>
                  <a:srgbClr val="000080"/>
                </a:solidFill>
                <a:latin typeface="Arial" panose="020B0604020202020204" pitchFamily="34" charset="0"/>
                <a:cs typeface="Arial" panose="020B0604020202020204" pitchFamily="34" charset="0"/>
              </a:rPr>
              <a:t>Quit</a:t>
            </a:r>
            <a:r>
              <a:rPr lang="en-US" sz="1200">
                <a:solidFill>
                  <a:srgbClr val="000000"/>
                </a:solidFill>
                <a:latin typeface="Arial" panose="020B0604020202020204" pitchFamily="34" charset="0"/>
                <a:cs typeface="Arial" panose="020B0604020202020204" pitchFamily="34" charset="0"/>
              </a:rPr>
              <a:t>;</a:t>
            </a:r>
            <a:endParaRPr lang="en-US" altLang="en-US" sz="1200" smtClean="0">
              <a:solidFill>
                <a:srgbClr val="FF0000"/>
              </a:solidFill>
              <a:latin typeface="Arial" panose="020B0604020202020204" pitchFamily="34" charset="0"/>
              <a:cs typeface="Arial" panose="020B0604020202020204" pitchFamily="34" charset="0"/>
            </a:endParaRPr>
          </a:p>
          <a:p>
            <a:pPr marL="0" indent="0">
              <a:lnSpc>
                <a:spcPct val="110000"/>
              </a:lnSpc>
              <a:buNone/>
            </a:pPr>
            <a:r>
              <a:rPr lang="en-US" altLang="en-US" sz="1200" b="1"/>
              <a:t> </a:t>
            </a:r>
            <a:endParaRPr lang="en-US" altLang="en-US" sz="1200" dirty="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1 - Modeling Dataset Preparation: Codes Examples</a:t>
            </a:r>
            <a:endParaRPr lang="en-US"/>
          </a:p>
        </p:txBody>
      </p:sp>
    </p:spTree>
    <p:extLst>
      <p:ext uri="{BB962C8B-B14F-4D97-AF65-F5344CB8AC3E}">
        <p14:creationId xmlns:p14="http://schemas.microsoft.com/office/powerpoint/2010/main" val="2658744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534400" cy="55757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How to create timing related macro variables using today’s date</a:t>
            </a:r>
          </a:p>
          <a:p>
            <a:pPr>
              <a:lnSpc>
                <a:spcPct val="110000"/>
              </a:lnSpc>
              <a:buFont typeface="Wingdings" pitchFamily="2" charset="2"/>
              <a:buChar char="§"/>
            </a:pPr>
            <a:endParaRPr lang="en-US" altLang="en-US" sz="1200" b="1" smtClean="0"/>
          </a:p>
          <a:p>
            <a:pPr lvl="2">
              <a:lnSpc>
                <a:spcPct val="110000"/>
              </a:lnSpc>
              <a:buFont typeface="Wingdings" panose="05000000000000000000" pitchFamily="2" charset="2"/>
              <a:buChar char="q"/>
            </a:pPr>
            <a:r>
              <a:rPr lang="en-US" altLang="en-US" sz="1200" smtClean="0"/>
              <a:t>Example 1: Get past 12 months FACT Job ID information between model run date </a:t>
            </a:r>
            <a:r>
              <a:rPr lang="en-US" sz="1200" smtClean="0">
                <a:solidFill>
                  <a:srgbClr val="FF0000"/>
                </a:solidFill>
              </a:rPr>
              <a:t>'2016-03-01‘ </a:t>
            </a:r>
            <a:r>
              <a:rPr lang="en-US" sz="1200" smtClean="0"/>
              <a:t>and </a:t>
            </a:r>
            <a:r>
              <a:rPr lang="en-US" sz="1200" smtClean="0">
                <a:solidFill>
                  <a:srgbClr val="FF0000"/>
                </a:solidFill>
              </a:rPr>
              <a:t>'2017-02-28‘</a:t>
            </a:r>
          </a:p>
          <a:p>
            <a:pPr marL="454025" lvl="2" indent="0">
              <a:lnSpc>
                <a:spcPct val="110000"/>
              </a:lnSpc>
              <a:buNone/>
            </a:pPr>
            <a:r>
              <a:rPr lang="en-US" sz="1200"/>
              <a:t>	</a:t>
            </a:r>
            <a:endParaRPr lang="en-US" sz="1200" smtClean="0"/>
          </a:p>
          <a:p>
            <a:pPr marL="685800" lvl="3" indent="0">
              <a:buNone/>
            </a:pPr>
            <a:r>
              <a:rPr lang="en-US" sz="1000" b="1">
                <a:solidFill>
                  <a:srgbClr val="000080"/>
                </a:solidFill>
                <a:latin typeface="Arial" panose="020B0604020202020204" pitchFamily="34" charset="0"/>
                <a:cs typeface="Arial" panose="020B0604020202020204" pitchFamily="34" charset="0"/>
              </a:rPr>
              <a:t>DATA</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_NULL_</a:t>
            </a:r>
            <a:r>
              <a:rPr lang="en-US" sz="1000">
                <a:solidFill>
                  <a:srgbClr val="000000"/>
                </a:solidFill>
                <a:latin typeface="Arial" panose="020B0604020202020204" pitchFamily="34" charset="0"/>
                <a:cs typeface="Arial" panose="020B0604020202020204" pitchFamily="34" charset="0"/>
              </a:rPr>
              <a:t>; </a:t>
            </a:r>
          </a:p>
          <a:p>
            <a:pPr marL="915987" lvl="4" indent="0">
              <a:buNone/>
            </a:pPr>
            <a:r>
              <a:rPr lang="en-US" sz="1000" smtClean="0">
                <a:solidFill>
                  <a:srgbClr val="0000FF"/>
                </a:solidFill>
                <a:latin typeface="Arial" panose="020B0604020202020204" pitchFamily="34" charset="0"/>
                <a:cs typeface="Arial" panose="020B0604020202020204" pitchFamily="34" charset="0"/>
              </a:rPr>
              <a:t>%</a:t>
            </a:r>
            <a:r>
              <a:rPr lang="en-US" sz="1000">
                <a:solidFill>
                  <a:srgbClr val="0000FF"/>
                </a:solidFill>
                <a:latin typeface="Arial" panose="020B0604020202020204" pitchFamily="34" charset="0"/>
                <a:cs typeface="Arial" panose="020B0604020202020204" pitchFamily="34" charset="0"/>
              </a:rPr>
              <a:t>LET</a:t>
            </a:r>
            <a:r>
              <a:rPr lang="en-US" sz="1000">
                <a:solidFill>
                  <a:srgbClr val="000000"/>
                </a:solidFill>
                <a:latin typeface="Arial" panose="020B0604020202020204" pitchFamily="34" charset="0"/>
                <a:cs typeface="Arial" panose="020B0604020202020204" pitchFamily="34" charset="0"/>
              </a:rPr>
              <a:t> RUN_DATE = TODAY</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8000"/>
                </a:solidFill>
                <a:latin typeface="Courier New"/>
              </a:rPr>
              <a:t>/*Assume today’s date is in </a:t>
            </a:r>
            <a:r>
              <a:rPr lang="en-US" sz="1000" smtClean="0">
                <a:solidFill>
                  <a:srgbClr val="008000"/>
                </a:solidFill>
                <a:latin typeface="Courier New"/>
              </a:rPr>
              <a:t>Mar*/</a:t>
            </a:r>
            <a:endParaRPr lang="en-US" sz="1000" smtClean="0">
              <a:solidFill>
                <a:srgbClr val="000000"/>
              </a:solidFill>
              <a:latin typeface="Arial" panose="020B0604020202020204" pitchFamily="34" charset="0"/>
              <a:cs typeface="Arial" panose="020B0604020202020204" pitchFamily="34" charset="0"/>
            </a:endParaRPr>
          </a:p>
          <a:p>
            <a:pPr marL="915987" lvl="4" indent="0">
              <a:buNone/>
            </a:pPr>
            <a:r>
              <a:rPr lang="en-US" sz="1000" smtClean="0">
                <a:solidFill>
                  <a:srgbClr val="000000"/>
                </a:solidFill>
                <a:latin typeface="Arial" panose="020B0604020202020204" pitchFamily="34" charset="0"/>
                <a:cs typeface="Arial" panose="020B0604020202020204" pitchFamily="34" charset="0"/>
              </a:rPr>
              <a:t>DATETIME_FACT_START	=	INTNX(</a:t>
            </a:r>
            <a:r>
              <a:rPr lang="en-US" sz="1000" smtClean="0">
                <a:solidFill>
                  <a:srgbClr val="800080"/>
                </a:solidFill>
                <a:latin typeface="Arial" panose="020B0604020202020204" pitchFamily="34" charset="0"/>
                <a:cs typeface="Arial" panose="020B0604020202020204" pitchFamily="34" charset="0"/>
              </a:rPr>
              <a:t>'MONTH'</a:t>
            </a:r>
            <a:r>
              <a:rPr lang="en-US" sz="1000" smtClean="0">
                <a:solidFill>
                  <a:srgbClr val="000000"/>
                </a:solidFill>
                <a:latin typeface="Arial" panose="020B0604020202020204" pitchFamily="34" charset="0"/>
                <a:cs typeface="Arial" panose="020B0604020202020204" pitchFamily="34" charset="0"/>
              </a:rPr>
              <a:t>,&amp;</a:t>
            </a:r>
            <a:r>
              <a:rPr lang="en-US" sz="1000" smtClean="0">
                <a:solidFill>
                  <a:srgbClr val="008080"/>
                </a:solidFill>
                <a:latin typeface="Arial" panose="020B0604020202020204" pitchFamily="34" charset="0"/>
                <a:cs typeface="Arial" panose="020B0604020202020204" pitchFamily="34" charset="0"/>
              </a:rPr>
              <a:t>RUN_DATE.</a:t>
            </a:r>
            <a:r>
              <a:rPr lang="en-US" sz="1000" smtClean="0">
                <a:solidFill>
                  <a:srgbClr val="000000"/>
                </a:solidFill>
                <a:latin typeface="Arial" panose="020B0604020202020204" pitchFamily="34" charset="0"/>
                <a:cs typeface="Arial" panose="020B0604020202020204" pitchFamily="34" charset="0"/>
              </a:rPr>
              <a:t>,-</a:t>
            </a:r>
            <a:r>
              <a:rPr lang="en-US" sz="1000" b="1" smtClean="0">
                <a:solidFill>
                  <a:srgbClr val="008080"/>
                </a:solidFill>
                <a:latin typeface="Arial" panose="020B0604020202020204" pitchFamily="34" charset="0"/>
                <a:cs typeface="Arial" panose="020B0604020202020204" pitchFamily="34" charset="0"/>
              </a:rPr>
              <a:t>12</a:t>
            </a:r>
            <a:r>
              <a:rPr lang="en-US" sz="1000" smtClean="0">
                <a:solidFill>
                  <a:srgbClr val="000000"/>
                </a:solidFill>
                <a:latin typeface="Arial" panose="020B0604020202020204" pitchFamily="34" charset="0"/>
                <a:cs typeface="Arial" panose="020B0604020202020204" pitchFamily="34" charset="0"/>
              </a:rPr>
              <a:t>,</a:t>
            </a:r>
            <a:r>
              <a:rPr lang="en-US" sz="1000" smtClean="0">
                <a:solidFill>
                  <a:srgbClr val="800080"/>
                </a:solidFill>
                <a:latin typeface="Arial" panose="020B0604020202020204" pitchFamily="34" charset="0"/>
                <a:cs typeface="Arial" panose="020B0604020202020204" pitchFamily="34" charset="0"/>
              </a:rPr>
              <a:t>'BEG'</a:t>
            </a:r>
            <a:r>
              <a:rPr lang="en-US" sz="1000" smtClean="0">
                <a:solidFill>
                  <a:srgbClr val="000000"/>
                </a:solidFill>
                <a:latin typeface="Arial" panose="020B0604020202020204" pitchFamily="34" charset="0"/>
                <a:cs typeface="Arial" panose="020B0604020202020204" pitchFamily="34" charset="0"/>
              </a:rPr>
              <a:t>);</a:t>
            </a:r>
          </a:p>
          <a:p>
            <a:pPr marL="915987" lvl="4" indent="0">
              <a:buNone/>
            </a:pPr>
            <a:r>
              <a:rPr lang="en-US" sz="1000" smtClean="0">
                <a:solidFill>
                  <a:srgbClr val="000000"/>
                </a:solidFill>
                <a:latin typeface="Arial" panose="020B0604020202020204" pitchFamily="34" charset="0"/>
                <a:cs typeface="Arial" panose="020B0604020202020204" pitchFamily="34" charset="0"/>
              </a:rPr>
              <a:t>DATETIME_FACT_END     </a:t>
            </a:r>
            <a:r>
              <a:rPr lang="en-US" sz="1000">
                <a:solidFill>
                  <a:srgbClr val="000000"/>
                </a:solidFill>
                <a:latin typeface="Arial" panose="020B0604020202020204" pitchFamily="34" charset="0"/>
                <a:cs typeface="Arial" panose="020B0604020202020204" pitchFamily="34" charset="0"/>
              </a:rPr>
              <a:t>	</a:t>
            </a:r>
            <a:r>
              <a:rPr lang="en-US" sz="1000" smtClean="0">
                <a:solidFill>
                  <a:srgbClr val="000000"/>
                </a:solidFill>
                <a:latin typeface="Arial" panose="020B0604020202020204" pitchFamily="34" charset="0"/>
                <a:cs typeface="Arial" panose="020B0604020202020204" pitchFamily="34" charset="0"/>
              </a:rPr>
              <a:t>=</a:t>
            </a:r>
            <a:r>
              <a:rPr lang="en-US" sz="1000">
                <a:solidFill>
                  <a:srgbClr val="000000"/>
                </a:solidFill>
                <a:latin typeface="Arial" panose="020B0604020202020204" pitchFamily="34" charset="0"/>
                <a:cs typeface="Arial" panose="020B0604020202020204" pitchFamily="34" charset="0"/>
              </a:rPr>
              <a:t>	INTNX(</a:t>
            </a:r>
            <a:r>
              <a:rPr lang="en-US" sz="1000">
                <a:solidFill>
                  <a:srgbClr val="800080"/>
                </a:solidFill>
                <a:latin typeface="Arial" panose="020B0604020202020204" pitchFamily="34" charset="0"/>
                <a:cs typeface="Arial" panose="020B0604020202020204" pitchFamily="34" charset="0"/>
              </a:rPr>
              <a:t>'MONTH'</a:t>
            </a:r>
            <a:r>
              <a:rPr lang="en-US" sz="1000">
                <a:solidFill>
                  <a:srgbClr val="000000"/>
                </a:solidFill>
                <a:latin typeface="Arial" panose="020B0604020202020204" pitchFamily="34" charset="0"/>
                <a:cs typeface="Arial" panose="020B0604020202020204" pitchFamily="34" charset="0"/>
              </a:rPr>
              <a:t>,&amp;</a:t>
            </a:r>
            <a:r>
              <a:rPr lang="en-US" sz="1000">
                <a:solidFill>
                  <a:srgbClr val="008080"/>
                </a:solidFill>
                <a:latin typeface="Arial" panose="020B0604020202020204" pitchFamily="34" charset="0"/>
                <a:cs typeface="Arial" panose="020B0604020202020204" pitchFamily="34" charset="0"/>
              </a:rPr>
              <a:t>RUN_DATE.</a:t>
            </a:r>
            <a:r>
              <a:rPr lang="en-US" sz="1000">
                <a:solidFill>
                  <a:srgbClr val="000000"/>
                </a:solidFill>
                <a:latin typeface="Arial" panose="020B0604020202020204" pitchFamily="34" charset="0"/>
                <a:cs typeface="Arial" panose="020B0604020202020204" pitchFamily="34" charset="0"/>
              </a:rPr>
              <a:t>,-</a:t>
            </a:r>
            <a:r>
              <a:rPr lang="en-US" sz="1000" b="1">
                <a:solidFill>
                  <a:srgbClr val="008080"/>
                </a:solidFill>
                <a:latin typeface="Arial" panose="020B0604020202020204" pitchFamily="34" charset="0"/>
                <a:cs typeface="Arial" panose="020B0604020202020204" pitchFamily="34" charset="0"/>
              </a:rPr>
              <a:t>1</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'END'</a:t>
            </a:r>
            <a:r>
              <a:rPr lang="en-US" sz="1000">
                <a:solidFill>
                  <a:srgbClr val="000000"/>
                </a:solidFill>
                <a:latin typeface="Arial" panose="020B0604020202020204" pitchFamily="34" charset="0"/>
                <a:cs typeface="Arial" panose="020B0604020202020204" pitchFamily="34" charset="0"/>
              </a:rPr>
              <a:t>);</a:t>
            </a:r>
          </a:p>
          <a:p>
            <a:pPr marL="915987" lvl="4" indent="0">
              <a:buNone/>
            </a:pPr>
            <a:r>
              <a:rPr lang="en-US" sz="1000" smtClean="0">
                <a:solidFill>
                  <a:srgbClr val="000000"/>
                </a:solidFill>
                <a:latin typeface="Arial" panose="020B0604020202020204" pitchFamily="34" charset="0"/>
                <a:cs typeface="Arial" panose="020B0604020202020204" pitchFamily="34" charset="0"/>
              </a:rPr>
              <a:t>DATETIME_FACT_START_P</a:t>
            </a:r>
            <a:r>
              <a:rPr lang="en-US" sz="1000">
                <a:solidFill>
                  <a:srgbClr val="000000"/>
                </a:solidFill>
                <a:latin typeface="Arial" panose="020B0604020202020204" pitchFamily="34" charset="0"/>
                <a:cs typeface="Arial" panose="020B0604020202020204" pitchFamily="34" charset="0"/>
              </a:rPr>
              <a:t>	</a:t>
            </a:r>
            <a:r>
              <a:rPr lang="en-US" sz="1000" smtClean="0">
                <a:solidFill>
                  <a:srgbClr val="000000"/>
                </a:solidFill>
                <a:latin typeface="Arial" panose="020B0604020202020204" pitchFamily="34" charset="0"/>
                <a:cs typeface="Arial" panose="020B0604020202020204" pitchFamily="34" charset="0"/>
              </a:rPr>
              <a:t>=</a:t>
            </a:r>
            <a:r>
              <a:rPr lang="en-US" sz="1000">
                <a:solidFill>
                  <a:srgbClr val="000000"/>
                </a:solidFill>
                <a:latin typeface="Arial" panose="020B0604020202020204" pitchFamily="34" charset="0"/>
                <a:cs typeface="Arial" panose="020B0604020202020204" pitchFamily="34" charset="0"/>
              </a:rPr>
              <a:t>	COMPRESS(</a:t>
            </a:r>
            <a:r>
              <a:rPr lang="en-US" sz="1000">
                <a:solidFill>
                  <a:srgbClr val="800080"/>
                </a:solidFill>
                <a:latin typeface="Arial" panose="020B0604020202020204" pitchFamily="34" charset="0"/>
                <a:cs typeface="Arial" panose="020B0604020202020204" pitchFamily="34" charset="0"/>
              </a:rPr>
              <a:t>"'"</a:t>
            </a:r>
            <a:r>
              <a:rPr lang="en-US" sz="1000">
                <a:solidFill>
                  <a:srgbClr val="000000"/>
                </a:solidFill>
                <a:latin typeface="Arial" panose="020B0604020202020204" pitchFamily="34" charset="0"/>
                <a:cs typeface="Arial" panose="020B0604020202020204" pitchFamily="34" charset="0"/>
              </a:rPr>
              <a:t>||(PUT(DATETIME_FACT_START,</a:t>
            </a:r>
            <a:r>
              <a:rPr lang="en-US" sz="1000">
                <a:solidFill>
                  <a:srgbClr val="008080"/>
                </a:solidFill>
                <a:latin typeface="Arial" panose="020B0604020202020204" pitchFamily="34" charset="0"/>
                <a:cs typeface="Arial" panose="020B0604020202020204" pitchFamily="34" charset="0"/>
              </a:rPr>
              <a:t>YYMMDD10</a:t>
            </a:r>
            <a:r>
              <a:rPr lang="en-US" sz="1000" smtClean="0">
                <a:solidFill>
                  <a:srgbClr val="008080"/>
                </a:solidFill>
                <a:latin typeface="Arial" panose="020B0604020202020204" pitchFamily="34" charset="0"/>
                <a:cs typeface="Arial" panose="020B0604020202020204" pitchFamily="34" charset="0"/>
              </a:rPr>
              <a:t>.</a:t>
            </a:r>
            <a:r>
              <a:rPr lang="en-US" sz="1000" smtClean="0">
                <a:solidFill>
                  <a:srgbClr val="000000"/>
                </a:solidFill>
                <a:latin typeface="Arial" panose="020B0604020202020204" pitchFamily="34" charset="0"/>
                <a:cs typeface="Arial" panose="020B0604020202020204" pitchFamily="34" charset="0"/>
              </a:rPr>
              <a:t>))||</a:t>
            </a:r>
            <a:r>
              <a:rPr lang="en-US" sz="1000" smtClean="0">
                <a:solidFill>
                  <a:srgbClr val="800080"/>
                </a:solidFill>
                <a:latin typeface="Arial" panose="020B0604020202020204" pitchFamily="34" charset="0"/>
                <a:cs typeface="Arial" panose="020B0604020202020204" pitchFamily="34" charset="0"/>
              </a:rPr>
              <a:t>"'"</a:t>
            </a:r>
            <a:r>
              <a:rPr lang="en-US" sz="1000" smtClean="0">
                <a:solidFill>
                  <a:srgbClr val="000000"/>
                </a:solidFill>
                <a:latin typeface="Arial" panose="020B0604020202020204" pitchFamily="34" charset="0"/>
                <a:cs typeface="Arial" panose="020B0604020202020204" pitchFamily="34" charset="0"/>
              </a:rPr>
              <a:t>,);</a:t>
            </a:r>
          </a:p>
          <a:p>
            <a:pPr marL="915987" lvl="4" indent="0">
              <a:buNone/>
            </a:pPr>
            <a:r>
              <a:rPr lang="en-US" sz="1000" smtClean="0">
                <a:solidFill>
                  <a:srgbClr val="000000"/>
                </a:solidFill>
                <a:latin typeface="Arial" panose="020B0604020202020204" pitchFamily="34" charset="0"/>
                <a:cs typeface="Arial" panose="020B0604020202020204" pitchFamily="34" charset="0"/>
              </a:rPr>
              <a:t>DATETIME_FACT_END_P     	=	COMPRESS(</a:t>
            </a:r>
            <a:r>
              <a:rPr lang="en-US" sz="1000" smtClean="0">
                <a:solidFill>
                  <a:srgbClr val="800080"/>
                </a:solidFill>
                <a:latin typeface="Arial" panose="020B0604020202020204" pitchFamily="34" charset="0"/>
                <a:cs typeface="Arial" panose="020B0604020202020204" pitchFamily="34" charset="0"/>
              </a:rPr>
              <a:t>"'"</a:t>
            </a:r>
            <a:r>
              <a:rPr lang="en-US" sz="1000" smtClean="0">
                <a:solidFill>
                  <a:srgbClr val="000000"/>
                </a:solidFill>
                <a:latin typeface="Arial" panose="020B0604020202020204" pitchFamily="34" charset="0"/>
                <a:cs typeface="Arial" panose="020B0604020202020204" pitchFamily="34" charset="0"/>
              </a:rPr>
              <a:t>||(PUT(DATETIME_FACT_END,</a:t>
            </a:r>
            <a:r>
              <a:rPr lang="en-US" sz="1000" smtClean="0">
                <a:solidFill>
                  <a:srgbClr val="008080"/>
                </a:solidFill>
                <a:latin typeface="Arial" panose="020B0604020202020204" pitchFamily="34" charset="0"/>
                <a:cs typeface="Arial" panose="020B0604020202020204" pitchFamily="34" charset="0"/>
              </a:rPr>
              <a:t>YYMMDD10.</a:t>
            </a:r>
            <a:r>
              <a:rPr lang="en-US" sz="1000" smtClean="0">
                <a:solidFill>
                  <a:srgbClr val="000000"/>
                </a:solidFill>
                <a:latin typeface="Arial" panose="020B0604020202020204" pitchFamily="34" charset="0"/>
                <a:cs typeface="Arial" panose="020B0604020202020204" pitchFamily="34" charset="0"/>
              </a:rPr>
              <a:t>))||</a:t>
            </a:r>
            <a:r>
              <a:rPr lang="en-US" sz="1000" smtClean="0">
                <a:solidFill>
                  <a:srgbClr val="800080"/>
                </a:solidFill>
                <a:latin typeface="Arial" panose="020B0604020202020204" pitchFamily="34" charset="0"/>
                <a:cs typeface="Arial" panose="020B0604020202020204" pitchFamily="34" charset="0"/>
              </a:rPr>
              <a:t>"'"</a:t>
            </a:r>
            <a:r>
              <a:rPr lang="en-US" sz="1000" smtClean="0">
                <a:solidFill>
                  <a:srgbClr val="000000"/>
                </a:solidFill>
                <a:latin typeface="Arial" panose="020B0604020202020204" pitchFamily="34" charset="0"/>
                <a:cs typeface="Arial" panose="020B0604020202020204" pitchFamily="34" charset="0"/>
              </a:rPr>
              <a:t>,);</a:t>
            </a:r>
          </a:p>
          <a:p>
            <a:pPr marL="915987" lvl="4" indent="0">
              <a:buNone/>
            </a:pPr>
            <a:r>
              <a:rPr lang="en-US" sz="1000" smtClean="0">
                <a:solidFill>
                  <a:srgbClr val="0000FF"/>
                </a:solidFill>
                <a:latin typeface="Arial" panose="020B0604020202020204" pitchFamily="34" charset="0"/>
                <a:cs typeface="Arial" panose="020B0604020202020204" pitchFamily="34" charset="0"/>
              </a:rPr>
              <a:t>PUT</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800080"/>
                </a:solidFill>
                <a:latin typeface="Arial" panose="020B0604020202020204" pitchFamily="34" charset="0"/>
                <a:cs typeface="Arial" panose="020B0604020202020204" pitchFamily="34" charset="0"/>
              </a:rPr>
              <a:t>'DATE FACT START IS '</a:t>
            </a:r>
            <a:r>
              <a:rPr lang="en-US" sz="1000">
                <a:solidFill>
                  <a:srgbClr val="000000"/>
                </a:solidFill>
                <a:latin typeface="Arial" panose="020B0604020202020204" pitchFamily="34" charset="0"/>
                <a:cs typeface="Arial" panose="020B0604020202020204" pitchFamily="34" charset="0"/>
              </a:rPr>
              <a:t>  </a:t>
            </a:r>
            <a:r>
              <a:rPr lang="en-US" sz="1000" smtClean="0">
                <a:solidFill>
                  <a:srgbClr val="000000"/>
                </a:solidFill>
                <a:latin typeface="Arial" panose="020B0604020202020204" pitchFamily="34" charset="0"/>
                <a:cs typeface="Arial" panose="020B0604020202020204" pitchFamily="34" charset="0"/>
              </a:rPr>
              <a:t>DATETIME_FACT_START_P;</a:t>
            </a:r>
          </a:p>
          <a:p>
            <a:pPr marL="915987" lvl="4" indent="0">
              <a:buNone/>
            </a:pPr>
            <a:r>
              <a:rPr lang="en-US" sz="1000" smtClean="0">
                <a:solidFill>
                  <a:srgbClr val="0000FF"/>
                </a:solidFill>
                <a:latin typeface="Arial" panose="020B0604020202020204" pitchFamily="34" charset="0"/>
                <a:cs typeface="Arial" panose="020B0604020202020204" pitchFamily="34" charset="0"/>
              </a:rPr>
              <a:t>PUT</a:t>
            </a:r>
            <a:r>
              <a:rPr lang="en-US" sz="1000" smtClean="0">
                <a:solidFill>
                  <a:srgbClr val="000000"/>
                </a:solidFill>
                <a:latin typeface="Arial" panose="020B0604020202020204" pitchFamily="34" charset="0"/>
                <a:cs typeface="Arial" panose="020B0604020202020204" pitchFamily="34" charset="0"/>
              </a:rPr>
              <a:t> </a:t>
            </a:r>
            <a:r>
              <a:rPr lang="en-US" sz="1000" smtClean="0">
                <a:solidFill>
                  <a:srgbClr val="800080"/>
                </a:solidFill>
                <a:latin typeface="Arial" panose="020B0604020202020204" pitchFamily="34" charset="0"/>
                <a:cs typeface="Arial" panose="020B0604020202020204" pitchFamily="34" charset="0"/>
              </a:rPr>
              <a:t>'DATE FACT END IS '</a:t>
            </a:r>
            <a:r>
              <a:rPr lang="en-US" sz="1000" smtClean="0">
                <a:solidFill>
                  <a:srgbClr val="000000"/>
                </a:solidFill>
                <a:latin typeface="Arial" panose="020B0604020202020204" pitchFamily="34" charset="0"/>
                <a:cs typeface="Arial" panose="020B0604020202020204" pitchFamily="34" charset="0"/>
              </a:rPr>
              <a:t>  DATETIME_FACT_END_P;</a:t>
            </a:r>
          </a:p>
          <a:p>
            <a:pPr marL="915987" lvl="4" indent="0">
              <a:buNone/>
            </a:pPr>
            <a:r>
              <a:rPr lang="en-US" sz="1000" smtClean="0">
                <a:solidFill>
                  <a:srgbClr val="0000FF"/>
                </a:solidFill>
                <a:latin typeface="Arial" panose="020B0604020202020204" pitchFamily="34" charset="0"/>
                <a:cs typeface="Arial" panose="020B0604020202020204" pitchFamily="34" charset="0"/>
              </a:rPr>
              <a:t>CALL</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SYMPUT(</a:t>
            </a:r>
            <a:r>
              <a:rPr lang="en-US" sz="1000">
                <a:solidFill>
                  <a:srgbClr val="800080"/>
                </a:solidFill>
                <a:latin typeface="Arial" panose="020B0604020202020204" pitchFamily="34" charset="0"/>
                <a:cs typeface="Arial" panose="020B0604020202020204" pitchFamily="34" charset="0"/>
              </a:rPr>
              <a:t>'FACT_STRT'</a:t>
            </a:r>
            <a:r>
              <a:rPr lang="en-US" sz="1000">
                <a:solidFill>
                  <a:srgbClr val="000000"/>
                </a:solidFill>
                <a:latin typeface="Arial" panose="020B0604020202020204" pitchFamily="34" charset="0"/>
                <a:cs typeface="Arial" panose="020B0604020202020204" pitchFamily="34" charset="0"/>
              </a:rPr>
              <a:t>, </a:t>
            </a:r>
            <a:r>
              <a:rPr lang="en-US" sz="1000" smtClean="0">
                <a:solidFill>
                  <a:srgbClr val="000000"/>
                </a:solidFill>
                <a:latin typeface="Arial" panose="020B0604020202020204" pitchFamily="34" charset="0"/>
                <a:cs typeface="Arial" panose="020B0604020202020204" pitchFamily="34" charset="0"/>
              </a:rPr>
              <a:t>DATETIME_FACT_START_P);</a:t>
            </a:r>
            <a:endParaRPr lang="en-US" sz="1000">
              <a:solidFill>
                <a:srgbClr val="000000"/>
              </a:solidFill>
              <a:latin typeface="Arial" panose="020B0604020202020204" pitchFamily="34" charset="0"/>
              <a:cs typeface="Arial" panose="020B0604020202020204" pitchFamily="34" charset="0"/>
            </a:endParaRPr>
          </a:p>
          <a:p>
            <a:pPr marL="915987" lvl="4" indent="0">
              <a:buNone/>
            </a:pPr>
            <a:r>
              <a:rPr lang="en-US" sz="1000" smtClean="0">
                <a:solidFill>
                  <a:srgbClr val="0000FF"/>
                </a:solidFill>
                <a:latin typeface="Arial" panose="020B0604020202020204" pitchFamily="34" charset="0"/>
                <a:cs typeface="Arial" panose="020B0604020202020204" pitchFamily="34" charset="0"/>
              </a:rPr>
              <a:t>CALL</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SYMPUT(</a:t>
            </a:r>
            <a:r>
              <a:rPr lang="en-US" sz="1000">
                <a:solidFill>
                  <a:srgbClr val="800080"/>
                </a:solidFill>
                <a:latin typeface="Arial" panose="020B0604020202020204" pitchFamily="34" charset="0"/>
                <a:cs typeface="Arial" panose="020B0604020202020204" pitchFamily="34" charset="0"/>
              </a:rPr>
              <a:t>'FACT_END'</a:t>
            </a:r>
            <a:r>
              <a:rPr lang="en-US" sz="1000">
                <a:solidFill>
                  <a:srgbClr val="000000"/>
                </a:solidFill>
                <a:latin typeface="Arial" panose="020B0604020202020204" pitchFamily="34" charset="0"/>
                <a:cs typeface="Arial" panose="020B0604020202020204" pitchFamily="34" charset="0"/>
              </a:rPr>
              <a:t>  , </a:t>
            </a:r>
            <a:r>
              <a:rPr lang="en-US" sz="1000" smtClean="0">
                <a:solidFill>
                  <a:srgbClr val="000000"/>
                </a:solidFill>
                <a:latin typeface="Arial" panose="020B0604020202020204" pitchFamily="34" charset="0"/>
                <a:cs typeface="Arial" panose="020B0604020202020204" pitchFamily="34" charset="0"/>
              </a:rPr>
              <a:t>DATETIME_FACT_END_P);</a:t>
            </a:r>
          </a:p>
          <a:p>
            <a:pPr marL="685800" lvl="3" indent="0">
              <a:buNone/>
            </a:pPr>
            <a:r>
              <a:rPr lang="en-US" sz="1000" b="1" smtClean="0">
                <a:solidFill>
                  <a:srgbClr val="000080"/>
                </a:solidFill>
                <a:latin typeface="Arial" panose="020B0604020202020204" pitchFamily="34" charset="0"/>
                <a:cs typeface="Arial" panose="020B0604020202020204" pitchFamily="34" charset="0"/>
              </a:rPr>
              <a:t>RUN</a:t>
            </a:r>
            <a:r>
              <a:rPr lang="en-US" sz="1000" smtClean="0">
                <a:solidFill>
                  <a:srgbClr val="000000"/>
                </a:solidFill>
                <a:latin typeface="Arial" panose="020B0604020202020204" pitchFamily="34" charset="0"/>
                <a:cs typeface="Arial" panose="020B0604020202020204" pitchFamily="34" charset="0"/>
              </a:rPr>
              <a:t>;</a:t>
            </a:r>
          </a:p>
          <a:p>
            <a:pPr marL="685800" lvl="3" indent="0">
              <a:buNone/>
            </a:pPr>
            <a:endParaRPr lang="en-US" sz="1000" smtClean="0">
              <a:solidFill>
                <a:srgbClr val="FF0000"/>
              </a:solidFill>
              <a:latin typeface="Arial" panose="020B0604020202020204" pitchFamily="34" charset="0"/>
              <a:cs typeface="Arial" panose="020B0604020202020204" pitchFamily="34" charset="0"/>
            </a:endParaRPr>
          </a:p>
          <a:p>
            <a:pPr marL="685800" lvl="3" indent="0">
              <a:buNone/>
            </a:pPr>
            <a:r>
              <a:rPr lang="en-US" sz="1000" b="1" smtClean="0">
                <a:solidFill>
                  <a:srgbClr val="000080"/>
                </a:solidFill>
                <a:latin typeface="Arial" panose="020B0604020202020204" pitchFamily="34" charset="0"/>
                <a:cs typeface="Arial" panose="020B0604020202020204" pitchFamily="34" charset="0"/>
              </a:rPr>
              <a:t>PROC</a:t>
            </a:r>
            <a:r>
              <a:rPr lang="en-US" sz="1000" smtClean="0">
                <a:solidFill>
                  <a:srgbClr val="000000"/>
                </a:solidFill>
                <a:latin typeface="Arial" panose="020B0604020202020204" pitchFamily="34" charset="0"/>
                <a:cs typeface="Arial" panose="020B0604020202020204" pitchFamily="34" charset="0"/>
              </a:rPr>
              <a:t> </a:t>
            </a:r>
            <a:r>
              <a:rPr lang="en-US" sz="1000" b="1">
                <a:solidFill>
                  <a:srgbClr val="000080"/>
                </a:solidFill>
                <a:latin typeface="Arial" panose="020B0604020202020204" pitchFamily="34" charset="0"/>
                <a:cs typeface="Arial" panose="020B0604020202020204" pitchFamily="34" charset="0"/>
              </a:rPr>
              <a:t>SQL</a:t>
            </a:r>
            <a:r>
              <a:rPr lang="en-US" sz="1000">
                <a:solidFill>
                  <a:srgbClr val="000000"/>
                </a:solidFill>
                <a:latin typeface="Arial" panose="020B0604020202020204" pitchFamily="34" charset="0"/>
                <a:cs typeface="Arial" panose="020B0604020202020204" pitchFamily="34" charset="0"/>
              </a:rPr>
              <a:t>  </a:t>
            </a:r>
            <a:r>
              <a:rPr lang="en-US" sz="1000" smtClean="0">
                <a:solidFill>
                  <a:srgbClr val="0000FF"/>
                </a:solidFill>
                <a:latin typeface="Arial" panose="020B0604020202020204" pitchFamily="34" charset="0"/>
                <a:cs typeface="Arial" panose="020B0604020202020204" pitchFamily="34" charset="0"/>
              </a:rPr>
              <a:t>NOERRORSTOP</a:t>
            </a:r>
            <a:r>
              <a:rPr lang="en-US" sz="1000" smtClean="0">
                <a:solidFill>
                  <a:srgbClr val="000000"/>
                </a:solidFill>
                <a:latin typeface="Arial" panose="020B0604020202020204" pitchFamily="34" charset="0"/>
                <a:cs typeface="Arial" panose="020B0604020202020204" pitchFamily="34" charset="0"/>
              </a:rPr>
              <a:t>;</a:t>
            </a:r>
          </a:p>
          <a:p>
            <a:pPr marL="685800" lvl="3" indent="0">
              <a:buNone/>
            </a:pPr>
            <a:r>
              <a:rPr lang="en-US" sz="1000" smtClean="0">
                <a:solidFill>
                  <a:srgbClr val="0000FF"/>
                </a:solidFill>
                <a:latin typeface="Arial" panose="020B0604020202020204" pitchFamily="34" charset="0"/>
                <a:cs typeface="Arial" panose="020B0604020202020204" pitchFamily="34" charset="0"/>
              </a:rPr>
              <a:t>CONNECT</a:t>
            </a:r>
            <a:r>
              <a:rPr lang="en-US" sz="1000" smtClean="0">
                <a:solidFill>
                  <a:srgbClr val="000000"/>
                </a:solidFill>
                <a:latin typeface="Arial" panose="020B0604020202020204" pitchFamily="34" charset="0"/>
                <a:cs typeface="Arial" panose="020B0604020202020204" pitchFamily="34" charset="0"/>
              </a:rPr>
              <a:t> </a:t>
            </a:r>
            <a:r>
              <a:rPr lang="en-US" sz="1000" smtClean="0">
                <a:solidFill>
                  <a:srgbClr val="0000FF"/>
                </a:solidFill>
                <a:latin typeface="Arial" panose="020B0604020202020204" pitchFamily="34" charset="0"/>
                <a:cs typeface="Arial" panose="020B0604020202020204" pitchFamily="34" charset="0"/>
              </a:rPr>
              <a:t>TO</a:t>
            </a:r>
            <a:r>
              <a:rPr lang="en-US" sz="1000" smtClean="0">
                <a:solidFill>
                  <a:srgbClr val="000000"/>
                </a:solidFill>
                <a:latin typeface="Arial" panose="020B0604020202020204" pitchFamily="34" charset="0"/>
                <a:cs typeface="Arial" panose="020B0604020202020204" pitchFamily="34" charset="0"/>
              </a:rPr>
              <a:t> HADOOP (</a:t>
            </a:r>
            <a:r>
              <a:rPr lang="en-US" sz="1000">
                <a:solidFill>
                  <a:srgbClr val="000000"/>
                </a:solidFill>
                <a:latin typeface="Arial" panose="020B0604020202020204" pitchFamily="34" charset="0"/>
                <a:cs typeface="Arial" panose="020B0604020202020204" pitchFamily="34" charset="0"/>
              </a:rPr>
              <a:t>SERVER=</a:t>
            </a:r>
            <a:r>
              <a:rPr lang="en-US" sz="1000">
                <a:solidFill>
                  <a:srgbClr val="800080"/>
                </a:solidFill>
                <a:latin typeface="Arial" panose="020B0604020202020204" pitchFamily="34" charset="0"/>
                <a:cs typeface="Arial" panose="020B0604020202020204" pitchFamily="34" charset="0"/>
              </a:rPr>
              <a:t>'hive.sys.cigna.com'</a:t>
            </a:r>
            <a:r>
              <a:rPr lang="en-US" sz="1000">
                <a:solidFill>
                  <a:srgbClr val="000000"/>
                </a:solidFill>
                <a:latin typeface="Arial" panose="020B0604020202020204" pitchFamily="34" charset="0"/>
                <a:cs typeface="Arial" panose="020B0604020202020204" pitchFamily="34" charset="0"/>
              </a:rPr>
              <a:t> PORT=</a:t>
            </a:r>
            <a:r>
              <a:rPr lang="en-US" sz="1000" b="1">
                <a:solidFill>
                  <a:srgbClr val="008080"/>
                </a:solidFill>
                <a:latin typeface="Arial" panose="020B0604020202020204" pitchFamily="34" charset="0"/>
                <a:cs typeface="Arial" panose="020B0604020202020204" pitchFamily="34" charset="0"/>
              </a:rPr>
              <a:t>25006</a:t>
            </a:r>
            <a:r>
              <a:rPr lang="en-US" sz="1000" smtClean="0">
                <a:solidFill>
                  <a:srgbClr val="000000"/>
                </a:solidFill>
                <a:latin typeface="Arial" panose="020B0604020202020204" pitchFamily="34" charset="0"/>
                <a:cs typeface="Arial" panose="020B0604020202020204" pitchFamily="34" charset="0"/>
              </a:rPr>
              <a:t>); </a:t>
            </a:r>
          </a:p>
          <a:p>
            <a:pPr marL="915987" lvl="4" indent="0">
              <a:buNone/>
            </a:pPr>
            <a:r>
              <a:rPr lang="en-US" sz="1000" smtClean="0">
                <a:solidFill>
                  <a:srgbClr val="0000FF"/>
                </a:solidFill>
                <a:latin typeface="Arial" panose="020B0604020202020204" pitchFamily="34" charset="0"/>
                <a:cs typeface="Arial" panose="020B0604020202020204" pitchFamily="34" charset="0"/>
              </a:rPr>
              <a:t>EXECUTE</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(set </a:t>
            </a:r>
            <a:r>
              <a:rPr lang="en-US" sz="1000" smtClean="0">
                <a:solidFill>
                  <a:srgbClr val="000000"/>
                </a:solidFill>
                <a:latin typeface="Arial" panose="020B0604020202020204" pitchFamily="34" charset="0"/>
                <a:cs typeface="Arial" panose="020B0604020202020204" pitchFamily="34" charset="0"/>
              </a:rPr>
              <a:t>mapred.job.queue.name=sas.g_hadoop_p_sas_developers) </a:t>
            </a:r>
            <a:r>
              <a:rPr lang="en-US" sz="1000" smtClean="0">
                <a:solidFill>
                  <a:srgbClr val="0000FF"/>
                </a:solidFill>
                <a:latin typeface="Arial" panose="020B0604020202020204" pitchFamily="34" charset="0"/>
                <a:cs typeface="Arial" panose="020B0604020202020204" pitchFamily="34" charset="0"/>
              </a:rPr>
              <a:t>by</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hadoop; </a:t>
            </a:r>
          </a:p>
          <a:p>
            <a:pPr marL="915987" lvl="4" indent="0">
              <a:buNone/>
            </a:pPr>
            <a:r>
              <a:rPr lang="en-US" sz="1000" smtClean="0">
                <a:solidFill>
                  <a:srgbClr val="0000FF"/>
                </a:solidFill>
                <a:latin typeface="Arial" panose="020B0604020202020204" pitchFamily="34" charset="0"/>
                <a:cs typeface="Arial" panose="020B0604020202020204" pitchFamily="34" charset="0"/>
              </a:rPr>
              <a:t>EXECUTE</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(DROP TABLE </a:t>
            </a:r>
            <a:r>
              <a:rPr lang="en-US" sz="1000" smtClean="0">
                <a:solidFill>
                  <a:srgbClr val="000000"/>
                </a:solidFill>
                <a:latin typeface="Arial" panose="020B0604020202020204" pitchFamily="34" charset="0"/>
                <a:cs typeface="Arial" panose="020B0604020202020204" pitchFamily="34" charset="0"/>
              </a:rPr>
              <a:t>CIMA_SCRATCH.TEST) </a:t>
            </a:r>
            <a:r>
              <a:rPr lang="en-US" sz="1000">
                <a:solidFill>
                  <a:srgbClr val="0000FF"/>
                </a:solidFill>
                <a:latin typeface="Arial" panose="020B0604020202020204" pitchFamily="34" charset="0"/>
                <a:cs typeface="Arial" panose="020B0604020202020204" pitchFamily="34" charset="0"/>
              </a:rPr>
              <a:t>by</a:t>
            </a:r>
            <a:r>
              <a:rPr lang="en-US" sz="1000">
                <a:solidFill>
                  <a:srgbClr val="000000"/>
                </a:solidFill>
                <a:latin typeface="Arial" panose="020B0604020202020204" pitchFamily="34" charset="0"/>
                <a:cs typeface="Arial" panose="020B0604020202020204" pitchFamily="34" charset="0"/>
              </a:rPr>
              <a:t> hadoop;</a:t>
            </a:r>
          </a:p>
          <a:p>
            <a:pPr marL="915987" lvl="4" indent="0">
              <a:buNone/>
            </a:pPr>
            <a:r>
              <a:rPr lang="en-US" sz="1000" smtClean="0">
                <a:solidFill>
                  <a:srgbClr val="0000FF"/>
                </a:solidFill>
                <a:latin typeface="Arial" panose="020B0604020202020204" pitchFamily="34" charset="0"/>
                <a:cs typeface="Arial" panose="020B0604020202020204" pitchFamily="34" charset="0"/>
              </a:rPr>
              <a:t>EXECUTE</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(CREATE TABLE </a:t>
            </a:r>
            <a:r>
              <a:rPr lang="en-US" sz="1000" smtClean="0">
                <a:solidFill>
                  <a:srgbClr val="000000"/>
                </a:solidFill>
                <a:latin typeface="Arial" panose="020B0604020202020204" pitchFamily="34" charset="0"/>
                <a:cs typeface="Arial" panose="020B0604020202020204" pitchFamily="34" charset="0"/>
              </a:rPr>
              <a:t>CIMA_SCRATCH.TEST  </a:t>
            </a:r>
            <a:r>
              <a:rPr lang="en-US" sz="1000">
                <a:solidFill>
                  <a:srgbClr val="000000"/>
                </a:solidFill>
                <a:latin typeface="Arial" panose="020B0604020202020204" pitchFamily="34" charset="0"/>
                <a:cs typeface="Arial" panose="020B0604020202020204" pitchFamily="34" charset="0"/>
              </a:rPr>
              <a:t>AS </a:t>
            </a:r>
          </a:p>
          <a:p>
            <a:pPr marL="915987" lvl="4" indent="0">
              <a:buNone/>
            </a:pPr>
            <a:r>
              <a:rPr lang="en-US" sz="1000" smtClean="0">
                <a:solidFill>
                  <a:srgbClr val="000000"/>
                </a:solidFill>
                <a:latin typeface="Arial" panose="020B0604020202020204" pitchFamily="34" charset="0"/>
                <a:cs typeface="Arial" panose="020B0604020202020204" pitchFamily="34" charset="0"/>
              </a:rPr>
              <a:t>	Select A.RUN_DT</a:t>
            </a:r>
            <a:r>
              <a:rPr lang="en-US" sz="1000">
                <a:solidFill>
                  <a:srgbClr val="000000"/>
                </a:solidFill>
                <a:latin typeface="Arial" panose="020B0604020202020204" pitchFamily="34" charset="0"/>
                <a:cs typeface="Arial" panose="020B0604020202020204" pitchFamily="34" charset="0"/>
              </a:rPr>
              <a:t>, A.JOB_EXECN_ID AS FACT_JOB_ID, C.STAT_DESC</a:t>
            </a:r>
          </a:p>
          <a:p>
            <a:pPr marL="915987" lvl="4" indent="0">
              <a:buNone/>
            </a:pPr>
            <a:r>
              <a:rPr lang="en-US" sz="1000" smtClean="0">
                <a:solidFill>
                  <a:srgbClr val="000000"/>
                </a:solidFill>
                <a:latin typeface="Arial" panose="020B0604020202020204" pitchFamily="34" charset="0"/>
                <a:cs typeface="Arial" panose="020B0604020202020204" pitchFamily="34" charset="0"/>
              </a:rPr>
              <a:t>		From </a:t>
            </a:r>
            <a:r>
              <a:rPr lang="en-US" sz="1000">
                <a:solidFill>
                  <a:srgbClr val="000000"/>
                </a:solidFill>
                <a:latin typeface="Arial" panose="020B0604020202020204" pitchFamily="34" charset="0"/>
                <a:cs typeface="Arial" panose="020B0604020202020204" pitchFamily="34" charset="0"/>
              </a:rPr>
              <a:t>OPENSAE.SAE_MDR_JOB A, OPENSAE.CCDM_MSTR_DT_DIM B, OPENSAE.SAE_MDR_STAT C</a:t>
            </a:r>
          </a:p>
          <a:p>
            <a:pPr marL="915987" lvl="4" indent="0">
              <a:buNone/>
            </a:pPr>
            <a:r>
              <a:rPr lang="en-US" sz="1000" smtClean="0">
                <a:solidFill>
                  <a:srgbClr val="000000"/>
                </a:solidFill>
                <a:latin typeface="Arial" panose="020B0604020202020204" pitchFamily="34" charset="0"/>
                <a:cs typeface="Arial" panose="020B0604020202020204" pitchFamily="34" charset="0"/>
              </a:rPr>
              <a:t>		WHERE </a:t>
            </a:r>
            <a:r>
              <a:rPr lang="en-US" sz="1000">
                <a:solidFill>
                  <a:srgbClr val="000000"/>
                </a:solidFill>
                <a:latin typeface="Arial" panose="020B0604020202020204" pitchFamily="34" charset="0"/>
                <a:cs typeface="Arial" panose="020B0604020202020204" pitchFamily="34" charset="0"/>
              </a:rPr>
              <a:t>TO_DATE(A.RUN_DT) BETWEEN </a:t>
            </a:r>
            <a:r>
              <a:rPr lang="en-US" sz="1000">
                <a:solidFill>
                  <a:srgbClr val="FF0000"/>
                </a:solidFill>
                <a:latin typeface="Arial" panose="020B0604020202020204" pitchFamily="34" charset="0"/>
                <a:cs typeface="Arial" panose="020B0604020202020204" pitchFamily="34" charset="0"/>
              </a:rPr>
              <a:t>&amp;FACT_STRT</a:t>
            </a:r>
            <a:r>
              <a:rPr lang="en-US" sz="1000">
                <a:solidFill>
                  <a:srgbClr val="000000"/>
                </a:solidFill>
                <a:latin typeface="Arial" panose="020B0604020202020204" pitchFamily="34" charset="0"/>
                <a:cs typeface="Arial" panose="020B0604020202020204" pitchFamily="34" charset="0"/>
              </a:rPr>
              <a:t> AND </a:t>
            </a:r>
            <a:r>
              <a:rPr lang="en-US" sz="1000">
                <a:solidFill>
                  <a:srgbClr val="FF0000"/>
                </a:solidFill>
                <a:latin typeface="Arial" panose="020B0604020202020204" pitchFamily="34" charset="0"/>
                <a:cs typeface="Arial" panose="020B0604020202020204" pitchFamily="34" charset="0"/>
              </a:rPr>
              <a:t>&amp;FACT_END</a:t>
            </a:r>
            <a:r>
              <a:rPr lang="en-US" sz="1000">
                <a:solidFill>
                  <a:srgbClr val="000000"/>
                </a:solidFill>
                <a:latin typeface="Arial" panose="020B0604020202020204" pitchFamily="34" charset="0"/>
                <a:cs typeface="Arial" panose="020B0604020202020204" pitchFamily="34" charset="0"/>
              </a:rPr>
              <a:t> AND A.RUN_DT=B.CAL_DT </a:t>
            </a:r>
            <a:r>
              <a:rPr lang="en-US" sz="1000" smtClean="0">
                <a:solidFill>
                  <a:srgbClr val="000000"/>
                </a:solidFill>
                <a:latin typeface="Arial" panose="020B0604020202020204" pitchFamily="34" charset="0"/>
                <a:cs typeface="Arial" panose="020B0604020202020204" pitchFamily="34" charset="0"/>
              </a:rPr>
              <a:t> AND </a:t>
            </a:r>
            <a:endParaRPr lang="en-US" sz="1000">
              <a:solidFill>
                <a:srgbClr val="000000"/>
              </a:solidFill>
              <a:latin typeface="Arial" panose="020B0604020202020204" pitchFamily="34" charset="0"/>
              <a:cs typeface="Arial" panose="020B0604020202020204" pitchFamily="34" charset="0"/>
            </a:endParaRPr>
          </a:p>
          <a:p>
            <a:pPr marL="915987" lvl="4" indent="0">
              <a:buNone/>
            </a:pPr>
            <a:r>
              <a:rPr lang="en-US" sz="1000" smtClean="0">
                <a:solidFill>
                  <a:srgbClr val="000000"/>
                </a:solidFill>
                <a:latin typeface="Arial" panose="020B0604020202020204" pitchFamily="34" charset="0"/>
                <a:cs typeface="Arial" panose="020B0604020202020204" pitchFamily="34" charset="0"/>
              </a:rPr>
              <a:t>			A.WRITE_TIMESTMP </a:t>
            </a:r>
            <a:r>
              <a:rPr lang="en-US" sz="1000">
                <a:solidFill>
                  <a:srgbClr val="000000"/>
                </a:solidFill>
                <a:latin typeface="Arial" panose="020B0604020202020204" pitchFamily="34" charset="0"/>
                <a:cs typeface="Arial" panose="020B0604020202020204" pitchFamily="34" charset="0"/>
              </a:rPr>
              <a:t>IS NOT </a:t>
            </a:r>
            <a:r>
              <a:rPr lang="en-US" sz="1000" smtClean="0">
                <a:solidFill>
                  <a:srgbClr val="000000"/>
                </a:solidFill>
                <a:latin typeface="Arial" panose="020B0604020202020204" pitchFamily="34" charset="0"/>
                <a:cs typeface="Arial" panose="020B0604020202020204" pitchFamily="34" charset="0"/>
              </a:rPr>
              <a:t>NULL AND </a:t>
            </a:r>
            <a:r>
              <a:rPr lang="en-US" sz="1000">
                <a:solidFill>
                  <a:srgbClr val="000000"/>
                </a:solidFill>
                <a:latin typeface="Arial" panose="020B0604020202020204" pitchFamily="34" charset="0"/>
                <a:cs typeface="Arial" panose="020B0604020202020204" pitchFamily="34" charset="0"/>
              </a:rPr>
              <a:t>A.STAT_ID = C.STAT_ID AND C.STAT_DESC &lt;&gt; </a:t>
            </a:r>
            <a:r>
              <a:rPr lang="en-US" sz="1000">
                <a:solidFill>
                  <a:srgbClr val="800080"/>
                </a:solidFill>
                <a:latin typeface="Arial" panose="020B0604020202020204" pitchFamily="34" charset="0"/>
                <a:cs typeface="Arial" panose="020B0604020202020204" pitchFamily="34" charset="0"/>
              </a:rPr>
              <a:t>'Abandoned'</a:t>
            </a:r>
            <a:endParaRPr lang="en-US" sz="1000">
              <a:solidFill>
                <a:srgbClr val="000000"/>
              </a:solidFill>
              <a:latin typeface="Arial" panose="020B0604020202020204" pitchFamily="34" charset="0"/>
              <a:cs typeface="Arial" panose="020B0604020202020204" pitchFamily="34" charset="0"/>
            </a:endParaRPr>
          </a:p>
          <a:p>
            <a:pPr marL="915987" lvl="4" indent="0">
              <a:buNone/>
            </a:pP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BY</a:t>
            </a:r>
            <a:r>
              <a:rPr lang="en-US" sz="1000">
                <a:solidFill>
                  <a:srgbClr val="000000"/>
                </a:solidFill>
                <a:latin typeface="Arial" panose="020B0604020202020204" pitchFamily="34" charset="0"/>
                <a:cs typeface="Arial" panose="020B0604020202020204" pitchFamily="34" charset="0"/>
              </a:rPr>
              <a:t> HADOOP;</a:t>
            </a:r>
          </a:p>
          <a:p>
            <a:pPr marL="915987" lvl="4" indent="0">
              <a:buNone/>
            </a:pPr>
            <a:r>
              <a:rPr lang="en-US" sz="1000" smtClean="0">
                <a:solidFill>
                  <a:srgbClr val="0000FF"/>
                </a:solidFill>
                <a:latin typeface="Arial" panose="020B0604020202020204" pitchFamily="34" charset="0"/>
                <a:cs typeface="Arial" panose="020B0604020202020204" pitchFamily="34" charset="0"/>
              </a:rPr>
              <a:t>disconnect</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from</a:t>
            </a:r>
            <a:r>
              <a:rPr lang="en-US" sz="1000">
                <a:solidFill>
                  <a:srgbClr val="000000"/>
                </a:solidFill>
                <a:latin typeface="Arial" panose="020B0604020202020204" pitchFamily="34" charset="0"/>
                <a:cs typeface="Arial" panose="020B0604020202020204" pitchFamily="34" charset="0"/>
              </a:rPr>
              <a:t> hadoop;</a:t>
            </a:r>
          </a:p>
          <a:p>
            <a:pPr marL="685800" lvl="3" indent="0">
              <a:buNone/>
            </a:pPr>
            <a:r>
              <a:rPr lang="en-US" sz="1000" b="1">
                <a:solidFill>
                  <a:srgbClr val="000080"/>
                </a:solidFill>
                <a:latin typeface="Arial" panose="020B0604020202020204" pitchFamily="34" charset="0"/>
                <a:cs typeface="Arial" panose="020B0604020202020204" pitchFamily="34" charset="0"/>
              </a:rPr>
              <a:t>Quit</a:t>
            </a:r>
            <a:r>
              <a:rPr lang="en-US" sz="1000">
                <a:solidFill>
                  <a:srgbClr val="000000"/>
                </a:solidFill>
                <a:latin typeface="Arial" panose="020B0604020202020204" pitchFamily="34" charset="0"/>
                <a:cs typeface="Arial" panose="020B0604020202020204" pitchFamily="34" charset="0"/>
              </a:rPr>
              <a:t>;</a:t>
            </a:r>
            <a:endParaRPr lang="en-US" altLang="en-US" sz="1000" smtClean="0">
              <a:solidFill>
                <a:srgbClr val="FF0000"/>
              </a:solidFill>
              <a:latin typeface="Arial" panose="020B0604020202020204" pitchFamily="34" charset="0"/>
              <a:cs typeface="Arial" panose="020B0604020202020204" pitchFamily="34" charset="0"/>
            </a:endParaRPr>
          </a:p>
          <a:p>
            <a:pPr marL="0" indent="0">
              <a:lnSpc>
                <a:spcPct val="110000"/>
              </a:lnSpc>
              <a:buNone/>
            </a:pPr>
            <a:r>
              <a:rPr lang="en-US" altLang="en-US" sz="1200" b="1"/>
              <a:t> </a:t>
            </a:r>
            <a:endParaRPr lang="en-US" altLang="en-US" sz="1200" dirty="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1 - Modeling Dataset Preparation: Timing Examples</a:t>
            </a:r>
            <a:endParaRPr lang="en-US"/>
          </a:p>
        </p:txBody>
      </p:sp>
      <p:cxnSp>
        <p:nvCxnSpPr>
          <p:cNvPr id="6" name="Straight Arrow Connector 5"/>
          <p:cNvCxnSpPr/>
          <p:nvPr/>
        </p:nvCxnSpPr>
        <p:spPr>
          <a:xfrm flipV="1">
            <a:off x="5486400" y="1752600"/>
            <a:ext cx="1524000" cy="373380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705600" y="1752600"/>
            <a:ext cx="1524000" cy="373380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747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53647"/>
            <a:ext cx="8534400" cy="54233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How to create timing related macro variables using today’s date</a:t>
            </a:r>
          </a:p>
          <a:p>
            <a:pPr>
              <a:lnSpc>
                <a:spcPct val="110000"/>
              </a:lnSpc>
              <a:buFont typeface="Wingdings" pitchFamily="2" charset="2"/>
              <a:buChar char="§"/>
            </a:pPr>
            <a:endParaRPr lang="en-US" altLang="en-US" sz="1200" b="1" smtClean="0"/>
          </a:p>
          <a:p>
            <a:pPr lvl="2">
              <a:lnSpc>
                <a:spcPct val="110000"/>
              </a:lnSpc>
              <a:buFont typeface="Wingdings" panose="05000000000000000000" pitchFamily="2" charset="2"/>
              <a:buChar char="q"/>
            </a:pPr>
            <a:r>
              <a:rPr lang="en-US" altLang="en-US" sz="1200" smtClean="0"/>
              <a:t>Example 2: Create a macro variable named as </a:t>
            </a:r>
            <a:r>
              <a:rPr lang="en-US" sz="1200" smtClean="0">
                <a:solidFill>
                  <a:srgbClr val="FF0000"/>
                </a:solidFill>
                <a:latin typeface="Courier New"/>
              </a:rPr>
              <a:t>DATETIME_MEDELG_END_P</a:t>
            </a:r>
            <a:r>
              <a:rPr lang="en-US" sz="1200" smtClean="0">
                <a:solidFill>
                  <a:srgbClr val="000000"/>
                </a:solidFill>
                <a:latin typeface="Courier New"/>
              </a:rPr>
              <a:t> </a:t>
            </a:r>
            <a:r>
              <a:rPr lang="en-US" altLang="en-US" sz="1200" smtClean="0"/>
              <a:t>which will be resolved to the value of last month </a:t>
            </a:r>
            <a:r>
              <a:rPr lang="en-US" sz="1200" smtClean="0">
                <a:solidFill>
                  <a:srgbClr val="FF0000"/>
                </a:solidFill>
              </a:rPr>
              <a:t>'201702‘</a:t>
            </a:r>
            <a:r>
              <a:rPr lang="en-US" sz="1200" smtClean="0"/>
              <a:t>.</a:t>
            </a:r>
          </a:p>
          <a:p>
            <a:pPr marL="454025" lvl="2" indent="0">
              <a:lnSpc>
                <a:spcPct val="110000"/>
              </a:lnSpc>
              <a:buNone/>
            </a:pPr>
            <a:endParaRPr lang="en-US" sz="1200" smtClean="0">
              <a:solidFill>
                <a:srgbClr val="FF0000"/>
              </a:solidFill>
            </a:endParaRPr>
          </a:p>
          <a:p>
            <a:pPr marL="454025" lvl="2" indent="0">
              <a:lnSpc>
                <a:spcPct val="110000"/>
              </a:lnSpc>
              <a:buNone/>
            </a:pPr>
            <a:r>
              <a:rPr lang="en-US" sz="1200">
                <a:latin typeface="Arial" panose="020B0604020202020204" pitchFamily="34" charset="0"/>
                <a:cs typeface="Arial" panose="020B0604020202020204" pitchFamily="34" charset="0"/>
              </a:rPr>
              <a:t>	</a:t>
            </a:r>
            <a:r>
              <a:rPr lang="en-US" sz="1200" b="1" smtClean="0">
                <a:solidFill>
                  <a:srgbClr val="000080"/>
                </a:solidFill>
                <a:latin typeface="Arial" panose="020B0604020202020204" pitchFamily="34" charset="0"/>
                <a:cs typeface="Arial" panose="020B0604020202020204" pitchFamily="34" charset="0"/>
              </a:rPr>
              <a:t>DATA</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FF"/>
                </a:solidFill>
                <a:latin typeface="Arial" panose="020B0604020202020204" pitchFamily="34" charset="0"/>
                <a:cs typeface="Arial" panose="020B0604020202020204" pitchFamily="34" charset="0"/>
              </a:rPr>
              <a:t>_NULL_</a:t>
            </a:r>
            <a:r>
              <a:rPr lang="en-US" sz="1200">
                <a:solidFill>
                  <a:srgbClr val="000000"/>
                </a:solidFill>
                <a:latin typeface="Arial" panose="020B0604020202020204" pitchFamily="34" charset="0"/>
                <a:cs typeface="Arial" panose="020B0604020202020204" pitchFamily="34" charset="0"/>
              </a:rPr>
              <a:t>; </a:t>
            </a:r>
          </a:p>
          <a:p>
            <a:endParaRPr lang="en-US" sz="1200">
              <a:solidFill>
                <a:srgbClr val="000000"/>
              </a:solidFill>
              <a:latin typeface="Arial" panose="020B0604020202020204" pitchFamily="34" charset="0"/>
              <a:cs typeface="Arial" panose="020B0604020202020204" pitchFamily="34" charset="0"/>
            </a:endParaRPr>
          </a:p>
          <a:p>
            <a:pPr marL="685800" lvl="3" indent="0">
              <a:buNone/>
            </a:pPr>
            <a:r>
              <a:rPr lang="en-US" sz="1200" smtClean="0">
                <a:solidFill>
                  <a:srgbClr val="0000FF"/>
                </a:solidFill>
                <a:latin typeface="Arial" panose="020B0604020202020204" pitchFamily="34" charset="0"/>
                <a:cs typeface="Arial" panose="020B0604020202020204" pitchFamily="34" charset="0"/>
              </a:rPr>
              <a:t>%</a:t>
            </a:r>
            <a:r>
              <a:rPr lang="en-US" sz="1200">
                <a:solidFill>
                  <a:srgbClr val="0000FF"/>
                </a:solidFill>
                <a:latin typeface="Arial" panose="020B0604020202020204" pitchFamily="34" charset="0"/>
                <a:cs typeface="Arial" panose="020B0604020202020204" pitchFamily="34" charset="0"/>
              </a:rPr>
              <a:t>LET</a:t>
            </a:r>
            <a:r>
              <a:rPr lang="en-US" sz="1200">
                <a:solidFill>
                  <a:srgbClr val="000000"/>
                </a:solidFill>
                <a:latin typeface="Arial" panose="020B0604020202020204" pitchFamily="34" charset="0"/>
                <a:cs typeface="Arial" panose="020B0604020202020204" pitchFamily="34" charset="0"/>
              </a:rPr>
              <a:t> RUN_DATE = TODAY</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8000"/>
                </a:solidFill>
                <a:latin typeface="Arial" panose="020B0604020202020204" pitchFamily="34" charset="0"/>
                <a:cs typeface="Arial" panose="020B0604020202020204" pitchFamily="34" charset="0"/>
              </a:rPr>
              <a:t>/*Assume today’s date is in </a:t>
            </a:r>
            <a:r>
              <a:rPr lang="en-US" sz="1200" smtClean="0">
                <a:solidFill>
                  <a:srgbClr val="008000"/>
                </a:solidFill>
                <a:latin typeface="Arial" panose="020B0604020202020204" pitchFamily="34" charset="0"/>
                <a:cs typeface="Arial" panose="020B0604020202020204" pitchFamily="34" charset="0"/>
              </a:rPr>
              <a:t>Mar*/</a:t>
            </a:r>
            <a:endParaRPr lang="en-US" sz="1200">
              <a:solidFill>
                <a:srgbClr val="000000"/>
              </a:solidFill>
              <a:latin typeface="Arial" panose="020B0604020202020204" pitchFamily="34" charset="0"/>
              <a:cs typeface="Arial" panose="020B0604020202020204" pitchFamily="34" charset="0"/>
            </a:endParaRPr>
          </a:p>
          <a:p>
            <a:pPr marL="685800" lvl="3" indent="0">
              <a:buNone/>
            </a:pPr>
            <a:r>
              <a:rPr lang="en-US" sz="1200" smtClean="0">
                <a:solidFill>
                  <a:srgbClr val="000000"/>
                </a:solidFill>
                <a:latin typeface="Arial" panose="020B0604020202020204" pitchFamily="34" charset="0"/>
                <a:cs typeface="Arial" panose="020B0604020202020204" pitchFamily="34" charset="0"/>
              </a:rPr>
              <a:t>DATETIME_MEDELG_END      	=	INTNX</a:t>
            </a:r>
            <a:r>
              <a:rPr lang="en-US" sz="1200">
                <a:solidFill>
                  <a:srgbClr val="000000"/>
                </a:solidFill>
                <a:latin typeface="Arial" panose="020B0604020202020204" pitchFamily="34" charset="0"/>
                <a:cs typeface="Arial" panose="020B0604020202020204" pitchFamily="34" charset="0"/>
              </a:rPr>
              <a:t>(</a:t>
            </a:r>
            <a:r>
              <a:rPr lang="en-US" sz="1200">
                <a:solidFill>
                  <a:srgbClr val="800080"/>
                </a:solidFill>
                <a:latin typeface="Arial" panose="020B0604020202020204" pitchFamily="34" charset="0"/>
                <a:cs typeface="Arial" panose="020B0604020202020204" pitchFamily="34" charset="0"/>
              </a:rPr>
              <a:t>'MONTH'</a:t>
            </a:r>
            <a:r>
              <a:rPr lang="en-US" sz="1200">
                <a:solidFill>
                  <a:srgbClr val="000000"/>
                </a:solidFill>
                <a:latin typeface="Arial" panose="020B0604020202020204" pitchFamily="34" charset="0"/>
                <a:cs typeface="Arial" panose="020B0604020202020204" pitchFamily="34" charset="0"/>
              </a:rPr>
              <a:t>,&amp;</a:t>
            </a:r>
            <a:r>
              <a:rPr lang="en-US" sz="1200">
                <a:solidFill>
                  <a:srgbClr val="008080"/>
                </a:solidFill>
                <a:latin typeface="Arial" panose="020B0604020202020204" pitchFamily="34" charset="0"/>
                <a:cs typeface="Arial" panose="020B0604020202020204" pitchFamily="34" charset="0"/>
              </a:rPr>
              <a:t>RUN_DATE.</a:t>
            </a:r>
            <a:r>
              <a:rPr lang="en-US" sz="1200">
                <a:solidFill>
                  <a:srgbClr val="000000"/>
                </a:solidFill>
                <a:latin typeface="Arial" panose="020B0604020202020204" pitchFamily="34" charset="0"/>
                <a:cs typeface="Arial" panose="020B0604020202020204" pitchFamily="34" charset="0"/>
              </a:rPr>
              <a:t>,-</a:t>
            </a:r>
            <a:r>
              <a:rPr lang="en-US" sz="1200" b="1">
                <a:solidFill>
                  <a:srgbClr val="008080"/>
                </a:solidFill>
                <a:latin typeface="Arial" panose="020B0604020202020204" pitchFamily="34" charset="0"/>
                <a:cs typeface="Arial" panose="020B0604020202020204" pitchFamily="34" charset="0"/>
              </a:rPr>
              <a:t>1</a:t>
            </a:r>
            <a:r>
              <a:rPr lang="en-US" sz="1200">
                <a:solidFill>
                  <a:srgbClr val="000000"/>
                </a:solidFill>
                <a:latin typeface="Arial" panose="020B0604020202020204" pitchFamily="34" charset="0"/>
                <a:cs typeface="Arial" panose="020B0604020202020204" pitchFamily="34" charset="0"/>
              </a:rPr>
              <a:t>,</a:t>
            </a:r>
            <a:r>
              <a:rPr lang="en-US" sz="1200">
                <a:solidFill>
                  <a:srgbClr val="800080"/>
                </a:solidFill>
                <a:latin typeface="Arial" panose="020B0604020202020204" pitchFamily="34" charset="0"/>
                <a:cs typeface="Arial" panose="020B0604020202020204" pitchFamily="34" charset="0"/>
              </a:rPr>
              <a:t>'END</a:t>
            </a:r>
            <a:r>
              <a:rPr lang="en-US" sz="1200" smtClean="0">
                <a:solidFill>
                  <a:srgbClr val="800080"/>
                </a:solidFill>
                <a:latin typeface="Arial" panose="020B0604020202020204" pitchFamily="34" charset="0"/>
                <a:cs typeface="Arial" panose="020B0604020202020204" pitchFamily="34" charset="0"/>
              </a:rPr>
              <a:t>'</a:t>
            </a:r>
            <a:r>
              <a:rPr lang="en-US" sz="1200" smtClean="0">
                <a:solidFill>
                  <a:srgbClr val="000000"/>
                </a:solidFill>
                <a:latin typeface="Arial" panose="020B0604020202020204" pitchFamily="34" charset="0"/>
                <a:cs typeface="Arial" panose="020B0604020202020204" pitchFamily="34" charset="0"/>
              </a:rPr>
              <a:t>);</a:t>
            </a:r>
          </a:p>
          <a:p>
            <a:pPr marL="685800" lvl="3" indent="0">
              <a:buNone/>
            </a:pPr>
            <a:r>
              <a:rPr lang="en-US" sz="1200" smtClean="0">
                <a:solidFill>
                  <a:srgbClr val="000000"/>
                </a:solidFill>
                <a:latin typeface="Arial" panose="020B0604020202020204" pitchFamily="34" charset="0"/>
                <a:cs typeface="Arial" panose="020B0604020202020204" pitchFamily="34" charset="0"/>
              </a:rPr>
              <a:t>DATETIME_MEDELG_END_P	=	COMPRESS</a:t>
            </a:r>
            <a:r>
              <a:rPr lang="en-US" sz="1200">
                <a:solidFill>
                  <a:srgbClr val="000000"/>
                </a:solidFill>
                <a:latin typeface="Arial" panose="020B0604020202020204" pitchFamily="34" charset="0"/>
                <a:cs typeface="Arial" panose="020B0604020202020204" pitchFamily="34" charset="0"/>
              </a:rPr>
              <a:t>(</a:t>
            </a:r>
            <a:r>
              <a:rPr lang="en-US" sz="1200">
                <a:solidFill>
                  <a:srgbClr val="800080"/>
                </a:solidFill>
                <a:latin typeface="Arial" panose="020B0604020202020204" pitchFamily="34" charset="0"/>
                <a:cs typeface="Arial" panose="020B0604020202020204" pitchFamily="34" charset="0"/>
              </a:rPr>
              <a:t>"'"</a:t>
            </a:r>
            <a:r>
              <a:rPr lang="en-US" sz="1200">
                <a:solidFill>
                  <a:srgbClr val="000000"/>
                </a:solidFill>
                <a:latin typeface="Arial" panose="020B0604020202020204" pitchFamily="34" charset="0"/>
                <a:cs typeface="Arial" panose="020B0604020202020204" pitchFamily="34" charset="0"/>
              </a:rPr>
              <a:t>||(PUT(DATETIME_MEDELG_END,</a:t>
            </a:r>
            <a:r>
              <a:rPr lang="en-US" sz="1200">
                <a:solidFill>
                  <a:srgbClr val="008080"/>
                </a:solidFill>
                <a:latin typeface="Arial" panose="020B0604020202020204" pitchFamily="34" charset="0"/>
                <a:cs typeface="Arial" panose="020B0604020202020204" pitchFamily="34" charset="0"/>
              </a:rPr>
              <a:t>YYMMN6.</a:t>
            </a:r>
            <a:r>
              <a:rPr lang="en-US" sz="1200">
                <a:solidFill>
                  <a:srgbClr val="000000"/>
                </a:solidFill>
                <a:latin typeface="Arial" panose="020B0604020202020204" pitchFamily="34" charset="0"/>
                <a:cs typeface="Arial" panose="020B0604020202020204" pitchFamily="34" charset="0"/>
              </a:rPr>
              <a:t>))||</a:t>
            </a:r>
            <a:r>
              <a:rPr lang="en-US" sz="1200">
                <a:solidFill>
                  <a:srgbClr val="800080"/>
                </a:solidFill>
                <a:latin typeface="Arial" panose="020B0604020202020204" pitchFamily="34" charset="0"/>
                <a:cs typeface="Arial" panose="020B0604020202020204" pitchFamily="34" charset="0"/>
              </a:rPr>
              <a:t>"'"</a:t>
            </a:r>
            <a:r>
              <a:rPr lang="en-US" sz="1200">
                <a:solidFill>
                  <a:srgbClr val="000000"/>
                </a:solidFill>
                <a:latin typeface="Arial" panose="020B0604020202020204" pitchFamily="34" charset="0"/>
                <a:cs typeface="Arial" panose="020B0604020202020204" pitchFamily="34" charset="0"/>
              </a:rPr>
              <a:t>,);</a:t>
            </a:r>
          </a:p>
          <a:p>
            <a:pPr lvl="3"/>
            <a:endParaRPr lang="en-US" sz="1200">
              <a:solidFill>
                <a:srgbClr val="000000"/>
              </a:solidFill>
              <a:latin typeface="Arial" panose="020B0604020202020204" pitchFamily="34" charset="0"/>
              <a:cs typeface="Arial" panose="020B0604020202020204" pitchFamily="34" charset="0"/>
            </a:endParaRPr>
          </a:p>
          <a:p>
            <a:pPr marL="685800" lvl="3" indent="0">
              <a:buNone/>
            </a:pPr>
            <a:r>
              <a:rPr lang="en-US" sz="1200" smtClean="0">
                <a:solidFill>
                  <a:srgbClr val="0000FF"/>
                </a:solidFill>
                <a:latin typeface="Arial" panose="020B0604020202020204" pitchFamily="34" charset="0"/>
                <a:cs typeface="Arial" panose="020B0604020202020204" pitchFamily="34" charset="0"/>
              </a:rPr>
              <a:t>PUT</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800080"/>
                </a:solidFill>
                <a:latin typeface="Arial" panose="020B0604020202020204" pitchFamily="34" charset="0"/>
                <a:cs typeface="Arial" panose="020B0604020202020204" pitchFamily="34" charset="0"/>
              </a:rPr>
              <a:t>'DATE MEDICAL ELGB END IS '</a:t>
            </a:r>
            <a:r>
              <a:rPr lang="en-US" sz="1200">
                <a:solidFill>
                  <a:srgbClr val="000000"/>
                </a:solidFill>
                <a:latin typeface="Arial" panose="020B0604020202020204" pitchFamily="34" charset="0"/>
                <a:cs typeface="Arial" panose="020B0604020202020204" pitchFamily="34" charset="0"/>
              </a:rPr>
              <a:t>  </a:t>
            </a:r>
            <a:r>
              <a:rPr lang="en-US" sz="1200" smtClean="0">
                <a:solidFill>
                  <a:srgbClr val="000000"/>
                </a:solidFill>
                <a:latin typeface="Arial" panose="020B0604020202020204" pitchFamily="34" charset="0"/>
                <a:cs typeface="Arial" panose="020B0604020202020204" pitchFamily="34" charset="0"/>
              </a:rPr>
              <a:t>DATETIME_MEDELG_END_P;</a:t>
            </a:r>
            <a:endParaRPr lang="en-US" sz="1200">
              <a:solidFill>
                <a:srgbClr val="000000"/>
              </a:solidFill>
              <a:latin typeface="Arial" panose="020B0604020202020204" pitchFamily="34" charset="0"/>
              <a:cs typeface="Arial" panose="020B0604020202020204" pitchFamily="34" charset="0"/>
            </a:endParaRPr>
          </a:p>
          <a:p>
            <a:pPr lvl="3"/>
            <a:endParaRPr lang="en-US" sz="1200">
              <a:solidFill>
                <a:srgbClr val="000000"/>
              </a:solidFill>
              <a:latin typeface="Arial" panose="020B0604020202020204" pitchFamily="34" charset="0"/>
              <a:cs typeface="Arial" panose="020B0604020202020204" pitchFamily="34" charset="0"/>
            </a:endParaRPr>
          </a:p>
          <a:p>
            <a:pPr marL="685800" lvl="3" indent="0">
              <a:buNone/>
            </a:pPr>
            <a:r>
              <a:rPr lang="en-US" sz="1200" smtClean="0">
                <a:solidFill>
                  <a:srgbClr val="0000FF"/>
                </a:solidFill>
                <a:latin typeface="Arial" panose="020B0604020202020204" pitchFamily="34" charset="0"/>
                <a:cs typeface="Arial" panose="020B0604020202020204" pitchFamily="34" charset="0"/>
              </a:rPr>
              <a:t>CALL</a:t>
            </a:r>
            <a:r>
              <a:rPr lang="en-US" sz="1200" smtClean="0">
                <a:solidFill>
                  <a:srgbClr val="000000"/>
                </a:solidFill>
                <a:latin typeface="Arial" panose="020B0604020202020204" pitchFamily="34" charset="0"/>
                <a:cs typeface="Arial" panose="020B0604020202020204" pitchFamily="34" charset="0"/>
              </a:rPr>
              <a:t> </a:t>
            </a:r>
            <a:r>
              <a:rPr lang="en-US" sz="1200">
                <a:solidFill>
                  <a:srgbClr val="000000"/>
                </a:solidFill>
                <a:latin typeface="Arial" panose="020B0604020202020204" pitchFamily="34" charset="0"/>
                <a:cs typeface="Arial" panose="020B0604020202020204" pitchFamily="34" charset="0"/>
              </a:rPr>
              <a:t>SYMPUT(</a:t>
            </a:r>
            <a:r>
              <a:rPr lang="en-US" sz="1200">
                <a:solidFill>
                  <a:srgbClr val="800080"/>
                </a:solidFill>
                <a:latin typeface="Arial" panose="020B0604020202020204" pitchFamily="34" charset="0"/>
                <a:cs typeface="Arial" panose="020B0604020202020204" pitchFamily="34" charset="0"/>
              </a:rPr>
              <a:t>'MED_END'</a:t>
            </a:r>
            <a:r>
              <a:rPr lang="en-US" sz="1200">
                <a:solidFill>
                  <a:srgbClr val="000000"/>
                </a:solidFill>
                <a:latin typeface="Arial" panose="020B0604020202020204" pitchFamily="34" charset="0"/>
                <a:cs typeface="Arial" panose="020B0604020202020204" pitchFamily="34" charset="0"/>
              </a:rPr>
              <a:t>, </a:t>
            </a:r>
            <a:r>
              <a:rPr lang="en-US" sz="1200" smtClean="0">
                <a:solidFill>
                  <a:srgbClr val="000000"/>
                </a:solidFill>
                <a:latin typeface="Arial" panose="020B0604020202020204" pitchFamily="34" charset="0"/>
                <a:cs typeface="Arial" panose="020B0604020202020204" pitchFamily="34" charset="0"/>
              </a:rPr>
              <a:t>DATETIME_MEDELG_END_P);</a:t>
            </a:r>
            <a:endParaRPr lang="en-US" sz="1200">
              <a:solidFill>
                <a:srgbClr val="000000"/>
              </a:solidFill>
              <a:latin typeface="Arial" panose="020B0604020202020204" pitchFamily="34" charset="0"/>
              <a:cs typeface="Arial" panose="020B0604020202020204" pitchFamily="34" charset="0"/>
            </a:endParaRPr>
          </a:p>
          <a:p>
            <a:pPr lvl="2"/>
            <a:endParaRPr lang="en-US" sz="1200">
              <a:solidFill>
                <a:srgbClr val="000000"/>
              </a:solidFill>
              <a:latin typeface="Arial" panose="020B0604020202020204" pitchFamily="34" charset="0"/>
              <a:cs typeface="Arial" panose="020B0604020202020204" pitchFamily="34" charset="0"/>
            </a:endParaRPr>
          </a:p>
          <a:p>
            <a:pPr marL="454025" lvl="2" indent="0">
              <a:buNone/>
            </a:pPr>
            <a:r>
              <a:rPr lang="en-US" sz="1200" b="1">
                <a:solidFill>
                  <a:srgbClr val="000080"/>
                </a:solidFill>
                <a:latin typeface="Arial" panose="020B0604020202020204" pitchFamily="34" charset="0"/>
                <a:cs typeface="Arial" panose="020B0604020202020204" pitchFamily="34" charset="0"/>
              </a:rPr>
              <a:t>RUN</a:t>
            </a:r>
            <a:r>
              <a:rPr lang="en-US" sz="1200">
                <a:solidFill>
                  <a:srgbClr val="000000"/>
                </a:solidFill>
                <a:latin typeface="Arial" panose="020B0604020202020204" pitchFamily="34" charset="0"/>
                <a:cs typeface="Arial" panose="020B0604020202020204" pitchFamily="34" charset="0"/>
              </a:rPr>
              <a:t>;</a:t>
            </a:r>
          </a:p>
          <a:p>
            <a:pPr marL="685800" lvl="3" indent="0">
              <a:buNone/>
            </a:pPr>
            <a:endParaRPr lang="en-US" sz="1000" smtClean="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1 - Modeling Dataset Preparation: Timing Examples</a:t>
            </a:r>
            <a:endParaRPr lang="en-US"/>
          </a:p>
        </p:txBody>
      </p:sp>
    </p:spTree>
    <p:extLst>
      <p:ext uri="{BB962C8B-B14F-4D97-AF65-F5344CB8AC3E}">
        <p14:creationId xmlns:p14="http://schemas.microsoft.com/office/powerpoint/2010/main" val="2743547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534400" cy="57281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Analyts feel free to use any algorithms for feature selection </a:t>
            </a:r>
          </a:p>
          <a:p>
            <a:pPr lvl="1">
              <a:lnSpc>
                <a:spcPct val="110000"/>
              </a:lnSpc>
              <a:buFont typeface="Wingdings" panose="05000000000000000000" pitchFamily="2" charset="2"/>
              <a:buChar char="q"/>
            </a:pPr>
            <a:r>
              <a:rPr lang="en-US" altLang="en-US" sz="1200" smtClean="0"/>
              <a:t>You need to use training dataset by conditioning on modeling dataset for feature selection unless you just want to update coefficients using same predictors from base model</a:t>
            </a:r>
            <a:endParaRPr lang="en-US" altLang="en-US" sz="1200" dirty="0" smtClean="0"/>
          </a:p>
          <a:p>
            <a:pPr marL="454025" lvl="2" indent="0">
              <a:lnSpc>
                <a:spcPct val="110000"/>
              </a:lnSpc>
              <a:buNone/>
            </a:pPr>
            <a:endParaRPr lang="en-US" altLang="en-US" sz="1200" smtClean="0"/>
          </a:p>
          <a:p>
            <a:pPr>
              <a:lnSpc>
                <a:spcPct val="110000"/>
              </a:lnSpc>
              <a:buFont typeface="Wingdings" pitchFamily="2" charset="2"/>
              <a:buChar char="§"/>
            </a:pPr>
            <a:r>
              <a:rPr lang="en-US" altLang="en-US" sz="1200" b="1" smtClean="0"/>
              <a:t>Input dataset required</a:t>
            </a:r>
          </a:p>
          <a:p>
            <a:pPr lvl="1">
              <a:lnSpc>
                <a:spcPct val="110000"/>
              </a:lnSpc>
              <a:buFont typeface="Wingdings" panose="05000000000000000000" pitchFamily="2" charset="2"/>
              <a:buChar char="q"/>
            </a:pPr>
            <a:r>
              <a:rPr lang="en-US" altLang="en-US" sz="1200" smtClean="0"/>
              <a:t>Modeling dataset</a:t>
            </a:r>
          </a:p>
          <a:p>
            <a:pPr lvl="1">
              <a:lnSpc>
                <a:spcPct val="110000"/>
              </a:lnSpc>
              <a:buFont typeface="Wingdings" panose="05000000000000000000" pitchFamily="2" charset="2"/>
              <a:buChar char="q"/>
            </a:pPr>
            <a:r>
              <a:rPr lang="en-US" altLang="en-US" sz="1200" smtClean="0">
                <a:solidFill>
                  <a:srgbClr val="FF0000"/>
                </a:solidFill>
              </a:rPr>
              <a:t>Base model</a:t>
            </a:r>
            <a:r>
              <a:rPr lang="en-US" altLang="en-US" sz="1200" smtClean="0"/>
              <a:t> which analysts built and business partners approved (In my example, I named as &amp;</a:t>
            </a:r>
            <a:r>
              <a:rPr lang="en-US" sz="1200" smtClean="0"/>
              <a:t>DSN_ANA_MD)</a:t>
            </a:r>
          </a:p>
          <a:p>
            <a:pPr lvl="2">
              <a:lnSpc>
                <a:spcPct val="110000"/>
              </a:lnSpc>
              <a:buFont typeface="Wingdings" panose="05000000000000000000" pitchFamily="2" charset="2"/>
              <a:buChar char="Ø"/>
            </a:pPr>
            <a:r>
              <a:rPr lang="en-US" altLang="en-US" sz="1200" smtClean="0"/>
              <a:t>Base model needs to be stored before starting the whole automation process</a:t>
            </a:r>
          </a:p>
          <a:p>
            <a:pPr marL="684213" lvl="3" indent="0">
              <a:lnSpc>
                <a:spcPct val="110000"/>
              </a:lnSpc>
              <a:buNone/>
            </a:pPr>
            <a:r>
              <a:rPr lang="en-US" altLang="en-US" sz="1200" smtClean="0"/>
              <a:t>- You will see an example later (Please note that you shouldn’t include this code in your final automation process codes)</a:t>
            </a:r>
          </a:p>
          <a:p>
            <a:pPr lvl="2">
              <a:lnSpc>
                <a:spcPct val="110000"/>
              </a:lnSpc>
              <a:buFont typeface="Wingdings" panose="05000000000000000000" pitchFamily="2" charset="2"/>
              <a:buChar char="Ø"/>
            </a:pPr>
            <a:r>
              <a:rPr lang="en-US" altLang="en-US" sz="1200" smtClean="0"/>
              <a:t>Base model will be used for scoring on modeling dataset</a:t>
            </a:r>
            <a:r>
              <a:rPr lang="en-US" altLang="en-US" sz="1200"/>
              <a:t>	</a:t>
            </a:r>
            <a:r>
              <a:rPr lang="en-US" altLang="en-US" sz="1200" smtClean="0"/>
              <a:t>	</a:t>
            </a:r>
          </a:p>
          <a:p>
            <a:pPr lvl="2">
              <a:lnSpc>
                <a:spcPct val="110000"/>
              </a:lnSpc>
              <a:buFont typeface="Wingdings" panose="05000000000000000000" pitchFamily="2" charset="2"/>
              <a:buChar char="q"/>
            </a:pPr>
            <a:endParaRPr lang="en-US" altLang="en-US" sz="1200" smtClean="0"/>
          </a:p>
          <a:p>
            <a:pPr lvl="1">
              <a:lnSpc>
                <a:spcPct val="110000"/>
              </a:lnSpc>
              <a:buFont typeface="Wingdings" panose="05000000000000000000" pitchFamily="2" charset="2"/>
              <a:buChar char="q"/>
            </a:pPr>
            <a:r>
              <a:rPr lang="en-US" altLang="en-US" sz="1200" smtClean="0">
                <a:solidFill>
                  <a:srgbClr val="FF0000"/>
                </a:solidFill>
              </a:rPr>
              <a:t>Selected model</a:t>
            </a:r>
            <a:r>
              <a:rPr lang="en-US" altLang="en-US" sz="1200" smtClean="0"/>
              <a:t> from last interation (In my example, I named as &amp;</a:t>
            </a:r>
            <a:r>
              <a:rPr lang="en-US" sz="1200" smtClean="0"/>
              <a:t>DSN_OLD_MD)</a:t>
            </a:r>
          </a:p>
          <a:p>
            <a:pPr lvl="2">
              <a:lnSpc>
                <a:spcPct val="110000"/>
              </a:lnSpc>
              <a:buFont typeface="Wingdings" panose="05000000000000000000" pitchFamily="2" charset="2"/>
              <a:buChar char="Ø"/>
            </a:pPr>
            <a:r>
              <a:rPr lang="en-US" altLang="en-US" sz="1200" smtClean="0"/>
              <a:t>Before you starting the feature selection step, you need to copy base model and rename it </a:t>
            </a:r>
          </a:p>
          <a:p>
            <a:pPr marL="684213" lvl="3" indent="0">
              <a:lnSpc>
                <a:spcPct val="110000"/>
              </a:lnSpc>
              <a:buNone/>
            </a:pPr>
            <a:r>
              <a:rPr lang="en-US" sz="1200" smtClean="0"/>
              <a:t>- In the first iteration, selected model will be the base model </a:t>
            </a:r>
          </a:p>
          <a:p>
            <a:pPr lvl="2">
              <a:lnSpc>
                <a:spcPct val="110000"/>
              </a:lnSpc>
              <a:buFont typeface="Wingdings" panose="05000000000000000000" pitchFamily="2" charset="2"/>
              <a:buChar char="Ø"/>
            </a:pPr>
            <a:r>
              <a:rPr lang="en-US" altLang="en-US" sz="1200" smtClean="0"/>
              <a:t>&amp;</a:t>
            </a:r>
            <a:r>
              <a:rPr lang="en-US" sz="1200" smtClean="0"/>
              <a:t>DSN_OLD_MD will be replaced if model performance criteria increases by predefined threshold (We will talk about in </a:t>
            </a:r>
            <a:r>
              <a:rPr lang="en-US" sz="1200" b="1" smtClean="0">
                <a:solidFill>
                  <a:srgbClr val="FF0000"/>
                </a:solidFill>
              </a:rPr>
              <a:t>step 4</a:t>
            </a:r>
            <a:r>
              <a:rPr lang="en-US" sz="1200" smtClean="0"/>
              <a:t>)</a:t>
            </a:r>
            <a:endParaRPr lang="en-US" altLang="en-US" sz="1200" smtClean="0"/>
          </a:p>
          <a:p>
            <a:pPr marL="230187" lvl="1" indent="0">
              <a:lnSpc>
                <a:spcPct val="110000"/>
              </a:lnSpc>
              <a:buNone/>
            </a:pPr>
            <a:endParaRPr lang="en-US" altLang="en-US" sz="1200" dirty="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2 – Feature Selection Step</a:t>
            </a:r>
            <a:endParaRPr lang="en-US"/>
          </a:p>
        </p:txBody>
      </p:sp>
    </p:spTree>
    <p:extLst>
      <p:ext uri="{BB962C8B-B14F-4D97-AF65-F5344CB8AC3E}">
        <p14:creationId xmlns:p14="http://schemas.microsoft.com/office/powerpoint/2010/main" val="331483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77447"/>
            <a:ext cx="8534400" cy="5728153"/>
          </a:xfrm>
        </p:spPr>
        <p:txBody>
          <a:bodyPr/>
          <a:lstStyle/>
          <a:p>
            <a:pPr marL="230187" lvl="1" indent="0">
              <a:lnSpc>
                <a:spcPct val="110000"/>
              </a:lnSpc>
              <a:buNone/>
            </a:pPr>
            <a:endParaRPr lang="en-US" altLang="en-US" sz="1200" dirty="0"/>
          </a:p>
          <a:p>
            <a:pPr>
              <a:lnSpc>
                <a:spcPct val="110000"/>
              </a:lnSpc>
              <a:buFont typeface="Wingdings" pitchFamily="2" charset="2"/>
              <a:buChar char="§"/>
            </a:pPr>
            <a:r>
              <a:rPr lang="en-US" altLang="en-US" sz="1200" b="1" smtClean="0"/>
              <a:t>Location for an example using  traditional logistic regression model </a:t>
            </a:r>
          </a:p>
          <a:p>
            <a:pPr>
              <a:lnSpc>
                <a:spcPct val="110000"/>
              </a:lnSpc>
              <a:buFont typeface="Wingdings" pitchFamily="2" charset="2"/>
              <a:buChar char="§"/>
            </a:pPr>
            <a:endParaRPr lang="en-US" altLang="en-US" sz="1200" b="1">
              <a:solidFill>
                <a:srgbClr val="FF0000"/>
              </a:solidFill>
            </a:endParaRPr>
          </a:p>
          <a:p>
            <a:pPr marL="230187" lvl="1" indent="0">
              <a:lnSpc>
                <a:spcPct val="110000"/>
              </a:lnSpc>
              <a:buNone/>
            </a:pPr>
            <a:r>
              <a:rPr lang="en-US" altLang="en-US" sz="1200" b="1" smtClean="0">
                <a:solidFill>
                  <a:srgbClr val="FF0000"/>
                </a:solidFill>
                <a:hlinkClick r:id="rId2"/>
              </a:rPr>
              <a:t>http</a:t>
            </a:r>
            <a:r>
              <a:rPr lang="en-US" altLang="en-US" sz="1200" b="1">
                <a:solidFill>
                  <a:srgbClr val="FF0000"/>
                </a:solidFill>
                <a:hlinkClick r:id="rId2"/>
              </a:rPr>
              <a:t>://</a:t>
            </a:r>
            <a:r>
              <a:rPr lang="en-US" altLang="en-US" sz="1200" b="1" smtClean="0">
                <a:solidFill>
                  <a:srgbClr val="FF0000"/>
                </a:solidFill>
                <a:hlinkClick r:id="rId2"/>
              </a:rPr>
              <a:t>git.sys.cigna.com/ML-Analytics-Pod/Workstream1/blob/develop/Automation_Feature_Selection_Training_Example.sas</a:t>
            </a:r>
            <a:endParaRPr lang="en-US" altLang="en-US" sz="1200" b="1" smtClean="0">
              <a:solidFill>
                <a:srgbClr val="FF0000"/>
              </a:solidFill>
            </a:endParaRPr>
          </a:p>
          <a:p>
            <a:pPr marL="230187" lvl="1" indent="0">
              <a:lnSpc>
                <a:spcPct val="110000"/>
              </a:lnSpc>
              <a:buNone/>
            </a:pPr>
            <a:endParaRPr lang="en-US" altLang="en-US" sz="1200" b="1" smtClean="0">
              <a:solidFill>
                <a:srgbClr val="FF0000"/>
              </a:solidFill>
            </a:endParaRPr>
          </a:p>
          <a:p>
            <a:pPr marL="225425" lvl="2" indent="-225425">
              <a:lnSpc>
                <a:spcPct val="110000"/>
              </a:lnSpc>
              <a:buFont typeface="Wingdings" panose="05000000000000000000" pitchFamily="2" charset="2"/>
              <a:buChar char="§"/>
            </a:pPr>
            <a:r>
              <a:rPr lang="en-US" altLang="en-US" sz="1200" b="1" smtClean="0"/>
              <a:t>Final output required</a:t>
            </a:r>
            <a:endParaRPr lang="en-US" altLang="en-US" sz="1200" smtClean="0"/>
          </a:p>
          <a:p>
            <a:pPr lvl="2">
              <a:lnSpc>
                <a:spcPct val="110000"/>
              </a:lnSpc>
              <a:buFont typeface="Wingdings" panose="05000000000000000000" pitchFamily="2" charset="2"/>
              <a:buChar char="q"/>
            </a:pPr>
            <a:r>
              <a:rPr lang="en-US" altLang="en-US" sz="1200"/>
              <a:t>The output dataset is a scoring dataset for modeling dataset</a:t>
            </a:r>
          </a:p>
          <a:p>
            <a:pPr lvl="2">
              <a:lnSpc>
                <a:spcPct val="110000"/>
              </a:lnSpc>
              <a:buFont typeface="Wingdings" panose="05000000000000000000" pitchFamily="2" charset="2"/>
              <a:buChar char="q"/>
            </a:pPr>
            <a:r>
              <a:rPr lang="en-US" altLang="en-US" sz="1200"/>
              <a:t>The output dataset name should be </a:t>
            </a:r>
            <a:r>
              <a:rPr lang="en-US" altLang="en-US" sz="1200" smtClean="0">
                <a:solidFill>
                  <a:srgbClr val="FF0000"/>
                </a:solidFill>
              </a:rPr>
              <a:t>yourmodelingdatasetname</a:t>
            </a:r>
            <a:r>
              <a:rPr lang="en-US" sz="1200" smtClean="0">
                <a:solidFill>
                  <a:srgbClr val="FF0000"/>
                </a:solidFill>
              </a:rPr>
              <a:t>_SCRG_NEW</a:t>
            </a:r>
          </a:p>
          <a:p>
            <a:pPr lvl="2">
              <a:lnSpc>
                <a:spcPct val="110000"/>
              </a:lnSpc>
              <a:buFont typeface="Wingdings" panose="05000000000000000000" pitchFamily="2" charset="2"/>
              <a:buChar char="q"/>
            </a:pPr>
            <a:r>
              <a:rPr lang="en-US" sz="1200" smtClean="0"/>
              <a:t>The output dataset should have the following variables</a:t>
            </a:r>
          </a:p>
          <a:p>
            <a:pPr lvl="3">
              <a:lnSpc>
                <a:spcPct val="110000"/>
              </a:lnSpc>
              <a:buFont typeface="Wingdings" panose="05000000000000000000" pitchFamily="2" charset="2"/>
              <a:buChar char="Ø"/>
            </a:pPr>
            <a:r>
              <a:rPr lang="en-US" sz="1200" smtClean="0"/>
              <a:t>Response variable </a:t>
            </a:r>
          </a:p>
          <a:p>
            <a:pPr lvl="3">
              <a:lnSpc>
                <a:spcPct val="110000"/>
              </a:lnSpc>
              <a:buFont typeface="Wingdings" panose="05000000000000000000" pitchFamily="2" charset="2"/>
              <a:buChar char="Ø"/>
            </a:pPr>
            <a:r>
              <a:rPr lang="en-US" sz="1200" smtClean="0"/>
              <a:t>Split variable which split data into training, holdout dataset and else if you want to)</a:t>
            </a:r>
          </a:p>
          <a:p>
            <a:pPr lvl="3">
              <a:lnSpc>
                <a:spcPct val="110000"/>
              </a:lnSpc>
              <a:buFont typeface="Wingdings" panose="05000000000000000000" pitchFamily="2" charset="2"/>
              <a:buChar char="Ø"/>
            </a:pPr>
            <a:r>
              <a:rPr lang="en-US" sz="1200" smtClean="0"/>
              <a:t>Prediction using initial finialized model (base model) – please name it as </a:t>
            </a:r>
            <a:r>
              <a:rPr lang="en-US" sz="1200">
                <a:solidFill>
                  <a:srgbClr val="FF0000"/>
                </a:solidFill>
              </a:rPr>
              <a:t>ANA_MD_SCRG</a:t>
            </a:r>
            <a:endParaRPr lang="en-US" sz="1200" smtClean="0">
              <a:solidFill>
                <a:srgbClr val="FF0000"/>
              </a:solidFill>
            </a:endParaRPr>
          </a:p>
          <a:p>
            <a:pPr lvl="3">
              <a:lnSpc>
                <a:spcPct val="110000"/>
              </a:lnSpc>
              <a:buFont typeface="Wingdings" panose="05000000000000000000" pitchFamily="2" charset="2"/>
              <a:buChar char="Ø"/>
            </a:pPr>
            <a:r>
              <a:rPr lang="en-US" sz="1200" smtClean="0"/>
              <a:t>Prediction using new model from feature selection step – please name it as </a:t>
            </a:r>
            <a:r>
              <a:rPr lang="en-US" sz="1200">
                <a:solidFill>
                  <a:srgbClr val="FF0000"/>
                </a:solidFill>
              </a:rPr>
              <a:t>NEW_MD_SCRG</a:t>
            </a:r>
            <a:endParaRPr lang="en-US" sz="1200" smtClean="0">
              <a:solidFill>
                <a:srgbClr val="FF0000"/>
              </a:solidFill>
            </a:endParaRPr>
          </a:p>
          <a:p>
            <a:pPr lvl="3">
              <a:lnSpc>
                <a:spcPct val="110000"/>
              </a:lnSpc>
              <a:buFont typeface="Wingdings" panose="05000000000000000000" pitchFamily="2" charset="2"/>
              <a:buChar char="Ø"/>
            </a:pPr>
            <a:r>
              <a:rPr lang="en-US" sz="1200" smtClean="0"/>
              <a:t>Prediction using selected model from last iteration – please name it as </a:t>
            </a:r>
            <a:r>
              <a:rPr lang="en-US" sz="1200" smtClean="0">
                <a:solidFill>
                  <a:srgbClr val="FF0000"/>
                </a:solidFill>
              </a:rPr>
              <a:t>OLD_MD_SCRG</a:t>
            </a:r>
          </a:p>
          <a:p>
            <a:pPr marL="635000" lvl="3" indent="-171450">
              <a:lnSpc>
                <a:spcPct val="110000"/>
              </a:lnSpc>
              <a:buFont typeface="Wingdings" panose="05000000000000000000" pitchFamily="2" charset="2"/>
              <a:buChar char="q"/>
            </a:pPr>
            <a:r>
              <a:rPr lang="en-US" sz="1200" smtClean="0"/>
              <a:t> Drop all intermediate datasets except models used for scoring and final scoring dataset</a:t>
            </a:r>
            <a:endParaRPr lang="en-US" sz="120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2 – Feature Selection Step</a:t>
            </a:r>
            <a:endParaRPr lang="en-US"/>
          </a:p>
        </p:txBody>
      </p:sp>
    </p:spTree>
    <p:extLst>
      <p:ext uri="{BB962C8B-B14F-4D97-AF65-F5344CB8AC3E}">
        <p14:creationId xmlns:p14="http://schemas.microsoft.com/office/powerpoint/2010/main" val="2061774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77447"/>
            <a:ext cx="8534400" cy="57281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Example to </a:t>
            </a:r>
            <a:r>
              <a:rPr lang="en-US" altLang="en-US" sz="1200" b="1"/>
              <a:t>generate base model using proc logistic for binary response</a:t>
            </a:r>
          </a:p>
          <a:p>
            <a:pPr marL="230187" lvl="1" indent="0">
              <a:lnSpc>
                <a:spcPct val="110000"/>
              </a:lnSpc>
              <a:buNone/>
            </a:pPr>
            <a:endParaRPr lang="en-US" altLang="en-US" sz="1200" smtClean="0"/>
          </a:p>
          <a:p>
            <a:pPr marL="223837" lvl="1" indent="0">
              <a:buNone/>
            </a:pPr>
            <a:r>
              <a:rPr lang="en-US" sz="1100">
                <a:solidFill>
                  <a:srgbClr val="0000FF"/>
                </a:solidFill>
                <a:latin typeface="Arial" panose="020B0604020202020204" pitchFamily="34" charset="0"/>
                <a:cs typeface="Arial" panose="020B0604020202020204" pitchFamily="34" charset="0"/>
              </a:rPr>
              <a:t>libname</a:t>
            </a:r>
            <a:r>
              <a:rPr lang="en-US" sz="1100">
                <a:solidFill>
                  <a:srgbClr val="000000"/>
                </a:solidFill>
                <a:latin typeface="Arial" panose="020B0604020202020204" pitchFamily="34" charset="0"/>
                <a:cs typeface="Arial" panose="020B0604020202020204" pitchFamily="34" charset="0"/>
              </a:rPr>
              <a:t> SAE_STC </a:t>
            </a:r>
            <a:r>
              <a:rPr lang="en-US" sz="1100">
                <a:solidFill>
                  <a:srgbClr val="0000FF"/>
                </a:solidFill>
                <a:latin typeface="Arial" panose="020B0604020202020204" pitchFamily="34" charset="0"/>
                <a:cs typeface="Arial" panose="020B0604020202020204" pitchFamily="34" charset="0"/>
              </a:rPr>
              <a:t>hadoop</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PORT</a:t>
            </a:r>
            <a:r>
              <a:rPr lang="en-US" sz="1100">
                <a:solidFill>
                  <a:srgbClr val="000000"/>
                </a:solidFill>
                <a:latin typeface="Arial" panose="020B0604020202020204" pitchFamily="34" charset="0"/>
                <a:cs typeface="Arial" panose="020B0604020202020204" pitchFamily="34" charset="0"/>
              </a:rPr>
              <a:t>=</a:t>
            </a:r>
            <a:r>
              <a:rPr lang="en-US" sz="1100" b="1">
                <a:solidFill>
                  <a:srgbClr val="008080"/>
                </a:solidFill>
                <a:latin typeface="Arial" panose="020B0604020202020204" pitchFamily="34" charset="0"/>
                <a:cs typeface="Arial" panose="020B0604020202020204" pitchFamily="34" charset="0"/>
              </a:rPr>
              <a:t>25006</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server</a:t>
            </a:r>
            <a:r>
              <a:rPr lang="en-US" sz="1100">
                <a:solidFill>
                  <a:srgbClr val="000000"/>
                </a:solidFill>
                <a:latin typeface="Arial" panose="020B0604020202020204" pitchFamily="34" charset="0"/>
                <a:cs typeface="Arial" panose="020B0604020202020204" pitchFamily="34" charset="0"/>
              </a:rPr>
              <a:t>=</a:t>
            </a:r>
            <a:r>
              <a:rPr lang="en-US" sz="1100" smtClean="0">
                <a:solidFill>
                  <a:srgbClr val="800080"/>
                </a:solidFill>
                <a:latin typeface="Arial" panose="020B0604020202020204" pitchFamily="34" charset="0"/>
                <a:cs typeface="Arial" panose="020B0604020202020204" pitchFamily="34" charset="0"/>
              </a:rPr>
              <a:t>'hive.sys.cigna.com'</a:t>
            </a:r>
            <a:r>
              <a:rPr lang="en-US" sz="1100" smtClean="0">
                <a:solidFill>
                  <a:srgbClr val="000000"/>
                </a:solidFill>
                <a:latin typeface="Arial" panose="020B0604020202020204" pitchFamily="34" charset="0"/>
                <a:cs typeface="Arial" panose="020B0604020202020204" pitchFamily="34" charset="0"/>
              </a:rPr>
              <a:t> subprotocol=hive2 HDFS_TEMPDIR</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'hdfs://nameservice1/saseg'</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schema</a:t>
            </a:r>
            <a:r>
              <a:rPr lang="en-US" sz="1100">
                <a:solidFill>
                  <a:srgbClr val="000000"/>
                </a:solidFill>
                <a:latin typeface="Arial" panose="020B0604020202020204" pitchFamily="34" charset="0"/>
                <a:cs typeface="Arial" panose="020B0604020202020204" pitchFamily="34" charset="0"/>
              </a:rPr>
              <a:t>=OPENSAE_STATIC </a:t>
            </a:r>
          </a:p>
          <a:p>
            <a:pPr marL="223837" lvl="1" indent="0">
              <a:buNone/>
            </a:pPr>
            <a:r>
              <a:rPr lang="en-US" sz="1100" smtClean="0">
                <a:solidFill>
                  <a:srgbClr val="0000FF"/>
                </a:solidFill>
                <a:latin typeface="Arial" panose="020B0604020202020204" pitchFamily="34" charset="0"/>
                <a:cs typeface="Arial" panose="020B0604020202020204" pitchFamily="34" charset="0"/>
              </a:rPr>
              <a:t>DBMAX_TEXT</a:t>
            </a:r>
            <a:r>
              <a:rPr lang="en-US" sz="1100" smtClean="0">
                <a:solidFill>
                  <a:srgbClr val="000000"/>
                </a:solidFill>
                <a:latin typeface="Arial" panose="020B0604020202020204" pitchFamily="34" charset="0"/>
                <a:cs typeface="Arial" panose="020B0604020202020204" pitchFamily="34" charset="0"/>
              </a:rPr>
              <a:t>=</a:t>
            </a:r>
            <a:r>
              <a:rPr lang="en-US" sz="1100" b="1" smtClean="0">
                <a:solidFill>
                  <a:srgbClr val="008080"/>
                </a:solidFill>
                <a:latin typeface="Arial" panose="020B0604020202020204" pitchFamily="34" charset="0"/>
                <a:cs typeface="Arial" panose="020B0604020202020204" pitchFamily="34" charset="0"/>
              </a:rPr>
              <a:t>30</a:t>
            </a:r>
            <a:r>
              <a:rPr lang="en-US" sz="1100" smtClean="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dbconinit</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"set hive.exec.parallel=true"</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properties</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'mapred.job.queue.name=sas.g_hadoop_d_sas_developers'</a:t>
            </a:r>
            <a:r>
              <a:rPr lang="en-US" sz="1100">
                <a:solidFill>
                  <a:srgbClr val="000000"/>
                </a:solidFill>
                <a:latin typeface="Arial" panose="020B0604020202020204" pitchFamily="34" charset="0"/>
                <a:cs typeface="Arial" panose="020B0604020202020204" pitchFamily="34" charset="0"/>
              </a:rPr>
              <a:t>;</a:t>
            </a:r>
          </a:p>
          <a:p>
            <a:pPr marL="223837" lvl="1" indent="0">
              <a:buNone/>
            </a:pPr>
            <a:endParaRPr lang="en-US" sz="1100" smtClean="0">
              <a:solidFill>
                <a:srgbClr val="000000"/>
              </a:solidFill>
              <a:latin typeface="Arial" panose="020B0604020202020204" pitchFamily="34" charset="0"/>
              <a:cs typeface="Arial" panose="020B0604020202020204" pitchFamily="34" charset="0"/>
            </a:endParaRPr>
          </a:p>
          <a:p>
            <a:pPr marL="223837" lvl="1" indent="0">
              <a:buNone/>
            </a:pPr>
            <a:r>
              <a:rPr lang="en-US" sz="1100" smtClean="0">
                <a:solidFill>
                  <a:srgbClr val="0000FF"/>
                </a:solidFill>
                <a:latin typeface="Arial" panose="020B0604020202020204" pitchFamily="34" charset="0"/>
                <a:cs typeface="Arial" panose="020B0604020202020204" pitchFamily="34" charset="0"/>
              </a:rPr>
              <a:t>libname</a:t>
            </a:r>
            <a:r>
              <a:rPr lang="en-US" sz="1100" smtClean="0">
                <a:solidFill>
                  <a:srgbClr val="000000"/>
                </a:solidFill>
                <a:latin typeface="Arial" panose="020B0604020202020204" pitchFamily="34" charset="0"/>
                <a:cs typeface="Arial" panose="020B0604020202020204" pitchFamily="34" charset="0"/>
              </a:rPr>
              <a:t> CM_SCRH </a:t>
            </a:r>
            <a:r>
              <a:rPr lang="en-US" sz="1100" smtClean="0">
                <a:solidFill>
                  <a:srgbClr val="0000FF"/>
                </a:solidFill>
                <a:latin typeface="Arial" panose="020B0604020202020204" pitchFamily="34" charset="0"/>
                <a:cs typeface="Arial" panose="020B0604020202020204" pitchFamily="34" charset="0"/>
              </a:rPr>
              <a:t>hadoop</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PORT</a:t>
            </a:r>
            <a:r>
              <a:rPr lang="en-US" sz="1100" smtClean="0">
                <a:solidFill>
                  <a:srgbClr val="000000"/>
                </a:solidFill>
                <a:latin typeface="Arial" panose="020B0604020202020204" pitchFamily="34" charset="0"/>
                <a:cs typeface="Arial" panose="020B0604020202020204" pitchFamily="34" charset="0"/>
              </a:rPr>
              <a:t>=</a:t>
            </a:r>
            <a:r>
              <a:rPr lang="en-US" sz="1100" b="1" smtClean="0">
                <a:solidFill>
                  <a:srgbClr val="008080"/>
                </a:solidFill>
                <a:latin typeface="Arial" panose="020B0604020202020204" pitchFamily="34" charset="0"/>
                <a:cs typeface="Arial" panose="020B0604020202020204" pitchFamily="34" charset="0"/>
              </a:rPr>
              <a:t>25006</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server</a:t>
            </a:r>
            <a:r>
              <a:rPr lang="en-US" sz="1100" smtClean="0">
                <a:solidFill>
                  <a:srgbClr val="000000"/>
                </a:solidFill>
                <a:latin typeface="Arial" panose="020B0604020202020204" pitchFamily="34" charset="0"/>
                <a:cs typeface="Arial" panose="020B0604020202020204" pitchFamily="34" charset="0"/>
              </a:rPr>
              <a:t>=</a:t>
            </a:r>
            <a:r>
              <a:rPr lang="en-US" sz="1100" smtClean="0">
                <a:solidFill>
                  <a:srgbClr val="800080"/>
                </a:solidFill>
                <a:latin typeface="Arial" panose="020B0604020202020204" pitchFamily="34" charset="0"/>
                <a:cs typeface="Arial" panose="020B0604020202020204" pitchFamily="34" charset="0"/>
              </a:rPr>
              <a:t>'hive.sys.cigna.com'</a:t>
            </a:r>
            <a:endParaRPr lang="en-US" sz="1100" smtClean="0">
              <a:solidFill>
                <a:srgbClr val="000000"/>
              </a:solidFill>
              <a:latin typeface="Arial" panose="020B0604020202020204" pitchFamily="34" charset="0"/>
              <a:cs typeface="Arial" panose="020B0604020202020204" pitchFamily="34" charset="0"/>
            </a:endParaRPr>
          </a:p>
          <a:p>
            <a:pPr marL="223837" lvl="1" indent="0">
              <a:buNone/>
            </a:pPr>
            <a:r>
              <a:rPr lang="en-US" sz="1100" smtClean="0">
                <a:solidFill>
                  <a:srgbClr val="000000"/>
                </a:solidFill>
                <a:latin typeface="Arial" panose="020B0604020202020204" pitchFamily="34" charset="0"/>
                <a:cs typeface="Arial" panose="020B0604020202020204" pitchFamily="34" charset="0"/>
              </a:rPr>
              <a:t>subprotocol=hive2 HDFS_TEMPDIR=</a:t>
            </a:r>
            <a:r>
              <a:rPr lang="en-US" sz="1100" smtClean="0">
                <a:solidFill>
                  <a:srgbClr val="800080"/>
                </a:solidFill>
                <a:latin typeface="Arial" panose="020B0604020202020204" pitchFamily="34" charset="0"/>
                <a:cs typeface="Arial" panose="020B0604020202020204" pitchFamily="34" charset="0"/>
              </a:rPr>
              <a:t>'hdfs://nameservice1/saseg'</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schema</a:t>
            </a:r>
            <a:r>
              <a:rPr lang="en-US" sz="1100" smtClean="0">
                <a:solidFill>
                  <a:srgbClr val="000000"/>
                </a:solidFill>
                <a:latin typeface="Arial" panose="020B0604020202020204" pitchFamily="34" charset="0"/>
                <a:cs typeface="Arial" panose="020B0604020202020204" pitchFamily="34" charset="0"/>
              </a:rPr>
              <a:t>=CIMA_SCRATCH </a:t>
            </a:r>
          </a:p>
          <a:p>
            <a:pPr marL="223837" lvl="1" indent="0">
              <a:buNone/>
            </a:pPr>
            <a:r>
              <a:rPr lang="en-US" sz="1100" smtClean="0">
                <a:solidFill>
                  <a:srgbClr val="0000FF"/>
                </a:solidFill>
                <a:latin typeface="Arial" panose="020B0604020202020204" pitchFamily="34" charset="0"/>
                <a:cs typeface="Arial" panose="020B0604020202020204" pitchFamily="34" charset="0"/>
              </a:rPr>
              <a:t>DBMAX_TEXT</a:t>
            </a:r>
            <a:r>
              <a:rPr lang="en-US" sz="1100" smtClean="0">
                <a:solidFill>
                  <a:srgbClr val="000000"/>
                </a:solidFill>
                <a:latin typeface="Arial" panose="020B0604020202020204" pitchFamily="34" charset="0"/>
                <a:cs typeface="Arial" panose="020B0604020202020204" pitchFamily="34" charset="0"/>
              </a:rPr>
              <a:t>=</a:t>
            </a:r>
            <a:r>
              <a:rPr lang="en-US" sz="1100" b="1" smtClean="0">
                <a:solidFill>
                  <a:srgbClr val="008080"/>
                </a:solidFill>
                <a:latin typeface="Arial" panose="020B0604020202020204" pitchFamily="34" charset="0"/>
                <a:cs typeface="Arial" panose="020B0604020202020204" pitchFamily="34" charset="0"/>
              </a:rPr>
              <a:t>30</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dbconinit</a:t>
            </a:r>
            <a:r>
              <a:rPr lang="en-US" sz="1100" smtClean="0">
                <a:solidFill>
                  <a:srgbClr val="000000"/>
                </a:solidFill>
                <a:latin typeface="Arial" panose="020B0604020202020204" pitchFamily="34" charset="0"/>
                <a:cs typeface="Arial" panose="020B0604020202020204" pitchFamily="34" charset="0"/>
              </a:rPr>
              <a:t>=</a:t>
            </a:r>
            <a:r>
              <a:rPr lang="en-US" sz="1100" smtClean="0">
                <a:solidFill>
                  <a:srgbClr val="800080"/>
                </a:solidFill>
                <a:latin typeface="Arial" panose="020B0604020202020204" pitchFamily="34" charset="0"/>
                <a:cs typeface="Arial" panose="020B0604020202020204" pitchFamily="34" charset="0"/>
              </a:rPr>
              <a:t>"set hive.exec.parallel=true"</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properties</a:t>
            </a:r>
            <a:r>
              <a:rPr lang="en-US" sz="1100" smtClean="0">
                <a:solidFill>
                  <a:srgbClr val="000000"/>
                </a:solidFill>
                <a:latin typeface="Arial" panose="020B0604020202020204" pitchFamily="34" charset="0"/>
                <a:cs typeface="Arial" panose="020B0604020202020204" pitchFamily="34" charset="0"/>
              </a:rPr>
              <a:t>=</a:t>
            </a:r>
            <a:r>
              <a:rPr lang="en-US" sz="1100" smtClean="0">
                <a:solidFill>
                  <a:srgbClr val="800080"/>
                </a:solidFill>
                <a:latin typeface="Arial" panose="020B0604020202020204" pitchFamily="34" charset="0"/>
                <a:cs typeface="Arial" panose="020B0604020202020204" pitchFamily="34" charset="0"/>
              </a:rPr>
              <a:t>'mapred.job.queue.name=sas.g_hadoop_d_sas_developers'</a:t>
            </a:r>
            <a:r>
              <a:rPr lang="en-US" sz="1100" smtClean="0">
                <a:solidFill>
                  <a:srgbClr val="000000"/>
                </a:solidFill>
                <a:latin typeface="Arial" panose="020B0604020202020204" pitchFamily="34" charset="0"/>
                <a:cs typeface="Arial" panose="020B0604020202020204" pitchFamily="34" charset="0"/>
              </a:rPr>
              <a:t>;</a:t>
            </a:r>
          </a:p>
          <a:p>
            <a:endParaRPr lang="en-US" sz="1100" smtClean="0">
              <a:solidFill>
                <a:srgbClr val="000000"/>
              </a:solidFill>
              <a:latin typeface="Arial" panose="020B0604020202020204" pitchFamily="34" charset="0"/>
              <a:cs typeface="Arial" panose="020B0604020202020204" pitchFamily="34" charset="0"/>
            </a:endParaRPr>
          </a:p>
          <a:p>
            <a:pPr marL="223837" lvl="1" indent="0">
              <a:buNone/>
            </a:pPr>
            <a:r>
              <a:rPr lang="en-US" sz="1100" b="1" smtClean="0">
                <a:solidFill>
                  <a:srgbClr val="000080"/>
                </a:solidFill>
                <a:latin typeface="Arial" panose="020B0604020202020204" pitchFamily="34" charset="0"/>
                <a:cs typeface="Arial" panose="020B0604020202020204" pitchFamily="34" charset="0"/>
              </a:rPr>
              <a:t>PROC</a:t>
            </a:r>
            <a:r>
              <a:rPr lang="en-US" sz="1100" smtClean="0">
                <a:solidFill>
                  <a:srgbClr val="000000"/>
                </a:solidFill>
                <a:latin typeface="Arial" panose="020B0604020202020204" pitchFamily="34" charset="0"/>
                <a:cs typeface="Arial" panose="020B0604020202020204" pitchFamily="34" charset="0"/>
              </a:rPr>
              <a:t> </a:t>
            </a:r>
            <a:r>
              <a:rPr lang="en-US" sz="1100" b="1">
                <a:solidFill>
                  <a:srgbClr val="000080"/>
                </a:solidFill>
                <a:latin typeface="Arial" panose="020B0604020202020204" pitchFamily="34" charset="0"/>
                <a:cs typeface="Arial" panose="020B0604020202020204" pitchFamily="34" charset="0"/>
              </a:rPr>
              <a:t>SQL</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NOERRORSTOP</a:t>
            </a:r>
            <a:r>
              <a:rPr lang="en-US" sz="1100">
                <a:solidFill>
                  <a:srgbClr val="000000"/>
                </a:solidFill>
                <a:latin typeface="Arial" panose="020B0604020202020204" pitchFamily="34" charset="0"/>
                <a:cs typeface="Arial" panose="020B0604020202020204" pitchFamily="34" charset="0"/>
              </a:rPr>
              <a:t>;    </a:t>
            </a:r>
          </a:p>
          <a:p>
            <a:pPr marL="0"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CONNECT</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TO</a:t>
            </a:r>
            <a:r>
              <a:rPr lang="en-US" sz="1100">
                <a:solidFill>
                  <a:srgbClr val="000000"/>
                </a:solidFill>
                <a:latin typeface="Arial" panose="020B0604020202020204" pitchFamily="34" charset="0"/>
                <a:cs typeface="Arial" panose="020B0604020202020204" pitchFamily="34" charset="0"/>
              </a:rPr>
              <a:t> HADOOP </a:t>
            </a:r>
            <a:r>
              <a:rPr lang="en-US" sz="1100" smtClean="0">
                <a:solidFill>
                  <a:srgbClr val="000000"/>
                </a:solidFill>
                <a:latin typeface="Arial" panose="020B0604020202020204" pitchFamily="34" charset="0"/>
                <a:cs typeface="Arial" panose="020B0604020202020204" pitchFamily="34" charset="0"/>
              </a:rPr>
              <a:t>(</a:t>
            </a:r>
            <a:r>
              <a:rPr lang="en-US" sz="1100">
                <a:solidFill>
                  <a:srgbClr val="000000"/>
                </a:solidFill>
                <a:latin typeface="Arial" panose="020B0604020202020204" pitchFamily="34" charset="0"/>
                <a:cs typeface="Arial" panose="020B0604020202020204" pitchFamily="34" charset="0"/>
              </a:rPr>
              <a:t>SERVER=</a:t>
            </a:r>
            <a:r>
              <a:rPr lang="en-US" sz="1100">
                <a:solidFill>
                  <a:srgbClr val="800080"/>
                </a:solidFill>
                <a:latin typeface="Arial" panose="020B0604020202020204" pitchFamily="34" charset="0"/>
                <a:cs typeface="Arial" panose="020B0604020202020204" pitchFamily="34" charset="0"/>
              </a:rPr>
              <a:t>'hive.sys.cigna.com'</a:t>
            </a:r>
            <a:r>
              <a:rPr lang="en-US" sz="1100">
                <a:solidFill>
                  <a:srgbClr val="000000"/>
                </a:solidFill>
                <a:latin typeface="Arial" panose="020B0604020202020204" pitchFamily="34" charset="0"/>
                <a:cs typeface="Arial" panose="020B0604020202020204" pitchFamily="34" charset="0"/>
              </a:rPr>
              <a:t> PORT=</a:t>
            </a:r>
            <a:r>
              <a:rPr lang="en-US" sz="1100" b="1">
                <a:solidFill>
                  <a:srgbClr val="008080"/>
                </a:solidFill>
                <a:latin typeface="Arial" panose="020B0604020202020204" pitchFamily="34" charset="0"/>
                <a:cs typeface="Arial" panose="020B0604020202020204" pitchFamily="34" charset="0"/>
              </a:rPr>
              <a:t>25006</a:t>
            </a:r>
            <a:r>
              <a:rPr lang="en-US" sz="1100" smtClean="0">
                <a:solidFill>
                  <a:srgbClr val="000000"/>
                </a:solidFill>
                <a:latin typeface="Arial" panose="020B0604020202020204" pitchFamily="34" charset="0"/>
                <a:cs typeface="Arial" panose="020B0604020202020204" pitchFamily="34" charset="0"/>
              </a:rPr>
              <a:t> </a:t>
            </a:r>
            <a:r>
              <a:rPr lang="en-US" sz="1100">
                <a:solidFill>
                  <a:srgbClr val="000000"/>
                </a:solidFill>
                <a:latin typeface="Arial" panose="020B0604020202020204" pitchFamily="34" charset="0"/>
                <a:cs typeface="Arial" panose="020B0604020202020204" pitchFamily="34" charset="0"/>
              </a:rPr>
              <a:t>); </a:t>
            </a:r>
          </a:p>
          <a:p>
            <a:pPr marL="0"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EXECUTE</a:t>
            </a:r>
            <a:r>
              <a:rPr lang="en-US" sz="1100">
                <a:solidFill>
                  <a:srgbClr val="000000"/>
                </a:solidFill>
                <a:latin typeface="Arial" panose="020B0604020202020204" pitchFamily="34" charset="0"/>
                <a:cs typeface="Arial" panose="020B0604020202020204" pitchFamily="34" charset="0"/>
              </a:rPr>
              <a:t> (set mapred.job.queue.name=root.g_hadoop_p_cima) </a:t>
            </a:r>
            <a:r>
              <a:rPr lang="en-US" sz="1100">
                <a:solidFill>
                  <a:srgbClr val="0000FF"/>
                </a:solidFill>
                <a:latin typeface="Arial" panose="020B0604020202020204" pitchFamily="34" charset="0"/>
                <a:cs typeface="Arial" panose="020B0604020202020204" pitchFamily="34" charset="0"/>
              </a:rPr>
              <a:t>by</a:t>
            </a:r>
            <a:r>
              <a:rPr lang="en-US" sz="1100">
                <a:solidFill>
                  <a:srgbClr val="000000"/>
                </a:solidFill>
                <a:latin typeface="Arial" panose="020B0604020202020204" pitchFamily="34" charset="0"/>
                <a:cs typeface="Arial" panose="020B0604020202020204" pitchFamily="34" charset="0"/>
              </a:rPr>
              <a:t> hadoop; </a:t>
            </a:r>
          </a:p>
          <a:p>
            <a:pPr marL="0"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EXECUTE</a:t>
            </a:r>
            <a:r>
              <a:rPr lang="en-US" sz="1100">
                <a:solidFill>
                  <a:srgbClr val="000000"/>
                </a:solidFill>
                <a:latin typeface="Arial" panose="020B0604020202020204" pitchFamily="34" charset="0"/>
                <a:cs typeface="Arial" panose="020B0604020202020204" pitchFamily="34" charset="0"/>
              </a:rPr>
              <a:t> (DROP TABLE CIMA_SCRATCH.C71318_MD_TRAIN) </a:t>
            </a:r>
            <a:r>
              <a:rPr lang="en-US" sz="1100">
                <a:solidFill>
                  <a:srgbClr val="0000FF"/>
                </a:solidFill>
                <a:latin typeface="Arial" panose="020B0604020202020204" pitchFamily="34" charset="0"/>
                <a:cs typeface="Arial" panose="020B0604020202020204" pitchFamily="34" charset="0"/>
              </a:rPr>
              <a:t>by</a:t>
            </a:r>
            <a:r>
              <a:rPr lang="en-US" sz="1100">
                <a:solidFill>
                  <a:srgbClr val="000000"/>
                </a:solidFill>
                <a:latin typeface="Arial" panose="020B0604020202020204" pitchFamily="34" charset="0"/>
                <a:cs typeface="Arial" panose="020B0604020202020204" pitchFamily="34" charset="0"/>
              </a:rPr>
              <a:t> hadoop;</a:t>
            </a:r>
          </a:p>
          <a:p>
            <a:pPr marL="223837" lvl="1" indent="0">
              <a:buNone/>
            </a:pPr>
            <a:r>
              <a:rPr lang="en-US" sz="1100" b="1">
                <a:solidFill>
                  <a:srgbClr val="000080"/>
                </a:solidFill>
                <a:latin typeface="Arial" panose="020B0604020202020204" pitchFamily="34" charset="0"/>
                <a:cs typeface="Arial" panose="020B0604020202020204" pitchFamily="34" charset="0"/>
              </a:rPr>
              <a:t>QUIT</a:t>
            </a:r>
            <a:r>
              <a:rPr lang="en-US" sz="1100">
                <a:solidFill>
                  <a:srgbClr val="000000"/>
                </a:solidFill>
                <a:latin typeface="Arial" panose="020B0604020202020204" pitchFamily="34" charset="0"/>
                <a:cs typeface="Arial" panose="020B0604020202020204" pitchFamily="34" charset="0"/>
              </a:rPr>
              <a:t>;</a:t>
            </a:r>
          </a:p>
          <a:p>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b="1">
                <a:solidFill>
                  <a:srgbClr val="000080"/>
                </a:solidFill>
                <a:latin typeface="Arial" panose="020B0604020202020204" pitchFamily="34" charset="0"/>
                <a:cs typeface="Arial" panose="020B0604020202020204" pitchFamily="34" charset="0"/>
              </a:rPr>
              <a:t>RUN</a:t>
            </a:r>
            <a:r>
              <a:rPr lang="en-US" sz="1100">
                <a:solidFill>
                  <a:srgbClr val="000000"/>
                </a:solidFill>
                <a:latin typeface="Arial" panose="020B0604020202020204" pitchFamily="34" charset="0"/>
                <a:cs typeface="Arial" panose="020B0604020202020204" pitchFamily="34" charset="0"/>
              </a:rPr>
              <a:t>;</a:t>
            </a:r>
          </a:p>
          <a:p>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b="1">
                <a:solidFill>
                  <a:srgbClr val="000080"/>
                </a:solidFill>
                <a:latin typeface="Arial" panose="020B0604020202020204" pitchFamily="34" charset="0"/>
                <a:cs typeface="Arial" panose="020B0604020202020204" pitchFamily="34" charset="0"/>
              </a:rPr>
              <a:t>PROC</a:t>
            </a:r>
            <a:r>
              <a:rPr lang="en-US" sz="1100">
                <a:solidFill>
                  <a:srgbClr val="000000"/>
                </a:solidFill>
                <a:latin typeface="Arial" panose="020B0604020202020204" pitchFamily="34" charset="0"/>
                <a:cs typeface="Arial" panose="020B0604020202020204" pitchFamily="34" charset="0"/>
              </a:rPr>
              <a:t> </a:t>
            </a:r>
            <a:r>
              <a:rPr lang="en-US" sz="1100" b="1">
                <a:solidFill>
                  <a:srgbClr val="000080"/>
                </a:solidFill>
                <a:latin typeface="Arial" panose="020B0604020202020204" pitchFamily="34" charset="0"/>
                <a:cs typeface="Arial" panose="020B0604020202020204" pitchFamily="34" charset="0"/>
              </a:rPr>
              <a:t>LOGISTIC</a:t>
            </a:r>
            <a:r>
              <a:rPr lang="en-US" sz="110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DATA</a:t>
            </a:r>
            <a:r>
              <a:rPr lang="en-US" sz="1100" smtClean="0">
                <a:solidFill>
                  <a:srgbClr val="000000"/>
                </a:solidFill>
                <a:latin typeface="Arial" panose="020B0604020202020204" pitchFamily="34" charset="0"/>
                <a:cs typeface="Arial" panose="020B0604020202020204" pitchFamily="34" charset="0"/>
              </a:rPr>
              <a:t>=SAE_STC.C71318_WK1_TRN_MD </a:t>
            </a:r>
            <a:r>
              <a:rPr lang="en-US" sz="1100">
                <a:solidFill>
                  <a:srgbClr val="000000"/>
                </a:solidFill>
                <a:latin typeface="Arial" panose="020B0604020202020204" pitchFamily="34" charset="0"/>
                <a:cs typeface="Arial" panose="020B0604020202020204" pitchFamily="34" charset="0"/>
              </a:rPr>
              <a:t>(</a:t>
            </a:r>
            <a:r>
              <a:rPr lang="en-US" sz="1100">
                <a:solidFill>
                  <a:srgbClr val="0000FF"/>
                </a:solidFill>
                <a:latin typeface="Arial" panose="020B0604020202020204" pitchFamily="34" charset="0"/>
                <a:cs typeface="Arial" panose="020B0604020202020204" pitchFamily="34" charset="0"/>
              </a:rPr>
              <a:t>WHERE</a:t>
            </a:r>
            <a:r>
              <a:rPr lang="en-US" sz="1100">
                <a:solidFill>
                  <a:srgbClr val="000000"/>
                </a:solidFill>
                <a:latin typeface="Arial" panose="020B0604020202020204" pitchFamily="34" charset="0"/>
                <a:cs typeface="Arial" panose="020B0604020202020204" pitchFamily="34" charset="0"/>
              </a:rPr>
              <a:t>=(SUM_ATTEMPTS &lt;</a:t>
            </a:r>
            <a:r>
              <a:rPr lang="en-US" sz="1100" b="1">
                <a:solidFill>
                  <a:srgbClr val="008080"/>
                </a:solidFill>
                <a:latin typeface="Arial" panose="020B0604020202020204" pitchFamily="34" charset="0"/>
                <a:cs typeface="Arial" panose="020B0604020202020204" pitchFamily="34" charset="0"/>
              </a:rPr>
              <a:t>3</a:t>
            </a:r>
            <a:r>
              <a:rPr lang="en-US" sz="1100">
                <a:solidFill>
                  <a:srgbClr val="000000"/>
                </a:solidFill>
                <a:latin typeface="Arial" panose="020B0604020202020204" pitchFamily="34" charset="0"/>
                <a:cs typeface="Arial" panose="020B0604020202020204" pitchFamily="34" charset="0"/>
              </a:rPr>
              <a:t>)) </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OUTMODEL</a:t>
            </a:r>
            <a:r>
              <a:rPr lang="en-US" sz="1100" smtClean="0">
                <a:solidFill>
                  <a:srgbClr val="000000"/>
                </a:solidFill>
                <a:latin typeface="Arial" panose="020B0604020202020204" pitchFamily="34" charset="0"/>
                <a:cs typeface="Arial" panose="020B0604020202020204" pitchFamily="34" charset="0"/>
              </a:rPr>
              <a:t>=CM_SCRH.C71318_MD_TRAIN;</a:t>
            </a:r>
            <a:endParaRPr lang="en-US" sz="1100">
              <a:solidFill>
                <a:srgbClr val="000000"/>
              </a:solidFill>
              <a:latin typeface="Arial" panose="020B0604020202020204" pitchFamily="34" charset="0"/>
              <a:cs typeface="Arial" panose="020B0604020202020204" pitchFamily="34" charset="0"/>
            </a:endParaRPr>
          </a:p>
          <a:p>
            <a:pPr marL="0"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CLASS</a:t>
            </a:r>
            <a:r>
              <a:rPr lang="en-US" sz="1100">
                <a:solidFill>
                  <a:srgbClr val="000000"/>
                </a:solidFill>
                <a:latin typeface="Arial" panose="020B0604020202020204" pitchFamily="34" charset="0"/>
                <a:cs typeface="Arial" panose="020B0604020202020204" pitchFamily="34" charset="0"/>
              </a:rPr>
              <a:t> FACT_ID/ </a:t>
            </a:r>
            <a:r>
              <a:rPr lang="en-US" sz="1100">
                <a:solidFill>
                  <a:srgbClr val="0000FF"/>
                </a:solidFill>
                <a:latin typeface="Arial" panose="020B0604020202020204" pitchFamily="34" charset="0"/>
                <a:cs typeface="Arial" panose="020B0604020202020204" pitchFamily="34" charset="0"/>
              </a:rPr>
              <a:t>PARAM</a:t>
            </a:r>
            <a:r>
              <a:rPr lang="en-US" sz="1100">
                <a:solidFill>
                  <a:srgbClr val="000000"/>
                </a:solidFill>
                <a:latin typeface="Arial" panose="020B0604020202020204" pitchFamily="34" charset="0"/>
                <a:cs typeface="Arial" panose="020B0604020202020204" pitchFamily="34" charset="0"/>
              </a:rPr>
              <a:t> = REF;</a:t>
            </a:r>
          </a:p>
          <a:p>
            <a:pPr marL="0"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MODEL</a:t>
            </a:r>
            <a:r>
              <a:rPr lang="en-US" sz="1100">
                <a:solidFill>
                  <a:srgbClr val="000000"/>
                </a:solidFill>
                <a:latin typeface="Arial" panose="020B0604020202020204" pitchFamily="34" charset="0"/>
                <a:cs typeface="Arial" panose="020B0604020202020204" pitchFamily="34" charset="0"/>
              </a:rPr>
              <a:t> TEL_ENG_SUCCESS (</a:t>
            </a:r>
            <a:r>
              <a:rPr lang="en-US" sz="1100">
                <a:solidFill>
                  <a:srgbClr val="0000FF"/>
                </a:solidFill>
                <a:latin typeface="Arial" panose="020B0604020202020204" pitchFamily="34" charset="0"/>
                <a:cs typeface="Arial" panose="020B0604020202020204" pitchFamily="34" charset="0"/>
              </a:rPr>
              <a:t>EVENT</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"1"</a:t>
            </a:r>
            <a:r>
              <a:rPr lang="en-US" sz="1100">
                <a:solidFill>
                  <a:srgbClr val="000000"/>
                </a:solidFill>
                <a:latin typeface="Arial" panose="020B0604020202020204" pitchFamily="34" charset="0"/>
                <a:cs typeface="Arial" panose="020B0604020202020204" pitchFamily="34" charset="0"/>
              </a:rPr>
              <a:t>) = AGE IND_HRA RISK_SCORE_NUM_PRE SUM_ATTEMPTS </a:t>
            </a:r>
            <a:r>
              <a:rPr lang="en-US" sz="1100" smtClean="0">
                <a:solidFill>
                  <a:srgbClr val="000000"/>
                </a:solidFill>
                <a:latin typeface="Arial" panose="020B0604020202020204" pitchFamily="34" charset="0"/>
                <a:cs typeface="Arial" panose="020B0604020202020204" pitchFamily="34" charset="0"/>
              </a:rPr>
              <a:t>				FACT_ID/</a:t>
            </a:r>
            <a:r>
              <a:rPr lang="en-US" sz="1100" smtClean="0">
                <a:solidFill>
                  <a:srgbClr val="0000FF"/>
                </a:solidFill>
                <a:latin typeface="Arial" panose="020B0604020202020204" pitchFamily="34" charset="0"/>
                <a:cs typeface="Arial" panose="020B0604020202020204" pitchFamily="34" charset="0"/>
              </a:rPr>
              <a:t>SELECTION</a:t>
            </a:r>
            <a:r>
              <a:rPr lang="en-US" sz="1100" smtClean="0">
                <a:solidFill>
                  <a:srgbClr val="000000"/>
                </a:solidFill>
                <a:latin typeface="Arial" panose="020B0604020202020204" pitchFamily="34" charset="0"/>
                <a:cs typeface="Arial" panose="020B0604020202020204" pitchFamily="34" charset="0"/>
              </a:rPr>
              <a:t>=STEPWISE </a:t>
            </a:r>
            <a:r>
              <a:rPr lang="en-US" sz="1100">
                <a:solidFill>
                  <a:srgbClr val="0000FF"/>
                </a:solidFill>
                <a:latin typeface="Arial" panose="020B0604020202020204" pitchFamily="34" charset="0"/>
                <a:cs typeface="Arial" panose="020B0604020202020204" pitchFamily="34" charset="0"/>
              </a:rPr>
              <a:t>LACKFIT</a:t>
            </a:r>
            <a:r>
              <a:rPr lang="en-US" sz="1100">
                <a:solidFill>
                  <a:srgbClr val="000000"/>
                </a:solidFill>
                <a:latin typeface="Arial" panose="020B0604020202020204" pitchFamily="34" charset="0"/>
                <a:cs typeface="Arial" panose="020B0604020202020204" pitchFamily="34" charset="0"/>
              </a:rPr>
              <a:t>;</a:t>
            </a:r>
          </a:p>
          <a:p>
            <a:pPr marL="0" indent="0">
              <a:buNone/>
            </a:pPr>
            <a:r>
              <a:rPr lang="en-US" sz="1100" b="1">
                <a:solidFill>
                  <a:srgbClr val="000080"/>
                </a:solidFill>
                <a:latin typeface="Arial" panose="020B0604020202020204" pitchFamily="34" charset="0"/>
                <a:cs typeface="Arial" panose="020B0604020202020204" pitchFamily="34" charset="0"/>
              </a:rPr>
              <a:t> </a:t>
            </a:r>
            <a:r>
              <a:rPr lang="en-US" sz="1100" b="1" smtClean="0">
                <a:solidFill>
                  <a:srgbClr val="000080"/>
                </a:solidFill>
                <a:latin typeface="Arial" panose="020B0604020202020204" pitchFamily="34" charset="0"/>
                <a:cs typeface="Arial" panose="020B0604020202020204" pitchFamily="34" charset="0"/>
              </a:rPr>
              <a:t>     RUN</a:t>
            </a:r>
            <a:r>
              <a:rPr lang="en-US" sz="1100">
                <a:solidFill>
                  <a:srgbClr val="000000"/>
                </a:solidFill>
                <a:latin typeface="Arial" panose="020B0604020202020204" pitchFamily="34" charset="0"/>
                <a:cs typeface="Arial" panose="020B0604020202020204" pitchFamily="34" charset="0"/>
              </a:rPr>
              <a:t>;</a:t>
            </a:r>
            <a:endParaRPr lang="en-US" alt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2 – Feature Selection Step: Base Model Example</a:t>
            </a:r>
            <a:endParaRPr lang="en-US"/>
          </a:p>
        </p:txBody>
      </p:sp>
    </p:spTree>
    <p:extLst>
      <p:ext uri="{BB962C8B-B14F-4D97-AF65-F5344CB8AC3E}">
        <p14:creationId xmlns:p14="http://schemas.microsoft.com/office/powerpoint/2010/main" val="126932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53647"/>
            <a:ext cx="8534400" cy="57281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Input dataset</a:t>
            </a:r>
          </a:p>
          <a:p>
            <a:pPr lvl="1">
              <a:lnSpc>
                <a:spcPct val="110000"/>
              </a:lnSpc>
              <a:buFont typeface="Wingdings" panose="05000000000000000000" pitchFamily="2" charset="2"/>
              <a:buChar char="q"/>
            </a:pPr>
            <a:r>
              <a:rPr lang="en-US" altLang="en-US" sz="1200" smtClean="0"/>
              <a:t>Scored modeling dataset from feature selection step</a:t>
            </a:r>
          </a:p>
          <a:p>
            <a:pPr marL="454025" lvl="2" indent="0">
              <a:lnSpc>
                <a:spcPct val="110000"/>
              </a:lnSpc>
              <a:buNone/>
            </a:pPr>
            <a:endParaRPr lang="en-US" altLang="en-US" sz="1200" smtClean="0"/>
          </a:p>
          <a:p>
            <a:pPr>
              <a:lnSpc>
                <a:spcPct val="110000"/>
              </a:lnSpc>
              <a:buFont typeface="Wingdings" pitchFamily="2" charset="2"/>
              <a:buChar char="§"/>
            </a:pPr>
            <a:r>
              <a:rPr lang="en-US" altLang="en-US" sz="1200" b="1" smtClean="0"/>
              <a:t>Output dataset required</a:t>
            </a:r>
          </a:p>
          <a:p>
            <a:pPr lvl="1">
              <a:lnSpc>
                <a:spcPct val="110000"/>
              </a:lnSpc>
              <a:buFont typeface="Wingdings" panose="05000000000000000000" pitchFamily="2" charset="2"/>
              <a:buChar char="q"/>
            </a:pPr>
            <a:r>
              <a:rPr lang="en-US" altLang="en-US" sz="1200" smtClean="0"/>
              <a:t>Model performance criteria comparison result table</a:t>
            </a:r>
          </a:p>
          <a:p>
            <a:pPr lvl="2">
              <a:lnSpc>
                <a:spcPct val="110000"/>
              </a:lnSpc>
              <a:buFont typeface="Wingdings" panose="05000000000000000000" pitchFamily="2" charset="2"/>
              <a:buChar char="Ø"/>
            </a:pPr>
            <a:r>
              <a:rPr lang="en-US" altLang="en-US" sz="1200" smtClean="0"/>
              <a:t>Please also share it in a schema which business partner can see or use if you develop your own program</a:t>
            </a:r>
          </a:p>
          <a:p>
            <a:pPr lvl="1">
              <a:lnSpc>
                <a:spcPct val="110000"/>
              </a:lnSpc>
              <a:buFont typeface="Wingdings" panose="05000000000000000000" pitchFamily="2" charset="2"/>
              <a:buChar char="q"/>
            </a:pPr>
            <a:r>
              <a:rPr lang="en-US" altLang="en-US" sz="1200" smtClean="0"/>
              <a:t>Model performance criteria comparison result table for model (You can see an example in page 18)</a:t>
            </a:r>
          </a:p>
          <a:p>
            <a:pPr lvl="2">
              <a:lnSpc>
                <a:spcPct val="110000"/>
              </a:lnSpc>
              <a:buFont typeface="Wingdings" panose="05000000000000000000" pitchFamily="2" charset="2"/>
              <a:buChar char="Ø"/>
            </a:pPr>
            <a:r>
              <a:rPr lang="en-US" altLang="en-US" sz="1200"/>
              <a:t>d</a:t>
            </a:r>
            <a:r>
              <a:rPr lang="en-US" altLang="en-US" sz="1200" smtClean="0"/>
              <a:t>ate (Run date)</a:t>
            </a:r>
          </a:p>
          <a:p>
            <a:pPr lvl="2">
              <a:lnSpc>
                <a:spcPct val="110000"/>
              </a:lnSpc>
              <a:buFont typeface="Wingdings" panose="05000000000000000000" pitchFamily="2" charset="2"/>
              <a:buChar char="Ø"/>
            </a:pPr>
            <a:r>
              <a:rPr lang="en-US" altLang="en-US" sz="1200"/>
              <a:t>s</a:t>
            </a:r>
            <a:r>
              <a:rPr lang="en-US" altLang="en-US" sz="1200" smtClean="0"/>
              <a:t>tat (Statistic name used for comparing new model with selected model from last iteration)</a:t>
            </a:r>
          </a:p>
          <a:p>
            <a:pPr lvl="3">
              <a:lnSpc>
                <a:spcPct val="110000"/>
              </a:lnSpc>
              <a:buFontTx/>
              <a:buChar char="-"/>
            </a:pPr>
            <a:r>
              <a:rPr lang="en-US" altLang="en-US" sz="1200" smtClean="0"/>
              <a:t>EX: Logistic regression :AUC, KS, GINI</a:t>
            </a:r>
          </a:p>
          <a:p>
            <a:pPr lvl="2">
              <a:lnSpc>
                <a:spcPct val="110000"/>
              </a:lnSpc>
              <a:buFont typeface="Wingdings" panose="05000000000000000000" pitchFamily="2" charset="2"/>
              <a:buChar char="Ø"/>
            </a:pPr>
            <a:r>
              <a:rPr lang="en-US" altLang="en-US" sz="1200" smtClean="0"/>
              <a:t>old_model (Statistic result from selected model from last interation)</a:t>
            </a:r>
          </a:p>
          <a:p>
            <a:pPr lvl="2">
              <a:lnSpc>
                <a:spcPct val="110000"/>
              </a:lnSpc>
              <a:buFont typeface="Wingdings" panose="05000000000000000000" pitchFamily="2" charset="2"/>
              <a:buChar char="Ø"/>
            </a:pPr>
            <a:r>
              <a:rPr lang="en-US" altLang="en-US" sz="1200"/>
              <a:t>n</a:t>
            </a:r>
            <a:r>
              <a:rPr lang="en-US" altLang="en-US" sz="1200" smtClean="0"/>
              <a:t>ew_model (Statistic result from new model based on new coming data)</a:t>
            </a:r>
          </a:p>
          <a:p>
            <a:pPr lvl="2">
              <a:lnSpc>
                <a:spcPct val="110000"/>
              </a:lnSpc>
              <a:buFont typeface="Wingdings" panose="05000000000000000000" pitchFamily="2" charset="2"/>
              <a:buChar char="Ø"/>
            </a:pPr>
            <a:r>
              <a:rPr lang="en-US" sz="1200" smtClean="0"/>
              <a:t>incrs_perc (Percentage of new model performance  criteria increase)</a:t>
            </a:r>
          </a:p>
          <a:p>
            <a:pPr lvl="2">
              <a:lnSpc>
                <a:spcPct val="110000"/>
              </a:lnSpc>
              <a:buFont typeface="Wingdings" panose="05000000000000000000" pitchFamily="2" charset="2"/>
              <a:buChar char="Ø"/>
            </a:pPr>
            <a:r>
              <a:rPr lang="en-US" sz="1200" smtClean="0"/>
              <a:t>Incr_avg (This is not necessary if you only have one criteria for checking model performance)</a:t>
            </a:r>
          </a:p>
          <a:p>
            <a:pPr marL="684213" lvl="3" indent="0">
              <a:lnSpc>
                <a:spcPct val="110000"/>
              </a:lnSpc>
              <a:buNone/>
            </a:pPr>
            <a:r>
              <a:rPr lang="en-US" sz="1200" smtClean="0"/>
              <a:t>- For model with binary response, I used average of KS, GINI and AUC to make decision</a:t>
            </a:r>
          </a:p>
          <a:p>
            <a:pPr lvl="2">
              <a:lnSpc>
                <a:spcPct val="110000"/>
              </a:lnSpc>
              <a:buFont typeface="Wingdings" panose="05000000000000000000" pitchFamily="2" charset="2"/>
              <a:buChar char="Ø"/>
            </a:pPr>
            <a:r>
              <a:rPr lang="en-US" sz="1200" smtClean="0"/>
              <a:t>new_adopt_ind (An indicator with 1 if exceeding specified threshhold - new model needs to be selected, 0 otherwise)</a:t>
            </a:r>
          </a:p>
          <a:p>
            <a:pPr lvl="3">
              <a:lnSpc>
                <a:spcPct val="110000"/>
              </a:lnSpc>
              <a:buFontTx/>
              <a:buChar char="-"/>
            </a:pPr>
            <a:r>
              <a:rPr lang="en-US" altLang="en-US" sz="1200" smtClean="0"/>
              <a:t>You need to set up threshhold value for incrs_perc (incr_avg). In my example, if incr_avg is &gt;= 2%, then new_adopt_ind will be 1</a:t>
            </a:r>
          </a:p>
          <a:p>
            <a:pPr marL="635000" lvl="3" indent="-171450">
              <a:lnSpc>
                <a:spcPct val="110000"/>
              </a:lnSpc>
              <a:buFont typeface="Wingdings" panose="05000000000000000000" pitchFamily="2" charset="2"/>
              <a:buChar char="Ø"/>
            </a:pPr>
            <a:r>
              <a:rPr lang="en-US" altLang="en-US" sz="1200"/>
              <a:t> </a:t>
            </a:r>
            <a:r>
              <a:rPr lang="en-US" altLang="en-US" sz="1200" smtClean="0"/>
              <a:t>ttl_count (Total records of modeling dataset)</a:t>
            </a:r>
          </a:p>
          <a:p>
            <a:pPr marL="403225" lvl="2" indent="-171450">
              <a:lnSpc>
                <a:spcPct val="110000"/>
              </a:lnSpc>
              <a:buFont typeface="Wingdings" panose="05000000000000000000" pitchFamily="2" charset="2"/>
              <a:buChar char="q"/>
            </a:pPr>
            <a:r>
              <a:rPr lang="en-US" altLang="en-US" sz="1200"/>
              <a:t> </a:t>
            </a:r>
            <a:r>
              <a:rPr lang="en-US" altLang="en-US" sz="1200" smtClean="0"/>
              <a:t>If you want to develop your own program</a:t>
            </a:r>
          </a:p>
          <a:p>
            <a:pPr marL="635000" lvl="3" indent="-171450">
              <a:lnSpc>
                <a:spcPct val="110000"/>
              </a:lnSpc>
              <a:buFont typeface="Wingdings" panose="05000000000000000000" pitchFamily="2" charset="2"/>
              <a:buChar char="Ø"/>
            </a:pPr>
            <a:r>
              <a:rPr lang="en-US" altLang="en-US" sz="1200"/>
              <a:t> </a:t>
            </a:r>
            <a:r>
              <a:rPr lang="en-US" altLang="en-US" sz="1200" smtClean="0"/>
              <a:t>You should specify performance requirements which are used for updating model and append all historical comparison results together </a:t>
            </a: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3 – </a:t>
            </a:r>
            <a:r>
              <a:rPr lang="en-US"/>
              <a:t>Model Performance </a:t>
            </a:r>
            <a:r>
              <a:rPr lang="en-US" smtClean="0"/>
              <a:t>Criteria Comparison</a:t>
            </a:r>
            <a:endParaRPr lang="en-US"/>
          </a:p>
        </p:txBody>
      </p:sp>
    </p:spTree>
    <p:extLst>
      <p:ext uri="{BB962C8B-B14F-4D97-AF65-F5344CB8AC3E}">
        <p14:creationId xmlns:p14="http://schemas.microsoft.com/office/powerpoint/2010/main" val="2149982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53647"/>
            <a:ext cx="8534400" cy="57281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a:t>Location for </a:t>
            </a:r>
            <a:r>
              <a:rPr lang="en-US" altLang="en-US" sz="1200" b="1" smtClean="0"/>
              <a:t>a SAS macro to compare new model and selected model from last iteration for models with binary response and an example for recalling that macro</a:t>
            </a:r>
          </a:p>
          <a:p>
            <a:pPr marL="0" indent="0">
              <a:lnSpc>
                <a:spcPct val="110000"/>
              </a:lnSpc>
              <a:buNone/>
            </a:pPr>
            <a:endParaRPr lang="en-US" altLang="en-US" sz="1200" b="1" smtClean="0"/>
          </a:p>
          <a:p>
            <a:pPr lvl="1">
              <a:lnSpc>
                <a:spcPct val="110000"/>
              </a:lnSpc>
              <a:buFont typeface="Wingdings" panose="05000000000000000000" pitchFamily="2" charset="2"/>
              <a:buChar char="q"/>
            </a:pPr>
            <a:r>
              <a:rPr lang="en-US" altLang="en-US" sz="1200" smtClean="0"/>
              <a:t>You need to have scored modeling dataset from step 2 available for using this macro </a:t>
            </a:r>
            <a:endParaRPr lang="en-US" altLang="en-US" sz="1200"/>
          </a:p>
          <a:p>
            <a:pPr lvl="1">
              <a:lnSpc>
                <a:spcPct val="110000"/>
              </a:lnSpc>
              <a:buFont typeface="Wingdings" panose="05000000000000000000" pitchFamily="2" charset="2"/>
              <a:buChar char="q"/>
            </a:pPr>
            <a:endParaRPr lang="en-US" altLang="en-US" sz="1200" smtClean="0"/>
          </a:p>
          <a:p>
            <a:pPr marL="230187" lvl="1" indent="0">
              <a:lnSpc>
                <a:spcPct val="110000"/>
              </a:lnSpc>
              <a:buNone/>
            </a:pPr>
            <a:r>
              <a:rPr lang="en-US" altLang="en-US" sz="1200" b="1" smtClean="0">
                <a:hlinkClick r:id="rId2"/>
              </a:rPr>
              <a:t>http</a:t>
            </a:r>
            <a:r>
              <a:rPr lang="en-US" altLang="en-US" sz="1200" b="1">
                <a:hlinkClick r:id="rId2"/>
              </a:rPr>
              <a:t>://</a:t>
            </a:r>
            <a:r>
              <a:rPr lang="en-US" altLang="en-US" sz="1200" b="1" smtClean="0">
                <a:hlinkClick r:id="rId2"/>
              </a:rPr>
              <a:t>git.sys.cigna.com/ML-Analytics-Pod/Workstream1/blob/develop/Automation_Step3_Model_Comparison_Training.sas</a:t>
            </a:r>
            <a:endParaRPr lang="en-US" altLang="en-US" sz="1200" b="1" smtClean="0"/>
          </a:p>
          <a:p>
            <a:pPr marL="230187" lvl="1" indent="0">
              <a:lnSpc>
                <a:spcPct val="110000"/>
              </a:lnSpc>
              <a:buNone/>
            </a:pPr>
            <a:endParaRPr lang="en-US" altLang="en-US" sz="1200" smtClean="0"/>
          </a:p>
          <a:p>
            <a:pPr marL="0" indent="0">
              <a:lnSpc>
                <a:spcPct val="110000"/>
              </a:lnSpc>
              <a:buNone/>
            </a:pPr>
            <a:endParaRPr lang="en-US" altLang="en-US" sz="1200"/>
          </a:p>
          <a:p>
            <a:pPr lvl="1">
              <a:lnSpc>
                <a:spcPct val="110000"/>
              </a:lnSpc>
              <a:buFont typeface="Wingdings" panose="05000000000000000000" pitchFamily="2" charset="2"/>
              <a:buChar char="q"/>
            </a:pPr>
            <a:endParaRPr lang="en-US" altLang="en-US" sz="1200" smtClean="0"/>
          </a:p>
          <a:p>
            <a:pPr lvl="1">
              <a:lnSpc>
                <a:spcPct val="110000"/>
              </a:lnSpc>
              <a:buFont typeface="Wingdings" panose="05000000000000000000" pitchFamily="2" charset="2"/>
              <a:buChar char="q"/>
            </a:pPr>
            <a:endParaRPr lang="en-US" altLang="en-US" sz="1200" smtClean="0"/>
          </a:p>
          <a:p>
            <a:pPr lvl="1">
              <a:lnSpc>
                <a:spcPct val="110000"/>
              </a:lnSpc>
              <a:buFont typeface="Wingdings" panose="05000000000000000000" pitchFamily="2" charset="2"/>
              <a:buChar char="q"/>
            </a:pPr>
            <a:endParaRPr lang="en-US" altLang="en-US" sz="120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3 – </a:t>
            </a:r>
            <a:r>
              <a:rPr lang="en-US"/>
              <a:t>Model Performance </a:t>
            </a:r>
            <a:r>
              <a:rPr lang="en-US" smtClean="0"/>
              <a:t>Criteria Comparison Macro </a:t>
            </a:r>
            <a:endParaRPr lang="en-US"/>
          </a:p>
        </p:txBody>
      </p:sp>
    </p:spTree>
    <p:extLst>
      <p:ext uri="{BB962C8B-B14F-4D97-AF65-F5344CB8AC3E}">
        <p14:creationId xmlns:p14="http://schemas.microsoft.com/office/powerpoint/2010/main" val="2104156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3 - Model Performance Comparison Criteria Trend Example</a:t>
            </a:r>
            <a:endParaRPr lang="en-US"/>
          </a:p>
        </p:txBody>
      </p:sp>
      <p:graphicFrame>
        <p:nvGraphicFramePr>
          <p:cNvPr id="10" name="Chart 9"/>
          <p:cNvGraphicFramePr>
            <a:graphicFrameLocks/>
          </p:cNvGraphicFramePr>
          <p:nvPr>
            <p:extLst>
              <p:ext uri="{D42A27DB-BD31-4B8C-83A1-F6EECF244321}">
                <p14:modId xmlns:p14="http://schemas.microsoft.com/office/powerpoint/2010/main" val="1756869184"/>
              </p:ext>
            </p:extLst>
          </p:nvPr>
        </p:nvGraphicFramePr>
        <p:xfrm>
          <a:off x="1752600" y="3200400"/>
          <a:ext cx="5334000" cy="3276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03874288"/>
              </p:ext>
            </p:extLst>
          </p:nvPr>
        </p:nvGraphicFramePr>
        <p:xfrm>
          <a:off x="1371600" y="1066800"/>
          <a:ext cx="6134099" cy="1905000"/>
        </p:xfrm>
        <a:graphic>
          <a:graphicData uri="http://schemas.openxmlformats.org/drawingml/2006/table">
            <a:tbl>
              <a:tblPr/>
              <a:tblGrid>
                <a:gridCol w="751697"/>
                <a:gridCol w="431353"/>
                <a:gridCol w="850020"/>
                <a:gridCol w="913454"/>
                <a:gridCol w="811959"/>
                <a:gridCol w="697778"/>
                <a:gridCol w="1132303"/>
                <a:gridCol w="545535"/>
              </a:tblGrid>
              <a:tr h="190500">
                <a:tc>
                  <a:txBody>
                    <a:bodyPr/>
                    <a:lstStyle/>
                    <a:p>
                      <a:pPr algn="l" fontAlgn="b"/>
                      <a:r>
                        <a:rPr lang="en-US" sz="1100" b="1" i="0" u="none" strike="noStrike">
                          <a:solidFill>
                            <a:srgbClr val="FFFFFF"/>
                          </a:solidFill>
                          <a:effectLst/>
                          <a:latin typeface="Calibri"/>
                        </a:rPr>
                        <a:t>date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stat</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old_model</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new_model</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incrs_perc</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incr_avg</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new_adopt_ind</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100" b="1" i="0" u="none" strike="noStrike">
                          <a:solidFill>
                            <a:srgbClr val="FFFFFF"/>
                          </a:solidFill>
                          <a:effectLst/>
                          <a:latin typeface="Calibri"/>
                        </a:rPr>
                        <a:t>count</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190500">
                <a:tc>
                  <a:txBody>
                    <a:bodyPr/>
                    <a:lstStyle/>
                    <a:p>
                      <a:pPr algn="r" fontAlgn="b"/>
                      <a:r>
                        <a:rPr lang="en-US" sz="1100" b="0" i="0" u="none" strike="noStrike">
                          <a:solidFill>
                            <a:srgbClr val="000000"/>
                          </a:solidFill>
                          <a:effectLst/>
                          <a:latin typeface="Calibri"/>
                        </a:rPr>
                        <a:t>15Nov2016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a:rPr>
                        <a:t>AUC</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0.7443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0.7514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0.95%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1.83%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146024</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r" fontAlgn="b"/>
                      <a:r>
                        <a:rPr lang="en-US" sz="1100" b="0" i="0" u="none" strike="noStrike">
                          <a:solidFill>
                            <a:srgbClr val="000000"/>
                          </a:solidFill>
                          <a:effectLst/>
                          <a:latin typeface="Calibri"/>
                        </a:rPr>
                        <a:t>15Nov2016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GINI</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0.4887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0.5028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2.89%</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1.83%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146024</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r" fontAlgn="b"/>
                      <a:r>
                        <a:rPr lang="en-US" sz="1100" b="0" i="0" u="none" strike="noStrike">
                          <a:solidFill>
                            <a:srgbClr val="000000"/>
                          </a:solidFill>
                          <a:effectLst/>
                          <a:latin typeface="Calibri"/>
                        </a:rPr>
                        <a:t>15Nov2016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a:rPr>
                        <a:t>KS</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0.3897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0.3961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1.64%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1.83%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146024</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r" fontAlgn="b"/>
                      <a:r>
                        <a:rPr lang="en-US" sz="1100" b="0" i="0" u="none" strike="noStrike">
                          <a:solidFill>
                            <a:srgbClr val="000000"/>
                          </a:solidFill>
                          <a:effectLst/>
                          <a:latin typeface="Calibri"/>
                        </a:rPr>
                        <a:t>15Dec2016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AUC</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0.7437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0.7468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0.42%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147227</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r" fontAlgn="b"/>
                      <a:r>
                        <a:rPr lang="en-US" sz="1100" b="0" i="0" u="none" strike="noStrike">
                          <a:solidFill>
                            <a:srgbClr val="000000"/>
                          </a:solidFill>
                          <a:effectLst/>
                          <a:latin typeface="Calibri"/>
                        </a:rPr>
                        <a:t>15Dec2016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a:rPr>
                        <a:t>GINI</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0.4875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0.4935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1.23%</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1.04%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147227</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r" fontAlgn="b"/>
                      <a:r>
                        <a:rPr lang="en-US" sz="1100" b="0" i="0" u="none" strike="noStrike">
                          <a:solidFill>
                            <a:srgbClr val="000000"/>
                          </a:solidFill>
                          <a:effectLst/>
                          <a:latin typeface="Calibri"/>
                        </a:rPr>
                        <a:t>15Dec2016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KS</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0.3842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0.3898</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1.46%</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147227</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r" fontAlgn="b"/>
                      <a:r>
                        <a:rPr lang="en-US" sz="1100" b="0" i="0" u="none" strike="noStrike">
                          <a:solidFill>
                            <a:srgbClr val="000000"/>
                          </a:solidFill>
                          <a:effectLst/>
                          <a:latin typeface="Calibri"/>
                        </a:rPr>
                        <a:t>15Jan2017</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a:rPr>
                        <a:t>AUC</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0.75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0.7571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0.95%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FF0000"/>
                          </a:solidFill>
                          <a:effectLst/>
                          <a:latin typeface="Calibri"/>
                        </a:rPr>
                        <a:t>2.05%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1" i="0" u="none" strike="noStrike">
                          <a:solidFill>
                            <a:srgbClr val="FF0000"/>
                          </a:solidFill>
                          <a:effectLst/>
                          <a:latin typeface="Calibri"/>
                        </a:rPr>
                        <a:t>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164138</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r" fontAlgn="b"/>
                      <a:r>
                        <a:rPr lang="en-US" sz="1100" b="0" i="0" u="none" strike="noStrike">
                          <a:solidFill>
                            <a:srgbClr val="000000"/>
                          </a:solidFill>
                          <a:effectLst/>
                          <a:latin typeface="Calibri"/>
                        </a:rPr>
                        <a:t>15Jan2017</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GINI</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0.5141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2.82%</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FF0000"/>
                          </a:solidFill>
                          <a:effectLst/>
                          <a:latin typeface="Calibri"/>
                        </a:rPr>
                        <a:t>2.05%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a:rPr>
                        <a:t>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164138</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r" fontAlgn="b"/>
                      <a:r>
                        <a:rPr lang="en-US" sz="1100" b="0" i="0" u="none" strike="noStrike">
                          <a:solidFill>
                            <a:srgbClr val="000000"/>
                          </a:solidFill>
                          <a:effectLst/>
                          <a:latin typeface="Calibri"/>
                        </a:rPr>
                        <a:t>15Jan2017</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a:rPr>
                        <a:t>KS</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0.3884</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0.3977</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2.39%</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FF0000"/>
                          </a:solidFill>
                          <a:effectLst/>
                          <a:latin typeface="Calibri"/>
                        </a:rPr>
                        <a:t>2.05%</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1" i="0" u="none" strike="noStrike">
                          <a:solidFill>
                            <a:srgbClr val="FF0000"/>
                          </a:solidFill>
                          <a:effectLst/>
                          <a:latin typeface="Calibri"/>
                        </a:rPr>
                        <a:t>1</a:t>
                      </a:r>
                    </a:p>
                  </a:txBody>
                  <a:tcPr marL="9525" marR="9525" marT="9525"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100" b="0" i="0" u="none" strike="noStrike">
                          <a:solidFill>
                            <a:srgbClr val="000000"/>
                          </a:solidFill>
                          <a:effectLst/>
                          <a:latin typeface="Calibri"/>
                        </a:rPr>
                        <a:t>164138</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bl>
          </a:graphicData>
        </a:graphic>
      </p:graphicFrame>
      <p:sp>
        <p:nvSpPr>
          <p:cNvPr id="2" name="Left Arrow 1"/>
          <p:cNvSpPr/>
          <p:nvPr/>
        </p:nvSpPr>
        <p:spPr>
          <a:xfrm rot="3296084">
            <a:off x="6703240" y="3309264"/>
            <a:ext cx="1325930" cy="248052"/>
          </a:xfrm>
          <a:prstGeom prst="leftArrow">
            <a:avLst>
              <a:gd name="adj1" fmla="val 50000"/>
              <a:gd name="adj2" fmla="val 83015"/>
            </a:avLst>
          </a:prstGeom>
          <a:solidFill>
            <a:srgbClr val="FFFF00"/>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079558" y="4101405"/>
            <a:ext cx="1607242" cy="1384995"/>
          </a:xfrm>
          <a:prstGeom prst="rect">
            <a:avLst/>
          </a:prstGeom>
          <a:noFill/>
        </p:spPr>
        <p:txBody>
          <a:bodyPr wrap="square" rtlCol="0">
            <a:spAutoFit/>
          </a:bodyPr>
          <a:lstStyle/>
          <a:p>
            <a:r>
              <a:rPr lang="en-US" sz="1200" smtClean="0">
                <a:solidFill>
                  <a:srgbClr val="FF0000"/>
                </a:solidFill>
                <a:latin typeface="Arial" panose="020B0604020202020204" pitchFamily="34" charset="0"/>
                <a:cs typeface="Arial" panose="020B0604020202020204" pitchFamily="34" charset="0"/>
              </a:rPr>
              <a:t>Now the new model will replace the original model for scoring b/c the average statistic increased by more than 2% (threshhold)</a:t>
            </a:r>
            <a:endParaRPr lang="en-US" sz="12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991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534400" cy="5791200"/>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Input dataset </a:t>
            </a:r>
            <a:endParaRPr lang="en-US" altLang="en-US" sz="1200" smtClean="0"/>
          </a:p>
          <a:p>
            <a:pPr lvl="2">
              <a:lnSpc>
                <a:spcPct val="110000"/>
              </a:lnSpc>
              <a:buFont typeface="Wingdings" panose="05000000000000000000" pitchFamily="2" charset="2"/>
              <a:buChar char="q"/>
            </a:pPr>
            <a:r>
              <a:rPr lang="en-US" altLang="en-US" sz="1200"/>
              <a:t>M</a:t>
            </a:r>
            <a:r>
              <a:rPr lang="en-US" altLang="en-US" sz="1200" smtClean="0"/>
              <a:t>odel performance criteria comparison table for step 3</a:t>
            </a:r>
          </a:p>
          <a:p>
            <a:pPr marL="454025" lvl="2" indent="0">
              <a:lnSpc>
                <a:spcPct val="110000"/>
              </a:lnSpc>
              <a:buNone/>
            </a:pPr>
            <a:endParaRPr lang="en-US" altLang="en-US" sz="1200" smtClean="0"/>
          </a:p>
          <a:p>
            <a:pPr marL="225425" lvl="2" indent="-225425">
              <a:lnSpc>
                <a:spcPct val="110000"/>
              </a:lnSpc>
              <a:buFont typeface="Wingdings" panose="05000000000000000000" pitchFamily="2" charset="2"/>
              <a:buChar char="§"/>
            </a:pPr>
            <a:r>
              <a:rPr lang="en-US" altLang="en-US" sz="1200" b="1" smtClean="0"/>
              <a:t>Design instruction</a:t>
            </a:r>
          </a:p>
          <a:p>
            <a:pPr marL="687387" lvl="4" indent="-225425">
              <a:lnSpc>
                <a:spcPct val="110000"/>
              </a:lnSpc>
              <a:buFont typeface="Wingdings" panose="05000000000000000000" pitchFamily="2" charset="2"/>
              <a:buChar char="q"/>
            </a:pPr>
            <a:r>
              <a:rPr lang="en-US" altLang="en-US" sz="1200" smtClean="0"/>
              <a:t>Selected model needs to be replaced by new model if model performance criteria increases by your specified threshhold</a:t>
            </a:r>
          </a:p>
          <a:p>
            <a:pPr marL="914400" lvl="5" indent="-225425">
              <a:lnSpc>
                <a:spcPct val="110000"/>
              </a:lnSpc>
              <a:buFont typeface="Wingdings" panose="05000000000000000000" pitchFamily="2" charset="2"/>
              <a:buChar char="Ø"/>
            </a:pPr>
            <a:r>
              <a:rPr lang="en-US" altLang="en-US" sz="1200" smtClean="0">
                <a:latin typeface="Arial" panose="020B0604020202020204" pitchFamily="34" charset="0"/>
                <a:cs typeface="Arial" panose="020B0604020202020204" pitchFamily="34" charset="0"/>
              </a:rPr>
              <a:t>The reason is that step 5 scoring process will use selected model for scoring on eligible members</a:t>
            </a:r>
            <a:endParaRPr lang="en-US" altLang="en-US" sz="1200">
              <a:latin typeface="Arial" panose="020B0604020202020204" pitchFamily="34" charset="0"/>
              <a:cs typeface="Arial" panose="020B0604020202020204" pitchFamily="34" charset="0"/>
            </a:endParaRPr>
          </a:p>
          <a:p>
            <a:pPr marL="225425" lvl="2" indent="-225425">
              <a:lnSpc>
                <a:spcPct val="110000"/>
              </a:lnSpc>
              <a:buFont typeface="Wingdings" panose="05000000000000000000" pitchFamily="2" charset="2"/>
              <a:buChar char="§"/>
            </a:pPr>
            <a:endParaRPr lang="en-US" altLang="en-US" sz="1200" b="1"/>
          </a:p>
          <a:p>
            <a:pPr marL="225425" lvl="2" indent="-225425">
              <a:lnSpc>
                <a:spcPct val="110000"/>
              </a:lnSpc>
              <a:buFont typeface="Wingdings" panose="05000000000000000000" pitchFamily="2" charset="2"/>
              <a:buChar char="§"/>
            </a:pPr>
            <a:r>
              <a:rPr lang="en-US" altLang="en-US" sz="1200" b="1" smtClean="0"/>
              <a:t>Location for an example for updating selected model for scoring in step 5</a:t>
            </a:r>
          </a:p>
          <a:p>
            <a:pPr marL="231775" lvl="3" indent="0">
              <a:lnSpc>
                <a:spcPct val="110000"/>
              </a:lnSpc>
              <a:buNone/>
            </a:pPr>
            <a:endParaRPr lang="en-US" altLang="en-US" sz="1200" b="1"/>
          </a:p>
          <a:p>
            <a:pPr marL="231775" lvl="3" indent="0">
              <a:lnSpc>
                <a:spcPct val="110000"/>
              </a:lnSpc>
              <a:buNone/>
            </a:pPr>
            <a:r>
              <a:rPr lang="en-US" altLang="en-US" sz="1200" b="1" smtClean="0">
                <a:hlinkClick r:id="rId2"/>
              </a:rPr>
              <a:t>http</a:t>
            </a:r>
            <a:r>
              <a:rPr lang="en-US" altLang="en-US" sz="1200" b="1">
                <a:hlinkClick r:id="rId2"/>
              </a:rPr>
              <a:t>://</a:t>
            </a:r>
            <a:r>
              <a:rPr lang="en-US" altLang="en-US" sz="1200" b="1" smtClean="0">
                <a:hlinkClick r:id="rId2"/>
              </a:rPr>
              <a:t>git.sys.cigna.com/ML-Analytics-Pod/Workstream1/blob/develop/Automation_Step4_Model_Update_Decision_Ex.sas</a:t>
            </a:r>
            <a:endParaRPr lang="en-US" altLang="en-US" sz="1200" b="1" smtClean="0"/>
          </a:p>
          <a:p>
            <a:pPr marL="231775" lvl="3" indent="0">
              <a:lnSpc>
                <a:spcPct val="110000"/>
              </a:lnSpc>
              <a:buNone/>
            </a:pPr>
            <a:endParaRPr lang="en-US" altLang="en-US" sz="1200" b="1" smtClean="0"/>
          </a:p>
          <a:p>
            <a:pPr marL="231775" lvl="3" indent="0">
              <a:lnSpc>
                <a:spcPct val="110000"/>
              </a:lnSpc>
              <a:buNone/>
            </a:pPr>
            <a:endParaRPr lang="en-US" altLang="en-US" sz="1200" b="1"/>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4 – How to Choose a Model for Scoring</a:t>
            </a:r>
            <a:endParaRPr lang="en-US"/>
          </a:p>
        </p:txBody>
      </p:sp>
    </p:spTree>
    <p:extLst>
      <p:ext uri="{BB962C8B-B14F-4D97-AF65-F5344CB8AC3E}">
        <p14:creationId xmlns:p14="http://schemas.microsoft.com/office/powerpoint/2010/main" val="2440096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76799"/>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400" b="1" smtClean="0"/>
              <a:t>Background</a:t>
            </a:r>
          </a:p>
          <a:p>
            <a:pPr>
              <a:lnSpc>
                <a:spcPct val="110000"/>
              </a:lnSpc>
              <a:buFont typeface="Wingdings" pitchFamily="2" charset="2"/>
              <a:buChar char="§"/>
            </a:pPr>
            <a:endParaRPr lang="en-US" altLang="en-US" sz="1400" b="1"/>
          </a:p>
          <a:p>
            <a:pPr>
              <a:lnSpc>
                <a:spcPct val="110000"/>
              </a:lnSpc>
              <a:buFont typeface="Wingdings" pitchFamily="2" charset="2"/>
              <a:buChar char="§"/>
            </a:pPr>
            <a:r>
              <a:rPr lang="en-US" altLang="en-US" sz="1400" b="1" smtClean="0"/>
              <a:t>Model self-learning automation workflow</a:t>
            </a:r>
          </a:p>
          <a:p>
            <a:pPr marL="0" indent="0">
              <a:lnSpc>
                <a:spcPct val="110000"/>
              </a:lnSpc>
              <a:buNone/>
            </a:pPr>
            <a:endParaRPr lang="en-US" altLang="en-US" sz="1400" b="1"/>
          </a:p>
          <a:p>
            <a:pPr>
              <a:lnSpc>
                <a:spcPct val="110000"/>
              </a:lnSpc>
              <a:buFont typeface="Wingdings" pitchFamily="2" charset="2"/>
              <a:buChar char="§"/>
            </a:pPr>
            <a:r>
              <a:rPr lang="en-US" altLang="en-US" sz="1400" b="1" smtClean="0"/>
              <a:t>Hadoop schema functions</a:t>
            </a:r>
          </a:p>
          <a:p>
            <a:pPr marL="0" indent="0">
              <a:lnSpc>
                <a:spcPct val="110000"/>
              </a:lnSpc>
              <a:buNone/>
            </a:pPr>
            <a:endParaRPr lang="en-US" altLang="en-US" sz="1400" b="1" smtClean="0"/>
          </a:p>
          <a:p>
            <a:pPr>
              <a:lnSpc>
                <a:spcPct val="110000"/>
              </a:lnSpc>
              <a:buFont typeface="Wingdings" pitchFamily="2" charset="2"/>
              <a:buChar char="§"/>
            </a:pPr>
            <a:r>
              <a:rPr lang="en-US" altLang="en-US" sz="1400" b="1" smtClean="0"/>
              <a:t>OpenSAE production codes training </a:t>
            </a:r>
            <a:r>
              <a:rPr lang="en-US" altLang="en-US" sz="1400" b="1" smtClean="0"/>
              <a:t> (Execute following programs in order)</a:t>
            </a:r>
            <a:endParaRPr lang="en-US" altLang="en-US" sz="1400" b="1" smtClean="0"/>
          </a:p>
          <a:p>
            <a:pPr lvl="2">
              <a:lnSpc>
                <a:spcPct val="110000"/>
              </a:lnSpc>
              <a:buFont typeface="Wingdings" panose="05000000000000000000" pitchFamily="2" charset="2"/>
              <a:buChar char="Ø"/>
            </a:pPr>
            <a:r>
              <a:rPr lang="en-US" altLang="en-US" sz="1400" smtClean="0"/>
              <a:t>Step 1 Model dataset preparation</a:t>
            </a:r>
          </a:p>
          <a:p>
            <a:pPr lvl="2">
              <a:lnSpc>
                <a:spcPct val="110000"/>
              </a:lnSpc>
              <a:buFont typeface="Wingdings" panose="05000000000000000000" pitchFamily="2" charset="2"/>
              <a:buChar char="Ø"/>
            </a:pPr>
            <a:r>
              <a:rPr lang="en-US" altLang="en-US" sz="1400" smtClean="0"/>
              <a:t>Step 2 Feature selection steps</a:t>
            </a:r>
          </a:p>
          <a:p>
            <a:pPr lvl="2">
              <a:lnSpc>
                <a:spcPct val="110000"/>
              </a:lnSpc>
              <a:buFont typeface="Wingdings" panose="05000000000000000000" pitchFamily="2" charset="2"/>
              <a:buChar char="Ø"/>
            </a:pPr>
            <a:r>
              <a:rPr lang="en-US" altLang="en-US" sz="1400" smtClean="0"/>
              <a:t>Step 3 Model performance criteria comparison </a:t>
            </a:r>
          </a:p>
          <a:p>
            <a:pPr lvl="2">
              <a:lnSpc>
                <a:spcPct val="110000"/>
              </a:lnSpc>
              <a:buFont typeface="Wingdings" panose="05000000000000000000" pitchFamily="2" charset="2"/>
              <a:buChar char="Ø"/>
            </a:pPr>
            <a:r>
              <a:rPr lang="en-US" altLang="en-US" sz="1400" smtClean="0"/>
              <a:t>Step 4 Decision for choosing model for scoring</a:t>
            </a:r>
          </a:p>
          <a:p>
            <a:pPr lvl="2">
              <a:lnSpc>
                <a:spcPct val="110000"/>
              </a:lnSpc>
              <a:buFont typeface="Wingdings" panose="05000000000000000000" pitchFamily="2" charset="2"/>
              <a:buChar char="Ø"/>
            </a:pPr>
            <a:r>
              <a:rPr lang="en-US" altLang="en-US" sz="1400" smtClean="0"/>
              <a:t>Step 5 Scoring on eligible members / accounts</a:t>
            </a:r>
          </a:p>
          <a:p>
            <a:pPr>
              <a:lnSpc>
                <a:spcPct val="110000"/>
              </a:lnSpc>
              <a:buFont typeface="Wingdings" pitchFamily="2" charset="2"/>
              <a:buChar char="§"/>
            </a:pPr>
            <a:endParaRPr lang="en-US" altLang="en-US" sz="1400" b="1" smtClean="0"/>
          </a:p>
          <a:p>
            <a:pPr>
              <a:lnSpc>
                <a:spcPct val="110000"/>
              </a:lnSpc>
              <a:buFont typeface="Wingdings" pitchFamily="2" charset="2"/>
              <a:buChar char="§"/>
            </a:pPr>
            <a:r>
              <a:rPr lang="en-US" altLang="en-US" sz="1400" b="1" smtClean="0"/>
              <a:t>Questions</a:t>
            </a:r>
          </a:p>
          <a:p>
            <a:pPr>
              <a:lnSpc>
                <a:spcPct val="110000"/>
              </a:lnSpc>
              <a:buFont typeface="Wingdings" pitchFamily="2" charset="2"/>
              <a:buChar char="§"/>
            </a:pPr>
            <a:endParaRPr lang="en-US" altLang="en-US" sz="1400" b="1"/>
          </a:p>
          <a:p>
            <a:pPr>
              <a:lnSpc>
                <a:spcPct val="110000"/>
              </a:lnSpc>
              <a:buFont typeface="Wingdings" pitchFamily="2" charset="2"/>
              <a:buChar char="§"/>
            </a:pPr>
            <a:endParaRPr lang="en-US" altLang="en-US" sz="1400" b="1"/>
          </a:p>
          <a:p>
            <a:pPr>
              <a:buFont typeface="Wingdings" pitchFamily="2" charset="2"/>
              <a:buChar char="§"/>
            </a:pPr>
            <a:endParaRPr lang="en-US" altLang="en-US" sz="1200" b="1" smtClean="0"/>
          </a:p>
          <a:p>
            <a:pPr>
              <a:buFont typeface="Wingdings" pitchFamily="2" charset="2"/>
              <a:buChar char="§"/>
            </a:pPr>
            <a:endParaRPr lang="en-US" altLang="en-US" sz="1200" b="1" dirty="0" smtClean="0"/>
          </a:p>
        </p:txBody>
      </p:sp>
      <p:sp>
        <p:nvSpPr>
          <p:cNvPr id="3" name="Title 2"/>
          <p:cNvSpPr>
            <a:spLocks noGrp="1"/>
          </p:cNvSpPr>
          <p:nvPr>
            <p:ph type="title"/>
          </p:nvPr>
        </p:nvSpPr>
        <p:spPr>
          <a:xfrm>
            <a:off x="452438" y="293688"/>
            <a:ext cx="8229600" cy="646112"/>
          </a:xfrm>
        </p:spPr>
        <p:txBody>
          <a:bodyPr/>
          <a:lstStyle/>
          <a:p>
            <a:r>
              <a:rPr lang="en-US" smtClean="0"/>
              <a:t>Agenda</a:t>
            </a:r>
            <a:endParaRPr lang="en-US" dirty="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Tree>
    <p:extLst>
      <p:ext uri="{BB962C8B-B14F-4D97-AF65-F5344CB8AC3E}">
        <p14:creationId xmlns:p14="http://schemas.microsoft.com/office/powerpoint/2010/main" val="1037989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534400" cy="5791200"/>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Data preparation Instruction</a:t>
            </a:r>
            <a:endParaRPr lang="en-US" altLang="en-US" sz="1200" smtClean="0"/>
          </a:p>
          <a:p>
            <a:pPr lvl="2">
              <a:lnSpc>
                <a:spcPct val="110000"/>
              </a:lnSpc>
              <a:buFont typeface="Wingdings" panose="05000000000000000000" pitchFamily="2" charset="2"/>
              <a:buChar char="q"/>
            </a:pPr>
            <a:r>
              <a:rPr lang="en-US" altLang="en-US" sz="1200" smtClean="0"/>
              <a:t>Prepare data for eligible members / accounts for scoring</a:t>
            </a:r>
          </a:p>
          <a:p>
            <a:pPr lvl="2">
              <a:lnSpc>
                <a:spcPct val="110000"/>
              </a:lnSpc>
              <a:buFont typeface="Wingdings" panose="05000000000000000000" pitchFamily="2" charset="2"/>
              <a:buChar char="q"/>
            </a:pPr>
            <a:r>
              <a:rPr lang="en-US" altLang="en-US" sz="1200" smtClean="0"/>
              <a:t>Data preparation needs to follow requirements and instruction from step 1 modeling dataset preparation except that you don’t need to prepare response variable (outcome) and splitting variable</a:t>
            </a:r>
          </a:p>
          <a:p>
            <a:pPr lvl="2">
              <a:lnSpc>
                <a:spcPct val="110000"/>
              </a:lnSpc>
              <a:buFont typeface="Wingdings" panose="05000000000000000000" pitchFamily="2" charset="2"/>
              <a:buChar char="q"/>
            </a:pPr>
            <a:r>
              <a:rPr lang="en-US" altLang="en-US" sz="1200"/>
              <a:t>Please use model id </a:t>
            </a:r>
            <a:r>
              <a:rPr lang="en-US" altLang="en-US" sz="1200" smtClean="0"/>
              <a:t>+ _prd_ as </a:t>
            </a:r>
            <a:r>
              <a:rPr lang="en-US" altLang="en-US" sz="1200"/>
              <a:t>prefix for all of your dataset names </a:t>
            </a:r>
            <a:r>
              <a:rPr lang="en-US" altLang="en-US" sz="1200" smtClean="0"/>
              <a:t>(i.e.: dataset name format: modelid_prd_...)</a:t>
            </a:r>
          </a:p>
          <a:p>
            <a:pPr lvl="2">
              <a:lnSpc>
                <a:spcPct val="110000"/>
              </a:lnSpc>
              <a:buFont typeface="Wingdings" panose="05000000000000000000" pitchFamily="2" charset="2"/>
              <a:buChar char="q"/>
            </a:pPr>
            <a:r>
              <a:rPr lang="en-US" altLang="en-US" sz="1200" smtClean="0"/>
              <a:t>Prepare timing related macro variables to replace hard-coded dates</a:t>
            </a:r>
          </a:p>
          <a:p>
            <a:pPr lvl="2">
              <a:lnSpc>
                <a:spcPct val="110000"/>
              </a:lnSpc>
              <a:buFont typeface="Wingdings" panose="05000000000000000000" pitchFamily="2" charset="2"/>
              <a:buChar char="q"/>
            </a:pPr>
            <a:r>
              <a:rPr lang="en-US" altLang="en-US" sz="1200" smtClean="0"/>
              <a:t>Score eligible members / accounts using selected model from step 4</a:t>
            </a:r>
          </a:p>
          <a:p>
            <a:pPr lvl="2">
              <a:lnSpc>
                <a:spcPct val="110000"/>
              </a:lnSpc>
              <a:buFont typeface="Wingdings" panose="05000000000000000000" pitchFamily="2" charset="2"/>
              <a:buChar char="q"/>
            </a:pPr>
            <a:r>
              <a:rPr lang="en-US" altLang="en-US" sz="1200" smtClean="0"/>
              <a:t>Adjust your prediction from above step if necessary (?)</a:t>
            </a:r>
          </a:p>
          <a:p>
            <a:pPr marL="454025" lvl="2" indent="0">
              <a:lnSpc>
                <a:spcPct val="110000"/>
              </a:lnSpc>
              <a:buNone/>
            </a:pPr>
            <a:endParaRPr lang="en-US" altLang="en-US" sz="1200" smtClean="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5 – Score Eligible Members / Accounts </a:t>
            </a:r>
            <a:endParaRPr lang="en-US"/>
          </a:p>
        </p:txBody>
      </p:sp>
    </p:spTree>
    <p:extLst>
      <p:ext uri="{BB962C8B-B14F-4D97-AF65-F5344CB8AC3E}">
        <p14:creationId xmlns:p14="http://schemas.microsoft.com/office/powerpoint/2010/main" val="787638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534400" cy="5791200"/>
          </a:xfrm>
        </p:spPr>
        <p:txBody>
          <a:bodyPr/>
          <a:lstStyle/>
          <a:p>
            <a:pPr marL="454025" lvl="2" indent="0">
              <a:lnSpc>
                <a:spcPct val="110000"/>
              </a:lnSpc>
              <a:buClr>
                <a:schemeClr val="tx1"/>
              </a:buClr>
              <a:buNone/>
            </a:pPr>
            <a:endParaRPr lang="en-US" altLang="en-US" sz="500" dirty="0"/>
          </a:p>
          <a:p>
            <a:pPr marL="225425" lvl="2" indent="-225425">
              <a:lnSpc>
                <a:spcPct val="110000"/>
              </a:lnSpc>
              <a:buFont typeface="Wingdings" panose="05000000000000000000" pitchFamily="2" charset="2"/>
              <a:buChar char="§"/>
            </a:pPr>
            <a:r>
              <a:rPr lang="en-US" altLang="en-US" sz="1200" b="1" smtClean="0"/>
              <a:t>An example for scoring on prepared dataset</a:t>
            </a:r>
          </a:p>
          <a:p>
            <a:pPr marL="0" lvl="2" indent="0">
              <a:lnSpc>
                <a:spcPct val="110000"/>
              </a:lnSpc>
              <a:buNone/>
            </a:pPr>
            <a:endParaRPr lang="en-US" altLang="en-US" sz="1200" b="1" smtClean="0"/>
          </a:p>
          <a:p>
            <a:pPr marL="223837" lvl="1" indent="0">
              <a:buNone/>
            </a:pPr>
            <a:r>
              <a:rPr lang="en-US" sz="1100" b="1" smtClean="0">
                <a:solidFill>
                  <a:srgbClr val="000080"/>
                </a:solidFill>
                <a:latin typeface="Arial" panose="020B0604020202020204" pitchFamily="34" charset="0"/>
                <a:cs typeface="Arial" panose="020B0604020202020204" pitchFamily="34" charset="0"/>
              </a:rPr>
              <a:t>PROC</a:t>
            </a:r>
            <a:r>
              <a:rPr lang="en-US" sz="1100" smtClean="0">
                <a:solidFill>
                  <a:srgbClr val="000000"/>
                </a:solidFill>
                <a:latin typeface="Arial" panose="020B0604020202020204" pitchFamily="34" charset="0"/>
                <a:cs typeface="Arial" panose="020B0604020202020204" pitchFamily="34" charset="0"/>
              </a:rPr>
              <a:t> </a:t>
            </a:r>
            <a:r>
              <a:rPr lang="en-US" sz="1100" b="1">
                <a:solidFill>
                  <a:srgbClr val="000080"/>
                </a:solidFill>
                <a:latin typeface="Arial" panose="020B0604020202020204" pitchFamily="34" charset="0"/>
                <a:cs typeface="Arial" panose="020B0604020202020204" pitchFamily="34" charset="0"/>
              </a:rPr>
              <a:t>SQL</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NOERRORSTOP</a:t>
            </a:r>
            <a:r>
              <a:rPr lang="en-US" sz="1100">
                <a:solidFill>
                  <a:srgbClr val="000000"/>
                </a:solidFill>
                <a:latin typeface="Arial" panose="020B0604020202020204" pitchFamily="34" charset="0"/>
                <a:cs typeface="Arial" panose="020B0604020202020204" pitchFamily="34" charset="0"/>
              </a:rPr>
              <a:t>;</a:t>
            </a:r>
          </a:p>
          <a:p>
            <a:pPr marL="223837" lvl="1" indent="0">
              <a:buNone/>
            </a:pP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CONNECT</a:t>
            </a:r>
            <a:r>
              <a:rPr lang="en-US" sz="1100" smtClean="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TO</a:t>
            </a:r>
            <a:r>
              <a:rPr lang="en-US" sz="1100">
                <a:solidFill>
                  <a:srgbClr val="000000"/>
                </a:solidFill>
                <a:latin typeface="Arial" panose="020B0604020202020204" pitchFamily="34" charset="0"/>
                <a:cs typeface="Arial" panose="020B0604020202020204" pitchFamily="34" charset="0"/>
              </a:rPr>
              <a:t> HADOOP (SERVER=</a:t>
            </a:r>
            <a:r>
              <a:rPr lang="en-US" sz="1100">
                <a:solidFill>
                  <a:srgbClr val="800080"/>
                </a:solidFill>
                <a:latin typeface="Arial" panose="020B0604020202020204" pitchFamily="34" charset="0"/>
                <a:cs typeface="Arial" panose="020B0604020202020204" pitchFamily="34" charset="0"/>
              </a:rPr>
              <a:t>'hive.sys.cigna.com'</a:t>
            </a:r>
            <a:r>
              <a:rPr lang="en-US" sz="1100">
                <a:solidFill>
                  <a:srgbClr val="000000"/>
                </a:solidFill>
                <a:latin typeface="Arial" panose="020B0604020202020204" pitchFamily="34" charset="0"/>
                <a:cs typeface="Arial" panose="020B0604020202020204" pitchFamily="34" charset="0"/>
              </a:rPr>
              <a:t> PORT=</a:t>
            </a:r>
            <a:r>
              <a:rPr lang="en-US" sz="1100" b="1">
                <a:solidFill>
                  <a:srgbClr val="008080"/>
                </a:solidFill>
                <a:latin typeface="Arial" panose="020B0604020202020204" pitchFamily="34" charset="0"/>
                <a:cs typeface="Arial" panose="020B0604020202020204" pitchFamily="34" charset="0"/>
              </a:rPr>
              <a:t>25006</a:t>
            </a:r>
            <a:r>
              <a:rPr lang="en-US" sz="1100">
                <a:solidFill>
                  <a:srgbClr val="000000"/>
                </a:solidFill>
                <a:latin typeface="Arial" panose="020B0604020202020204" pitchFamily="34" charset="0"/>
                <a:cs typeface="Arial" panose="020B0604020202020204" pitchFamily="34" charset="0"/>
              </a:rPr>
              <a:t>);</a:t>
            </a:r>
          </a:p>
          <a:p>
            <a:pPr marL="223837" lvl="1"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EXECUTE</a:t>
            </a:r>
            <a:r>
              <a:rPr lang="en-US" sz="1100">
                <a:solidFill>
                  <a:srgbClr val="000000"/>
                </a:solidFill>
                <a:latin typeface="Arial" panose="020B0604020202020204" pitchFamily="34" charset="0"/>
                <a:cs typeface="Arial" panose="020B0604020202020204" pitchFamily="34" charset="0"/>
              </a:rPr>
              <a:t> (set mapred.job.queue.name=root.g_hadoop_p_sas_developers) </a:t>
            </a:r>
            <a:r>
              <a:rPr lang="en-US" sz="1100">
                <a:solidFill>
                  <a:srgbClr val="0000FF"/>
                </a:solidFill>
                <a:latin typeface="Arial" panose="020B0604020202020204" pitchFamily="34" charset="0"/>
                <a:cs typeface="Arial" panose="020B0604020202020204" pitchFamily="34" charset="0"/>
              </a:rPr>
              <a:t>BY</a:t>
            </a:r>
            <a:r>
              <a:rPr lang="en-US" sz="1100">
                <a:solidFill>
                  <a:srgbClr val="000000"/>
                </a:solidFill>
                <a:latin typeface="Arial" panose="020B0604020202020204" pitchFamily="34" charset="0"/>
                <a:cs typeface="Arial" panose="020B0604020202020204" pitchFamily="34" charset="0"/>
              </a:rPr>
              <a:t> HADOOP; </a:t>
            </a:r>
          </a:p>
          <a:p>
            <a:pPr marL="223837" lvl="1"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EXECUTE</a:t>
            </a:r>
            <a:r>
              <a:rPr lang="en-US" sz="1100">
                <a:solidFill>
                  <a:srgbClr val="000000"/>
                </a:solidFill>
                <a:latin typeface="Arial" panose="020B0604020202020204" pitchFamily="34" charset="0"/>
                <a:cs typeface="Arial" panose="020B0604020202020204" pitchFamily="34" charset="0"/>
              </a:rPr>
              <a:t> (DROP TABLE CIMA_SCRATCH.C71318_WK1_TRN_ELGB_SCRG_OUT) </a:t>
            </a:r>
            <a:r>
              <a:rPr lang="en-US" sz="1100">
                <a:solidFill>
                  <a:srgbClr val="0000FF"/>
                </a:solidFill>
                <a:latin typeface="Arial" panose="020B0604020202020204" pitchFamily="34" charset="0"/>
                <a:cs typeface="Arial" panose="020B0604020202020204" pitchFamily="34" charset="0"/>
              </a:rPr>
              <a:t>BY</a:t>
            </a:r>
            <a:r>
              <a:rPr lang="en-US" sz="1100">
                <a:solidFill>
                  <a:srgbClr val="000000"/>
                </a:solidFill>
                <a:latin typeface="Arial" panose="020B0604020202020204" pitchFamily="34" charset="0"/>
                <a:cs typeface="Arial" panose="020B0604020202020204" pitchFamily="34" charset="0"/>
              </a:rPr>
              <a:t> HADOOP; </a:t>
            </a:r>
          </a:p>
          <a:p>
            <a:pPr marL="223837" lvl="1" indent="0">
              <a:buNone/>
            </a:pPr>
            <a:r>
              <a:rPr lang="en-US" sz="1100" b="1">
                <a:solidFill>
                  <a:srgbClr val="000080"/>
                </a:solidFill>
                <a:latin typeface="Arial" panose="020B0604020202020204" pitchFamily="34" charset="0"/>
                <a:cs typeface="Arial" panose="020B0604020202020204" pitchFamily="34" charset="0"/>
              </a:rPr>
              <a:t>QUIT</a:t>
            </a:r>
            <a:r>
              <a:rPr lang="en-US" sz="1100">
                <a:solidFill>
                  <a:srgbClr val="000000"/>
                </a:solidFill>
                <a:latin typeface="Arial" panose="020B0604020202020204" pitchFamily="34" charset="0"/>
                <a:cs typeface="Arial" panose="020B0604020202020204" pitchFamily="34" charset="0"/>
              </a:rPr>
              <a:t>;</a:t>
            </a:r>
          </a:p>
          <a:p>
            <a:pPr lvl="1"/>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a:solidFill>
                  <a:srgbClr val="0000FF"/>
                </a:solidFill>
                <a:latin typeface="Arial" panose="020B0604020202020204" pitchFamily="34" charset="0"/>
                <a:cs typeface="Arial" panose="020B0604020202020204" pitchFamily="34" charset="0"/>
              </a:rPr>
              <a:t>libname</a:t>
            </a:r>
            <a:r>
              <a:rPr lang="en-US" sz="1100">
                <a:solidFill>
                  <a:srgbClr val="000000"/>
                </a:solidFill>
                <a:latin typeface="Arial" panose="020B0604020202020204" pitchFamily="34" charset="0"/>
                <a:cs typeface="Arial" panose="020B0604020202020204" pitchFamily="34" charset="0"/>
              </a:rPr>
              <a:t> SAE_STC </a:t>
            </a:r>
            <a:r>
              <a:rPr lang="en-US" sz="1100">
                <a:solidFill>
                  <a:srgbClr val="0000FF"/>
                </a:solidFill>
                <a:latin typeface="Arial" panose="020B0604020202020204" pitchFamily="34" charset="0"/>
                <a:cs typeface="Arial" panose="020B0604020202020204" pitchFamily="34" charset="0"/>
              </a:rPr>
              <a:t>hadoop</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PORT</a:t>
            </a:r>
            <a:r>
              <a:rPr lang="en-US" sz="1100">
                <a:solidFill>
                  <a:srgbClr val="000000"/>
                </a:solidFill>
                <a:latin typeface="Arial" panose="020B0604020202020204" pitchFamily="34" charset="0"/>
                <a:cs typeface="Arial" panose="020B0604020202020204" pitchFamily="34" charset="0"/>
              </a:rPr>
              <a:t>=</a:t>
            </a:r>
            <a:r>
              <a:rPr lang="en-US" sz="1100" b="1">
                <a:solidFill>
                  <a:srgbClr val="008080"/>
                </a:solidFill>
                <a:latin typeface="Arial" panose="020B0604020202020204" pitchFamily="34" charset="0"/>
                <a:cs typeface="Arial" panose="020B0604020202020204" pitchFamily="34" charset="0"/>
              </a:rPr>
              <a:t>25006</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server</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'hive.sys.cigna.com'</a:t>
            </a:r>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a:solidFill>
                  <a:srgbClr val="000000"/>
                </a:solidFill>
                <a:latin typeface="Arial" panose="020B0604020202020204" pitchFamily="34" charset="0"/>
                <a:cs typeface="Arial" panose="020B0604020202020204" pitchFamily="34" charset="0"/>
              </a:rPr>
              <a:t>	</a:t>
            </a:r>
            <a:r>
              <a:rPr lang="en-US" sz="1100" smtClean="0">
                <a:solidFill>
                  <a:srgbClr val="000000"/>
                </a:solidFill>
                <a:latin typeface="Arial" panose="020B0604020202020204" pitchFamily="34" charset="0"/>
                <a:cs typeface="Arial" panose="020B0604020202020204" pitchFamily="34" charset="0"/>
              </a:rPr>
              <a:t>subprotocol=hive2 HDFS_TEMPDIR</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'hdfs://nameservice1/saseg'</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schema</a:t>
            </a:r>
            <a:r>
              <a:rPr lang="en-US" sz="1100">
                <a:solidFill>
                  <a:srgbClr val="000000"/>
                </a:solidFill>
                <a:latin typeface="Arial" panose="020B0604020202020204" pitchFamily="34" charset="0"/>
                <a:cs typeface="Arial" panose="020B0604020202020204" pitchFamily="34" charset="0"/>
              </a:rPr>
              <a:t>=OPENSAE_STATIC </a:t>
            </a:r>
          </a:p>
          <a:p>
            <a:pPr marL="223837" lvl="1"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DBMAX_TEXT</a:t>
            </a:r>
            <a:r>
              <a:rPr lang="en-US" sz="1100">
                <a:solidFill>
                  <a:srgbClr val="000000"/>
                </a:solidFill>
                <a:latin typeface="Arial" panose="020B0604020202020204" pitchFamily="34" charset="0"/>
                <a:cs typeface="Arial" panose="020B0604020202020204" pitchFamily="34" charset="0"/>
              </a:rPr>
              <a:t>=</a:t>
            </a:r>
            <a:r>
              <a:rPr lang="en-US" sz="1100" b="1">
                <a:solidFill>
                  <a:srgbClr val="008080"/>
                </a:solidFill>
                <a:latin typeface="Arial" panose="020B0604020202020204" pitchFamily="34" charset="0"/>
                <a:cs typeface="Arial" panose="020B0604020202020204" pitchFamily="34" charset="0"/>
              </a:rPr>
              <a:t>30</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dbconinit</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"set hive.exec.parallel=true"</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properties</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'mapred.job.queue.name=sas.g_hadoop_d_sas_developers'</a:t>
            </a:r>
            <a:r>
              <a:rPr lang="en-US" sz="1100">
                <a:solidFill>
                  <a:srgbClr val="000000"/>
                </a:solidFill>
                <a:latin typeface="Arial" panose="020B0604020202020204" pitchFamily="34" charset="0"/>
                <a:cs typeface="Arial" panose="020B0604020202020204" pitchFamily="34" charset="0"/>
              </a:rPr>
              <a:t>;</a:t>
            </a:r>
          </a:p>
          <a:p>
            <a:pPr lvl="1"/>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a:solidFill>
                  <a:srgbClr val="0000FF"/>
                </a:solidFill>
                <a:latin typeface="Arial" panose="020B0604020202020204" pitchFamily="34" charset="0"/>
                <a:cs typeface="Arial" panose="020B0604020202020204" pitchFamily="34" charset="0"/>
              </a:rPr>
              <a:t>libname</a:t>
            </a:r>
            <a:r>
              <a:rPr lang="en-US" sz="1100">
                <a:solidFill>
                  <a:srgbClr val="000000"/>
                </a:solidFill>
                <a:latin typeface="Arial" panose="020B0604020202020204" pitchFamily="34" charset="0"/>
                <a:cs typeface="Arial" panose="020B0604020202020204" pitchFamily="34" charset="0"/>
              </a:rPr>
              <a:t> CM_SCRH </a:t>
            </a:r>
            <a:r>
              <a:rPr lang="en-US" sz="1100">
                <a:solidFill>
                  <a:srgbClr val="0000FF"/>
                </a:solidFill>
                <a:latin typeface="Arial" panose="020B0604020202020204" pitchFamily="34" charset="0"/>
                <a:cs typeface="Arial" panose="020B0604020202020204" pitchFamily="34" charset="0"/>
              </a:rPr>
              <a:t>hadoop</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PORT</a:t>
            </a:r>
            <a:r>
              <a:rPr lang="en-US" sz="1100">
                <a:solidFill>
                  <a:srgbClr val="000000"/>
                </a:solidFill>
                <a:latin typeface="Arial" panose="020B0604020202020204" pitchFamily="34" charset="0"/>
                <a:cs typeface="Arial" panose="020B0604020202020204" pitchFamily="34" charset="0"/>
              </a:rPr>
              <a:t>=</a:t>
            </a:r>
            <a:r>
              <a:rPr lang="en-US" sz="1100" b="1">
                <a:solidFill>
                  <a:srgbClr val="008080"/>
                </a:solidFill>
                <a:latin typeface="Arial" panose="020B0604020202020204" pitchFamily="34" charset="0"/>
                <a:cs typeface="Arial" panose="020B0604020202020204" pitchFamily="34" charset="0"/>
              </a:rPr>
              <a:t>25006</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server</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'hive.sys.cigna.com'</a:t>
            </a:r>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a:solidFill>
                  <a:srgbClr val="000000"/>
                </a:solidFill>
                <a:latin typeface="Arial" panose="020B0604020202020204" pitchFamily="34" charset="0"/>
                <a:cs typeface="Arial" panose="020B0604020202020204" pitchFamily="34" charset="0"/>
              </a:rPr>
              <a:t>	</a:t>
            </a:r>
            <a:r>
              <a:rPr lang="en-US" sz="1100" smtClean="0">
                <a:solidFill>
                  <a:srgbClr val="000000"/>
                </a:solidFill>
                <a:latin typeface="Arial" panose="020B0604020202020204" pitchFamily="34" charset="0"/>
                <a:cs typeface="Arial" panose="020B0604020202020204" pitchFamily="34" charset="0"/>
              </a:rPr>
              <a:t>subprotocol=hive2 HDFS_TEMPDIR</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'hdfs://nameservice1/saseg'</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schema</a:t>
            </a:r>
            <a:r>
              <a:rPr lang="en-US" sz="1100">
                <a:solidFill>
                  <a:srgbClr val="000000"/>
                </a:solidFill>
                <a:latin typeface="Arial" panose="020B0604020202020204" pitchFamily="34" charset="0"/>
                <a:cs typeface="Arial" panose="020B0604020202020204" pitchFamily="34" charset="0"/>
              </a:rPr>
              <a:t>=CIMA_SCRATCH </a:t>
            </a:r>
          </a:p>
          <a:p>
            <a:pPr marL="223837" lvl="1"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DBMAX_TEXT</a:t>
            </a:r>
            <a:r>
              <a:rPr lang="en-US" sz="1100">
                <a:solidFill>
                  <a:srgbClr val="000000"/>
                </a:solidFill>
                <a:latin typeface="Arial" panose="020B0604020202020204" pitchFamily="34" charset="0"/>
                <a:cs typeface="Arial" panose="020B0604020202020204" pitchFamily="34" charset="0"/>
              </a:rPr>
              <a:t>=</a:t>
            </a:r>
            <a:r>
              <a:rPr lang="en-US" sz="1100" b="1">
                <a:solidFill>
                  <a:srgbClr val="008080"/>
                </a:solidFill>
                <a:latin typeface="Arial" panose="020B0604020202020204" pitchFamily="34" charset="0"/>
                <a:cs typeface="Arial" panose="020B0604020202020204" pitchFamily="34" charset="0"/>
              </a:rPr>
              <a:t>30</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dbconinit</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"set </a:t>
            </a:r>
            <a:r>
              <a:rPr lang="en-US" sz="1100" smtClean="0">
                <a:solidFill>
                  <a:srgbClr val="800080"/>
                </a:solidFill>
                <a:latin typeface="Arial" panose="020B0604020202020204" pitchFamily="34" charset="0"/>
                <a:cs typeface="Arial" panose="020B0604020202020204" pitchFamily="34" charset="0"/>
              </a:rPr>
              <a:t>hive.exec.parallel=true"</a:t>
            </a:r>
            <a:r>
              <a:rPr lang="en-US" sz="1100" smtClean="0">
                <a:solidFill>
                  <a:srgbClr val="000000"/>
                </a:solidFill>
                <a:latin typeface="Arial" panose="020B0604020202020204" pitchFamily="34" charset="0"/>
                <a:cs typeface="Arial" panose="020B0604020202020204" pitchFamily="34" charset="0"/>
              </a:rPr>
              <a:t> </a:t>
            </a:r>
            <a:r>
              <a:rPr lang="en-US" sz="1100" smtClean="0">
                <a:solidFill>
                  <a:srgbClr val="0000FF"/>
                </a:solidFill>
                <a:latin typeface="Arial" panose="020B0604020202020204" pitchFamily="34" charset="0"/>
                <a:cs typeface="Arial" panose="020B0604020202020204" pitchFamily="34" charset="0"/>
              </a:rPr>
              <a:t>properties</a:t>
            </a:r>
            <a:r>
              <a:rPr lang="en-US" sz="1100">
                <a:solidFill>
                  <a:srgbClr val="000000"/>
                </a:solidFill>
                <a:latin typeface="Arial" panose="020B0604020202020204" pitchFamily="34" charset="0"/>
                <a:cs typeface="Arial" panose="020B0604020202020204" pitchFamily="34" charset="0"/>
              </a:rPr>
              <a:t>=</a:t>
            </a:r>
            <a:r>
              <a:rPr lang="en-US" sz="1100">
                <a:solidFill>
                  <a:srgbClr val="800080"/>
                </a:solidFill>
                <a:latin typeface="Arial" panose="020B0604020202020204" pitchFamily="34" charset="0"/>
                <a:cs typeface="Arial" panose="020B0604020202020204" pitchFamily="34" charset="0"/>
              </a:rPr>
              <a:t>'mapred.job.queue.name=sas.g_hadoop_d_sas_developers'</a:t>
            </a:r>
            <a:r>
              <a:rPr lang="en-US" sz="1100">
                <a:solidFill>
                  <a:srgbClr val="000000"/>
                </a:solidFill>
                <a:latin typeface="Arial" panose="020B0604020202020204" pitchFamily="34" charset="0"/>
                <a:cs typeface="Arial" panose="020B0604020202020204" pitchFamily="34" charset="0"/>
              </a:rPr>
              <a:t>;</a:t>
            </a:r>
          </a:p>
          <a:p>
            <a:pPr marL="230187" lvl="1" indent="0">
              <a:buNone/>
            </a:pPr>
            <a:endParaRPr lang="en-US" sz="1100" smtClean="0">
              <a:solidFill>
                <a:srgbClr val="000000"/>
              </a:solidFill>
              <a:latin typeface="Arial" panose="020B0604020202020204" pitchFamily="34" charset="0"/>
              <a:cs typeface="Arial" panose="020B0604020202020204" pitchFamily="34" charset="0"/>
            </a:endParaRPr>
          </a:p>
          <a:p>
            <a:pPr marL="223837" lvl="1" indent="0">
              <a:buNone/>
            </a:pPr>
            <a:r>
              <a:rPr lang="en-US" sz="1100" smtClean="0">
                <a:solidFill>
                  <a:srgbClr val="0000FF"/>
                </a:solidFill>
                <a:latin typeface="Arial" panose="020B0604020202020204" pitchFamily="34" charset="0"/>
                <a:cs typeface="Arial" panose="020B0604020202020204" pitchFamily="34" charset="0"/>
              </a:rPr>
              <a:t>%</a:t>
            </a:r>
            <a:r>
              <a:rPr lang="en-US" sz="1100">
                <a:solidFill>
                  <a:srgbClr val="0000FF"/>
                </a:solidFill>
                <a:latin typeface="Arial" panose="020B0604020202020204" pitchFamily="34" charset="0"/>
                <a:cs typeface="Arial" panose="020B0604020202020204" pitchFamily="34" charset="0"/>
              </a:rPr>
              <a:t>LET</a:t>
            </a:r>
            <a:r>
              <a:rPr lang="en-US" sz="1100">
                <a:solidFill>
                  <a:srgbClr val="000000"/>
                </a:solidFill>
                <a:latin typeface="Arial" panose="020B0604020202020204" pitchFamily="34" charset="0"/>
                <a:cs typeface="Arial" panose="020B0604020202020204" pitchFamily="34" charset="0"/>
              </a:rPr>
              <a:t> DSN_OLD_MD = </a:t>
            </a:r>
            <a:r>
              <a:rPr lang="en-US" sz="1100"/>
              <a:t>C71318_WK1_TRN_PARM</a:t>
            </a:r>
            <a:r>
              <a:rPr lang="en-US" sz="1100" smtClean="0">
                <a:solidFill>
                  <a:srgbClr val="000000"/>
                </a:solidFill>
                <a:latin typeface="Arial" panose="020B0604020202020204" pitchFamily="34" charset="0"/>
                <a:cs typeface="Arial" panose="020B0604020202020204" pitchFamily="34" charset="0"/>
              </a:rPr>
              <a:t>;</a:t>
            </a:r>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a:solidFill>
                  <a:srgbClr val="0000FF"/>
                </a:solidFill>
                <a:latin typeface="Arial" panose="020B0604020202020204" pitchFamily="34" charset="0"/>
                <a:cs typeface="Arial" panose="020B0604020202020204" pitchFamily="34" charset="0"/>
              </a:rPr>
              <a:t>%LET</a:t>
            </a:r>
            <a:r>
              <a:rPr lang="en-US" sz="1100">
                <a:solidFill>
                  <a:srgbClr val="000000"/>
                </a:solidFill>
                <a:latin typeface="Arial" panose="020B0604020202020204" pitchFamily="34" charset="0"/>
                <a:cs typeface="Arial" panose="020B0604020202020204" pitchFamily="34" charset="0"/>
              </a:rPr>
              <a:t> LIB_OUT = SAE_STC;</a:t>
            </a:r>
          </a:p>
          <a:p>
            <a:endParaRPr lang="en-US" sz="1100">
              <a:solidFill>
                <a:srgbClr val="000000"/>
              </a:solidFill>
              <a:latin typeface="Arial" panose="020B0604020202020204" pitchFamily="34" charset="0"/>
              <a:cs typeface="Arial" panose="020B0604020202020204" pitchFamily="34" charset="0"/>
            </a:endParaRPr>
          </a:p>
          <a:p>
            <a:pPr marL="223837" lvl="1" indent="0">
              <a:buNone/>
            </a:pPr>
            <a:r>
              <a:rPr lang="en-US" sz="1100" b="1" smtClean="0">
                <a:solidFill>
                  <a:srgbClr val="000080"/>
                </a:solidFill>
                <a:latin typeface="Arial" panose="020B0604020202020204" pitchFamily="34" charset="0"/>
                <a:cs typeface="Arial" panose="020B0604020202020204" pitchFamily="34" charset="0"/>
              </a:rPr>
              <a:t>PROC</a:t>
            </a:r>
            <a:r>
              <a:rPr lang="en-US" sz="1100" smtClean="0">
                <a:solidFill>
                  <a:srgbClr val="000000"/>
                </a:solidFill>
                <a:latin typeface="Arial" panose="020B0604020202020204" pitchFamily="34" charset="0"/>
                <a:cs typeface="Arial" panose="020B0604020202020204" pitchFamily="34" charset="0"/>
              </a:rPr>
              <a:t> </a:t>
            </a:r>
            <a:r>
              <a:rPr lang="en-US" sz="1100" b="1">
                <a:solidFill>
                  <a:srgbClr val="000080"/>
                </a:solidFill>
                <a:latin typeface="Arial" panose="020B0604020202020204" pitchFamily="34" charset="0"/>
                <a:cs typeface="Arial" panose="020B0604020202020204" pitchFamily="34" charset="0"/>
              </a:rPr>
              <a:t>LOGISTIC</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INMODEL</a:t>
            </a:r>
            <a:r>
              <a:rPr lang="en-US" sz="1100">
                <a:solidFill>
                  <a:srgbClr val="000000"/>
                </a:solidFill>
                <a:latin typeface="Arial" panose="020B0604020202020204" pitchFamily="34" charset="0"/>
                <a:cs typeface="Arial" panose="020B0604020202020204" pitchFamily="34" charset="0"/>
              </a:rPr>
              <a:t>=&amp;</a:t>
            </a:r>
            <a:r>
              <a:rPr lang="en-US" sz="1100">
                <a:solidFill>
                  <a:srgbClr val="008080"/>
                </a:solidFill>
                <a:latin typeface="Arial" panose="020B0604020202020204" pitchFamily="34" charset="0"/>
                <a:cs typeface="Arial" panose="020B0604020202020204" pitchFamily="34" charset="0"/>
              </a:rPr>
              <a:t>LIB_OUT.</a:t>
            </a:r>
            <a:r>
              <a:rPr lang="en-US" sz="1100" b="1">
                <a:solidFill>
                  <a:srgbClr val="008080"/>
                </a:solidFill>
                <a:latin typeface="Arial" panose="020B0604020202020204" pitchFamily="34" charset="0"/>
                <a:cs typeface="Arial" panose="020B0604020202020204" pitchFamily="34" charset="0"/>
              </a:rPr>
              <a:t>.</a:t>
            </a:r>
            <a:r>
              <a:rPr lang="en-US" sz="1100">
                <a:solidFill>
                  <a:srgbClr val="000000"/>
                </a:solidFill>
                <a:latin typeface="Arial" panose="020B0604020202020204" pitchFamily="34" charset="0"/>
                <a:cs typeface="Arial" panose="020B0604020202020204" pitchFamily="34" charset="0"/>
              </a:rPr>
              <a:t>&amp;</a:t>
            </a:r>
            <a:r>
              <a:rPr lang="en-US" sz="1100">
                <a:solidFill>
                  <a:srgbClr val="008080"/>
                </a:solidFill>
                <a:latin typeface="Arial" panose="020B0604020202020204" pitchFamily="34" charset="0"/>
                <a:cs typeface="Arial" panose="020B0604020202020204" pitchFamily="34" charset="0"/>
              </a:rPr>
              <a:t>DSN_OLD_MD.</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TYPE</a:t>
            </a:r>
            <a:r>
              <a:rPr lang="en-US" sz="1100">
                <a:solidFill>
                  <a:srgbClr val="000000"/>
                </a:solidFill>
                <a:latin typeface="Arial" panose="020B0604020202020204" pitchFamily="34" charset="0"/>
                <a:cs typeface="Arial" panose="020B0604020202020204" pitchFamily="34" charset="0"/>
              </a:rPr>
              <a:t> = LOGISMOD) </a:t>
            </a:r>
            <a:r>
              <a:rPr lang="en-US" sz="1100">
                <a:solidFill>
                  <a:srgbClr val="0000FF"/>
                </a:solidFill>
                <a:latin typeface="Arial" panose="020B0604020202020204" pitchFamily="34" charset="0"/>
                <a:cs typeface="Arial" panose="020B0604020202020204" pitchFamily="34" charset="0"/>
              </a:rPr>
              <a:t>NOPRINT</a:t>
            </a:r>
            <a:r>
              <a:rPr lang="en-US" sz="1100" smtClean="0">
                <a:solidFill>
                  <a:srgbClr val="000000"/>
                </a:solidFill>
                <a:latin typeface="Arial" panose="020B0604020202020204" pitchFamily="34" charset="0"/>
                <a:cs typeface="Arial" panose="020B0604020202020204" pitchFamily="34" charset="0"/>
              </a:rPr>
              <a:t>;</a:t>
            </a:r>
          </a:p>
          <a:p>
            <a:pPr marL="454025" lvl="2" indent="0">
              <a:buNone/>
            </a:pP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SCORE</a:t>
            </a:r>
            <a:r>
              <a:rPr lang="en-US" sz="1100">
                <a:solidFill>
                  <a:srgbClr val="000000"/>
                </a:solidFill>
                <a:latin typeface="Arial" panose="020B0604020202020204" pitchFamily="34" charset="0"/>
                <a:cs typeface="Arial" panose="020B0604020202020204" pitchFamily="34" charset="0"/>
              </a:rPr>
              <a:t> </a:t>
            </a:r>
            <a:r>
              <a:rPr lang="en-US" sz="1100">
                <a:solidFill>
                  <a:srgbClr val="0000FF"/>
                </a:solidFill>
                <a:latin typeface="Arial" panose="020B0604020202020204" pitchFamily="34" charset="0"/>
                <a:cs typeface="Arial" panose="020B0604020202020204" pitchFamily="34" charset="0"/>
              </a:rPr>
              <a:t>DATA</a:t>
            </a:r>
            <a:r>
              <a:rPr lang="en-US" sz="1100">
                <a:solidFill>
                  <a:srgbClr val="000000"/>
                </a:solidFill>
                <a:latin typeface="Arial" panose="020B0604020202020204" pitchFamily="34" charset="0"/>
                <a:cs typeface="Arial" panose="020B0604020202020204" pitchFamily="34" charset="0"/>
              </a:rPr>
              <a:t> = </a:t>
            </a:r>
            <a:r>
              <a:rPr lang="en-US" sz="1100" smtClean="0">
                <a:solidFill>
                  <a:srgbClr val="000000"/>
                </a:solidFill>
                <a:latin typeface="Arial" panose="020B0604020202020204" pitchFamily="34" charset="0"/>
                <a:cs typeface="Arial" panose="020B0604020202020204" pitchFamily="34" charset="0"/>
              </a:rPr>
              <a:t>CM_SCRH.C71318_WK1_TRN_ELGB_SCRG </a:t>
            </a:r>
            <a:r>
              <a:rPr lang="en-US" sz="1100">
                <a:solidFill>
                  <a:srgbClr val="0000FF"/>
                </a:solidFill>
                <a:latin typeface="Arial" panose="020B0604020202020204" pitchFamily="34" charset="0"/>
                <a:cs typeface="Arial" panose="020B0604020202020204" pitchFamily="34" charset="0"/>
              </a:rPr>
              <a:t>OUT</a:t>
            </a:r>
            <a:r>
              <a:rPr lang="en-US" sz="1100">
                <a:solidFill>
                  <a:srgbClr val="000000"/>
                </a:solidFill>
                <a:latin typeface="Arial" panose="020B0604020202020204" pitchFamily="34" charset="0"/>
                <a:cs typeface="Arial" panose="020B0604020202020204" pitchFamily="34" charset="0"/>
              </a:rPr>
              <a:t> = CM_SCRH.C71318_WK1_TRN_ELGB_SCRG_OUT (</a:t>
            </a:r>
            <a:r>
              <a:rPr lang="en-US" sz="1100">
                <a:solidFill>
                  <a:srgbClr val="0000FF"/>
                </a:solidFill>
                <a:latin typeface="Arial" panose="020B0604020202020204" pitchFamily="34" charset="0"/>
                <a:cs typeface="Arial" panose="020B0604020202020204" pitchFamily="34" charset="0"/>
              </a:rPr>
              <a:t>RENAME</a:t>
            </a:r>
            <a:r>
              <a:rPr lang="en-US" sz="1100">
                <a:solidFill>
                  <a:srgbClr val="000000"/>
                </a:solidFill>
                <a:latin typeface="Arial" panose="020B0604020202020204" pitchFamily="34" charset="0"/>
                <a:cs typeface="Arial" panose="020B0604020202020204" pitchFamily="34" charset="0"/>
              </a:rPr>
              <a:t>=(P_1=PREDICTION</a:t>
            </a:r>
            <a:r>
              <a:rPr lang="en-US" sz="1100" smtClean="0">
                <a:solidFill>
                  <a:srgbClr val="000000"/>
                </a:solidFill>
                <a:latin typeface="Arial" panose="020B0604020202020204" pitchFamily="34" charset="0"/>
                <a:cs typeface="Arial" panose="020B0604020202020204" pitchFamily="34" charset="0"/>
              </a:rPr>
              <a:t>));</a:t>
            </a:r>
          </a:p>
          <a:p>
            <a:pPr marL="225425" lvl="2" indent="0" defTabSz="225425">
              <a:buNone/>
            </a:pPr>
            <a:r>
              <a:rPr lang="en-US" sz="1100" b="1" smtClean="0">
                <a:solidFill>
                  <a:srgbClr val="000080"/>
                </a:solidFill>
                <a:latin typeface="Arial" panose="020B0604020202020204" pitchFamily="34" charset="0"/>
                <a:cs typeface="Arial" panose="020B0604020202020204" pitchFamily="34" charset="0"/>
              </a:rPr>
              <a:t>RUN</a:t>
            </a:r>
            <a:r>
              <a:rPr lang="en-US" sz="1100">
                <a:solidFill>
                  <a:srgbClr val="000000"/>
                </a:solidFill>
                <a:latin typeface="Arial" panose="020B0604020202020204" pitchFamily="34" charset="0"/>
                <a:cs typeface="Arial" panose="020B0604020202020204" pitchFamily="34" charset="0"/>
              </a:rPr>
              <a:t>;</a:t>
            </a:r>
            <a:endParaRPr lang="en-US" altLang="en-US" sz="1100" b="1"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Confidential, unpubished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5 – Score Eligible Members / Accounts </a:t>
            </a:r>
            <a:endParaRPr lang="en-US"/>
          </a:p>
        </p:txBody>
      </p:sp>
    </p:spTree>
    <p:extLst>
      <p:ext uri="{BB962C8B-B14F-4D97-AF65-F5344CB8AC3E}">
        <p14:creationId xmlns:p14="http://schemas.microsoft.com/office/powerpoint/2010/main" val="282087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8EC0547-4173-4FD2-B3AD-CE0209F6F09F}"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r>
              <a:rPr lang="en-US" altLang="en-US" smtClean="0"/>
              <a:t>Confidential, unpublished property of Cigna. Do not duplicate or distribute. Use and distribution limited solely to authorized personnel. © 2015 Cigna</a:t>
            </a:r>
            <a:endParaRPr lang="en-US" altLang="en-US"/>
          </a:p>
        </p:txBody>
      </p:sp>
      <p:sp>
        <p:nvSpPr>
          <p:cNvPr id="10" name="Title 2"/>
          <p:cNvSpPr>
            <a:spLocks noGrp="1"/>
          </p:cNvSpPr>
          <p:nvPr>
            <p:ph type="title"/>
          </p:nvPr>
        </p:nvSpPr>
        <p:spPr>
          <a:xfrm>
            <a:off x="452438" y="274638"/>
            <a:ext cx="8229600" cy="646112"/>
          </a:xfrm>
        </p:spPr>
        <p:txBody>
          <a:bodyPr/>
          <a:lstStyle/>
          <a:p>
            <a:r>
              <a:rPr lang="en-US" smtClean="0"/>
              <a:t>Questions</a:t>
            </a:r>
            <a:endParaRPr lang="en-US"/>
          </a:p>
        </p:txBody>
      </p:sp>
      <p:sp>
        <p:nvSpPr>
          <p:cNvPr id="11" name="Slide Number Placeholder 3"/>
          <p:cNvSpPr txBox="1">
            <a:spLocks/>
          </p:cNvSpPr>
          <p:nvPr/>
        </p:nvSpPr>
        <p:spPr bwMode="auto">
          <a:xfrm>
            <a:off x="7010400" y="6629400"/>
            <a:ext cx="2133600" cy="212725"/>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defPPr>
              <a:defRPr lang="en-US"/>
            </a:defPPr>
            <a:lvl1pPr marL="0" algn="r" defTabSz="914400" rtl="0" eaLnBrk="1" latinLnBrk="0" hangingPunct="1">
              <a:defRPr sz="1000" kern="1200">
                <a:solidFill>
                  <a:srgbClr val="99999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EC0547-4173-4FD2-B3AD-CE0209F6F09F}" type="slidenum">
              <a:rPr lang="en-US" altLang="en-US" smtClean="0"/>
              <a:pPr/>
              <a:t>22</a:t>
            </a:fld>
            <a:endParaRPr lang="en-US" altLang="en-US"/>
          </a:p>
        </p:txBody>
      </p:sp>
      <p:sp>
        <p:nvSpPr>
          <p:cNvPr id="12" name="Footer Placeholder 4"/>
          <p:cNvSpPr txBox="1">
            <a:spLocks/>
          </p:cNvSpPr>
          <p:nvPr/>
        </p:nvSpPr>
        <p:spPr bwMode="auto">
          <a:xfrm>
            <a:off x="0" y="6626225"/>
            <a:ext cx="7011988" cy="2286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defPPr>
              <a:defRPr lang="en-US"/>
            </a:defPPr>
            <a:lvl1pPr marL="0" algn="l" defTabSz="914400" rtl="0" eaLnBrk="1" latinLnBrk="0" hangingPunct="1">
              <a:defRPr sz="800" kern="1200">
                <a:solidFill>
                  <a:srgbClr val="999999"/>
                </a:solidFill>
                <a:latin typeface="Arial Narrow" pitchFamily="-84" charset="0"/>
                <a:ea typeface="MS PGothic" pitchFamily="34"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mtClean="0"/>
              <a:t>Confidential, unpublished property of Cigna. Do not duplicate or distribute. Use and distribution limited solely to authorized personnel. © 2015 Cigna</a:t>
            </a:r>
            <a:endParaRPr lang="en-US" altLang="en-US"/>
          </a:p>
        </p:txBody>
      </p:sp>
      <p:pic>
        <p:nvPicPr>
          <p:cNvPr id="13" name="Picture 2" descr="Question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600"/>
            <a:ext cx="3733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242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8EC0547-4173-4FD2-B3AD-CE0209F6F09F}" type="slidenum">
              <a:rPr lang="en-US" altLang="en-US" smtClean="0"/>
              <a:pPr/>
              <a:t>23</a:t>
            </a:fld>
            <a:endParaRPr lang="en-US" altLang="en-US"/>
          </a:p>
        </p:txBody>
      </p:sp>
      <p:sp>
        <p:nvSpPr>
          <p:cNvPr id="5" name="Footer Placeholder 4"/>
          <p:cNvSpPr>
            <a:spLocks noGrp="1"/>
          </p:cNvSpPr>
          <p:nvPr>
            <p:ph type="ftr" sz="quarter" idx="11"/>
          </p:nvPr>
        </p:nvSpPr>
        <p:spPr/>
        <p:txBody>
          <a:bodyPr/>
          <a:lstStyle/>
          <a:p>
            <a:r>
              <a:rPr lang="en-US" altLang="en-US" smtClean="0"/>
              <a:t>Confidential, unpublished property of Cigna. Do not duplicate or distribute. Use and distribution limited solely to authorized personnel. © 2015 Cigna</a:t>
            </a:r>
            <a:endParaRPr lang="en-US" altLang="en-US"/>
          </a:p>
        </p:txBody>
      </p:sp>
      <p:pic>
        <p:nvPicPr>
          <p:cNvPr id="7" name="Picture 2" descr="6C00F4E908D0C14AB2276A2C237A47D8@CIG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09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589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8EC0547-4173-4FD2-B3AD-CE0209F6F09F}" type="slidenum">
              <a:rPr lang="en-US" altLang="en-US" smtClean="0"/>
              <a:pPr/>
              <a:t>24</a:t>
            </a:fld>
            <a:endParaRPr lang="en-US" altLang="en-US"/>
          </a:p>
        </p:txBody>
      </p:sp>
      <p:sp>
        <p:nvSpPr>
          <p:cNvPr id="5" name="Footer Placeholder 4"/>
          <p:cNvSpPr>
            <a:spLocks noGrp="1"/>
          </p:cNvSpPr>
          <p:nvPr>
            <p:ph type="ftr" sz="quarter" idx="11"/>
          </p:nvPr>
        </p:nvSpPr>
        <p:spPr/>
        <p:txBody>
          <a:bodyPr/>
          <a:lstStyle/>
          <a:p>
            <a:r>
              <a:rPr lang="en-US" altLang="en-US" smtClean="0"/>
              <a:t>Confidential, unpublished property of Cigna. Do not duplicate or distribute. Use and distribution limited solely to authorized personnel. © 2015 Cigna</a:t>
            </a:r>
            <a:endParaRPr lang="en-US" altLang="en-US"/>
          </a:p>
        </p:txBody>
      </p:sp>
      <p:pic>
        <p:nvPicPr>
          <p:cNvPr id="1026" name="Picture 2" descr="image2016-5-5 14:17: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2247"/>
            <a:ext cx="7934325" cy="586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5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5400000">
            <a:off x="3878262" y="519113"/>
            <a:ext cx="1404937"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a:solidFill>
                <a:srgbClr val="FFFF00"/>
              </a:solidFill>
              <a:ea typeface="ＭＳ Ｐゴシック" pitchFamily="34" charset="-128"/>
            </a:endParaRPr>
          </a:p>
        </p:txBody>
      </p:sp>
      <p:sp>
        <p:nvSpPr>
          <p:cNvPr id="7" name="TextBox 2"/>
          <p:cNvSpPr txBox="1">
            <a:spLocks noChangeArrowheads="1"/>
          </p:cNvSpPr>
          <p:nvPr/>
        </p:nvSpPr>
        <p:spPr bwMode="auto">
          <a:xfrm>
            <a:off x="457200" y="3278426"/>
            <a:ext cx="818832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just" defTabSz="457200" eaLnBrk="1" fontAlgn="base" hangingPunct="1">
              <a:spcBef>
                <a:spcPct val="0"/>
              </a:spcBef>
              <a:spcAft>
                <a:spcPct val="0"/>
              </a:spcAft>
            </a:pPr>
            <a:r>
              <a:rPr lang="en-US" altLang="en-US" sz="1000" dirty="0">
                <a:solidFill>
                  <a:prstClr val="white"/>
                </a:solidFill>
                <a:latin typeface="Arial Narrow" panose="020B0606020202030204" pitchFamily="34" charset="0"/>
              </a:rPr>
              <a:t>All Cigna products and services are provided exclusively by or through operating subsidiaries of Cigna Corporation, including Cigna Health and Life Insurance Company, Connecticut General Life Insurance Company, Cigna Behavioral Health, Inc., and HMO or service company subsidiaries of Cigna Health Corporation. The Cigna name, logo, and other Cigna marks are owned by Cigna Intellectual Property, Inc. </a:t>
            </a:r>
          </a:p>
          <a:p>
            <a:pPr algn="just" defTabSz="457200" eaLnBrk="1" fontAlgn="base" hangingPunct="1">
              <a:spcBef>
                <a:spcPct val="0"/>
              </a:spcBef>
              <a:spcAft>
                <a:spcPct val="0"/>
              </a:spcAft>
            </a:pPr>
            <a:endParaRPr lang="en-US" altLang="en-US" sz="1000" dirty="0">
              <a:solidFill>
                <a:srgbClr val="FFFFFF"/>
              </a:solidFill>
              <a:latin typeface="Arial Narrow" pitchFamily="-84" charset="0"/>
              <a:ea typeface="MS PGothic" pitchFamily="34" charset="-128"/>
            </a:endParaRPr>
          </a:p>
          <a:p>
            <a:pPr algn="just" defTabSz="457200" eaLnBrk="1" fontAlgn="base" hangingPunct="1">
              <a:spcBef>
                <a:spcPct val="0"/>
              </a:spcBef>
              <a:spcAft>
                <a:spcPct val="0"/>
              </a:spcAft>
            </a:pPr>
            <a:r>
              <a:rPr lang="en-US" altLang="en-US" sz="1000" dirty="0">
                <a:solidFill>
                  <a:srgbClr val="FFFFFF"/>
                </a:solidFill>
                <a:latin typeface="Arial Narrow" pitchFamily="-84" charset="0"/>
                <a:ea typeface="MS PGothic" pitchFamily="34" charset="-128"/>
              </a:rPr>
              <a:t>000000  00/15     © </a:t>
            </a:r>
            <a:r>
              <a:rPr lang="en-US" altLang="en-US" sz="1000" dirty="0" smtClean="0">
                <a:solidFill>
                  <a:srgbClr val="FFFFFF"/>
                </a:solidFill>
                <a:latin typeface="Arial Narrow" pitchFamily="-84" charset="0"/>
                <a:ea typeface="MS PGothic" pitchFamily="34" charset="-128"/>
              </a:rPr>
              <a:t>2016 </a:t>
            </a:r>
            <a:r>
              <a:rPr lang="en-US" altLang="en-US" sz="1000" dirty="0">
                <a:solidFill>
                  <a:srgbClr val="FFFFFF"/>
                </a:solidFill>
                <a:latin typeface="Arial Narrow" pitchFamily="-84" charset="0"/>
                <a:ea typeface="MS PGothic" pitchFamily="34" charset="-128"/>
              </a:rPr>
              <a:t>Cigna. Some content provided under license.</a:t>
            </a:r>
          </a:p>
        </p:txBody>
      </p:sp>
    </p:spTree>
    <p:extLst>
      <p:ext uri="{BB962C8B-B14F-4D97-AF65-F5344CB8AC3E}">
        <p14:creationId xmlns:p14="http://schemas.microsoft.com/office/powerpoint/2010/main" val="4097704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3647"/>
            <a:ext cx="8229600" cy="54233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Traditional strategy</a:t>
            </a:r>
            <a:endParaRPr lang="en-US" altLang="en-US" sz="1200" b="1" dirty="0" smtClean="0"/>
          </a:p>
          <a:p>
            <a:pPr lvl="2">
              <a:lnSpc>
                <a:spcPct val="110000"/>
              </a:lnSpc>
              <a:buFont typeface="Wingdings" panose="05000000000000000000" pitchFamily="2" charset="2"/>
              <a:buChar char="q"/>
            </a:pPr>
            <a:r>
              <a:rPr lang="en-US" altLang="en-US" sz="1200" smtClean="0"/>
              <a:t>Models updated manually </a:t>
            </a:r>
            <a:endParaRPr lang="en-US" altLang="en-US" sz="1200"/>
          </a:p>
          <a:p>
            <a:pPr lvl="2">
              <a:lnSpc>
                <a:spcPct val="110000"/>
              </a:lnSpc>
              <a:buFont typeface="Wingdings" panose="05000000000000000000" pitchFamily="2" charset="2"/>
              <a:buChar char="q"/>
            </a:pPr>
            <a:r>
              <a:rPr lang="en-US" altLang="en-US" sz="1200" smtClean="0"/>
              <a:t>Members / Clients scored using hard-coded method</a:t>
            </a:r>
          </a:p>
          <a:p>
            <a:pPr marL="454025" lvl="2" indent="0">
              <a:lnSpc>
                <a:spcPct val="110000"/>
              </a:lnSpc>
              <a:buNone/>
            </a:pPr>
            <a:endParaRPr lang="en-US" altLang="en-US" sz="1200" smtClean="0"/>
          </a:p>
          <a:p>
            <a:pPr>
              <a:lnSpc>
                <a:spcPct val="110000"/>
              </a:lnSpc>
              <a:buFont typeface="Wingdings" pitchFamily="2" charset="2"/>
              <a:buChar char="§"/>
            </a:pPr>
            <a:r>
              <a:rPr lang="en-US" altLang="en-US" sz="1200" b="1" smtClean="0"/>
              <a:t>Goal</a:t>
            </a:r>
            <a:endParaRPr lang="en-US" altLang="en-US" sz="1200" b="1"/>
          </a:p>
          <a:p>
            <a:pPr lvl="2">
              <a:lnSpc>
                <a:spcPct val="110000"/>
              </a:lnSpc>
              <a:buFont typeface="Wingdings" panose="05000000000000000000" pitchFamily="2" charset="2"/>
              <a:buChar char="q"/>
            </a:pPr>
            <a:r>
              <a:rPr lang="en-US" altLang="en-US" sz="1200" smtClean="0"/>
              <a:t>Automate the whole process from model dataset building process to scoring production process</a:t>
            </a:r>
          </a:p>
          <a:p>
            <a:pPr lvl="2">
              <a:lnSpc>
                <a:spcPct val="110000"/>
              </a:lnSpc>
              <a:buFont typeface="Wingdings" panose="05000000000000000000" pitchFamily="2" charset="2"/>
              <a:buChar char="q"/>
            </a:pPr>
            <a:r>
              <a:rPr lang="en-US" altLang="en-US" sz="1200" smtClean="0"/>
              <a:t>Increase model performance accuracy over time which in turn saves cost and increases revenue</a:t>
            </a:r>
          </a:p>
          <a:p>
            <a:pPr>
              <a:lnSpc>
                <a:spcPct val="110000"/>
              </a:lnSpc>
              <a:buNone/>
            </a:pPr>
            <a:endParaRPr lang="en-US" altLang="en-US" sz="1200" dirty="0"/>
          </a:p>
          <a:p>
            <a:pPr>
              <a:lnSpc>
                <a:spcPct val="110000"/>
              </a:lnSpc>
              <a:buFont typeface="Wingdings" pitchFamily="2" charset="2"/>
              <a:buChar char="§"/>
            </a:pPr>
            <a:r>
              <a:rPr lang="en-US" altLang="en-US" sz="1200" b="1" smtClean="0"/>
              <a:t>What Pod workstream 1 model self-learning automation finished now</a:t>
            </a:r>
            <a:endParaRPr lang="en-US" altLang="en-US" sz="1200" b="1" dirty="0" smtClean="0"/>
          </a:p>
          <a:p>
            <a:pPr lvl="2">
              <a:lnSpc>
                <a:spcPct val="110000"/>
              </a:lnSpc>
              <a:buFont typeface="Wingdings" panose="05000000000000000000" pitchFamily="2" charset="2"/>
              <a:buChar char="q"/>
            </a:pPr>
            <a:r>
              <a:rPr lang="en-US" altLang="en-US" sz="1200"/>
              <a:t>A</a:t>
            </a:r>
            <a:r>
              <a:rPr lang="en-US" altLang="en-US" sz="1200" smtClean="0"/>
              <a:t>utomatically update logistic regression model coefficients </a:t>
            </a:r>
            <a:r>
              <a:rPr lang="en-US" altLang="en-US" sz="1200"/>
              <a:t>	</a:t>
            </a:r>
            <a:endParaRPr lang="en-US" altLang="en-US" sz="1200" dirty="0"/>
          </a:p>
          <a:p>
            <a:pPr lvl="2">
              <a:lnSpc>
                <a:spcPct val="110000"/>
              </a:lnSpc>
              <a:buFont typeface="Wingdings" panose="05000000000000000000" pitchFamily="2" charset="2"/>
              <a:buChar char="q"/>
            </a:pPr>
            <a:r>
              <a:rPr lang="en-US" altLang="en-US" sz="1200"/>
              <a:t>A</a:t>
            </a:r>
            <a:r>
              <a:rPr lang="en-US" altLang="en-US" sz="1200" smtClean="0"/>
              <a:t>utomatically perform features selection using traditional logistic regession model selection method </a:t>
            </a:r>
            <a:endParaRPr lang="en-US" altLang="en-US" sz="1200" smtClean="0">
              <a:sym typeface="Wingdings"/>
            </a:endParaRPr>
          </a:p>
          <a:p>
            <a:pPr lvl="2">
              <a:lnSpc>
                <a:spcPct val="110000"/>
              </a:lnSpc>
              <a:buFont typeface="Wingdings" panose="05000000000000000000" pitchFamily="2" charset="2"/>
              <a:buChar char="q"/>
            </a:pPr>
            <a:r>
              <a:rPr lang="en-US" altLang="en-US" sz="1200" smtClean="0">
                <a:sym typeface="Wingdings"/>
              </a:rPr>
              <a:t>Automatically monitor model performance over time for binary response </a:t>
            </a:r>
          </a:p>
          <a:p>
            <a:pPr lvl="2">
              <a:lnSpc>
                <a:spcPct val="110000"/>
              </a:lnSpc>
              <a:buFont typeface="Wingdings" panose="05000000000000000000" pitchFamily="2" charset="2"/>
              <a:buChar char="q"/>
            </a:pPr>
            <a:r>
              <a:rPr lang="en-US" altLang="en-US" sz="1200" smtClean="0">
                <a:sym typeface="Wingdings"/>
              </a:rPr>
              <a:t>Automatically score eligible members / clients for logistic regression model </a:t>
            </a:r>
          </a:p>
        </p:txBody>
      </p:sp>
      <p:sp>
        <p:nvSpPr>
          <p:cNvPr id="3" name="Title 2"/>
          <p:cNvSpPr>
            <a:spLocks noGrp="1"/>
          </p:cNvSpPr>
          <p:nvPr>
            <p:ph type="title"/>
          </p:nvPr>
        </p:nvSpPr>
        <p:spPr>
          <a:xfrm>
            <a:off x="452438" y="293688"/>
            <a:ext cx="8229600" cy="646112"/>
          </a:xfrm>
        </p:spPr>
        <p:txBody>
          <a:bodyPr/>
          <a:lstStyle/>
          <a:p>
            <a:r>
              <a:rPr lang="en-US" smtClean="0"/>
              <a:t>Background</a:t>
            </a:r>
            <a:endParaRPr lang="en-US" dirty="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Tree>
    <p:extLst>
      <p:ext uri="{BB962C8B-B14F-4D97-AF65-F5344CB8AC3E}">
        <p14:creationId xmlns:p14="http://schemas.microsoft.com/office/powerpoint/2010/main" val="3500542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74638"/>
            <a:ext cx="8229600" cy="646112"/>
          </a:xfrm>
        </p:spPr>
        <p:txBody>
          <a:bodyPr/>
          <a:lstStyle/>
          <a:p>
            <a:r>
              <a:rPr lang="en-US" smtClean="0"/>
              <a:t>Model Self - Learning Automation Workflow</a:t>
            </a:r>
            <a:endParaRPr lang="en-US"/>
          </a:p>
        </p:txBody>
      </p:sp>
      <p:sp>
        <p:nvSpPr>
          <p:cNvPr id="4" name="Slide Number Placeholder 3"/>
          <p:cNvSpPr>
            <a:spLocks noGrp="1"/>
          </p:cNvSpPr>
          <p:nvPr>
            <p:ph type="sldNum" sz="quarter" idx="10"/>
          </p:nvPr>
        </p:nvSpPr>
        <p:spPr>
          <a:xfrm>
            <a:off x="7315200" y="6381397"/>
            <a:ext cx="2133600" cy="212725"/>
          </a:xfrm>
        </p:spPr>
        <p:txBody>
          <a:bodyPr/>
          <a:lstStyle/>
          <a:p>
            <a:fld id="{38EC0547-4173-4FD2-B3AD-CE0209F6F09F}" type="slidenum">
              <a:rPr lang="en-US" altLang="en-US" smtClean="0">
                <a:latin typeface="Arial" panose="020B0604020202020204" pitchFamily="34" charset="0"/>
                <a:cs typeface="Arial" panose="020B0604020202020204" pitchFamily="34" charset="0"/>
              </a:rPr>
              <a:pPr/>
              <a:t>4</a:t>
            </a:fld>
            <a:endParaRPr lang="en-US" altLang="en-US">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04800" y="6378222"/>
            <a:ext cx="7011988" cy="228600"/>
          </a:xfrm>
        </p:spPr>
        <p:txBody>
          <a:bodyPr/>
          <a:lstStyle/>
          <a:p>
            <a:r>
              <a:rPr lang="en-US" altLang="en-US" sz="1000" smtClean="0">
                <a:latin typeface="Arial" panose="020B0604020202020204" pitchFamily="34" charset="0"/>
                <a:cs typeface="Arial" panose="020B0604020202020204" pitchFamily="34" charset="0"/>
              </a:rPr>
              <a:t>Confidential, unpublished property of Cigna. Do not duplicate or distribute. Use and distribution limited solely to authorized personnel. © 2015 Cigna</a:t>
            </a:r>
            <a:endParaRPr lang="en-US" altLang="en-US" sz="1000">
              <a:latin typeface="Arial" panose="020B0604020202020204" pitchFamily="34" charset="0"/>
              <a:cs typeface="Arial" panose="020B0604020202020204" pitchFamily="34" charset="0"/>
            </a:endParaRPr>
          </a:p>
        </p:txBody>
      </p:sp>
      <p:sp>
        <p:nvSpPr>
          <p:cNvPr id="8" name="Rectangle 7"/>
          <p:cNvSpPr/>
          <p:nvPr/>
        </p:nvSpPr>
        <p:spPr>
          <a:xfrm>
            <a:off x="795867" y="2999781"/>
            <a:ext cx="1192120"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Build a modeling dataset</a:t>
            </a:r>
            <a:endParaRPr lang="en-US" sz="1000" dirty="0" smtClean="0">
              <a:latin typeface="Arial" panose="020B0604020202020204" pitchFamily="34" charset="0"/>
              <a:cs typeface="Arial" panose="020B0604020202020204" pitchFamily="34" charset="0"/>
            </a:endParaRPr>
          </a:p>
        </p:txBody>
      </p:sp>
      <p:sp>
        <p:nvSpPr>
          <p:cNvPr id="2" name="Flowchart: Magnetic Disk 1"/>
          <p:cNvSpPr/>
          <p:nvPr/>
        </p:nvSpPr>
        <p:spPr>
          <a:xfrm>
            <a:off x="894645" y="1738931"/>
            <a:ext cx="990600" cy="753091"/>
          </a:xfrm>
          <a:prstGeom prst="flowChartMagneticDisk">
            <a:avLst/>
          </a:prstGeom>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Hadoop tables</a:t>
            </a:r>
            <a:endParaRPr lang="en-US" sz="1000">
              <a:latin typeface="Arial" panose="020B0604020202020204" pitchFamily="34" charset="0"/>
              <a:cs typeface="Arial" panose="020B0604020202020204" pitchFamily="34" charset="0"/>
            </a:endParaRPr>
          </a:p>
        </p:txBody>
      </p:sp>
      <p:cxnSp>
        <p:nvCxnSpPr>
          <p:cNvPr id="39" name="Straight Arrow Connector 38"/>
          <p:cNvCxnSpPr/>
          <p:nvPr/>
        </p:nvCxnSpPr>
        <p:spPr>
          <a:xfrm>
            <a:off x="1987987" y="3307025"/>
            <a:ext cx="319672"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2308578" y="2997956"/>
            <a:ext cx="1192120"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Perform feature selection on training dataset</a:t>
            </a:r>
            <a:endParaRPr lang="en-US" sz="1000" dirty="0" smtClean="0">
              <a:latin typeface="Arial" panose="020B0604020202020204" pitchFamily="34" charset="0"/>
              <a:cs typeface="Arial" panose="020B0604020202020204" pitchFamily="34" charset="0"/>
            </a:endParaRPr>
          </a:p>
        </p:txBody>
      </p:sp>
      <p:sp>
        <p:nvSpPr>
          <p:cNvPr id="52" name="Rectangle 51"/>
          <p:cNvSpPr/>
          <p:nvPr/>
        </p:nvSpPr>
        <p:spPr>
          <a:xfrm>
            <a:off x="3889023" y="1253067"/>
            <a:ext cx="1192121"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Score using base model (M00)</a:t>
            </a:r>
            <a:endParaRPr lang="en-US" sz="1000" dirty="0" smtClean="0">
              <a:latin typeface="Arial" panose="020B0604020202020204" pitchFamily="34" charset="0"/>
              <a:cs typeface="Arial" panose="020B0604020202020204" pitchFamily="34" charset="0"/>
            </a:endParaRPr>
          </a:p>
        </p:txBody>
      </p:sp>
      <p:cxnSp>
        <p:nvCxnSpPr>
          <p:cNvPr id="53" name="Straight Arrow Connector 52"/>
          <p:cNvCxnSpPr/>
          <p:nvPr/>
        </p:nvCxnSpPr>
        <p:spPr>
          <a:xfrm flipV="1">
            <a:off x="3515726" y="3305200"/>
            <a:ext cx="384583" cy="24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3900309" y="2997956"/>
            <a:ext cx="1192120"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Score modeling dataset using current model (M02)</a:t>
            </a:r>
            <a:endParaRPr lang="en-US" sz="1000" dirty="0" smtClean="0">
              <a:latin typeface="Arial" panose="020B0604020202020204" pitchFamily="34" charset="0"/>
              <a:cs typeface="Arial" panose="020B0604020202020204" pitchFamily="34" charset="0"/>
            </a:endParaRPr>
          </a:p>
        </p:txBody>
      </p:sp>
      <p:sp>
        <p:nvSpPr>
          <p:cNvPr id="55" name="Rectangle 54"/>
          <p:cNvSpPr/>
          <p:nvPr/>
        </p:nvSpPr>
        <p:spPr>
          <a:xfrm>
            <a:off x="3897489" y="2111022"/>
            <a:ext cx="1192120"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latin typeface="Arial" panose="020B0604020202020204" pitchFamily="34" charset="0"/>
                <a:cs typeface="Arial" panose="020B0604020202020204" pitchFamily="34" charset="0"/>
              </a:rPr>
              <a:t>Score using selected model from last </a:t>
            </a:r>
            <a:r>
              <a:rPr lang="en-US" sz="1000" smtClean="0">
                <a:latin typeface="Arial" panose="020B0604020202020204" pitchFamily="34" charset="0"/>
                <a:cs typeface="Arial" panose="020B0604020202020204" pitchFamily="34" charset="0"/>
              </a:rPr>
              <a:t>iteration (</a:t>
            </a:r>
            <a:r>
              <a:rPr lang="en-US" sz="1000">
                <a:latin typeface="Arial" panose="020B0604020202020204" pitchFamily="34" charset="0"/>
                <a:cs typeface="Arial" panose="020B0604020202020204" pitchFamily="34" charset="0"/>
              </a:rPr>
              <a:t>M01)</a:t>
            </a:r>
            <a:endParaRPr lang="en-US" sz="1000" dirty="0">
              <a:latin typeface="Arial" panose="020B0604020202020204" pitchFamily="34" charset="0"/>
              <a:cs typeface="Arial" panose="020B0604020202020204" pitchFamily="34" charset="0"/>
            </a:endParaRPr>
          </a:p>
        </p:txBody>
      </p:sp>
      <p:cxnSp>
        <p:nvCxnSpPr>
          <p:cNvPr id="56" name="Straight Arrow Connector 55"/>
          <p:cNvCxnSpPr/>
          <p:nvPr/>
        </p:nvCxnSpPr>
        <p:spPr>
          <a:xfrm flipV="1">
            <a:off x="4507094" y="2733817"/>
            <a:ext cx="2820" cy="24412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04269" y="1866901"/>
            <a:ext cx="2820" cy="24412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 idx="3"/>
            <a:endCxn id="8" idx="0"/>
          </p:cNvCxnSpPr>
          <p:nvPr/>
        </p:nvCxnSpPr>
        <p:spPr>
          <a:xfrm>
            <a:off x="1389945" y="2492022"/>
            <a:ext cx="1982" cy="50775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5081144" y="1569156"/>
            <a:ext cx="362923" cy="1761066"/>
            <a:chOff x="3920768" y="2774711"/>
            <a:chExt cx="358320" cy="2514601"/>
          </a:xfrm>
        </p:grpSpPr>
        <p:cxnSp>
          <p:nvCxnSpPr>
            <p:cNvPr id="65" name="Straight Connector 64"/>
            <p:cNvCxnSpPr/>
            <p:nvPr/>
          </p:nvCxnSpPr>
          <p:spPr>
            <a:xfrm flipV="1">
              <a:off x="3920768" y="2786585"/>
              <a:ext cx="358320" cy="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3920768" y="5289311"/>
              <a:ext cx="358320" cy="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4279088" y="2774711"/>
              <a:ext cx="0" cy="2514601"/>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69" name="Straight Arrow Connector 68"/>
          <p:cNvCxnSpPr/>
          <p:nvPr/>
        </p:nvCxnSpPr>
        <p:spPr>
          <a:xfrm flipV="1">
            <a:off x="5444067" y="2743200"/>
            <a:ext cx="384583" cy="24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5828649" y="2115477"/>
            <a:ext cx="2096151" cy="1254725"/>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Wingdings" panose="05000000000000000000" pitchFamily="2" charset="2"/>
              <a:buChar char="q"/>
            </a:pPr>
            <a:r>
              <a:rPr lang="en-US" sz="1000" smtClean="0">
                <a:latin typeface="Arial" panose="020B0604020202020204" pitchFamily="34" charset="0"/>
                <a:cs typeface="Arial" panose="020B0604020202020204" pitchFamily="34" charset="0"/>
              </a:rPr>
              <a:t>Specify model performance measures and requirements</a:t>
            </a:r>
          </a:p>
          <a:p>
            <a:pPr marL="171450" indent="-171450">
              <a:buFont typeface="Wingdings" panose="05000000000000000000" pitchFamily="2" charset="2"/>
              <a:buChar char="q"/>
            </a:pPr>
            <a:r>
              <a:rPr lang="en-US" sz="1000" smtClean="0">
                <a:latin typeface="Arial" panose="020B0604020202020204" pitchFamily="34" charset="0"/>
                <a:cs typeface="Arial" panose="020B0604020202020204" pitchFamily="34" charset="0"/>
              </a:rPr>
              <a:t>Compare M01 with M02 on holdout dataset </a:t>
            </a:r>
          </a:p>
          <a:p>
            <a:pPr marL="171450" indent="-171450">
              <a:buFont typeface="Wingdings" panose="05000000000000000000" pitchFamily="2" charset="2"/>
              <a:buChar char="q"/>
            </a:pPr>
            <a:r>
              <a:rPr lang="en-US" sz="1000" smtClean="0">
                <a:latin typeface="Arial" panose="020B0604020202020204" pitchFamily="34" charset="0"/>
                <a:cs typeface="Arial" panose="020B0604020202020204" pitchFamily="34" charset="0"/>
              </a:rPr>
              <a:t>Generate model performance criteria table</a:t>
            </a:r>
          </a:p>
          <a:p>
            <a:pPr marL="171450" indent="-171450">
              <a:buFont typeface="Wingdings" panose="05000000000000000000" pitchFamily="2" charset="2"/>
              <a:buChar char="q"/>
            </a:pPr>
            <a:r>
              <a:rPr lang="en-US" sz="1000" smtClean="0">
                <a:latin typeface="Arial" panose="020B0604020202020204" pitchFamily="34" charset="0"/>
                <a:cs typeface="Arial" panose="020B0604020202020204" pitchFamily="34" charset="0"/>
              </a:rPr>
              <a:t>Append model performance table with historical information</a:t>
            </a:r>
            <a:endParaRPr lang="en-US" sz="1000" dirty="0">
              <a:latin typeface="Arial" panose="020B0604020202020204" pitchFamily="34" charset="0"/>
              <a:cs typeface="Arial" panose="020B0604020202020204" pitchFamily="34" charset="0"/>
            </a:endParaRPr>
          </a:p>
        </p:txBody>
      </p:sp>
      <p:cxnSp>
        <p:nvCxnSpPr>
          <p:cNvPr id="71" name="Straight Arrow Connector 70"/>
          <p:cNvCxnSpPr/>
          <p:nvPr/>
        </p:nvCxnSpPr>
        <p:spPr>
          <a:xfrm>
            <a:off x="6925734" y="3364089"/>
            <a:ext cx="3964" cy="33178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2" name="Flowchart: Decision 71"/>
          <p:cNvSpPr/>
          <p:nvPr/>
        </p:nvSpPr>
        <p:spPr>
          <a:xfrm>
            <a:off x="5825067" y="3711222"/>
            <a:ext cx="2209800" cy="1044223"/>
          </a:xfrm>
          <a:prstGeom prst="flowChartDecision">
            <a:avLst/>
          </a:prstGeom>
          <a:solidFill>
            <a:srgbClr val="FFC000"/>
          </a:solidFill>
          <a:ln w="1905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New model performance criteria exceeds threshhold?</a:t>
            </a:r>
            <a:endParaRPr lang="en-US" sz="1000">
              <a:latin typeface="Arial" panose="020B0604020202020204" pitchFamily="34" charset="0"/>
              <a:cs typeface="Arial" panose="020B0604020202020204" pitchFamily="34" charset="0"/>
            </a:endParaRPr>
          </a:p>
        </p:txBody>
      </p:sp>
      <p:sp>
        <p:nvSpPr>
          <p:cNvPr id="73" name="Oval 72"/>
          <p:cNvSpPr/>
          <p:nvPr/>
        </p:nvSpPr>
        <p:spPr>
          <a:xfrm>
            <a:off x="6194778" y="1140177"/>
            <a:ext cx="1364290" cy="685800"/>
          </a:xfrm>
          <a:prstGeom prst="ellipse">
            <a:avLst/>
          </a:prstGeom>
          <a:solidFill>
            <a:schemeClr val="bg2">
              <a:lumMod val="50000"/>
            </a:schemeClr>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latin typeface="Arial" panose="020B0604020202020204" pitchFamily="34" charset="0"/>
                <a:cs typeface="Arial" panose="020B0604020202020204" pitchFamily="34" charset="0"/>
              </a:rPr>
              <a:t>Looker dashboard</a:t>
            </a:r>
            <a:endParaRPr lang="en-US" sz="1200">
              <a:latin typeface="Arial" panose="020B0604020202020204" pitchFamily="34" charset="0"/>
              <a:cs typeface="Arial" panose="020B0604020202020204" pitchFamily="34" charset="0"/>
            </a:endParaRPr>
          </a:p>
        </p:txBody>
      </p:sp>
      <p:cxnSp>
        <p:nvCxnSpPr>
          <p:cNvPr id="78" name="Straight Arrow Connector 77"/>
          <p:cNvCxnSpPr>
            <a:stCxn id="72" idx="2"/>
            <a:endCxn id="79" idx="0"/>
          </p:cNvCxnSpPr>
          <p:nvPr/>
        </p:nvCxnSpPr>
        <p:spPr>
          <a:xfrm>
            <a:off x="6929967" y="4755445"/>
            <a:ext cx="0" cy="32737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129867" y="5082822"/>
            <a:ext cx="1600200" cy="685800"/>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Selected model (M01) from last iteration </a:t>
            </a:r>
          </a:p>
          <a:p>
            <a:pPr algn="ctr"/>
            <a:r>
              <a:rPr lang="en-US" sz="1000" smtClean="0">
                <a:latin typeface="Arial" panose="020B0604020202020204" pitchFamily="34" charset="0"/>
                <a:cs typeface="Arial" panose="020B0604020202020204" pitchFamily="34" charset="0"/>
              </a:rPr>
              <a:t>is updated using </a:t>
            </a:r>
          </a:p>
          <a:p>
            <a:pPr algn="ctr"/>
            <a:r>
              <a:rPr lang="en-US" sz="1000" smtClean="0">
                <a:latin typeface="Arial" panose="020B0604020202020204" pitchFamily="34" charset="0"/>
                <a:cs typeface="Arial" panose="020B0604020202020204" pitchFamily="34" charset="0"/>
              </a:rPr>
              <a:t>current model</a:t>
            </a:r>
            <a:endParaRPr lang="en-US" sz="1000" dirty="0" smtClean="0">
              <a:latin typeface="Arial" panose="020B0604020202020204" pitchFamily="34" charset="0"/>
              <a:cs typeface="Arial" panose="020B0604020202020204" pitchFamily="34" charset="0"/>
            </a:endParaRPr>
          </a:p>
        </p:txBody>
      </p:sp>
      <p:cxnSp>
        <p:nvCxnSpPr>
          <p:cNvPr id="83" name="Straight Arrow Connector 82"/>
          <p:cNvCxnSpPr>
            <a:stCxn id="79" idx="1"/>
            <a:endCxn id="86" idx="3"/>
          </p:cNvCxnSpPr>
          <p:nvPr/>
        </p:nvCxnSpPr>
        <p:spPr>
          <a:xfrm flipH="1" flipV="1">
            <a:off x="5334000" y="5412644"/>
            <a:ext cx="795867" cy="1307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7136243" y="4807311"/>
            <a:ext cx="407557" cy="246221"/>
          </a:xfrm>
          <a:prstGeom prst="rect">
            <a:avLst/>
          </a:prstGeom>
          <a:noFill/>
        </p:spPr>
        <p:txBody>
          <a:bodyPr wrap="square" rtlCol="0">
            <a:spAutoFit/>
          </a:bodyPr>
          <a:lstStyle/>
          <a:p>
            <a:r>
              <a:rPr lang="en-US" sz="1000" b="1" smtClean="0">
                <a:solidFill>
                  <a:srgbClr val="FF0000"/>
                </a:solidFill>
                <a:latin typeface="Arial" panose="020B0604020202020204" pitchFamily="34" charset="0"/>
                <a:cs typeface="Arial" panose="020B0604020202020204" pitchFamily="34" charset="0"/>
              </a:rPr>
              <a:t>Yes</a:t>
            </a:r>
            <a:endParaRPr lang="en-US" sz="1000" b="1">
              <a:solidFill>
                <a:srgbClr val="FF0000"/>
              </a:solidFill>
              <a:latin typeface="Arial" panose="020B0604020202020204" pitchFamily="34" charset="0"/>
              <a:cs typeface="Arial" panose="020B0604020202020204" pitchFamily="34" charset="0"/>
            </a:endParaRPr>
          </a:p>
        </p:txBody>
      </p:sp>
      <p:sp>
        <p:nvSpPr>
          <p:cNvPr id="86" name="Rectangle 85"/>
          <p:cNvSpPr/>
          <p:nvPr/>
        </p:nvSpPr>
        <p:spPr>
          <a:xfrm>
            <a:off x="3907252" y="5105400"/>
            <a:ext cx="1426748"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Score on eligible members / </a:t>
            </a:r>
            <a:r>
              <a:rPr lang="en-US" sz="1000">
                <a:latin typeface="Arial" panose="020B0604020202020204" pitchFamily="34" charset="0"/>
                <a:cs typeface="Arial" panose="020B0604020202020204" pitchFamily="34" charset="0"/>
              </a:rPr>
              <a:t>accounts using M01 </a:t>
            </a:r>
            <a:endParaRPr lang="en-US" sz="1000" dirty="0" smtClean="0">
              <a:latin typeface="Arial" panose="020B0604020202020204" pitchFamily="34" charset="0"/>
              <a:cs typeface="Arial" panose="020B0604020202020204" pitchFamily="34" charset="0"/>
            </a:endParaRPr>
          </a:p>
        </p:txBody>
      </p:sp>
      <p:cxnSp>
        <p:nvCxnSpPr>
          <p:cNvPr id="93" name="Straight Arrow Connector 92"/>
          <p:cNvCxnSpPr/>
          <p:nvPr/>
        </p:nvCxnSpPr>
        <p:spPr>
          <a:xfrm>
            <a:off x="4888089" y="4233333"/>
            <a:ext cx="0" cy="87206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72" idx="1"/>
          </p:cNvCxnSpPr>
          <p:nvPr/>
        </p:nvCxnSpPr>
        <p:spPr>
          <a:xfrm flipH="1" flipV="1">
            <a:off x="4876800" y="4233333"/>
            <a:ext cx="948267" cy="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4910667" y="3998401"/>
            <a:ext cx="407557" cy="246221"/>
          </a:xfrm>
          <a:prstGeom prst="rect">
            <a:avLst/>
          </a:prstGeom>
          <a:noFill/>
        </p:spPr>
        <p:txBody>
          <a:bodyPr wrap="square" rtlCol="0">
            <a:spAutoFit/>
          </a:bodyPr>
          <a:lstStyle/>
          <a:p>
            <a:r>
              <a:rPr lang="en-US" sz="1000" b="1" smtClean="0">
                <a:solidFill>
                  <a:srgbClr val="FF0000"/>
                </a:solidFill>
                <a:latin typeface="Arial" panose="020B0604020202020204" pitchFamily="34" charset="0"/>
                <a:cs typeface="Arial" panose="020B0604020202020204" pitchFamily="34" charset="0"/>
              </a:rPr>
              <a:t>No</a:t>
            </a:r>
            <a:endParaRPr lang="en-US" sz="1000" b="1">
              <a:solidFill>
                <a:srgbClr val="FF0000"/>
              </a:solidFill>
              <a:latin typeface="Arial" panose="020B0604020202020204" pitchFamily="34" charset="0"/>
              <a:cs typeface="Arial" panose="020B0604020202020204" pitchFamily="34" charset="0"/>
            </a:endParaRPr>
          </a:p>
        </p:txBody>
      </p:sp>
      <p:sp>
        <p:nvSpPr>
          <p:cNvPr id="104" name="Parallelogram 103"/>
          <p:cNvSpPr/>
          <p:nvPr/>
        </p:nvSpPr>
        <p:spPr>
          <a:xfrm>
            <a:off x="1763889" y="5105400"/>
            <a:ext cx="1348259" cy="637066"/>
          </a:xfrm>
          <a:prstGeom prst="parallelogram">
            <a:avLst/>
          </a:prstGeom>
          <a:solidFill>
            <a:schemeClr val="accent6">
              <a:lumMod val="75000"/>
            </a:schemeClr>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Fact aggregation</a:t>
            </a:r>
          </a:p>
        </p:txBody>
      </p:sp>
      <p:cxnSp>
        <p:nvCxnSpPr>
          <p:cNvPr id="109" name="Straight Arrow Connector 108"/>
          <p:cNvCxnSpPr>
            <a:endCxn id="104" idx="2"/>
          </p:cNvCxnSpPr>
          <p:nvPr/>
        </p:nvCxnSpPr>
        <p:spPr>
          <a:xfrm flipH="1" flipV="1">
            <a:off x="3032515" y="5423933"/>
            <a:ext cx="864974" cy="423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flipV="1">
            <a:off x="3501617" y="2429934"/>
            <a:ext cx="384583" cy="24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flipV="1">
            <a:off x="3501617" y="1569156"/>
            <a:ext cx="384583" cy="24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2258920" y="1363779"/>
            <a:ext cx="1322480" cy="400110"/>
          </a:xfrm>
          <a:prstGeom prst="rect">
            <a:avLst/>
          </a:prstGeom>
          <a:noFill/>
        </p:spPr>
        <p:txBody>
          <a:bodyPr wrap="square" rtlCol="0">
            <a:spAutoFit/>
          </a:bodyPr>
          <a:lstStyle/>
          <a:p>
            <a:r>
              <a:rPr lang="en-US" sz="1000" smtClean="0">
                <a:latin typeface="Arial" panose="020B0604020202020204" pitchFamily="34" charset="0"/>
                <a:cs typeface="Arial" panose="020B0604020202020204" pitchFamily="34" charset="0"/>
              </a:rPr>
              <a:t>Base model – Initial Model developped</a:t>
            </a:r>
            <a:endParaRPr lang="en-US" sz="1000">
              <a:latin typeface="Arial" panose="020B0604020202020204" pitchFamily="34" charset="0"/>
              <a:cs typeface="Arial" panose="020B0604020202020204" pitchFamily="34" charset="0"/>
            </a:endParaRPr>
          </a:p>
        </p:txBody>
      </p:sp>
      <p:sp>
        <p:nvSpPr>
          <p:cNvPr id="114" name="TextBox 113"/>
          <p:cNvSpPr txBox="1"/>
          <p:nvPr/>
        </p:nvSpPr>
        <p:spPr>
          <a:xfrm>
            <a:off x="2235122" y="2111514"/>
            <a:ext cx="1346278" cy="707886"/>
          </a:xfrm>
          <a:prstGeom prst="rect">
            <a:avLst/>
          </a:prstGeom>
          <a:noFill/>
        </p:spPr>
        <p:txBody>
          <a:bodyPr wrap="square" rtlCol="0">
            <a:spAutoFit/>
          </a:bodyPr>
          <a:lstStyle/>
          <a:p>
            <a:r>
              <a:rPr lang="en-US" sz="1000" smtClean="0">
                <a:latin typeface="Arial" panose="020B0604020202020204" pitchFamily="34" charset="0"/>
                <a:cs typeface="Arial" panose="020B0604020202020204" pitchFamily="34" charset="0"/>
              </a:rPr>
              <a:t>Selected model from last iteration (Base model will be the first selected model)</a:t>
            </a:r>
            <a:endParaRPr lang="en-US" sz="1000">
              <a:latin typeface="Arial" panose="020B0604020202020204" pitchFamily="34" charset="0"/>
              <a:cs typeface="Arial" panose="020B0604020202020204" pitchFamily="34" charset="0"/>
            </a:endParaRPr>
          </a:p>
        </p:txBody>
      </p:sp>
      <p:cxnSp>
        <p:nvCxnSpPr>
          <p:cNvPr id="41" name="Straight Connector 40"/>
          <p:cNvCxnSpPr>
            <a:endCxn id="76" idx="3"/>
          </p:cNvCxnSpPr>
          <p:nvPr/>
        </p:nvCxnSpPr>
        <p:spPr>
          <a:xfrm flipH="1">
            <a:off x="2749987" y="4233333"/>
            <a:ext cx="1669613" cy="526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2" idx="4"/>
          </p:cNvCxnSpPr>
          <p:nvPr/>
        </p:nvCxnSpPr>
        <p:spPr>
          <a:xfrm flipH="1">
            <a:off x="1885245" y="2115477"/>
            <a:ext cx="284203"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4419600" y="4233333"/>
            <a:ext cx="0" cy="87206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1557867" y="3931356"/>
            <a:ext cx="1192120" cy="614488"/>
          </a:xfrm>
          <a:prstGeom prst="rect">
            <a:avLst/>
          </a:prstGeom>
          <a:solidFill>
            <a:srgbClr val="00B050"/>
          </a:solidFill>
          <a:ln w="190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smtClean="0">
                <a:latin typeface="Arial" panose="020B0604020202020204" pitchFamily="34" charset="0"/>
                <a:cs typeface="Arial" panose="020B0604020202020204" pitchFamily="34" charset="0"/>
              </a:rPr>
              <a:t>Prepare dataset for scoring</a:t>
            </a:r>
            <a:endParaRPr lang="en-US" sz="1000" dirty="0" smtClean="0">
              <a:latin typeface="Arial" panose="020B0604020202020204" pitchFamily="34" charset="0"/>
              <a:cs typeface="Arial" panose="020B0604020202020204" pitchFamily="34" charset="0"/>
            </a:endParaRPr>
          </a:p>
        </p:txBody>
      </p:sp>
      <p:sp>
        <p:nvSpPr>
          <p:cNvPr id="77" name="Curved Down Arrow 76"/>
          <p:cNvSpPr/>
          <p:nvPr/>
        </p:nvSpPr>
        <p:spPr>
          <a:xfrm>
            <a:off x="849491" y="3810000"/>
            <a:ext cx="533400" cy="22507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0" name="Curved Down Arrow 79"/>
          <p:cNvSpPr/>
          <p:nvPr/>
        </p:nvSpPr>
        <p:spPr>
          <a:xfrm rot="10800000">
            <a:off x="838201" y="4107039"/>
            <a:ext cx="544689" cy="22507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81" name="Straight Connector 80"/>
          <p:cNvCxnSpPr>
            <a:endCxn id="79" idx="2"/>
          </p:cNvCxnSpPr>
          <p:nvPr/>
        </p:nvCxnSpPr>
        <p:spPr>
          <a:xfrm flipH="1" flipV="1">
            <a:off x="6929967" y="5768622"/>
            <a:ext cx="4233" cy="20179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a:off x="3693908" y="5970412"/>
            <a:ext cx="3243116" cy="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flipV="1">
            <a:off x="3693908" y="2534355"/>
            <a:ext cx="15444" cy="3431825"/>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endCxn id="76" idx="0"/>
          </p:cNvCxnSpPr>
          <p:nvPr/>
        </p:nvCxnSpPr>
        <p:spPr>
          <a:xfrm flipH="1">
            <a:off x="2153927" y="2105871"/>
            <a:ext cx="12699" cy="182548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a:off x="3465002" y="2537178"/>
            <a:ext cx="230660" cy="0"/>
          </a:xfrm>
          <a:prstGeom prst="straightConnector1">
            <a:avLst/>
          </a:prstGeom>
          <a:ln>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endCxn id="55" idx="3"/>
          </p:cNvCxnSpPr>
          <p:nvPr/>
        </p:nvCxnSpPr>
        <p:spPr>
          <a:xfrm flipH="1">
            <a:off x="5089609" y="2418266"/>
            <a:ext cx="35445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a:stCxn id="70" idx="0"/>
            <a:endCxn id="73" idx="4"/>
          </p:cNvCxnSpPr>
          <p:nvPr/>
        </p:nvCxnSpPr>
        <p:spPr>
          <a:xfrm flipV="1">
            <a:off x="6876725" y="1825977"/>
            <a:ext cx="198" cy="28950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2136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790329" cy="608590"/>
          </a:xfrm>
          <a:solidFill>
            <a:schemeClr val="tx2">
              <a:lumMod val="75000"/>
            </a:schemeClr>
          </a:solidFill>
        </p:spPr>
        <p:txBody>
          <a:bodyPr>
            <a:normAutofit/>
          </a:bodyPr>
          <a:lstStyle/>
          <a:p>
            <a:pPr algn="l"/>
            <a:r>
              <a:rPr lang="en-US" sz="2400" cap="all" dirty="0">
                <a:solidFill>
                  <a:srgbClr val="00B0F0"/>
                </a:solidFill>
                <a:ea typeface="ＭＳ Ｐゴシック" charset="-128"/>
              </a:rPr>
              <a:t>Hadoop Schemas </a:t>
            </a:r>
            <a:r>
              <a:rPr lang="en-US" sz="2400" cap="all">
                <a:solidFill>
                  <a:srgbClr val="00B0F0"/>
                </a:solidFill>
                <a:ea typeface="ＭＳ Ｐゴシック" charset="-128"/>
              </a:rPr>
              <a:t>FOR </a:t>
            </a:r>
            <a:r>
              <a:rPr lang="en-US" sz="2400" cap="all" smtClean="0">
                <a:solidFill>
                  <a:srgbClr val="00B0F0"/>
                </a:solidFill>
                <a:ea typeface="ＭＳ Ｐゴシック" charset="-128"/>
              </a:rPr>
              <a:t>OPENSAE tEAM</a:t>
            </a:r>
            <a:endParaRPr lang="en-US" sz="2400" cap="all" dirty="0">
              <a:solidFill>
                <a:srgbClr val="00B0F0"/>
              </a:solidFill>
              <a:ea typeface="ＭＳ Ｐゴシック" charset="-128"/>
            </a:endParaRPr>
          </a:p>
        </p:txBody>
      </p:sp>
      <p:sp>
        <p:nvSpPr>
          <p:cNvPr id="12" name="TextBox 11"/>
          <p:cNvSpPr txBox="1"/>
          <p:nvPr/>
        </p:nvSpPr>
        <p:spPr>
          <a:xfrm>
            <a:off x="2554941" y="2953561"/>
            <a:ext cx="4885765" cy="704039"/>
          </a:xfrm>
          <a:prstGeom prst="rect">
            <a:avLst/>
          </a:prstGeom>
          <a:solidFill>
            <a:srgbClr val="00B050"/>
          </a:solidFill>
        </p:spPr>
        <p:txBody>
          <a:bodyPr wrap="square" lIns="57150" tIns="28575" rIns="57150" bIns="28575" rtlCol="0">
            <a:spAutoFit/>
          </a:bodyPr>
          <a:lstStyle/>
          <a:p>
            <a:r>
              <a:rPr lang="en-US" sz="1400" b="1" dirty="0" smtClean="0">
                <a:latin typeface="Arial" panose="020B0604020202020204" pitchFamily="34" charset="0"/>
                <a:cs typeface="Arial" panose="020B0604020202020204" pitchFamily="34" charset="0"/>
              </a:rPr>
              <a:t>Val Schema: </a:t>
            </a:r>
            <a:r>
              <a:rPr lang="en-US" sz="1400" dirty="0" smtClean="0">
                <a:latin typeface="Arial" panose="020B0604020202020204" pitchFamily="34" charset="0"/>
                <a:cs typeface="Arial" panose="020B0604020202020204" pitchFamily="34" charset="0"/>
              </a:rPr>
              <a:t>This schema will be used only for the purposes of validation. All tables related to validation for the model will reside here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2542716" y="3957318"/>
            <a:ext cx="4885765" cy="919482"/>
          </a:xfrm>
          <a:prstGeom prst="rect">
            <a:avLst/>
          </a:prstGeom>
          <a:solidFill>
            <a:schemeClr val="accent6">
              <a:lumMod val="75000"/>
            </a:schemeClr>
          </a:solidFill>
        </p:spPr>
        <p:txBody>
          <a:bodyPr wrap="square" lIns="57150" tIns="28575" rIns="57150" bIns="28575" rtlCol="0">
            <a:spAutoFit/>
          </a:bodyPr>
          <a:lstStyle/>
          <a:p>
            <a:r>
              <a:rPr lang="en-US" sz="1400" b="1" dirty="0" smtClean="0">
                <a:latin typeface="Arial" panose="020B0604020202020204" pitchFamily="34" charset="0"/>
                <a:cs typeface="Arial" panose="020B0604020202020204" pitchFamily="34" charset="0"/>
              </a:rPr>
              <a:t>Static Schema:</a:t>
            </a:r>
            <a:r>
              <a:rPr lang="en-US" sz="1400" dirty="0" smtClean="0">
                <a:latin typeface="Arial" panose="020B0604020202020204" pitchFamily="34" charset="0"/>
                <a:cs typeface="Arial" panose="020B0604020202020204" pitchFamily="34" charset="0"/>
              </a:rPr>
              <a:t> This is </a:t>
            </a:r>
            <a:r>
              <a:rPr lang="en-US" sz="1400" smtClean="0">
                <a:latin typeface="Arial" panose="020B0604020202020204" pitchFamily="34" charset="0"/>
                <a:cs typeface="Arial" panose="020B0604020202020204" pitchFamily="34" charset="0"/>
              </a:rPr>
              <a:t>the location </a:t>
            </a:r>
            <a:r>
              <a:rPr lang="en-US" sz="1400" dirty="0" smtClean="0">
                <a:latin typeface="Arial" panose="020B0604020202020204" pitchFamily="34" charset="0"/>
                <a:cs typeface="Arial" panose="020B0604020202020204" pitchFamily="34" charset="0"/>
              </a:rPr>
              <a:t>where all static tables that are not part of the any database will reside</a:t>
            </a:r>
            <a:r>
              <a:rPr lang="en-US" sz="1400" smtClean="0">
                <a:latin typeface="Arial" panose="020B0604020202020204" pitchFamily="34" charset="0"/>
                <a:cs typeface="Arial" panose="020B0604020202020204" pitchFamily="34" charset="0"/>
              </a:rPr>
              <a:t>. It will also be used to store final </a:t>
            </a:r>
            <a:r>
              <a:rPr lang="en-US" sz="1400">
                <a:latin typeface="Arial" panose="020B0604020202020204" pitchFamily="34" charset="0"/>
                <a:cs typeface="Arial" panose="020B0604020202020204" pitchFamily="34" charset="0"/>
              </a:rPr>
              <a:t>m</a:t>
            </a:r>
            <a:r>
              <a:rPr lang="en-US" sz="1400" smtClean="0">
                <a:latin typeface="Arial" panose="020B0604020202020204" pitchFamily="34" charset="0"/>
                <a:cs typeface="Arial" panose="020B0604020202020204" pitchFamily="34" charset="0"/>
              </a:rPr>
              <a:t>odeling dataset and parameter tables.</a:t>
            </a:r>
            <a:endParaRPr lang="en-US" sz="1400" dirty="0">
              <a:latin typeface="Arial" panose="020B0604020202020204" pitchFamily="34" charset="0"/>
              <a:cs typeface="Arial" panose="020B0604020202020204" pitchFamily="34" charset="0"/>
            </a:endParaRPr>
          </a:p>
        </p:txBody>
      </p:sp>
      <p:sp>
        <p:nvSpPr>
          <p:cNvPr id="14" name="TextBox 13"/>
          <p:cNvSpPr txBox="1"/>
          <p:nvPr/>
        </p:nvSpPr>
        <p:spPr>
          <a:xfrm>
            <a:off x="2534567" y="5181600"/>
            <a:ext cx="4885765" cy="919482"/>
          </a:xfrm>
          <a:prstGeom prst="rect">
            <a:avLst/>
          </a:prstGeom>
          <a:solidFill>
            <a:srgbClr val="FFC000"/>
          </a:solidFill>
          <a:ln>
            <a:solidFill>
              <a:srgbClr val="FFC000"/>
            </a:solidFill>
          </a:ln>
        </p:spPr>
        <p:txBody>
          <a:bodyPr wrap="square" lIns="57150" tIns="28575" rIns="57150" bIns="28575" rtlCol="0">
            <a:spAutoFit/>
          </a:bodyPr>
          <a:lstStyle/>
          <a:p>
            <a:r>
              <a:rPr lang="en-US" sz="1400" b="1" dirty="0" smtClean="0">
                <a:latin typeface="Arial" panose="020B0604020202020204" pitchFamily="34" charset="0"/>
                <a:cs typeface="Arial" panose="020B0604020202020204" pitchFamily="34" charset="0"/>
              </a:rPr>
              <a:t>Share Schema:</a:t>
            </a:r>
            <a:r>
              <a:rPr lang="en-US" sz="1400" dirty="0" smtClean="0">
                <a:latin typeface="Arial" panose="020B0604020202020204" pitchFamily="34" charset="0"/>
                <a:cs typeface="Arial" panose="020B0604020202020204" pitchFamily="34" charset="0"/>
              </a:rPr>
              <a:t> This schema will be used house fact outputs should there be a reason it cannot be shared </a:t>
            </a:r>
            <a:r>
              <a:rPr lang="en-US" sz="1400" smtClean="0">
                <a:latin typeface="Arial" panose="020B0604020202020204" pitchFamily="34" charset="0"/>
                <a:cs typeface="Arial" panose="020B0604020202020204" pitchFamily="34" charset="0"/>
              </a:rPr>
              <a:t>with CCW/CCDR. It will also be used for sharing model comparison tables.</a:t>
            </a:r>
            <a:endParaRPr lang="en-US" sz="1400" dirty="0">
              <a:latin typeface="Arial" panose="020B0604020202020204" pitchFamily="34" charset="0"/>
              <a:cs typeface="Arial" panose="020B0604020202020204" pitchFamily="34" charset="0"/>
            </a:endParaRPr>
          </a:p>
        </p:txBody>
      </p:sp>
      <p:sp>
        <p:nvSpPr>
          <p:cNvPr id="3" name="TextBox 2"/>
          <p:cNvSpPr txBox="1"/>
          <p:nvPr/>
        </p:nvSpPr>
        <p:spPr>
          <a:xfrm>
            <a:off x="4381704" y="5867400"/>
            <a:ext cx="3162096" cy="226985"/>
          </a:xfrm>
          <a:prstGeom prst="rect">
            <a:avLst/>
          </a:prstGeom>
          <a:noFill/>
        </p:spPr>
        <p:txBody>
          <a:bodyPr wrap="square" lIns="57150" tIns="28575" rIns="57150" bIns="28575" rtlCol="0">
            <a:spAutoFit/>
          </a:bodyPr>
          <a:lstStyle/>
          <a:p>
            <a:r>
              <a:rPr lang="en-US" sz="1100" b="1">
                <a:solidFill>
                  <a:schemeClr val="bg1"/>
                </a:solidFill>
              </a:rPr>
              <a:t>Highly </a:t>
            </a:r>
            <a:r>
              <a:rPr lang="en-US" sz="1100" b="1" smtClean="0">
                <a:solidFill>
                  <a:schemeClr val="bg1"/>
                </a:solidFill>
              </a:rPr>
              <a:t>recmended </a:t>
            </a:r>
            <a:r>
              <a:rPr lang="en-US" sz="1100" b="1" dirty="0">
                <a:solidFill>
                  <a:schemeClr val="bg1"/>
                </a:solidFill>
              </a:rPr>
              <a:t>to develop models using IBOR </a:t>
            </a:r>
          </a:p>
        </p:txBody>
      </p:sp>
      <p:sp>
        <p:nvSpPr>
          <p:cNvPr id="17" name="Oval 16"/>
          <p:cNvSpPr/>
          <p:nvPr/>
        </p:nvSpPr>
        <p:spPr bwMode="auto">
          <a:xfrm>
            <a:off x="1083983" y="1143000"/>
            <a:ext cx="668617" cy="726281"/>
          </a:xfrm>
          <a:prstGeom prst="ellipse">
            <a:avLst/>
          </a:prstGeom>
          <a:solidFill>
            <a:schemeClr val="bg1"/>
          </a:solidFill>
          <a:ln w="38100" cmpd="sng">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18" name="Oval 17"/>
          <p:cNvSpPr/>
          <p:nvPr/>
        </p:nvSpPr>
        <p:spPr bwMode="auto">
          <a:xfrm>
            <a:off x="1165225" y="1227426"/>
            <a:ext cx="524389" cy="570443"/>
          </a:xfrm>
          <a:prstGeom prst="ellipse">
            <a:avLst/>
          </a:prstGeom>
          <a:solidFill>
            <a:schemeClr val="bg2">
              <a:lumMod val="25000"/>
            </a:schemeClr>
          </a:solidFill>
          <a:ln w="254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dirty="0">
                <a:solidFill>
                  <a:prstClr val="white"/>
                </a:solidFill>
                <a:latin typeface="Arial" panose="020B0604020202020204" pitchFamily="34" charset="0"/>
                <a:cs typeface="Arial" panose="020B0604020202020204" pitchFamily="34" charset="0"/>
              </a:rPr>
              <a:t>1</a:t>
            </a:r>
          </a:p>
        </p:txBody>
      </p:sp>
      <p:sp>
        <p:nvSpPr>
          <p:cNvPr id="19" name="TextBox 18"/>
          <p:cNvSpPr txBox="1"/>
          <p:nvPr/>
        </p:nvSpPr>
        <p:spPr>
          <a:xfrm>
            <a:off x="2549141" y="1228286"/>
            <a:ext cx="4885765" cy="488595"/>
          </a:xfrm>
          <a:prstGeom prst="rect">
            <a:avLst/>
          </a:prstGeom>
          <a:solidFill>
            <a:schemeClr val="bg2">
              <a:lumMod val="50000"/>
            </a:schemeClr>
          </a:solidFill>
        </p:spPr>
        <p:txBody>
          <a:bodyPr wrap="square" lIns="57150" tIns="28575" rIns="57150" bIns="28575" rtlCol="0">
            <a:spAutoFit/>
          </a:bodyPr>
          <a:lstStyle/>
          <a:p>
            <a:r>
              <a:rPr lang="en-US" sz="1400" b="1" smtClean="0">
                <a:latin typeface="Arial" panose="020B0604020202020204" pitchFamily="34" charset="0"/>
                <a:cs typeface="Arial" panose="020B0604020202020204" pitchFamily="34" charset="0"/>
              </a:rPr>
              <a:t>OpenSAE </a:t>
            </a:r>
            <a:r>
              <a:rPr lang="en-US" sz="1400" b="1" dirty="0" smtClean="0">
                <a:latin typeface="Arial" panose="020B0604020202020204" pitchFamily="34" charset="0"/>
                <a:cs typeface="Arial" panose="020B0604020202020204" pitchFamily="34" charset="0"/>
              </a:rPr>
              <a:t>Schema</a:t>
            </a:r>
            <a:r>
              <a:rPr lang="en-US" sz="1400" b="1" smtClean="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Location for any database from CCW/CCDR/IDS.</a:t>
            </a:r>
            <a:endParaRPr lang="en-US" sz="1400" dirty="0">
              <a:latin typeface="Arial" panose="020B0604020202020204" pitchFamily="34" charset="0"/>
              <a:cs typeface="Arial" panose="020B0604020202020204" pitchFamily="34" charset="0"/>
            </a:endParaRPr>
          </a:p>
        </p:txBody>
      </p:sp>
      <p:sp>
        <p:nvSpPr>
          <p:cNvPr id="20" name="Oval 19"/>
          <p:cNvSpPr/>
          <p:nvPr/>
        </p:nvSpPr>
        <p:spPr bwMode="auto">
          <a:xfrm>
            <a:off x="1066800" y="2016919"/>
            <a:ext cx="685800" cy="726281"/>
          </a:xfrm>
          <a:prstGeom prst="ellipse">
            <a:avLst/>
          </a:prstGeom>
          <a:solidFill>
            <a:schemeClr val="bg1"/>
          </a:solidFill>
          <a:ln w="38100" cmpd="sng">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1" name="Oval 20"/>
          <p:cNvSpPr/>
          <p:nvPr/>
        </p:nvSpPr>
        <p:spPr bwMode="auto">
          <a:xfrm>
            <a:off x="1148043" y="2101345"/>
            <a:ext cx="537866" cy="570443"/>
          </a:xfrm>
          <a:prstGeom prst="ellipse">
            <a:avLst/>
          </a:prstGeom>
          <a:solidFill>
            <a:schemeClr val="tx2">
              <a:lumMod val="75000"/>
            </a:schemeClr>
          </a:solidFill>
          <a:ln w="254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smtClean="0">
                <a:solidFill>
                  <a:prstClr val="white"/>
                </a:solidFill>
                <a:latin typeface="Arial" panose="020B0604020202020204" pitchFamily="34" charset="0"/>
                <a:cs typeface="Arial" panose="020B0604020202020204" pitchFamily="34" charset="0"/>
              </a:rPr>
              <a:t>2</a:t>
            </a:r>
            <a:endParaRPr lang="en-US" sz="1400" b="1" dirty="0">
              <a:solidFill>
                <a:prstClr val="white"/>
              </a:solidFill>
              <a:latin typeface="Arial" panose="020B0604020202020204" pitchFamily="34" charset="0"/>
              <a:cs typeface="Arial" panose="020B0604020202020204" pitchFamily="34" charset="0"/>
            </a:endParaRPr>
          </a:p>
        </p:txBody>
      </p:sp>
      <p:sp>
        <p:nvSpPr>
          <p:cNvPr id="22" name="TextBox 21"/>
          <p:cNvSpPr txBox="1"/>
          <p:nvPr/>
        </p:nvSpPr>
        <p:spPr>
          <a:xfrm>
            <a:off x="2549141" y="2105668"/>
            <a:ext cx="4885765" cy="488595"/>
          </a:xfrm>
          <a:prstGeom prst="rect">
            <a:avLst/>
          </a:prstGeom>
          <a:solidFill>
            <a:schemeClr val="accent1">
              <a:lumMod val="75000"/>
            </a:schemeClr>
          </a:solidFill>
        </p:spPr>
        <p:txBody>
          <a:bodyPr wrap="square" lIns="57150" tIns="28575" rIns="57150" bIns="28575" rtlCol="0">
            <a:spAutoFit/>
          </a:bodyPr>
          <a:lstStyle/>
          <a:p>
            <a:r>
              <a:rPr lang="en-US" sz="1400" b="1" smtClean="0">
                <a:latin typeface="Arial" panose="020B0604020202020204" pitchFamily="34" charset="0"/>
                <a:cs typeface="Arial" panose="020B0604020202020204" pitchFamily="34" charset="0"/>
              </a:rPr>
              <a:t>Scratch Schema: </a:t>
            </a:r>
            <a:r>
              <a:rPr lang="en-US" sz="1400" smtClean="0">
                <a:latin typeface="Arial" panose="020B0604020202020204" pitchFamily="34" charset="0"/>
                <a:cs typeface="Arial" panose="020B0604020202020204" pitchFamily="34" charset="0"/>
              </a:rPr>
              <a:t>This is used for storing intermediate (temporary) datasets</a:t>
            </a:r>
            <a:endParaRPr lang="en-US" sz="1400" dirty="0">
              <a:latin typeface="Arial" panose="020B0604020202020204" pitchFamily="34" charset="0"/>
              <a:cs typeface="Arial" panose="020B0604020202020204" pitchFamily="34" charset="0"/>
            </a:endParaRPr>
          </a:p>
        </p:txBody>
      </p:sp>
      <p:sp>
        <p:nvSpPr>
          <p:cNvPr id="23" name="Oval 22"/>
          <p:cNvSpPr/>
          <p:nvPr/>
        </p:nvSpPr>
        <p:spPr bwMode="auto">
          <a:xfrm>
            <a:off x="1066800" y="2913080"/>
            <a:ext cx="685800" cy="726281"/>
          </a:xfrm>
          <a:prstGeom prst="ellipse">
            <a:avLst/>
          </a:prstGeom>
          <a:solidFill>
            <a:schemeClr val="bg1"/>
          </a:solidFill>
          <a:ln w="38100" cmpd="sng">
            <a:solidFill>
              <a:srgbClr val="00B05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4" name="Oval 23"/>
          <p:cNvSpPr/>
          <p:nvPr/>
        </p:nvSpPr>
        <p:spPr bwMode="auto">
          <a:xfrm>
            <a:off x="1148043" y="2997506"/>
            <a:ext cx="537866" cy="570443"/>
          </a:xfrm>
          <a:prstGeom prst="ellipse">
            <a:avLst/>
          </a:prstGeom>
          <a:solidFill>
            <a:srgbClr val="00B050"/>
          </a:soli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smtClean="0">
                <a:solidFill>
                  <a:prstClr val="white"/>
                </a:solidFill>
                <a:latin typeface="Arial" panose="020B0604020202020204" pitchFamily="34" charset="0"/>
                <a:cs typeface="Arial" panose="020B0604020202020204" pitchFamily="34" charset="0"/>
              </a:rPr>
              <a:t>3</a:t>
            </a:r>
            <a:endParaRPr lang="en-US" sz="1400" b="1" dirty="0">
              <a:solidFill>
                <a:prstClr val="white"/>
              </a:solidFill>
              <a:latin typeface="Arial" panose="020B0604020202020204" pitchFamily="34" charset="0"/>
              <a:cs typeface="Arial" panose="020B0604020202020204" pitchFamily="34" charset="0"/>
            </a:endParaRPr>
          </a:p>
        </p:txBody>
      </p:sp>
      <p:sp>
        <p:nvSpPr>
          <p:cNvPr id="25" name="Oval 24"/>
          <p:cNvSpPr/>
          <p:nvPr/>
        </p:nvSpPr>
        <p:spPr bwMode="auto">
          <a:xfrm>
            <a:off x="1066800" y="4074319"/>
            <a:ext cx="685800" cy="726281"/>
          </a:xfrm>
          <a:prstGeom prst="ellipse">
            <a:avLst/>
          </a:prstGeom>
          <a:solidFill>
            <a:schemeClr val="bg1"/>
          </a:solidFill>
          <a:ln w="381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6" name="Oval 25"/>
          <p:cNvSpPr/>
          <p:nvPr/>
        </p:nvSpPr>
        <p:spPr bwMode="auto">
          <a:xfrm>
            <a:off x="1148043" y="4158745"/>
            <a:ext cx="537866" cy="570443"/>
          </a:xfrm>
          <a:prstGeom prst="ellipse">
            <a:avLst/>
          </a:prstGeom>
          <a:solidFill>
            <a:schemeClr val="accent6">
              <a:lumMod val="75000"/>
            </a:schemeClr>
          </a:solid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a:solidFill>
                  <a:prstClr val="white"/>
                </a:solidFill>
                <a:latin typeface="Arial" panose="020B0604020202020204" pitchFamily="34" charset="0"/>
                <a:cs typeface="Arial" panose="020B0604020202020204" pitchFamily="34" charset="0"/>
              </a:rPr>
              <a:t>4</a:t>
            </a:r>
            <a:endParaRPr lang="en-US" sz="1400" b="1" dirty="0">
              <a:solidFill>
                <a:prstClr val="white"/>
              </a:solidFill>
              <a:latin typeface="Arial" panose="020B0604020202020204" pitchFamily="34" charset="0"/>
              <a:cs typeface="Arial" panose="020B0604020202020204" pitchFamily="34" charset="0"/>
            </a:endParaRPr>
          </a:p>
        </p:txBody>
      </p:sp>
      <p:sp>
        <p:nvSpPr>
          <p:cNvPr id="27" name="Oval 26"/>
          <p:cNvSpPr/>
          <p:nvPr/>
        </p:nvSpPr>
        <p:spPr bwMode="auto">
          <a:xfrm>
            <a:off x="1066800" y="5240023"/>
            <a:ext cx="685800" cy="726281"/>
          </a:xfrm>
          <a:prstGeom prst="ellipse">
            <a:avLst/>
          </a:prstGeom>
          <a:solidFill>
            <a:schemeClr val="bg1"/>
          </a:solidFill>
          <a:ln w="38100" cmpd="sng">
            <a:solidFill>
              <a:srgbClr val="FFC00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8" name="Oval 27"/>
          <p:cNvSpPr/>
          <p:nvPr/>
        </p:nvSpPr>
        <p:spPr bwMode="auto">
          <a:xfrm>
            <a:off x="1148043" y="5324449"/>
            <a:ext cx="537866" cy="570443"/>
          </a:xfrm>
          <a:prstGeom prst="ellipse">
            <a:avLst/>
          </a:pr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smtClean="0">
                <a:solidFill>
                  <a:prstClr val="white"/>
                </a:solidFill>
                <a:latin typeface="Arial" panose="020B0604020202020204" pitchFamily="34" charset="0"/>
                <a:cs typeface="Arial" panose="020B0604020202020204" pitchFamily="34" charset="0"/>
              </a:rPr>
              <a:t>5</a:t>
            </a:r>
            <a:endParaRPr lang="en-US" sz="14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02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790329" cy="608590"/>
          </a:xfrm>
          <a:solidFill>
            <a:schemeClr val="tx2">
              <a:lumMod val="75000"/>
            </a:schemeClr>
          </a:solidFill>
        </p:spPr>
        <p:txBody>
          <a:bodyPr>
            <a:normAutofit/>
          </a:bodyPr>
          <a:lstStyle/>
          <a:p>
            <a:pPr algn="l"/>
            <a:r>
              <a:rPr lang="en-US" sz="2400" cap="all" dirty="0">
                <a:solidFill>
                  <a:srgbClr val="00B0F0"/>
                </a:solidFill>
                <a:ea typeface="ＭＳ Ｐゴシック" charset="-128"/>
              </a:rPr>
              <a:t>Hadoop Schemas </a:t>
            </a:r>
            <a:r>
              <a:rPr lang="en-US" sz="2400" cap="all">
                <a:solidFill>
                  <a:srgbClr val="00B0F0"/>
                </a:solidFill>
                <a:ea typeface="ＭＳ Ｐゴシック" charset="-128"/>
              </a:rPr>
              <a:t>FOR </a:t>
            </a:r>
            <a:r>
              <a:rPr lang="en-US" sz="2400" cap="all" smtClean="0">
                <a:solidFill>
                  <a:srgbClr val="00B0F0"/>
                </a:solidFill>
                <a:ea typeface="ＭＳ Ｐゴシック" charset="-128"/>
              </a:rPr>
              <a:t>ANALYSTS</a:t>
            </a:r>
            <a:endParaRPr lang="en-US" sz="2400" cap="all" dirty="0">
              <a:solidFill>
                <a:srgbClr val="00B0F0"/>
              </a:solidFill>
              <a:ea typeface="ＭＳ Ｐゴシック" charset="-128"/>
            </a:endParaRPr>
          </a:p>
        </p:txBody>
      </p:sp>
      <p:sp>
        <p:nvSpPr>
          <p:cNvPr id="12" name="TextBox 11"/>
          <p:cNvSpPr txBox="1"/>
          <p:nvPr/>
        </p:nvSpPr>
        <p:spPr>
          <a:xfrm>
            <a:off x="2554941" y="2953561"/>
            <a:ext cx="4885765" cy="704039"/>
          </a:xfrm>
          <a:prstGeom prst="rect">
            <a:avLst/>
          </a:prstGeom>
          <a:solidFill>
            <a:srgbClr val="00B050"/>
          </a:solidFill>
        </p:spPr>
        <p:txBody>
          <a:bodyPr wrap="square" lIns="57150" tIns="28575" rIns="57150" bIns="28575" rtlCol="0">
            <a:spAutoFit/>
          </a:bodyPr>
          <a:lstStyle/>
          <a:p>
            <a:r>
              <a:rPr lang="en-US" sz="1400" b="1" dirty="0" smtClean="0">
                <a:latin typeface="Arial" panose="020B0604020202020204" pitchFamily="34" charset="0"/>
                <a:cs typeface="Arial" panose="020B0604020202020204" pitchFamily="34" charset="0"/>
              </a:rPr>
              <a:t>Val Schema: </a:t>
            </a:r>
            <a:r>
              <a:rPr lang="en-US" sz="1400" dirty="0" smtClean="0">
                <a:latin typeface="Arial" panose="020B0604020202020204" pitchFamily="34" charset="0"/>
                <a:cs typeface="Arial" panose="020B0604020202020204" pitchFamily="34" charset="0"/>
              </a:rPr>
              <a:t>This schema will be used only for the purposes of validation. All tables related to validation for the model will </a:t>
            </a:r>
            <a:r>
              <a:rPr lang="en-US" sz="1400" smtClean="0">
                <a:latin typeface="Arial" panose="020B0604020202020204" pitchFamily="34" charset="0"/>
                <a:cs typeface="Arial" panose="020B0604020202020204" pitchFamily="34" charset="0"/>
              </a:rPr>
              <a:t>reside here..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2542716" y="3957318"/>
            <a:ext cx="4885765" cy="919482"/>
          </a:xfrm>
          <a:prstGeom prst="rect">
            <a:avLst/>
          </a:prstGeom>
          <a:solidFill>
            <a:schemeClr val="accent6">
              <a:lumMod val="75000"/>
            </a:schemeClr>
          </a:solidFill>
        </p:spPr>
        <p:txBody>
          <a:bodyPr wrap="square" lIns="57150" tIns="28575" rIns="57150" bIns="28575" rtlCol="0">
            <a:spAutoFit/>
          </a:bodyPr>
          <a:lstStyle/>
          <a:p>
            <a:r>
              <a:rPr lang="en-US" sz="1400" b="1" dirty="0" smtClean="0">
                <a:latin typeface="Arial" panose="020B0604020202020204" pitchFamily="34" charset="0"/>
                <a:cs typeface="Arial" panose="020B0604020202020204" pitchFamily="34" charset="0"/>
              </a:rPr>
              <a:t>Static Schema:</a:t>
            </a:r>
            <a:r>
              <a:rPr lang="en-US" sz="1400" dirty="0" smtClean="0">
                <a:latin typeface="Arial" panose="020B0604020202020204" pitchFamily="34" charset="0"/>
                <a:cs typeface="Arial" panose="020B0604020202020204" pitchFamily="34" charset="0"/>
              </a:rPr>
              <a:t> This is </a:t>
            </a:r>
            <a:r>
              <a:rPr lang="en-US" sz="1400" smtClean="0">
                <a:latin typeface="Arial" panose="020B0604020202020204" pitchFamily="34" charset="0"/>
                <a:cs typeface="Arial" panose="020B0604020202020204" pitchFamily="34" charset="0"/>
              </a:rPr>
              <a:t>the location </a:t>
            </a:r>
            <a:r>
              <a:rPr lang="en-US" sz="1400" dirty="0" smtClean="0">
                <a:latin typeface="Arial" panose="020B0604020202020204" pitchFamily="34" charset="0"/>
                <a:cs typeface="Arial" panose="020B0604020202020204" pitchFamily="34" charset="0"/>
              </a:rPr>
              <a:t>where all static tables that are not part of the any database will reside</a:t>
            </a:r>
            <a:r>
              <a:rPr lang="en-US" sz="1400" smtClean="0">
                <a:latin typeface="Arial" panose="020B0604020202020204" pitchFamily="34" charset="0"/>
                <a:cs typeface="Arial" panose="020B0604020202020204" pitchFamily="34" charset="0"/>
              </a:rPr>
              <a:t>. It will also be used to store final </a:t>
            </a:r>
            <a:r>
              <a:rPr lang="en-US" sz="1400">
                <a:latin typeface="Arial" panose="020B0604020202020204" pitchFamily="34" charset="0"/>
                <a:cs typeface="Arial" panose="020B0604020202020204" pitchFamily="34" charset="0"/>
              </a:rPr>
              <a:t>m</a:t>
            </a:r>
            <a:r>
              <a:rPr lang="en-US" sz="1400" smtClean="0">
                <a:latin typeface="Arial" panose="020B0604020202020204" pitchFamily="34" charset="0"/>
                <a:cs typeface="Arial" panose="020B0604020202020204" pitchFamily="34" charset="0"/>
              </a:rPr>
              <a:t>odeling dataset, parameter tables and modeling comparison tables.</a:t>
            </a:r>
            <a:endParaRPr lang="en-US" sz="1400" dirty="0">
              <a:latin typeface="Arial" panose="020B0604020202020204" pitchFamily="34" charset="0"/>
              <a:cs typeface="Arial" panose="020B0604020202020204" pitchFamily="34" charset="0"/>
            </a:endParaRPr>
          </a:p>
        </p:txBody>
      </p:sp>
      <p:sp>
        <p:nvSpPr>
          <p:cNvPr id="14" name="TextBox 13"/>
          <p:cNvSpPr txBox="1"/>
          <p:nvPr/>
        </p:nvSpPr>
        <p:spPr>
          <a:xfrm>
            <a:off x="2534567" y="5181600"/>
            <a:ext cx="4885765" cy="919482"/>
          </a:xfrm>
          <a:prstGeom prst="rect">
            <a:avLst/>
          </a:prstGeom>
          <a:solidFill>
            <a:srgbClr val="FFC000"/>
          </a:solidFill>
          <a:ln>
            <a:solidFill>
              <a:srgbClr val="FFC000"/>
            </a:solidFill>
          </a:ln>
        </p:spPr>
        <p:txBody>
          <a:bodyPr wrap="square" lIns="57150" tIns="28575" rIns="57150" bIns="28575" rtlCol="0">
            <a:spAutoFit/>
          </a:bodyPr>
          <a:lstStyle/>
          <a:p>
            <a:r>
              <a:rPr lang="en-US" sz="1400" b="1" dirty="0" smtClean="0">
                <a:latin typeface="Arial" panose="020B0604020202020204" pitchFamily="34" charset="0"/>
                <a:cs typeface="Arial" panose="020B0604020202020204" pitchFamily="34" charset="0"/>
              </a:rPr>
              <a:t>Share Schema:</a:t>
            </a:r>
            <a:r>
              <a:rPr lang="en-US" sz="1400" dirty="0" smtClean="0">
                <a:latin typeface="Arial" panose="020B0604020202020204" pitchFamily="34" charset="0"/>
                <a:cs typeface="Arial" panose="020B0604020202020204" pitchFamily="34" charset="0"/>
              </a:rPr>
              <a:t> This schema will be used house fact outputs should there be a reason it cannot be shared </a:t>
            </a:r>
            <a:r>
              <a:rPr lang="en-US" sz="1400" smtClean="0">
                <a:latin typeface="Arial" panose="020B0604020202020204" pitchFamily="34" charset="0"/>
                <a:cs typeface="Arial" panose="020B0604020202020204" pitchFamily="34" charset="0"/>
              </a:rPr>
              <a:t>with CCW/CCDR. It will also be used for sharing model comparison tables.</a:t>
            </a:r>
            <a:endParaRPr lang="en-US" sz="1400" dirty="0">
              <a:latin typeface="Arial" panose="020B0604020202020204" pitchFamily="34" charset="0"/>
              <a:cs typeface="Arial" panose="020B0604020202020204" pitchFamily="34" charset="0"/>
            </a:endParaRPr>
          </a:p>
        </p:txBody>
      </p:sp>
      <p:sp>
        <p:nvSpPr>
          <p:cNvPr id="3" name="TextBox 2"/>
          <p:cNvSpPr txBox="1"/>
          <p:nvPr/>
        </p:nvSpPr>
        <p:spPr>
          <a:xfrm>
            <a:off x="4381704" y="5867400"/>
            <a:ext cx="3162096" cy="226985"/>
          </a:xfrm>
          <a:prstGeom prst="rect">
            <a:avLst/>
          </a:prstGeom>
          <a:noFill/>
        </p:spPr>
        <p:txBody>
          <a:bodyPr wrap="square" lIns="57150" tIns="28575" rIns="57150" bIns="28575" rtlCol="0">
            <a:spAutoFit/>
          </a:bodyPr>
          <a:lstStyle/>
          <a:p>
            <a:r>
              <a:rPr lang="en-US" sz="1100" b="1">
                <a:solidFill>
                  <a:schemeClr val="bg1"/>
                </a:solidFill>
              </a:rPr>
              <a:t>Highly </a:t>
            </a:r>
            <a:r>
              <a:rPr lang="en-US" sz="1100" b="1" smtClean="0">
                <a:solidFill>
                  <a:schemeClr val="bg1"/>
                </a:solidFill>
              </a:rPr>
              <a:t>recmended </a:t>
            </a:r>
            <a:r>
              <a:rPr lang="en-US" sz="1100" b="1" dirty="0">
                <a:solidFill>
                  <a:schemeClr val="bg1"/>
                </a:solidFill>
              </a:rPr>
              <a:t>to develop models using IBOR </a:t>
            </a:r>
          </a:p>
        </p:txBody>
      </p:sp>
      <p:sp>
        <p:nvSpPr>
          <p:cNvPr id="17" name="Oval 16"/>
          <p:cNvSpPr/>
          <p:nvPr/>
        </p:nvSpPr>
        <p:spPr bwMode="auto">
          <a:xfrm>
            <a:off x="1083983" y="1143000"/>
            <a:ext cx="668617" cy="726281"/>
          </a:xfrm>
          <a:prstGeom prst="ellipse">
            <a:avLst/>
          </a:prstGeom>
          <a:solidFill>
            <a:schemeClr val="bg1"/>
          </a:solidFill>
          <a:ln w="38100" cmpd="sng">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18" name="Oval 17"/>
          <p:cNvSpPr/>
          <p:nvPr/>
        </p:nvSpPr>
        <p:spPr bwMode="auto">
          <a:xfrm>
            <a:off x="1165225" y="1227426"/>
            <a:ext cx="524389" cy="570443"/>
          </a:xfrm>
          <a:prstGeom prst="ellipse">
            <a:avLst/>
          </a:prstGeom>
          <a:solidFill>
            <a:schemeClr val="bg2">
              <a:lumMod val="25000"/>
            </a:schemeClr>
          </a:solidFill>
          <a:ln w="254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dirty="0">
                <a:solidFill>
                  <a:prstClr val="white"/>
                </a:solidFill>
                <a:latin typeface="Arial" panose="020B0604020202020204" pitchFamily="34" charset="0"/>
                <a:cs typeface="Arial" panose="020B0604020202020204" pitchFamily="34" charset="0"/>
              </a:rPr>
              <a:t>1</a:t>
            </a:r>
          </a:p>
        </p:txBody>
      </p:sp>
      <p:sp>
        <p:nvSpPr>
          <p:cNvPr id="19" name="TextBox 18"/>
          <p:cNvSpPr txBox="1"/>
          <p:nvPr/>
        </p:nvSpPr>
        <p:spPr>
          <a:xfrm>
            <a:off x="2549141" y="1228286"/>
            <a:ext cx="4885765" cy="488595"/>
          </a:xfrm>
          <a:prstGeom prst="rect">
            <a:avLst/>
          </a:prstGeom>
          <a:solidFill>
            <a:schemeClr val="bg2">
              <a:lumMod val="50000"/>
            </a:schemeClr>
          </a:solidFill>
        </p:spPr>
        <p:txBody>
          <a:bodyPr wrap="square" lIns="57150" tIns="28575" rIns="57150" bIns="28575" rtlCol="0">
            <a:spAutoFit/>
          </a:bodyPr>
          <a:lstStyle/>
          <a:p>
            <a:r>
              <a:rPr lang="en-US" sz="1400" b="1" smtClean="0">
                <a:latin typeface="Arial" panose="020B0604020202020204" pitchFamily="34" charset="0"/>
                <a:cs typeface="Arial" panose="020B0604020202020204" pitchFamily="34" charset="0"/>
              </a:rPr>
              <a:t>CIMA Schema: </a:t>
            </a:r>
            <a:r>
              <a:rPr lang="en-US" sz="1400" smtClean="0">
                <a:latin typeface="Arial" panose="020B0604020202020204" pitchFamily="34" charset="0"/>
                <a:cs typeface="Arial" panose="020B0604020202020204" pitchFamily="34" charset="0"/>
              </a:rPr>
              <a:t>Location for any database from CCW/CCDR/IDS.</a:t>
            </a:r>
            <a:endParaRPr lang="en-US" sz="1400" dirty="0">
              <a:latin typeface="Arial" panose="020B0604020202020204" pitchFamily="34" charset="0"/>
              <a:cs typeface="Arial" panose="020B0604020202020204" pitchFamily="34" charset="0"/>
            </a:endParaRPr>
          </a:p>
        </p:txBody>
      </p:sp>
      <p:sp>
        <p:nvSpPr>
          <p:cNvPr id="20" name="Oval 19"/>
          <p:cNvSpPr/>
          <p:nvPr/>
        </p:nvSpPr>
        <p:spPr bwMode="auto">
          <a:xfrm>
            <a:off x="1066800" y="2016919"/>
            <a:ext cx="685800" cy="726281"/>
          </a:xfrm>
          <a:prstGeom prst="ellipse">
            <a:avLst/>
          </a:prstGeom>
          <a:solidFill>
            <a:schemeClr val="bg1"/>
          </a:solidFill>
          <a:ln w="38100" cmpd="sng">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1" name="Oval 20"/>
          <p:cNvSpPr/>
          <p:nvPr/>
        </p:nvSpPr>
        <p:spPr bwMode="auto">
          <a:xfrm>
            <a:off x="1148043" y="2101345"/>
            <a:ext cx="537866" cy="570443"/>
          </a:xfrm>
          <a:prstGeom prst="ellipse">
            <a:avLst/>
          </a:prstGeom>
          <a:solidFill>
            <a:schemeClr val="tx2">
              <a:lumMod val="75000"/>
            </a:schemeClr>
          </a:solidFill>
          <a:ln w="254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smtClean="0">
                <a:solidFill>
                  <a:prstClr val="white"/>
                </a:solidFill>
                <a:latin typeface="Arial" panose="020B0604020202020204" pitchFamily="34" charset="0"/>
                <a:cs typeface="Arial" panose="020B0604020202020204" pitchFamily="34" charset="0"/>
              </a:rPr>
              <a:t>2</a:t>
            </a:r>
            <a:endParaRPr lang="en-US" sz="1400" b="1" dirty="0">
              <a:solidFill>
                <a:prstClr val="white"/>
              </a:solidFill>
              <a:latin typeface="Arial" panose="020B0604020202020204" pitchFamily="34" charset="0"/>
              <a:cs typeface="Arial" panose="020B0604020202020204" pitchFamily="34" charset="0"/>
            </a:endParaRPr>
          </a:p>
        </p:txBody>
      </p:sp>
      <p:sp>
        <p:nvSpPr>
          <p:cNvPr id="22" name="TextBox 21"/>
          <p:cNvSpPr txBox="1"/>
          <p:nvPr/>
        </p:nvSpPr>
        <p:spPr>
          <a:xfrm>
            <a:off x="2549141" y="2105668"/>
            <a:ext cx="4885765" cy="488595"/>
          </a:xfrm>
          <a:prstGeom prst="rect">
            <a:avLst/>
          </a:prstGeom>
          <a:solidFill>
            <a:schemeClr val="accent1">
              <a:lumMod val="75000"/>
            </a:schemeClr>
          </a:solidFill>
        </p:spPr>
        <p:txBody>
          <a:bodyPr wrap="square" lIns="57150" tIns="28575" rIns="57150" bIns="28575" rtlCol="0">
            <a:spAutoFit/>
          </a:bodyPr>
          <a:lstStyle/>
          <a:p>
            <a:r>
              <a:rPr lang="en-US" sz="1400" b="1" smtClean="0">
                <a:latin typeface="Arial" panose="020B0604020202020204" pitchFamily="34" charset="0"/>
                <a:cs typeface="Arial" panose="020B0604020202020204" pitchFamily="34" charset="0"/>
              </a:rPr>
              <a:t>CIMA_Scratch Schema: </a:t>
            </a:r>
            <a:r>
              <a:rPr lang="en-US" sz="1400" smtClean="0">
                <a:latin typeface="Arial" panose="020B0604020202020204" pitchFamily="34" charset="0"/>
                <a:cs typeface="Arial" panose="020B0604020202020204" pitchFamily="34" charset="0"/>
              </a:rPr>
              <a:t>This is used for storing intermediate (temporary) datasets. </a:t>
            </a:r>
            <a:endParaRPr lang="en-US" sz="1400" dirty="0">
              <a:latin typeface="Arial" panose="020B0604020202020204" pitchFamily="34" charset="0"/>
              <a:cs typeface="Arial" panose="020B0604020202020204" pitchFamily="34" charset="0"/>
            </a:endParaRPr>
          </a:p>
        </p:txBody>
      </p:sp>
      <p:sp>
        <p:nvSpPr>
          <p:cNvPr id="23" name="Oval 22"/>
          <p:cNvSpPr/>
          <p:nvPr/>
        </p:nvSpPr>
        <p:spPr bwMode="auto">
          <a:xfrm>
            <a:off x="1066800" y="2913080"/>
            <a:ext cx="685800" cy="726281"/>
          </a:xfrm>
          <a:prstGeom prst="ellipse">
            <a:avLst/>
          </a:prstGeom>
          <a:solidFill>
            <a:schemeClr val="bg1"/>
          </a:solidFill>
          <a:ln w="38100" cmpd="sng">
            <a:solidFill>
              <a:srgbClr val="00B05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4" name="Oval 23"/>
          <p:cNvSpPr/>
          <p:nvPr/>
        </p:nvSpPr>
        <p:spPr bwMode="auto">
          <a:xfrm>
            <a:off x="1148043" y="2997506"/>
            <a:ext cx="537866" cy="570443"/>
          </a:xfrm>
          <a:prstGeom prst="ellipse">
            <a:avLst/>
          </a:prstGeom>
          <a:solidFill>
            <a:srgbClr val="00B050"/>
          </a:soli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smtClean="0">
                <a:solidFill>
                  <a:prstClr val="white"/>
                </a:solidFill>
                <a:latin typeface="Arial" panose="020B0604020202020204" pitchFamily="34" charset="0"/>
                <a:cs typeface="Arial" panose="020B0604020202020204" pitchFamily="34" charset="0"/>
              </a:rPr>
              <a:t>3</a:t>
            </a:r>
            <a:endParaRPr lang="en-US" sz="1400" b="1" dirty="0">
              <a:solidFill>
                <a:prstClr val="white"/>
              </a:solidFill>
              <a:latin typeface="Arial" panose="020B0604020202020204" pitchFamily="34" charset="0"/>
              <a:cs typeface="Arial" panose="020B0604020202020204" pitchFamily="34" charset="0"/>
            </a:endParaRPr>
          </a:p>
        </p:txBody>
      </p:sp>
      <p:sp>
        <p:nvSpPr>
          <p:cNvPr id="25" name="Oval 24"/>
          <p:cNvSpPr/>
          <p:nvPr/>
        </p:nvSpPr>
        <p:spPr bwMode="auto">
          <a:xfrm>
            <a:off x="1066800" y="4074319"/>
            <a:ext cx="685800" cy="726281"/>
          </a:xfrm>
          <a:prstGeom prst="ellipse">
            <a:avLst/>
          </a:prstGeom>
          <a:solidFill>
            <a:schemeClr val="bg1"/>
          </a:solidFill>
          <a:ln w="381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6" name="Oval 25"/>
          <p:cNvSpPr/>
          <p:nvPr/>
        </p:nvSpPr>
        <p:spPr bwMode="auto">
          <a:xfrm>
            <a:off x="1148043" y="4158745"/>
            <a:ext cx="537866" cy="570443"/>
          </a:xfrm>
          <a:prstGeom prst="ellipse">
            <a:avLst/>
          </a:prstGeom>
          <a:solidFill>
            <a:schemeClr val="accent6">
              <a:lumMod val="75000"/>
            </a:schemeClr>
          </a:solid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a:solidFill>
                  <a:prstClr val="white"/>
                </a:solidFill>
                <a:latin typeface="Arial" panose="020B0604020202020204" pitchFamily="34" charset="0"/>
                <a:cs typeface="Arial" panose="020B0604020202020204" pitchFamily="34" charset="0"/>
              </a:rPr>
              <a:t>4</a:t>
            </a:r>
            <a:endParaRPr lang="en-US" sz="1400" b="1" dirty="0">
              <a:solidFill>
                <a:prstClr val="white"/>
              </a:solidFill>
              <a:latin typeface="Arial" panose="020B0604020202020204" pitchFamily="34" charset="0"/>
              <a:cs typeface="Arial" panose="020B0604020202020204" pitchFamily="34" charset="0"/>
            </a:endParaRPr>
          </a:p>
        </p:txBody>
      </p:sp>
      <p:sp>
        <p:nvSpPr>
          <p:cNvPr id="27" name="Oval 26"/>
          <p:cNvSpPr/>
          <p:nvPr/>
        </p:nvSpPr>
        <p:spPr bwMode="auto">
          <a:xfrm>
            <a:off x="1066800" y="5240023"/>
            <a:ext cx="685800" cy="726281"/>
          </a:xfrm>
          <a:prstGeom prst="ellipse">
            <a:avLst/>
          </a:prstGeom>
          <a:solidFill>
            <a:schemeClr val="bg1"/>
          </a:solidFill>
          <a:ln w="38100" cmpd="sng">
            <a:solidFill>
              <a:srgbClr val="FFC00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endParaRPr lang="en-US" sz="1400">
              <a:solidFill>
                <a:prstClr val="white"/>
              </a:solidFill>
              <a:latin typeface="Arial" panose="020B0604020202020204" pitchFamily="34" charset="0"/>
              <a:cs typeface="Arial" panose="020B0604020202020204" pitchFamily="34" charset="0"/>
            </a:endParaRPr>
          </a:p>
        </p:txBody>
      </p:sp>
      <p:sp>
        <p:nvSpPr>
          <p:cNvPr id="28" name="Oval 27"/>
          <p:cNvSpPr/>
          <p:nvPr/>
        </p:nvSpPr>
        <p:spPr bwMode="auto">
          <a:xfrm>
            <a:off x="1148043" y="5324449"/>
            <a:ext cx="537866" cy="570443"/>
          </a:xfrm>
          <a:prstGeom prst="ellipse">
            <a:avLst/>
          </a:pr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a:defRPr/>
            </a:pPr>
            <a:r>
              <a:rPr lang="en-US" sz="1400" b="1" smtClean="0">
                <a:solidFill>
                  <a:prstClr val="white"/>
                </a:solidFill>
                <a:latin typeface="Arial" panose="020B0604020202020204" pitchFamily="34" charset="0"/>
                <a:cs typeface="Arial" panose="020B0604020202020204" pitchFamily="34" charset="0"/>
              </a:rPr>
              <a:t>5</a:t>
            </a:r>
            <a:endParaRPr lang="en-US" sz="14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124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534400" cy="5791200"/>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Input Variables</a:t>
            </a:r>
            <a:endParaRPr lang="en-US" altLang="en-US" sz="1200" b="1" dirty="0" smtClean="0"/>
          </a:p>
          <a:p>
            <a:pPr lvl="2">
              <a:lnSpc>
                <a:spcPct val="110000"/>
              </a:lnSpc>
              <a:buFont typeface="Wingdings" panose="05000000000000000000" pitchFamily="2" charset="2"/>
              <a:buChar char="q"/>
            </a:pPr>
            <a:r>
              <a:rPr lang="en-US" altLang="en-US" sz="1200" smtClean="0"/>
              <a:t>Consider all possible variable candidates as you are doing now </a:t>
            </a:r>
          </a:p>
          <a:p>
            <a:pPr lvl="4">
              <a:lnSpc>
                <a:spcPct val="110000"/>
              </a:lnSpc>
              <a:buFont typeface="Wingdings" panose="05000000000000000000" pitchFamily="2" charset="2"/>
              <a:buChar char="Ø"/>
            </a:pPr>
            <a:r>
              <a:rPr lang="en-US" altLang="en-US" sz="1200" smtClean="0"/>
              <a:t>Remove all redundant steps </a:t>
            </a:r>
          </a:p>
          <a:p>
            <a:pPr marL="915987" lvl="4" indent="0">
              <a:lnSpc>
                <a:spcPct val="110000"/>
              </a:lnSpc>
              <a:buNone/>
            </a:pPr>
            <a:r>
              <a:rPr lang="en-US" altLang="en-US" sz="1200"/>
              <a:t>	-</a:t>
            </a:r>
            <a:r>
              <a:rPr lang="en-US" altLang="en-US" sz="1200" smtClean="0"/>
              <a:t> If you used variable clustering to exclude redundant variables from final feature selection process, you 	 don’t need to prepare those variables for production.</a:t>
            </a:r>
            <a:endParaRPr lang="en-US" altLang="en-US" sz="1200"/>
          </a:p>
          <a:p>
            <a:pPr lvl="2">
              <a:lnSpc>
                <a:spcPct val="110000"/>
              </a:lnSpc>
              <a:buFont typeface="Wingdings" panose="05000000000000000000" pitchFamily="2" charset="2"/>
              <a:buChar char="q"/>
            </a:pPr>
            <a:r>
              <a:rPr lang="en-US" altLang="en-US" sz="1200" smtClean="0"/>
              <a:t>Group / transform / Impute input variables as usual before automatic feature selection step</a:t>
            </a:r>
          </a:p>
          <a:p>
            <a:pPr lvl="2">
              <a:lnSpc>
                <a:spcPct val="110000"/>
              </a:lnSpc>
              <a:buFont typeface="Wingdings" panose="05000000000000000000" pitchFamily="2" charset="2"/>
              <a:buChar char="q"/>
            </a:pPr>
            <a:r>
              <a:rPr lang="en-US" altLang="en-US" sz="1200" smtClean="0"/>
              <a:t>Optimize codes by following standard in-database processing and minimize data step procedures</a:t>
            </a:r>
          </a:p>
          <a:p>
            <a:pPr lvl="4">
              <a:lnSpc>
                <a:spcPct val="110000"/>
              </a:lnSpc>
              <a:buFont typeface="Wingdings" panose="05000000000000000000" pitchFamily="2" charset="2"/>
              <a:buChar char="Ø"/>
            </a:pPr>
            <a:r>
              <a:rPr lang="en-US" altLang="en-US" sz="1200" smtClean="0"/>
              <a:t>Prepare data by following in-database and parallel processing</a:t>
            </a:r>
            <a:endParaRPr lang="en-US" altLang="en-US" sz="1200" smtClean="0">
              <a:latin typeface="Arial" panose="020B0604020202020204" pitchFamily="34" charset="0"/>
              <a:cs typeface="Arial" panose="020B0604020202020204" pitchFamily="34" charset="0"/>
            </a:endParaRPr>
          </a:p>
          <a:p>
            <a:pPr lvl="4">
              <a:lnSpc>
                <a:spcPct val="110000"/>
              </a:lnSpc>
              <a:buFont typeface="Wingdings" panose="05000000000000000000" pitchFamily="2" charset="2"/>
              <a:buChar char="Ø"/>
            </a:pPr>
            <a:r>
              <a:rPr lang="en-US" altLang="en-US" sz="1200" smtClean="0"/>
              <a:t>Use CIMA and CIMA_SCRATCH hadoop tables </a:t>
            </a:r>
          </a:p>
          <a:p>
            <a:pPr marL="915987" lvl="4" indent="0">
              <a:lnSpc>
                <a:spcPct val="110000"/>
              </a:lnSpc>
              <a:buNone/>
            </a:pPr>
            <a:r>
              <a:rPr lang="en-US" altLang="en-US" sz="1200"/>
              <a:t>	</a:t>
            </a:r>
            <a:r>
              <a:rPr lang="en-US" altLang="en-US" sz="1200" smtClean="0"/>
              <a:t>- Analysts should use CCW data as possible but are allowed to use any available data sources</a:t>
            </a:r>
          </a:p>
          <a:p>
            <a:pPr marL="915987" lvl="4" indent="0">
              <a:lnSpc>
                <a:spcPct val="110000"/>
              </a:lnSpc>
              <a:buNone/>
            </a:pPr>
            <a:r>
              <a:rPr lang="en-US" altLang="en-US" sz="1200"/>
              <a:t>	</a:t>
            </a:r>
            <a:r>
              <a:rPr lang="en-US" altLang="en-US" sz="1200" smtClean="0"/>
              <a:t>- Analysts need to submit a request for moving tables from other sources to CIMA / OpenSAE schema </a:t>
            </a:r>
            <a:endParaRPr lang="en-US" altLang="en-US" smtClean="0"/>
          </a:p>
          <a:p>
            <a:pPr lvl="4">
              <a:lnSpc>
                <a:spcPct val="110000"/>
              </a:lnSpc>
              <a:buFont typeface="Wingdings" panose="05000000000000000000" pitchFamily="2" charset="2"/>
              <a:buChar char="Ø"/>
            </a:pPr>
            <a:r>
              <a:rPr lang="en-US" altLang="en-US" sz="1200" smtClean="0"/>
              <a:t>Create </a:t>
            </a:r>
            <a:r>
              <a:rPr lang="en-US" altLang="en-US" sz="1200" b="1" smtClean="0">
                <a:solidFill>
                  <a:srgbClr val="FF0000"/>
                </a:solidFill>
              </a:rPr>
              <a:t>macro variables for job queue, schemas</a:t>
            </a:r>
            <a:r>
              <a:rPr lang="en-US" altLang="en-US" sz="1200" smtClean="0"/>
              <a:t> to make them robust </a:t>
            </a:r>
          </a:p>
          <a:p>
            <a:pPr marL="915987" lvl="4" indent="0">
              <a:lnSpc>
                <a:spcPct val="110000"/>
              </a:lnSpc>
              <a:buNone/>
            </a:pPr>
            <a:r>
              <a:rPr lang="en-US" altLang="en-US" sz="1200" smtClean="0"/>
              <a:t>	- For production, all schema names need to be converted to OpenSAE related schemas</a:t>
            </a:r>
          </a:p>
          <a:p>
            <a:pPr marL="454025" lvl="2" indent="0">
              <a:lnSpc>
                <a:spcPct val="110000"/>
              </a:lnSpc>
              <a:buNone/>
            </a:pPr>
            <a:endParaRPr lang="en-US" altLang="en-US" sz="1200" smtClean="0"/>
          </a:p>
          <a:p>
            <a:pPr>
              <a:lnSpc>
                <a:spcPct val="110000"/>
              </a:lnSpc>
              <a:buFont typeface="Wingdings" pitchFamily="2" charset="2"/>
              <a:buChar char="§"/>
            </a:pPr>
            <a:r>
              <a:rPr lang="en-US" altLang="en-US" sz="1200" b="1" smtClean="0"/>
              <a:t>Outcome (Response)</a:t>
            </a:r>
            <a:endParaRPr lang="en-US" altLang="en-US" sz="1200" b="1"/>
          </a:p>
          <a:p>
            <a:pPr lvl="2">
              <a:lnSpc>
                <a:spcPct val="110000"/>
              </a:lnSpc>
              <a:buFont typeface="Wingdings" panose="05000000000000000000" pitchFamily="2" charset="2"/>
              <a:buChar char="q"/>
            </a:pPr>
            <a:r>
              <a:rPr lang="en-US" altLang="en-US" sz="1200" smtClean="0"/>
              <a:t>Prepare the outcome as you are doing now</a:t>
            </a:r>
          </a:p>
          <a:p>
            <a:pPr lvl="2">
              <a:lnSpc>
                <a:spcPct val="110000"/>
              </a:lnSpc>
              <a:buFont typeface="Wingdings" panose="05000000000000000000" pitchFamily="2" charset="2"/>
              <a:buChar char="q"/>
            </a:pPr>
            <a:r>
              <a:rPr lang="en-US" altLang="en-US" sz="1200" smtClean="0"/>
              <a:t>Optimize codes by following standard in-database </a:t>
            </a:r>
            <a:r>
              <a:rPr lang="en-US" altLang="en-US" sz="1200"/>
              <a:t>and parallel processing </a:t>
            </a:r>
            <a:endParaRPr lang="en-US" altLang="en-US" sz="1200" smtClean="0"/>
          </a:p>
          <a:p>
            <a:pPr lvl="2">
              <a:lnSpc>
                <a:spcPct val="110000"/>
              </a:lnSpc>
              <a:buFont typeface="Wingdings" panose="05000000000000000000" pitchFamily="2" charset="2"/>
              <a:buChar char="q"/>
            </a:pPr>
            <a:endParaRPr lang="en-US" altLang="en-US" sz="1200" smtClean="0"/>
          </a:p>
          <a:p>
            <a:pPr marL="225425" lvl="2" indent="-225425">
              <a:lnSpc>
                <a:spcPct val="110000"/>
              </a:lnSpc>
              <a:buFont typeface="Wingdings" panose="05000000000000000000" pitchFamily="2" charset="2"/>
              <a:buChar char="§"/>
            </a:pPr>
            <a:r>
              <a:rPr lang="en-US" altLang="en-US" sz="1200" b="1" smtClean="0"/>
              <a:t>Split variable</a:t>
            </a:r>
          </a:p>
          <a:p>
            <a:pPr marL="687387" lvl="4" indent="-225425">
              <a:lnSpc>
                <a:spcPct val="110000"/>
              </a:lnSpc>
              <a:buFont typeface="Wingdings" panose="05000000000000000000" pitchFamily="2" charset="2"/>
              <a:buChar char="q"/>
            </a:pPr>
            <a:r>
              <a:rPr lang="en-US" altLang="en-US" sz="1200" smtClean="0"/>
              <a:t>Prepare split variable for training and holdout dataset (and validation dataset) as you are doing now	</a:t>
            </a: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1 - Modeling Dataset Preparation Instruction</a:t>
            </a:r>
            <a:endParaRPr lang="en-US"/>
          </a:p>
        </p:txBody>
      </p:sp>
    </p:spTree>
    <p:extLst>
      <p:ext uri="{BB962C8B-B14F-4D97-AF65-F5344CB8AC3E}">
        <p14:creationId xmlns:p14="http://schemas.microsoft.com/office/powerpoint/2010/main" val="1885375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534400" cy="5791200"/>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Timing </a:t>
            </a:r>
            <a:r>
              <a:rPr lang="en-US" altLang="en-US" sz="1200" b="1" smtClean="0">
                <a:solidFill>
                  <a:srgbClr val="FF0000"/>
                </a:solidFill>
              </a:rPr>
              <a:t>(Key to make automation work)</a:t>
            </a:r>
            <a:endParaRPr lang="en-US" altLang="en-US" sz="1200" b="1" dirty="0" smtClean="0">
              <a:solidFill>
                <a:srgbClr val="FF0000"/>
              </a:solidFill>
            </a:endParaRPr>
          </a:p>
          <a:p>
            <a:pPr lvl="2">
              <a:lnSpc>
                <a:spcPct val="110000"/>
              </a:lnSpc>
              <a:buFont typeface="Wingdings" panose="05000000000000000000" pitchFamily="2" charset="2"/>
              <a:buChar char="q"/>
            </a:pPr>
            <a:r>
              <a:rPr lang="en-US" altLang="en-US" sz="1200" smtClean="0"/>
              <a:t>Identify all timing related information </a:t>
            </a:r>
          </a:p>
          <a:p>
            <a:pPr lvl="2">
              <a:lnSpc>
                <a:spcPct val="110000"/>
              </a:lnSpc>
              <a:buFont typeface="Wingdings" panose="05000000000000000000" pitchFamily="2" charset="2"/>
              <a:buChar char="q"/>
            </a:pPr>
            <a:r>
              <a:rPr lang="en-US" altLang="en-US" sz="1200" smtClean="0"/>
              <a:t>Hard-code timing related information as usual to make sure all codes work</a:t>
            </a:r>
          </a:p>
          <a:p>
            <a:pPr lvl="2">
              <a:lnSpc>
                <a:spcPct val="110000"/>
              </a:lnSpc>
              <a:buFont typeface="Wingdings" panose="05000000000000000000" pitchFamily="2" charset="2"/>
              <a:buChar char="q"/>
            </a:pPr>
            <a:r>
              <a:rPr lang="en-US" altLang="en-US" sz="1200" smtClean="0"/>
              <a:t>Transfer all hard-coded timing related information to macro variables using today’s date information</a:t>
            </a:r>
          </a:p>
          <a:p>
            <a:pPr lvl="2">
              <a:lnSpc>
                <a:spcPct val="110000"/>
              </a:lnSpc>
              <a:buFont typeface="Wingdings" panose="05000000000000000000" pitchFamily="2" charset="2"/>
              <a:buChar char="q"/>
            </a:pPr>
            <a:endParaRPr lang="en-US" altLang="en-US" sz="1200" smtClean="0"/>
          </a:p>
          <a:p>
            <a:pPr marL="225425" lvl="2" indent="-225425">
              <a:lnSpc>
                <a:spcPct val="110000"/>
              </a:lnSpc>
              <a:buFont typeface="Wingdings" panose="05000000000000000000" pitchFamily="2" charset="2"/>
              <a:buChar char="§"/>
            </a:pPr>
            <a:r>
              <a:rPr lang="en-US" altLang="en-US" sz="1200" b="1" smtClean="0"/>
              <a:t>Dataset name format</a:t>
            </a:r>
          </a:p>
          <a:p>
            <a:pPr marL="687387" lvl="4" indent="-225425">
              <a:lnSpc>
                <a:spcPct val="110000"/>
              </a:lnSpc>
              <a:buFont typeface="Wingdings" panose="05000000000000000000" pitchFamily="2" charset="2"/>
              <a:buChar char="q"/>
            </a:pPr>
            <a:r>
              <a:rPr lang="en-US" altLang="en-US" sz="1200" smtClean="0"/>
              <a:t>Please use model id as prefix for all of your dataset names </a:t>
            </a:r>
          </a:p>
          <a:p>
            <a:pPr marL="687387" lvl="4" indent="-225425">
              <a:lnSpc>
                <a:spcPct val="110000"/>
              </a:lnSpc>
              <a:buFont typeface="Wingdings" panose="05000000000000000000" pitchFamily="2" charset="2"/>
              <a:buChar char="q"/>
            </a:pPr>
            <a:r>
              <a:rPr lang="en-US" altLang="en-US" sz="1200" smtClean="0"/>
              <a:t>Make sure that dataset name length &lt;= 32</a:t>
            </a:r>
          </a:p>
          <a:p>
            <a:pPr marL="225425" lvl="2" indent="-225425">
              <a:lnSpc>
                <a:spcPct val="110000"/>
              </a:lnSpc>
              <a:buFont typeface="Wingdings" panose="05000000000000000000" pitchFamily="2" charset="2"/>
              <a:buChar char="§"/>
            </a:pPr>
            <a:endParaRPr lang="en-US" altLang="en-US" sz="1200" b="1"/>
          </a:p>
          <a:p>
            <a:pPr marL="225425" lvl="2" indent="-225425">
              <a:lnSpc>
                <a:spcPct val="110000"/>
              </a:lnSpc>
              <a:buFont typeface="Wingdings" panose="05000000000000000000" pitchFamily="2" charset="2"/>
              <a:buChar char="§"/>
            </a:pPr>
            <a:r>
              <a:rPr lang="en-US" altLang="en-US" sz="1200" b="1" smtClean="0"/>
              <a:t>Final output:</a:t>
            </a:r>
          </a:p>
          <a:p>
            <a:pPr lvl="2">
              <a:lnSpc>
                <a:spcPct val="110000"/>
              </a:lnSpc>
              <a:buFont typeface="Wingdings" panose="05000000000000000000" pitchFamily="2" charset="2"/>
              <a:buChar char="q"/>
            </a:pPr>
            <a:r>
              <a:rPr lang="en-US" altLang="en-US" sz="1200"/>
              <a:t>Final m</a:t>
            </a:r>
            <a:r>
              <a:rPr lang="en-US" altLang="en-US" sz="1200" smtClean="0"/>
              <a:t>odeling </a:t>
            </a:r>
            <a:r>
              <a:rPr lang="en-US" altLang="en-US" sz="1200"/>
              <a:t>dataset name should have prefix which is model id (ex: </a:t>
            </a:r>
            <a:r>
              <a:rPr lang="en-US" sz="1200" b="1">
                <a:solidFill>
                  <a:srgbClr val="FF0000"/>
                </a:solidFill>
              </a:rPr>
              <a:t>CGNMDL0826</a:t>
            </a:r>
            <a:r>
              <a:rPr lang="en-US" sz="1200" b="1" smtClean="0">
                <a:solidFill>
                  <a:srgbClr val="FF0000"/>
                </a:solidFill>
              </a:rPr>
              <a:t>_</a:t>
            </a:r>
            <a:r>
              <a:rPr lang="en-US" sz="1200" smtClean="0"/>
              <a:t>...)</a:t>
            </a:r>
          </a:p>
          <a:p>
            <a:pPr lvl="3">
              <a:lnSpc>
                <a:spcPct val="110000"/>
              </a:lnSpc>
              <a:buFont typeface="Wingdings" panose="05000000000000000000" pitchFamily="2" charset="2"/>
              <a:buChar char="Ø"/>
            </a:pPr>
            <a:r>
              <a:rPr lang="en-US" sz="1200" smtClean="0"/>
              <a:t>OpenSAE team will submit a request to Code Runner ID Tracking team. Once model id is ready you should name final modeing data with prefix being </a:t>
            </a:r>
            <a:r>
              <a:rPr lang="en-US" sz="1200" b="1" smtClean="0">
                <a:solidFill>
                  <a:srgbClr val="FF0000"/>
                </a:solidFill>
              </a:rPr>
              <a:t>yourmodelid_</a:t>
            </a:r>
          </a:p>
          <a:p>
            <a:pPr lvl="3">
              <a:lnSpc>
                <a:spcPct val="110000"/>
              </a:lnSpc>
              <a:buFont typeface="Wingdings" panose="05000000000000000000" pitchFamily="2" charset="2"/>
              <a:buChar char="Ø"/>
            </a:pPr>
            <a:r>
              <a:rPr lang="en-US" sz="1200" smtClean="0"/>
              <a:t>The length of modeling dataset name should be less than or equal to </a:t>
            </a:r>
            <a:r>
              <a:rPr lang="en-US" sz="1200" b="1" smtClean="0">
                <a:solidFill>
                  <a:srgbClr val="FF0000"/>
                </a:solidFill>
              </a:rPr>
              <a:t>23</a:t>
            </a:r>
            <a:endParaRPr lang="en-US" sz="1200" b="1">
              <a:solidFill>
                <a:srgbClr val="FF0000"/>
              </a:solidFill>
            </a:endParaRPr>
          </a:p>
          <a:p>
            <a:pPr lvl="3">
              <a:lnSpc>
                <a:spcPct val="110000"/>
              </a:lnSpc>
              <a:buFont typeface="Wingdings" panose="05000000000000000000" pitchFamily="2" charset="2"/>
              <a:buChar char="Ø"/>
            </a:pPr>
            <a:r>
              <a:rPr lang="en-US" altLang="en-US" sz="1200" smtClean="0"/>
              <a:t>Automatically </a:t>
            </a:r>
            <a:r>
              <a:rPr lang="en-US" altLang="en-US" sz="1200"/>
              <a:t>updated based on run </a:t>
            </a:r>
            <a:r>
              <a:rPr lang="en-US" altLang="en-US" sz="1200" smtClean="0"/>
              <a:t>date</a:t>
            </a:r>
            <a:endParaRPr lang="en-US" altLang="en-US" sz="1200"/>
          </a:p>
          <a:p>
            <a:pPr lvl="2">
              <a:lnSpc>
                <a:spcPct val="110000"/>
              </a:lnSpc>
              <a:buFont typeface="Wingdings" panose="05000000000000000000" pitchFamily="2" charset="2"/>
              <a:buChar char="q"/>
            </a:pPr>
            <a:r>
              <a:rPr lang="en-US" altLang="en-US" sz="1200"/>
              <a:t>Only keep </a:t>
            </a:r>
            <a:r>
              <a:rPr lang="en-US" altLang="en-US" sz="1200" smtClean="0"/>
              <a:t>final modeling </a:t>
            </a:r>
            <a:r>
              <a:rPr lang="en-US" altLang="en-US" sz="1200"/>
              <a:t>dataset </a:t>
            </a:r>
            <a:r>
              <a:rPr lang="en-US" altLang="en-US" sz="1200" smtClean="0"/>
              <a:t>and </a:t>
            </a:r>
            <a:r>
              <a:rPr lang="en-US" altLang="en-US" sz="1200"/>
              <a:t>drop all intermediate datasets</a:t>
            </a:r>
          </a:p>
          <a:p>
            <a:pPr lvl="2">
              <a:lnSpc>
                <a:spcPct val="110000"/>
              </a:lnSpc>
              <a:buFont typeface="Wingdings" panose="05000000000000000000" pitchFamily="2" charset="2"/>
              <a:buChar char="q"/>
            </a:pPr>
            <a:endParaRPr lang="en-US" altLang="en-US" sz="1200" dirty="0"/>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1 - Modeling Dataset Preparation Instruction</a:t>
            </a:r>
            <a:endParaRPr lang="en-US"/>
          </a:p>
        </p:txBody>
      </p:sp>
    </p:spTree>
    <p:extLst>
      <p:ext uri="{BB962C8B-B14F-4D97-AF65-F5344CB8AC3E}">
        <p14:creationId xmlns:p14="http://schemas.microsoft.com/office/powerpoint/2010/main" val="3168001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3647"/>
            <a:ext cx="8229600" cy="5423353"/>
          </a:xfrm>
        </p:spPr>
        <p:txBody>
          <a:bodyPr/>
          <a:lstStyle/>
          <a:p>
            <a:pPr marL="454025" lvl="2" indent="0">
              <a:lnSpc>
                <a:spcPct val="110000"/>
              </a:lnSpc>
              <a:buClr>
                <a:schemeClr val="tx1"/>
              </a:buClr>
              <a:buNone/>
            </a:pPr>
            <a:endParaRPr lang="en-US" altLang="en-US" sz="500" dirty="0"/>
          </a:p>
          <a:p>
            <a:pPr>
              <a:lnSpc>
                <a:spcPct val="110000"/>
              </a:lnSpc>
              <a:buFont typeface="Wingdings" pitchFamily="2" charset="2"/>
              <a:buChar char="§"/>
            </a:pPr>
            <a:r>
              <a:rPr lang="en-US" altLang="en-US" sz="1200" b="1" smtClean="0"/>
              <a:t>How to enable parallel processing and create macro variables related to schemas</a:t>
            </a:r>
          </a:p>
          <a:p>
            <a:pPr marL="0" indent="0">
              <a:lnSpc>
                <a:spcPct val="110000"/>
              </a:lnSpc>
              <a:buNone/>
            </a:pPr>
            <a:endParaRPr lang="en-US" altLang="en-US" sz="1200" b="1" smtClean="0"/>
          </a:p>
          <a:p>
            <a:pPr marL="454025" lvl="2" indent="0">
              <a:buNone/>
            </a:pPr>
            <a:r>
              <a:rPr lang="en-US" sz="1000" smtClean="0">
                <a:solidFill>
                  <a:srgbClr val="0000FF"/>
                </a:solidFill>
                <a:latin typeface="Arial" panose="020B0604020202020204" pitchFamily="34" charset="0"/>
                <a:cs typeface="Arial" panose="020B0604020202020204" pitchFamily="34" charset="0"/>
              </a:rPr>
              <a:t>option</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SASTRACE = </a:t>
            </a:r>
            <a:r>
              <a:rPr lang="en-US" sz="1000">
                <a:solidFill>
                  <a:srgbClr val="800080"/>
                </a:solidFill>
                <a:latin typeface="Arial" panose="020B0604020202020204" pitchFamily="34" charset="0"/>
                <a:cs typeface="Arial" panose="020B0604020202020204" pitchFamily="34" charset="0"/>
              </a:rPr>
              <a:t>",,,d"</a:t>
            </a:r>
            <a:r>
              <a:rPr lang="en-US" sz="1000">
                <a:solidFill>
                  <a:srgbClr val="000000"/>
                </a:solidFill>
                <a:latin typeface="Arial" panose="020B0604020202020204" pitchFamily="34" charset="0"/>
                <a:cs typeface="Arial" panose="020B0604020202020204" pitchFamily="34" charset="0"/>
              </a:rPr>
              <a:t> sastraceloc=saslog MACROGEN </a:t>
            </a:r>
            <a:r>
              <a:rPr lang="en-US" sz="1000">
                <a:solidFill>
                  <a:srgbClr val="0000FF"/>
                </a:solidFill>
                <a:latin typeface="Arial" panose="020B0604020202020204" pitchFamily="34" charset="0"/>
                <a:cs typeface="Arial" panose="020B0604020202020204" pitchFamily="34" charset="0"/>
              </a:rPr>
              <a:t>symbolgen</a:t>
            </a:r>
            <a:r>
              <a:rPr lang="en-US" sz="1000">
                <a:solidFill>
                  <a:srgbClr val="000000"/>
                </a:solidFill>
                <a:latin typeface="Arial" panose="020B0604020202020204" pitchFamily="34" charset="0"/>
                <a:cs typeface="Arial" panose="020B0604020202020204" pitchFamily="34" charset="0"/>
              </a:rPr>
              <a:t> ;</a:t>
            </a:r>
          </a:p>
          <a:p>
            <a:pPr marL="454025" lvl="2" indent="0">
              <a:buNone/>
            </a:pPr>
            <a:r>
              <a:rPr lang="en-US" sz="1000">
                <a:solidFill>
                  <a:srgbClr val="0000FF"/>
                </a:solidFill>
                <a:latin typeface="Arial" panose="020B0604020202020204" pitchFamily="34" charset="0"/>
                <a:cs typeface="Arial" panose="020B0604020202020204" pitchFamily="34" charset="0"/>
              </a:rPr>
              <a:t>options</a:t>
            </a:r>
            <a:r>
              <a:rPr lang="en-US" sz="1000">
                <a:solidFill>
                  <a:srgbClr val="000000"/>
                </a:solidFill>
                <a:latin typeface="Arial" panose="020B0604020202020204" pitchFamily="34" charset="0"/>
                <a:cs typeface="Arial" panose="020B0604020202020204" pitchFamily="34" charset="0"/>
              </a:rPr>
              <a:t> dsaccel=any;  </a:t>
            </a:r>
            <a:r>
              <a:rPr lang="en-US" sz="1000">
                <a:solidFill>
                  <a:srgbClr val="008000"/>
                </a:solidFill>
                <a:latin typeface="Arial" panose="020B0604020202020204" pitchFamily="34" charset="0"/>
                <a:cs typeface="Arial" panose="020B0604020202020204" pitchFamily="34" charset="0"/>
              </a:rPr>
              <a:t>/*DSACCEL=any  enables the DATA step to execute in supported parallel environments*/</a:t>
            </a: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options</a:t>
            </a:r>
            <a:r>
              <a:rPr lang="en-US" sz="1000">
                <a:solidFill>
                  <a:srgbClr val="000000"/>
                </a:solidFill>
                <a:latin typeface="Arial" panose="020B0604020202020204" pitchFamily="34" charset="0"/>
                <a:cs typeface="Arial" panose="020B0604020202020204" pitchFamily="34" charset="0"/>
              </a:rPr>
              <a:t> ds2accel=any; </a:t>
            </a:r>
            <a:r>
              <a:rPr lang="en-US" sz="1000">
                <a:solidFill>
                  <a:srgbClr val="008000"/>
                </a:solidFill>
                <a:latin typeface="Arial" panose="020B0604020202020204" pitchFamily="34" charset="0"/>
                <a:cs typeface="Arial" panose="020B0604020202020204" pitchFamily="34" charset="0"/>
              </a:rPr>
              <a:t>/*DS2ACCEL=any enables the DATA step to execute in-database*/</a:t>
            </a: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options</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msglevel</a:t>
            </a:r>
            <a:r>
              <a:rPr lang="en-US" sz="1000">
                <a:solidFill>
                  <a:srgbClr val="000000"/>
                </a:solidFill>
                <a:latin typeface="Arial" panose="020B0604020202020204" pitchFamily="34" charset="0"/>
                <a:cs typeface="Arial" panose="020B0604020202020204" pitchFamily="34" charset="0"/>
              </a:rPr>
              <a:t>=i;   </a:t>
            </a:r>
            <a:r>
              <a:rPr lang="en-US" sz="1000">
                <a:solidFill>
                  <a:srgbClr val="008000"/>
                </a:solidFill>
                <a:latin typeface="Arial" panose="020B0604020202020204" pitchFamily="34" charset="0"/>
                <a:cs typeface="Arial" panose="020B0604020202020204" pitchFamily="34" charset="0"/>
              </a:rPr>
              <a:t>/*MSGLEVEL=I enables the user to see which options prevent or affect in-database processing*/</a:t>
            </a: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8000"/>
                </a:solidFill>
                <a:latin typeface="Arial" panose="020B0604020202020204" pitchFamily="34" charset="0"/>
                <a:cs typeface="Arial" panose="020B0604020202020204" pitchFamily="34" charset="0"/>
              </a:rPr>
              <a:t>/*these are for encouraging in-db processing*/</a:t>
            </a: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options</a:t>
            </a:r>
            <a:r>
              <a:rPr lang="en-US" sz="1000">
                <a:solidFill>
                  <a:srgbClr val="000000"/>
                </a:solidFill>
                <a:latin typeface="Arial" panose="020B0604020202020204" pitchFamily="34" charset="0"/>
                <a:cs typeface="Arial" panose="020B0604020202020204" pitchFamily="34" charset="0"/>
              </a:rPr>
              <a:t> DBIDIRECTEXEC SQLGENERATION=DBMS;</a:t>
            </a:r>
            <a:r>
              <a:rPr lang="en-US" sz="1000">
                <a:solidFill>
                  <a:srgbClr val="008000"/>
                </a:solidFill>
                <a:latin typeface="Arial" panose="020B0604020202020204" pitchFamily="34" charset="0"/>
                <a:cs typeface="Arial" panose="020B0604020202020204" pitchFamily="34" charset="0"/>
              </a:rPr>
              <a:t>/* Avoids downloads when creating tables via IP; not a default setting */</a:t>
            </a: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options</a:t>
            </a:r>
            <a:r>
              <a:rPr lang="en-US" sz="1000">
                <a:solidFill>
                  <a:srgbClr val="000000"/>
                </a:solidFill>
                <a:latin typeface="Arial" panose="020B0604020202020204" pitchFamily="34" charset="0"/>
                <a:cs typeface="Arial" panose="020B0604020202020204" pitchFamily="34" charset="0"/>
              </a:rPr>
              <a:t> SQL_IP_TRACE=</a:t>
            </a:r>
            <a:r>
              <a:rPr lang="en-US" sz="1000">
                <a:solidFill>
                  <a:srgbClr val="0000FF"/>
                </a:solidFill>
                <a:latin typeface="Arial" panose="020B0604020202020204" pitchFamily="34" charset="0"/>
                <a:cs typeface="Arial" panose="020B0604020202020204" pitchFamily="34" charset="0"/>
              </a:rPr>
              <a:t>SOURCE</a:t>
            </a:r>
            <a:r>
              <a:rPr lang="en-US" sz="1000">
                <a:solidFill>
                  <a:srgbClr val="000000"/>
                </a:solidFill>
                <a:latin typeface="Arial" panose="020B0604020202020204" pitchFamily="34" charset="0"/>
                <a:cs typeface="Arial" panose="020B0604020202020204" pitchFamily="34" charset="0"/>
              </a:rPr>
              <a:t>; </a:t>
            </a:r>
            <a:r>
              <a:rPr lang="en-US" sz="1000">
                <a:solidFill>
                  <a:srgbClr val="008000"/>
                </a:solidFill>
                <a:latin typeface="Arial" panose="020B0604020202020204" pitchFamily="34" charset="0"/>
                <a:cs typeface="Arial" panose="020B0604020202020204" pitchFamily="34" charset="0"/>
              </a:rPr>
              <a:t>/*SQL_IP_TRACE=SOURCE - Shows SQL push down*/</a:t>
            </a: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options</a:t>
            </a:r>
            <a:r>
              <a:rPr lang="en-US" sz="1000">
                <a:solidFill>
                  <a:srgbClr val="000000"/>
                </a:solidFill>
                <a:latin typeface="Arial" panose="020B0604020202020204" pitchFamily="34" charset="0"/>
                <a:cs typeface="Arial" panose="020B0604020202020204" pitchFamily="34" charset="0"/>
              </a:rPr>
              <a:t> SPDEPARALLELREAD=yes </a:t>
            </a:r>
            <a:r>
              <a:rPr lang="en-US" sz="1000">
                <a:solidFill>
                  <a:srgbClr val="0000FF"/>
                </a:solidFill>
                <a:latin typeface="Arial" panose="020B0604020202020204" pitchFamily="34" charset="0"/>
                <a:cs typeface="Arial" panose="020B0604020202020204" pitchFamily="34" charset="0"/>
              </a:rPr>
              <a:t>FULLSTIMER</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SPOOL</a:t>
            </a:r>
            <a:r>
              <a:rPr lang="en-US" sz="1000">
                <a:solidFill>
                  <a:srgbClr val="000000"/>
                </a:solidFill>
                <a:latin typeface="Arial" panose="020B0604020202020204" pitchFamily="34" charset="0"/>
                <a:cs typeface="Arial" panose="020B0604020202020204" pitchFamily="34" charset="0"/>
              </a:rPr>
              <a:t>;	</a:t>
            </a:r>
            <a:endParaRPr lang="en-US" sz="1000" smtClean="0">
              <a:solidFill>
                <a:srgbClr val="000000"/>
              </a:solidFill>
              <a:latin typeface="Arial" panose="020B0604020202020204" pitchFamily="34" charset="0"/>
              <a:cs typeface="Arial" panose="020B0604020202020204" pitchFamily="34" charset="0"/>
            </a:endParaRPr>
          </a:p>
          <a:p>
            <a:pPr marL="454025" lvl="2" indent="0">
              <a:buNone/>
            </a:pP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smtClean="0">
                <a:solidFill>
                  <a:srgbClr val="000000"/>
                </a:solidFill>
                <a:latin typeface="Arial" panose="020B0604020202020204" pitchFamily="34" charset="0"/>
                <a:cs typeface="Arial" panose="020B0604020202020204" pitchFamily="34" charset="0"/>
              </a:rPr>
              <a:t>dsn_scm=OPENSAE; </a:t>
            </a:r>
            <a:r>
              <a:rPr lang="en-US" sz="1000">
                <a:solidFill>
                  <a:srgbClr val="008000"/>
                </a:solidFill>
                <a:latin typeface="Arial" panose="020B0604020202020204" pitchFamily="34" charset="0"/>
                <a:cs typeface="Arial" panose="020B0604020202020204" pitchFamily="34" charset="0"/>
              </a:rPr>
              <a:t>/*Hadoop schema name for all </a:t>
            </a:r>
            <a:r>
              <a:rPr lang="en-US" sz="1000" smtClean="0">
                <a:solidFill>
                  <a:srgbClr val="008000"/>
                </a:solidFill>
                <a:latin typeface="Arial" panose="020B0604020202020204" pitchFamily="34" charset="0"/>
                <a:cs typeface="Arial" panose="020B0604020202020204" pitchFamily="34" charset="0"/>
              </a:rPr>
              <a:t>input datasets*/</a:t>
            </a:r>
          </a:p>
          <a:p>
            <a:pPr marL="454025" lvl="2" indent="0">
              <a:buNone/>
            </a:pP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smtClean="0">
                <a:solidFill>
                  <a:srgbClr val="000000"/>
                </a:solidFill>
                <a:latin typeface="Arial" panose="020B0604020202020204" pitchFamily="34" charset="0"/>
                <a:cs typeface="Arial" panose="020B0604020202020204" pitchFamily="34" charset="0"/>
              </a:rPr>
              <a:t>job_q</a:t>
            </a:r>
            <a:r>
              <a:rPr lang="en-US" sz="1000">
                <a:solidFill>
                  <a:srgbClr val="000000"/>
                </a:solidFill>
                <a:latin typeface="Arial" panose="020B0604020202020204" pitchFamily="34" charset="0"/>
                <a:cs typeface="Arial" panose="020B0604020202020204" pitchFamily="34" charset="0"/>
              </a:rPr>
              <a:t>=</a:t>
            </a:r>
            <a:r>
              <a:rPr lang="en-US" sz="1000">
                <a:solidFill>
                  <a:srgbClr val="0000FF"/>
                </a:solidFill>
                <a:latin typeface="Arial" panose="020B0604020202020204" pitchFamily="34" charset="0"/>
                <a:cs typeface="Arial" panose="020B0604020202020204" pitchFamily="34" charset="0"/>
              </a:rPr>
              <a:t>%</a:t>
            </a:r>
            <a:r>
              <a:rPr lang="en-US" sz="1000" smtClean="0">
                <a:solidFill>
                  <a:srgbClr val="0000FF"/>
                </a:solidFill>
                <a:latin typeface="Arial" panose="020B0604020202020204" pitchFamily="34" charset="0"/>
                <a:cs typeface="Arial" panose="020B0604020202020204" pitchFamily="34" charset="0"/>
              </a:rPr>
              <a:t>str</a:t>
            </a:r>
            <a:r>
              <a:rPr lang="en-US" sz="1000" smtClean="0">
                <a:solidFill>
                  <a:srgbClr val="000000"/>
                </a:solidFill>
                <a:latin typeface="Arial" panose="020B0604020202020204" pitchFamily="34" charset="0"/>
                <a:cs typeface="Arial" panose="020B0604020202020204" pitchFamily="34" charset="0"/>
              </a:rPr>
              <a:t>(</a:t>
            </a:r>
            <a:r>
              <a:rPr lang="en-US" sz="1000"/>
              <a:t>sas.g_hadoop_p_cima</a:t>
            </a:r>
            <a:r>
              <a:rPr lang="en-US" sz="1000" smtClean="0"/>
              <a:t>); </a:t>
            </a:r>
            <a:r>
              <a:rPr lang="en-US" sz="1000" smtClean="0">
                <a:solidFill>
                  <a:srgbClr val="008000"/>
                </a:solidFill>
                <a:latin typeface="Arial" panose="020B0604020202020204" pitchFamily="34" charset="0"/>
                <a:cs typeface="Arial" panose="020B0604020202020204" pitchFamily="34" charset="0"/>
              </a:rPr>
              <a:t>/*Job queue name*/</a:t>
            </a:r>
            <a:endParaRPr lang="en-US" sz="1000">
              <a:solidFill>
                <a:srgbClr val="008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smtClean="0">
                <a:solidFill>
                  <a:srgbClr val="000000"/>
                </a:solidFill>
                <a:latin typeface="Arial" panose="020B0604020202020204" pitchFamily="34" charset="0"/>
                <a:cs typeface="Arial" panose="020B0604020202020204" pitchFamily="34" charset="0"/>
              </a:rPr>
              <a:t>scrh_scm=CIMA_SCRATCH; </a:t>
            </a:r>
            <a:r>
              <a:rPr lang="en-US" sz="1000">
                <a:solidFill>
                  <a:srgbClr val="008000"/>
                </a:solidFill>
                <a:latin typeface="Arial" panose="020B0604020202020204" pitchFamily="34" charset="0"/>
                <a:cs typeface="Arial" panose="020B0604020202020204" pitchFamily="34" charset="0"/>
              </a:rPr>
              <a:t>/*Hadoop schema </a:t>
            </a:r>
            <a:r>
              <a:rPr lang="en-US" sz="1000" smtClean="0">
                <a:solidFill>
                  <a:srgbClr val="008000"/>
                </a:solidFill>
                <a:latin typeface="Arial" panose="020B0604020202020204" pitchFamily="34" charset="0"/>
                <a:cs typeface="Arial" panose="020B0604020202020204" pitchFamily="34" charset="0"/>
              </a:rPr>
              <a:t>name for all intermediate datasets*/</a:t>
            </a:r>
            <a:endParaRPr lang="en-US" sz="1000">
              <a:solidFill>
                <a:srgbClr val="008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smtClean="0">
                <a:solidFill>
                  <a:srgbClr val="000000"/>
                </a:solidFill>
                <a:latin typeface="Arial" panose="020B0604020202020204" pitchFamily="34" charset="0"/>
                <a:cs typeface="Arial" panose="020B0604020202020204" pitchFamily="34" charset="0"/>
              </a:rPr>
              <a:t>scrh_lib=CM_SCRH; </a:t>
            </a:r>
            <a:r>
              <a:rPr lang="en-US" sz="1000">
                <a:solidFill>
                  <a:srgbClr val="008000"/>
                </a:solidFill>
                <a:latin typeface="Arial" panose="020B0604020202020204" pitchFamily="34" charset="0"/>
                <a:cs typeface="Arial" panose="020B0604020202020204" pitchFamily="34" charset="0"/>
              </a:rPr>
              <a:t>/*Hadoop schema </a:t>
            </a:r>
            <a:r>
              <a:rPr lang="en-US" sz="1000" smtClean="0">
                <a:solidFill>
                  <a:srgbClr val="008000"/>
                </a:solidFill>
                <a:latin typeface="Arial" panose="020B0604020202020204" pitchFamily="34" charset="0"/>
                <a:cs typeface="Arial" panose="020B0604020202020204" pitchFamily="34" charset="0"/>
              </a:rPr>
              <a:t>libname for all intermediate datasets*/</a:t>
            </a:r>
          </a:p>
          <a:p>
            <a:pPr marL="454025" lvl="2" indent="0">
              <a:buNone/>
            </a:pPr>
            <a:endParaRPr lang="en-US" sz="1000" smtClean="0">
              <a:solidFill>
                <a:srgbClr val="008000"/>
              </a:solidFill>
              <a:latin typeface="Arial" panose="020B0604020202020204" pitchFamily="34" charset="0"/>
              <a:cs typeface="Arial" panose="020B0604020202020204" pitchFamily="34" charset="0"/>
            </a:endParaRPr>
          </a:p>
          <a:p>
            <a:pPr marL="454025" lvl="2" indent="0">
              <a:buNone/>
            </a:pPr>
            <a:r>
              <a:rPr lang="en-US" sz="1000" smtClean="0">
                <a:solidFill>
                  <a:srgbClr val="0000FF"/>
                </a:solidFill>
                <a:latin typeface="Arial" panose="020B0604020202020204" pitchFamily="34" charset="0"/>
                <a:cs typeface="Arial" panose="020B0604020202020204" pitchFamily="34" charset="0"/>
              </a:rPr>
              <a:t>libname</a:t>
            </a:r>
            <a:r>
              <a:rPr lang="en-US" sz="1000" smtClean="0">
                <a:solidFill>
                  <a:srgbClr val="000000"/>
                </a:solidFill>
                <a:latin typeface="Arial" panose="020B0604020202020204" pitchFamily="34" charset="0"/>
                <a:cs typeface="Arial" panose="020B0604020202020204" pitchFamily="34" charset="0"/>
              </a:rPr>
              <a:t> </a:t>
            </a:r>
            <a:r>
              <a:rPr lang="en-US" sz="1000">
                <a:solidFill>
                  <a:srgbClr val="000000"/>
                </a:solidFill>
                <a:latin typeface="Arial" panose="020B0604020202020204" pitchFamily="34" charset="0"/>
                <a:cs typeface="Arial" panose="020B0604020202020204" pitchFamily="34" charset="0"/>
              </a:rPr>
              <a:t>&amp;</a:t>
            </a:r>
            <a:r>
              <a:rPr lang="en-US" sz="1000">
                <a:solidFill>
                  <a:srgbClr val="008080"/>
                </a:solidFill>
                <a:latin typeface="Arial" panose="020B0604020202020204" pitchFamily="34" charset="0"/>
                <a:cs typeface="Arial" panose="020B0604020202020204" pitchFamily="34" charset="0"/>
              </a:rPr>
              <a:t>scrh_lib.</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hadoop</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PORT</a:t>
            </a:r>
            <a:r>
              <a:rPr lang="en-US" sz="1000">
                <a:solidFill>
                  <a:srgbClr val="000000"/>
                </a:solidFill>
                <a:latin typeface="Arial" panose="020B0604020202020204" pitchFamily="34" charset="0"/>
                <a:cs typeface="Arial" panose="020B0604020202020204" pitchFamily="34" charset="0"/>
              </a:rPr>
              <a:t>=</a:t>
            </a:r>
            <a:r>
              <a:rPr lang="en-US" sz="1000" b="1">
                <a:solidFill>
                  <a:srgbClr val="008080"/>
                </a:solidFill>
                <a:latin typeface="Arial" panose="020B0604020202020204" pitchFamily="34" charset="0"/>
                <a:cs typeface="Arial" panose="020B0604020202020204" pitchFamily="34" charset="0"/>
              </a:rPr>
              <a:t>25006</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server</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'hive.sys.cigna.com'</a:t>
            </a:r>
            <a:r>
              <a:rPr lang="en-US" sz="1000">
                <a:solidFill>
                  <a:srgbClr val="000000"/>
                </a:solidFill>
                <a:latin typeface="Arial" panose="020B0604020202020204" pitchFamily="34" charset="0"/>
                <a:cs typeface="Arial" panose="020B0604020202020204" pitchFamily="34" charset="0"/>
              </a:rPr>
              <a:t> subprotocol=hive2 </a:t>
            </a:r>
            <a:r>
              <a:rPr lang="en-US" sz="1000" smtClean="0">
                <a:solidFill>
                  <a:srgbClr val="000000"/>
                </a:solidFill>
                <a:latin typeface="Arial" panose="020B0604020202020204" pitchFamily="34" charset="0"/>
                <a:cs typeface="Arial" panose="020B0604020202020204" pitchFamily="34" charset="0"/>
              </a:rPr>
              <a:t>HDFS_TEMPDIR</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'hdfs://nameservice1/saseg'</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schema</a:t>
            </a:r>
            <a:r>
              <a:rPr lang="en-US" sz="1000">
                <a:solidFill>
                  <a:srgbClr val="000000"/>
                </a:solidFill>
                <a:latin typeface="Arial" panose="020B0604020202020204" pitchFamily="34" charset="0"/>
                <a:cs typeface="Arial" panose="020B0604020202020204" pitchFamily="34" charset="0"/>
              </a:rPr>
              <a:t>=&amp;</a:t>
            </a:r>
            <a:r>
              <a:rPr lang="en-US" sz="1000">
                <a:solidFill>
                  <a:srgbClr val="008080"/>
                </a:solidFill>
                <a:latin typeface="Arial" panose="020B0604020202020204" pitchFamily="34" charset="0"/>
                <a:cs typeface="Arial" panose="020B0604020202020204" pitchFamily="34" charset="0"/>
              </a:rPr>
              <a:t>scrh_scm.</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DBMAX_TEXT</a:t>
            </a:r>
            <a:r>
              <a:rPr lang="en-US" sz="1000">
                <a:solidFill>
                  <a:srgbClr val="000000"/>
                </a:solidFill>
                <a:latin typeface="Arial" panose="020B0604020202020204" pitchFamily="34" charset="0"/>
                <a:cs typeface="Arial" panose="020B0604020202020204" pitchFamily="34" charset="0"/>
              </a:rPr>
              <a:t>=</a:t>
            </a:r>
            <a:r>
              <a:rPr lang="en-US" sz="1000" b="1">
                <a:solidFill>
                  <a:srgbClr val="008080"/>
                </a:solidFill>
                <a:latin typeface="Arial" panose="020B0604020202020204" pitchFamily="34" charset="0"/>
                <a:cs typeface="Arial" panose="020B0604020202020204" pitchFamily="34" charset="0"/>
              </a:rPr>
              <a:t>30</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dbconinit</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"set hive.exec.parallel=true"</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properties</a:t>
            </a:r>
            <a:r>
              <a:rPr lang="en-US" sz="1000" smtClean="0">
                <a:solidFill>
                  <a:srgbClr val="000000"/>
                </a:solidFill>
                <a:latin typeface="Arial" panose="020B0604020202020204" pitchFamily="34" charset="0"/>
                <a:cs typeface="Arial" panose="020B0604020202020204" pitchFamily="34" charset="0"/>
              </a:rPr>
              <a:t>=</a:t>
            </a:r>
            <a:r>
              <a:rPr lang="en-US" sz="1000" smtClean="0">
                <a:solidFill>
                  <a:srgbClr val="80008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mapred.job.queue.name=</a:t>
            </a:r>
            <a:r>
              <a:rPr lang="en-US" sz="1000" smtClean="0">
                <a:solidFill>
                  <a:srgbClr val="800080"/>
                </a:solidFill>
                <a:latin typeface="Arial" panose="020B0604020202020204" pitchFamily="34" charset="0"/>
                <a:cs typeface="Arial" panose="020B0604020202020204" pitchFamily="34" charset="0"/>
              </a:rPr>
              <a:t>&amp;</a:t>
            </a:r>
            <a:r>
              <a:rPr lang="en-US" sz="1000">
                <a:solidFill>
                  <a:srgbClr val="800080"/>
                </a:solidFill>
                <a:latin typeface="Arial" panose="020B0604020202020204" pitchFamily="34" charset="0"/>
                <a:cs typeface="Arial" panose="020B0604020202020204" pitchFamily="34" charset="0"/>
              </a:rPr>
              <a:t>job_q."</a:t>
            </a:r>
            <a:r>
              <a:rPr lang="en-US" sz="1000">
                <a:solidFill>
                  <a:srgbClr val="000000"/>
                </a:solidFill>
                <a:latin typeface="Arial" panose="020B0604020202020204" pitchFamily="34" charset="0"/>
                <a:cs typeface="Arial" panose="020B0604020202020204" pitchFamily="34" charset="0"/>
              </a:rPr>
              <a:t>;</a:t>
            </a:r>
          </a:p>
          <a:p>
            <a:pPr marL="454025" lvl="2" indent="0">
              <a:buNone/>
            </a:pP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smtClean="0">
                <a:latin typeface="Arial" panose="020B0604020202020204" pitchFamily="34" charset="0"/>
                <a:cs typeface="Arial" panose="020B0604020202020204" pitchFamily="34" charset="0"/>
              </a:rPr>
              <a:t>md_j</a:t>
            </a:r>
            <a:r>
              <a:rPr lang="en-US" sz="1000" smtClean="0">
                <a:solidFill>
                  <a:srgbClr val="000000"/>
                </a:solidFill>
                <a:latin typeface="Arial" panose="020B0604020202020204" pitchFamily="34" charset="0"/>
                <a:cs typeface="Arial" panose="020B0604020202020204" pitchFamily="34" charset="0"/>
              </a:rPr>
              <a:t>ob_q</a:t>
            </a:r>
            <a:r>
              <a:rPr lang="en-US" sz="1000">
                <a:solidFill>
                  <a:srgbClr val="000000"/>
                </a:solidFill>
                <a:latin typeface="Arial" panose="020B0604020202020204" pitchFamily="34" charset="0"/>
                <a:cs typeface="Arial" panose="020B0604020202020204" pitchFamily="34" charset="0"/>
              </a:rPr>
              <a:t>=</a:t>
            </a:r>
            <a:r>
              <a:rPr lang="en-US" sz="1000">
                <a:solidFill>
                  <a:srgbClr val="0000FF"/>
                </a:solidFill>
                <a:latin typeface="Arial" panose="020B0604020202020204" pitchFamily="34" charset="0"/>
                <a:cs typeface="Arial" panose="020B0604020202020204" pitchFamily="34" charset="0"/>
              </a:rPr>
              <a:t>%str</a:t>
            </a:r>
            <a:r>
              <a:rPr lang="en-US" sz="1000">
                <a:solidFill>
                  <a:srgbClr val="000000"/>
                </a:solidFill>
                <a:latin typeface="Arial" panose="020B0604020202020204" pitchFamily="34" charset="0"/>
                <a:cs typeface="Arial" panose="020B0604020202020204" pitchFamily="34" charset="0"/>
              </a:rPr>
              <a:t>(</a:t>
            </a:r>
            <a:r>
              <a:rPr lang="en-US" sz="1000"/>
              <a:t>sas.g_hadoop_p_sas_developers); </a:t>
            </a:r>
            <a:r>
              <a:rPr lang="en-US" sz="1000">
                <a:solidFill>
                  <a:srgbClr val="008000"/>
                </a:solidFill>
                <a:latin typeface="Arial" panose="020B0604020202020204" pitchFamily="34" charset="0"/>
                <a:cs typeface="Arial" panose="020B0604020202020204" pitchFamily="34" charset="0"/>
              </a:rPr>
              <a:t>/*Job queue name*/</a:t>
            </a: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smtClean="0">
                <a:solidFill>
                  <a:srgbClr val="000000"/>
                </a:solidFill>
                <a:latin typeface="Arial" panose="020B0604020202020204" pitchFamily="34" charset="0"/>
                <a:cs typeface="Arial" panose="020B0604020202020204" pitchFamily="34" charset="0"/>
              </a:rPr>
              <a:t>md_scm=OPENSAE_STATIC</a:t>
            </a:r>
            <a:r>
              <a:rPr lang="en-US" sz="1000">
                <a:solidFill>
                  <a:srgbClr val="000000"/>
                </a:solidFill>
                <a:latin typeface="Arial" panose="020B0604020202020204" pitchFamily="34" charset="0"/>
                <a:cs typeface="Arial" panose="020B0604020202020204" pitchFamily="34" charset="0"/>
              </a:rPr>
              <a:t>; </a:t>
            </a:r>
            <a:r>
              <a:rPr lang="en-US" sz="1000">
                <a:solidFill>
                  <a:srgbClr val="008000"/>
                </a:solidFill>
                <a:latin typeface="Arial" panose="020B0604020202020204" pitchFamily="34" charset="0"/>
                <a:cs typeface="Arial" panose="020B0604020202020204" pitchFamily="34" charset="0"/>
              </a:rPr>
              <a:t>/*Hadoop schema name for </a:t>
            </a:r>
            <a:r>
              <a:rPr lang="en-US" sz="1000" smtClean="0">
                <a:solidFill>
                  <a:srgbClr val="008000"/>
                </a:solidFill>
                <a:latin typeface="Arial" panose="020B0604020202020204" pitchFamily="34" charset="0"/>
                <a:cs typeface="Arial" panose="020B0604020202020204" pitchFamily="34" charset="0"/>
              </a:rPr>
              <a:t> storing final </a:t>
            </a:r>
            <a:r>
              <a:rPr lang="en-US" sz="1000">
                <a:solidFill>
                  <a:srgbClr val="008000"/>
                </a:solidFill>
                <a:latin typeface="Arial" panose="020B0604020202020204" pitchFamily="34" charset="0"/>
                <a:cs typeface="Arial" panose="020B0604020202020204" pitchFamily="34" charset="0"/>
              </a:rPr>
              <a:t>modeling dataset*/</a:t>
            </a:r>
          </a:p>
          <a:p>
            <a:pPr marL="454025" lvl="2" indent="0">
              <a:buNone/>
            </a:pPr>
            <a:r>
              <a:rPr lang="en-US" sz="1000">
                <a:solidFill>
                  <a:srgbClr val="0000FF"/>
                </a:solidFill>
                <a:latin typeface="Arial" panose="020B0604020202020204" pitchFamily="34" charset="0"/>
                <a:cs typeface="Arial" panose="020B0604020202020204" pitchFamily="34" charset="0"/>
              </a:rPr>
              <a:t>%let </a:t>
            </a:r>
            <a:r>
              <a:rPr lang="en-US" sz="1000">
                <a:solidFill>
                  <a:srgbClr val="000000"/>
                </a:solidFill>
                <a:latin typeface="Arial" panose="020B0604020202020204" pitchFamily="34" charset="0"/>
                <a:cs typeface="Arial" panose="020B0604020202020204" pitchFamily="34" charset="0"/>
              </a:rPr>
              <a:t>md_lib=SAE_STC; </a:t>
            </a:r>
            <a:r>
              <a:rPr lang="en-US" sz="1000">
                <a:solidFill>
                  <a:srgbClr val="008000"/>
                </a:solidFill>
                <a:latin typeface="Arial" panose="020B0604020202020204" pitchFamily="34" charset="0"/>
                <a:cs typeface="Arial" panose="020B0604020202020204" pitchFamily="34" charset="0"/>
              </a:rPr>
              <a:t>/*Hadoop schema libname for final modeling dataset*/</a:t>
            </a:r>
          </a:p>
          <a:p>
            <a:pPr marL="454025" lvl="2" indent="0">
              <a:buNone/>
            </a:pPr>
            <a:endParaRPr lang="en-US" sz="1000">
              <a:solidFill>
                <a:srgbClr val="000000"/>
              </a:solidFill>
              <a:latin typeface="Arial" panose="020B0604020202020204" pitchFamily="34" charset="0"/>
              <a:cs typeface="Arial" panose="020B0604020202020204" pitchFamily="34" charset="0"/>
            </a:endParaRPr>
          </a:p>
          <a:p>
            <a:pPr marL="454025" lvl="2" indent="0">
              <a:buNone/>
            </a:pPr>
            <a:r>
              <a:rPr lang="en-US" sz="1000">
                <a:solidFill>
                  <a:srgbClr val="0000FF"/>
                </a:solidFill>
                <a:latin typeface="Arial" panose="020B0604020202020204" pitchFamily="34" charset="0"/>
                <a:cs typeface="Arial" panose="020B0604020202020204" pitchFamily="34" charset="0"/>
              </a:rPr>
              <a:t>libname</a:t>
            </a:r>
            <a:r>
              <a:rPr lang="en-US" sz="1000">
                <a:solidFill>
                  <a:srgbClr val="000000"/>
                </a:solidFill>
                <a:latin typeface="Arial" panose="020B0604020202020204" pitchFamily="34" charset="0"/>
                <a:cs typeface="Arial" panose="020B0604020202020204" pitchFamily="34" charset="0"/>
              </a:rPr>
              <a:t> </a:t>
            </a:r>
            <a:r>
              <a:rPr lang="en-US" sz="1000" smtClean="0">
                <a:solidFill>
                  <a:srgbClr val="000000"/>
                </a:solidFill>
                <a:latin typeface="Arial" panose="020B0604020202020204" pitchFamily="34" charset="0"/>
                <a:cs typeface="Arial" panose="020B0604020202020204" pitchFamily="34" charset="0"/>
              </a:rPr>
              <a:t>&amp;</a:t>
            </a:r>
            <a:r>
              <a:rPr lang="en-US" sz="1000" smtClean="0">
                <a:solidFill>
                  <a:srgbClr val="008080"/>
                </a:solidFill>
                <a:latin typeface="Arial" panose="020B0604020202020204" pitchFamily="34" charset="0"/>
                <a:cs typeface="Arial" panose="020B0604020202020204" pitchFamily="34" charset="0"/>
              </a:rPr>
              <a:t>md_lib</a:t>
            </a:r>
            <a:r>
              <a:rPr lang="en-US" sz="1000">
                <a:solidFill>
                  <a:srgbClr val="008080"/>
                </a:solidFill>
                <a:latin typeface="Arial" panose="020B0604020202020204" pitchFamily="34" charset="0"/>
                <a:cs typeface="Arial" panose="020B0604020202020204" pitchFamily="34" charset="0"/>
              </a:rPr>
              <a:t>.</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hadoop</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PORT</a:t>
            </a:r>
            <a:r>
              <a:rPr lang="en-US" sz="1000">
                <a:solidFill>
                  <a:srgbClr val="000000"/>
                </a:solidFill>
                <a:latin typeface="Arial" panose="020B0604020202020204" pitchFamily="34" charset="0"/>
                <a:cs typeface="Arial" panose="020B0604020202020204" pitchFamily="34" charset="0"/>
              </a:rPr>
              <a:t>=</a:t>
            </a:r>
            <a:r>
              <a:rPr lang="en-US" sz="1000" b="1">
                <a:solidFill>
                  <a:srgbClr val="008080"/>
                </a:solidFill>
                <a:latin typeface="Arial" panose="020B0604020202020204" pitchFamily="34" charset="0"/>
                <a:cs typeface="Arial" panose="020B0604020202020204" pitchFamily="34" charset="0"/>
              </a:rPr>
              <a:t>25006</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server</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'hive.sys.cigna.com'</a:t>
            </a:r>
            <a:r>
              <a:rPr lang="en-US" sz="1000">
                <a:solidFill>
                  <a:srgbClr val="000000"/>
                </a:solidFill>
                <a:latin typeface="Arial" panose="020B0604020202020204" pitchFamily="34" charset="0"/>
                <a:cs typeface="Arial" panose="020B0604020202020204" pitchFamily="34" charset="0"/>
              </a:rPr>
              <a:t> subprotocol=hive2 </a:t>
            </a:r>
            <a:r>
              <a:rPr lang="en-US" sz="1000" smtClean="0">
                <a:solidFill>
                  <a:srgbClr val="000000"/>
                </a:solidFill>
                <a:latin typeface="Arial" panose="020B0604020202020204" pitchFamily="34" charset="0"/>
                <a:cs typeface="Arial" panose="020B0604020202020204" pitchFamily="34" charset="0"/>
              </a:rPr>
              <a:t>HDFS_TEMPDIR</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'hdfs://nameservice1/saseg'</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schema</a:t>
            </a:r>
            <a:r>
              <a:rPr lang="en-US" sz="1000" smtClean="0">
                <a:solidFill>
                  <a:srgbClr val="000000"/>
                </a:solidFill>
                <a:latin typeface="Arial" panose="020B0604020202020204" pitchFamily="34" charset="0"/>
                <a:cs typeface="Arial" panose="020B0604020202020204" pitchFamily="34" charset="0"/>
              </a:rPr>
              <a:t>=&amp;</a:t>
            </a:r>
            <a:r>
              <a:rPr lang="en-US" sz="1000" smtClean="0">
                <a:solidFill>
                  <a:srgbClr val="008080"/>
                </a:solidFill>
                <a:latin typeface="Arial" panose="020B0604020202020204" pitchFamily="34" charset="0"/>
                <a:cs typeface="Arial" panose="020B0604020202020204" pitchFamily="34" charset="0"/>
              </a:rPr>
              <a:t>md_scm</a:t>
            </a:r>
            <a:r>
              <a:rPr lang="en-US" sz="1000">
                <a:solidFill>
                  <a:srgbClr val="008080"/>
                </a:solidFill>
                <a:latin typeface="Arial" panose="020B0604020202020204" pitchFamily="34" charset="0"/>
                <a:cs typeface="Arial" panose="020B0604020202020204" pitchFamily="34" charset="0"/>
              </a:rPr>
              <a:t>.</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DBMAX_TEXT</a:t>
            </a:r>
            <a:r>
              <a:rPr lang="en-US" sz="1000">
                <a:solidFill>
                  <a:srgbClr val="000000"/>
                </a:solidFill>
                <a:latin typeface="Arial" panose="020B0604020202020204" pitchFamily="34" charset="0"/>
                <a:cs typeface="Arial" panose="020B0604020202020204" pitchFamily="34" charset="0"/>
              </a:rPr>
              <a:t>=</a:t>
            </a:r>
            <a:r>
              <a:rPr lang="en-US" sz="1000" b="1">
                <a:solidFill>
                  <a:srgbClr val="008080"/>
                </a:solidFill>
                <a:latin typeface="Arial" panose="020B0604020202020204" pitchFamily="34" charset="0"/>
                <a:cs typeface="Arial" panose="020B0604020202020204" pitchFamily="34" charset="0"/>
              </a:rPr>
              <a:t>30</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dbconinit</a:t>
            </a:r>
            <a:r>
              <a:rPr lang="en-US" sz="1000">
                <a:solidFill>
                  <a:srgbClr val="00000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"set hive.exec.parallel=true"</a:t>
            </a:r>
            <a:r>
              <a:rPr lang="en-US" sz="1000">
                <a:solidFill>
                  <a:srgbClr val="000000"/>
                </a:solidFill>
                <a:latin typeface="Arial" panose="020B0604020202020204" pitchFamily="34" charset="0"/>
                <a:cs typeface="Arial" panose="020B0604020202020204" pitchFamily="34" charset="0"/>
              </a:rPr>
              <a:t> </a:t>
            </a:r>
            <a:r>
              <a:rPr lang="en-US" sz="1000">
                <a:solidFill>
                  <a:srgbClr val="0000FF"/>
                </a:solidFill>
                <a:latin typeface="Arial" panose="020B0604020202020204" pitchFamily="34" charset="0"/>
                <a:cs typeface="Arial" panose="020B0604020202020204" pitchFamily="34" charset="0"/>
              </a:rPr>
              <a:t>properties</a:t>
            </a:r>
            <a:r>
              <a:rPr lang="en-US" sz="1000" smtClean="0">
                <a:solidFill>
                  <a:srgbClr val="000000"/>
                </a:solidFill>
                <a:latin typeface="Arial" panose="020B0604020202020204" pitchFamily="34" charset="0"/>
                <a:cs typeface="Arial" panose="020B0604020202020204" pitchFamily="34" charset="0"/>
              </a:rPr>
              <a:t>=</a:t>
            </a:r>
            <a:r>
              <a:rPr lang="en-US" sz="1000" smtClean="0">
                <a:solidFill>
                  <a:srgbClr val="800080"/>
                </a:solidFill>
                <a:latin typeface="Arial" panose="020B0604020202020204" pitchFamily="34" charset="0"/>
                <a:cs typeface="Arial" panose="020B0604020202020204" pitchFamily="34" charset="0"/>
              </a:rPr>
              <a:t>"</a:t>
            </a:r>
            <a:r>
              <a:rPr lang="en-US" sz="1000">
                <a:solidFill>
                  <a:srgbClr val="800080"/>
                </a:solidFill>
                <a:latin typeface="Arial" panose="020B0604020202020204" pitchFamily="34" charset="0"/>
                <a:cs typeface="Arial" panose="020B0604020202020204" pitchFamily="34" charset="0"/>
              </a:rPr>
              <a:t>mapred.job.queue.name=</a:t>
            </a:r>
            <a:r>
              <a:rPr lang="en-US" sz="1000" smtClean="0">
                <a:solidFill>
                  <a:srgbClr val="800080"/>
                </a:solidFill>
                <a:latin typeface="Arial" panose="020B0604020202020204" pitchFamily="34" charset="0"/>
                <a:cs typeface="Arial" panose="020B0604020202020204" pitchFamily="34" charset="0"/>
              </a:rPr>
              <a:t>&amp;md_job_q</a:t>
            </a:r>
            <a:r>
              <a:rPr lang="en-US" sz="1000">
                <a:solidFill>
                  <a:srgbClr val="800080"/>
                </a:solidFill>
                <a:latin typeface="Arial" panose="020B0604020202020204" pitchFamily="34" charset="0"/>
                <a:cs typeface="Arial" panose="020B0604020202020204" pitchFamily="34" charset="0"/>
              </a:rPr>
              <a:t>."</a:t>
            </a:r>
            <a:r>
              <a:rPr lang="en-US" sz="1000">
                <a:solidFill>
                  <a:srgbClr val="000000"/>
                </a:solidFill>
                <a:latin typeface="Arial" panose="020B0604020202020204" pitchFamily="34" charset="0"/>
                <a:cs typeface="Arial" panose="020B0604020202020204" pitchFamily="34" charset="0"/>
              </a:rPr>
              <a:t>;</a:t>
            </a:r>
          </a:p>
          <a:p>
            <a:pPr marL="454025" lvl="2" indent="0">
              <a:buNone/>
            </a:pPr>
            <a:endParaRPr lang="en-US" sz="1200" smtClean="0">
              <a:solidFill>
                <a:srgbClr val="000000"/>
              </a:solidFill>
              <a:latin typeface="Arial" panose="020B0604020202020204" pitchFamily="34" charset="0"/>
              <a:cs typeface="Arial" panose="020B0604020202020204" pitchFamily="34" charset="0"/>
            </a:endParaRPr>
          </a:p>
          <a:p>
            <a:pPr marL="454025" lvl="2" indent="0">
              <a:lnSpc>
                <a:spcPct val="110000"/>
              </a:lnSpc>
              <a:buNone/>
            </a:pPr>
            <a:endParaRPr lang="en-US" alt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A1D6FA0B-02E7-4C82-9540-C372082F10BC}"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2015 Cigna</a:t>
            </a:r>
            <a:endParaRPr lang="en-US" dirty="0"/>
          </a:p>
        </p:txBody>
      </p:sp>
      <p:sp>
        <p:nvSpPr>
          <p:cNvPr id="7" name="Title 2"/>
          <p:cNvSpPr>
            <a:spLocks noGrp="1"/>
          </p:cNvSpPr>
          <p:nvPr>
            <p:ph type="title"/>
          </p:nvPr>
        </p:nvSpPr>
        <p:spPr>
          <a:xfrm>
            <a:off x="452438" y="293688"/>
            <a:ext cx="8229600" cy="646112"/>
          </a:xfrm>
        </p:spPr>
        <p:txBody>
          <a:bodyPr/>
          <a:lstStyle/>
          <a:p>
            <a:r>
              <a:rPr lang="en-US" smtClean="0"/>
              <a:t>Step 1 - Modeling Dataset Preparation: Codes Examples </a:t>
            </a:r>
            <a:endParaRPr lang="en-US"/>
          </a:p>
        </p:txBody>
      </p:sp>
      <p:sp>
        <p:nvSpPr>
          <p:cNvPr id="6" name="TextBox 5"/>
          <p:cNvSpPr txBox="1"/>
          <p:nvPr/>
        </p:nvSpPr>
        <p:spPr>
          <a:xfrm>
            <a:off x="33867" y="1905000"/>
            <a:ext cx="838200" cy="1015663"/>
          </a:xfrm>
          <a:prstGeom prst="rect">
            <a:avLst/>
          </a:prstGeom>
          <a:noFill/>
        </p:spPr>
        <p:txBody>
          <a:bodyPr wrap="square" rtlCol="0">
            <a:spAutoFit/>
          </a:bodyPr>
          <a:lstStyle/>
          <a:p>
            <a:r>
              <a:rPr lang="en-US" sz="1200" b="1" smtClean="0">
                <a:latin typeface="Arial" panose="020B0604020202020204" pitchFamily="34" charset="0"/>
                <a:cs typeface="Arial" panose="020B0604020202020204" pitchFamily="34" charset="0"/>
              </a:rPr>
              <a:t>Add this part at the top of each sas code</a:t>
            </a:r>
            <a:endParaRPr lang="en-US" sz="1200" b="1">
              <a:latin typeface="Arial" panose="020B0604020202020204" pitchFamily="34" charset="0"/>
              <a:cs typeface="Arial" panose="020B0604020202020204" pitchFamily="34" charset="0"/>
            </a:endParaRPr>
          </a:p>
        </p:txBody>
      </p:sp>
      <p:sp>
        <p:nvSpPr>
          <p:cNvPr id="8" name="Left Brace 7"/>
          <p:cNvSpPr/>
          <p:nvPr/>
        </p:nvSpPr>
        <p:spPr>
          <a:xfrm>
            <a:off x="750711" y="1763889"/>
            <a:ext cx="228600" cy="12954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6313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ignaPPT_Template_B2B_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9500</TotalTime>
  <Words>2509</Words>
  <Application>Microsoft Office PowerPoint</Application>
  <PresentationFormat>On-screen Show (4:3)</PresentationFormat>
  <Paragraphs>472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CignaPPT_Template_B2B_blue</vt:lpstr>
      <vt:lpstr>Machine Learning Analytics Pod  Workstream 1 – Model Automation Training </vt:lpstr>
      <vt:lpstr>Agenda</vt:lpstr>
      <vt:lpstr>Background</vt:lpstr>
      <vt:lpstr>Model Self - Learning Automation Workflow</vt:lpstr>
      <vt:lpstr>Hadoop Schemas FOR OPENSAE tEAM</vt:lpstr>
      <vt:lpstr>Hadoop Schemas FOR ANALYSTS</vt:lpstr>
      <vt:lpstr>Step 1 - Modeling Dataset Preparation Instruction</vt:lpstr>
      <vt:lpstr>Step 1 - Modeling Dataset Preparation Instruction</vt:lpstr>
      <vt:lpstr>Step 1 - Modeling Dataset Preparation: Codes Examples </vt:lpstr>
      <vt:lpstr>Step 1 - Modeling Dataset Preparation: Codes Examples</vt:lpstr>
      <vt:lpstr>Step 1 - Modeling Dataset Preparation: Timing Examples</vt:lpstr>
      <vt:lpstr>Step 1 - Modeling Dataset Preparation: Timing Examples</vt:lpstr>
      <vt:lpstr>Step 2 – Feature Selection Step</vt:lpstr>
      <vt:lpstr>Step 2 – Feature Selection Step</vt:lpstr>
      <vt:lpstr>Step 2 – Feature Selection Step: Base Model Example</vt:lpstr>
      <vt:lpstr>Step 3 – Model Performance Criteria Comparison</vt:lpstr>
      <vt:lpstr>Step 3 – Model Performance Criteria Comparison Macro </vt:lpstr>
      <vt:lpstr>Step 3 - Model Performance Comparison Criteria Trend Example</vt:lpstr>
      <vt:lpstr>Step 4 – How to Choose a Model for Scoring</vt:lpstr>
      <vt:lpstr>Step 5 – Score Eligible Members / Accounts </vt:lpstr>
      <vt:lpstr>Step 5 – Score Eligible Members / Accounts </vt:lpstr>
      <vt:lpstr>Questions</vt:lpstr>
      <vt:lpstr>PowerPoint Presentation</vt:lpstr>
      <vt:lpstr>PowerPoint Presentation</vt:lpstr>
      <vt:lpstr>PowerPoint Presentation</vt:lpstr>
    </vt:vector>
  </TitlesOfParts>
  <Company>Cigna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HCC Asthma Group   Risk Model</dc:title>
  <dc:creator>Gu, Peihua      B8MM</dc:creator>
  <cp:lastModifiedBy>Gu, Peihua      B8MM</cp:lastModifiedBy>
  <cp:revision>394</cp:revision>
  <dcterms:created xsi:type="dcterms:W3CDTF">2016-02-19T14:32:15Z</dcterms:created>
  <dcterms:modified xsi:type="dcterms:W3CDTF">2017-03-21T20:22:33Z</dcterms:modified>
</cp:coreProperties>
</file>