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89E4B99-22C2-4999-A3EF-5343BEE2E1E9}">
  <a:tblStyle styleId="{289E4B99-22C2-4999-A3EF-5343BEE2E1E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748f2d80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748f2d80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748f2d8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748f2d8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98aa2fa18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98aa2fa18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748f2d80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748f2d8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98aa2fa18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98aa2fa1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8aa2fa18_2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8aa2fa18_2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98aa2fa18_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98aa2fa18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98aa2fa18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98aa2fa1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748f2d8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748f2d8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748f2d80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748f2d80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98aa2fa18_2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98aa2fa18_2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3696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" name="Google Shape;106;p22"/>
          <p:cNvGraphicFramePr/>
          <p:nvPr/>
        </p:nvGraphicFramePr>
        <p:xfrm>
          <a:off x="189150" y="1279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{289E4B99-22C2-4999-A3EF-5343BEE2E1E9}</a:tableStyleId>
              </a:tblPr>
              <a:tblGrid>
                <a:gridCol w="1127025"/>
                <a:gridCol w="1394175"/>
                <a:gridCol w="2788350"/>
                <a:gridCol w="3456150"/>
              </a:tblGrid>
              <a:tr h="305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Versión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Fecha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Descripción del cambio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Motivo del cambio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0.1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2025-06-11 17:30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Creación de las primeras vistas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Inicio del trabajo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0.2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2025-06-12 14:00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Desarrollo de los primeros cableos para el prototipo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Primer desarrollo del trabajo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0.3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2025-06-13 18:00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Desarrollo de las vistas auxiliares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Necesidades relacionadas a la planilla</a:t>
                      </a:r>
                      <a:endParaRPr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de casos de prueba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9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0.4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2025-06-16 13:00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Primer prototipo funcional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Avance en el trabajo</a:t>
                      </a:r>
                      <a:endParaRPr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22"/>
          <p:cNvSpPr txBox="1"/>
          <p:nvPr/>
        </p:nvSpPr>
        <p:spPr>
          <a:xfrm>
            <a:off x="0" y="0"/>
            <a:ext cx="9144000" cy="66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1300"/>
              <a:t>⚙️</a:t>
            </a:r>
            <a:r>
              <a:rPr b="1" lang="es" sz="1300"/>
              <a:t> Tabla de cambios en el prototipo – Plataforma Edutech</a:t>
            </a:r>
            <a:endParaRPr b="1" sz="1300"/>
          </a:p>
        </p:txBody>
      </p:sp>
      <p:sp>
        <p:nvSpPr>
          <p:cNvPr id="108" name="Google Shape;108;p22"/>
          <p:cNvSpPr txBox="1"/>
          <p:nvPr/>
        </p:nvSpPr>
        <p:spPr>
          <a:xfrm>
            <a:off x="5360975" y="4398650"/>
            <a:ext cx="37596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1"/>
                </a:solidFill>
              </a:rPr>
              <a:t>Destaco que al principio eran muchas menos vistas pensadas y que la cantidad de conexiones que hice era innecesaria para el prototipo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22"/>
          <p:cNvSpPr txBox="1"/>
          <p:nvPr/>
        </p:nvSpPr>
        <p:spPr>
          <a:xfrm>
            <a:off x="189150" y="4543575"/>
            <a:ext cx="3759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dk2"/>
                </a:solidFill>
              </a:rPr>
              <a:t>No hay mucho que ver puesto que figma no guarda versiones anteriores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/>
        </p:nvSpPr>
        <p:spPr>
          <a:xfrm>
            <a:off x="2880450" y="2202300"/>
            <a:ext cx="3383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2"/>
                </a:solidFill>
              </a:rPr>
              <a:t>PREGUNTAS?</a:t>
            </a:r>
            <a:endParaRPr b="1" sz="3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2325" y="1388750"/>
            <a:ext cx="2419350" cy="24193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7774200" y="4743300"/>
            <a:ext cx="1369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s"/>
              <a:t>Prototipo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6138" y="1273263"/>
            <a:ext cx="1690712" cy="253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6200" y="1388750"/>
            <a:ext cx="24193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92475"/>
            <a:ext cx="8839203" cy="4158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69375"/>
            <a:ext cx="8839203" cy="4204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08113"/>
            <a:ext cx="8839199" cy="4327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7633800" y="4789500"/>
            <a:ext cx="1510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/>
              <a:t>2. modelo de calidad</a:t>
            </a:r>
            <a:endParaRPr sz="1100"/>
          </a:p>
        </p:txBody>
      </p:sp>
      <p:sp>
        <p:nvSpPr>
          <p:cNvPr id="83" name="Google Shape;83;p18"/>
          <p:cNvSpPr txBox="1"/>
          <p:nvPr/>
        </p:nvSpPr>
        <p:spPr>
          <a:xfrm>
            <a:off x="3587275" y="0"/>
            <a:ext cx="204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ISO/IEC 25010</a:t>
            </a:r>
            <a:endParaRPr b="1" sz="2000">
              <a:solidFill>
                <a:schemeClr val="dk1"/>
              </a:solidFill>
            </a:endParaRPr>
          </a:p>
        </p:txBody>
      </p:sp>
      <p:graphicFrame>
        <p:nvGraphicFramePr>
          <p:cNvPr id="84" name="Google Shape;84;p18"/>
          <p:cNvGraphicFramePr/>
          <p:nvPr/>
        </p:nvGraphicFramePr>
        <p:xfrm>
          <a:off x="130950" y="44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{289E4B99-22C2-4999-A3EF-5343BEE2E1E9}</a:tableStyleId>
              </a:tblPr>
              <a:tblGrid>
                <a:gridCol w="1630150"/>
                <a:gridCol w="7233500"/>
              </a:tblGrid>
              <a:tr h="2915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Característica de Calidad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Descripción Breve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Funcionalidad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Capacidad del software para cumplir con sus funciones especificadas correctamente.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Usabilidad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con la que los usuarios pueden aprender, usar y encontrar satisfactorio el sistema.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Fiabilidad (Confiabilidad)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Capacidad del sistema para mantener su nivel de funcionamiento bajo condiciones determinadas durante un tiempo definido.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Rendimiento (Eficiencia)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Capacidad del sistema para proporcionar tiempos de respuesta adecuados y uso eficiente de recursos.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5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Seguridad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Capacidad para proteger la información y los datos, asegurando que solo usuarios autorizados accedan.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34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Compatibilidad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Capacidad del software para funcionar con otros sistemas y plataformas sin conflictos.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5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Mantenibilidad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con la que se puede modificar el software para corregir errores, mejorarlo o adaptarlo.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B8AF"/>
                    </a:solidFill>
                  </a:tcPr>
                </a:tc>
              </a:tr>
              <a:tr h="525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900"/>
                        <a:t>Portabilidad</a:t>
                      </a:r>
                      <a:endParaRPr b="1" sz="9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200"/>
                        <a:t>Facilidad con la que el sistema puede ser trasladado a otro entorno (ej., otro sistema operativo o hardware).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p19"/>
          <p:cNvGraphicFramePr/>
          <p:nvPr/>
        </p:nvGraphicFramePr>
        <p:xfrm>
          <a:off x="96550" y="65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{289E4B99-22C2-4999-A3EF-5343BEE2E1E9}</a:tableStyleId>
              </a:tblPr>
              <a:tblGrid>
                <a:gridCol w="2280975"/>
                <a:gridCol w="1595000"/>
                <a:gridCol w="50749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Requerimiento Funcional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Casos de Prueba Relacionados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ISO/IEC 25010 – Característica de Calidad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Navegación como invitado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Registro de nuevos usuarios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 / Usabilidad / Fiabilidad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Inicio y cierre de sesión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S1P1.3, S2P3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 / Usabilidad / Seguridad / 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Inscripción en cursos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 / 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Catálogo de cursos disponible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Vista de detalle del curso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S1P1, S2P1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Calificación y reseñas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S2P2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 / Usabilidad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Ventana de pago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 / 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0" name="Google Shape;90;p19"/>
          <p:cNvSpPr txBox="1"/>
          <p:nvPr/>
        </p:nvSpPr>
        <p:spPr>
          <a:xfrm>
            <a:off x="64325" y="113900"/>
            <a:ext cx="901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📊 Matriz de Trazabilidad – Requerimientos Funcionales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" name="Google Shape;95;p20"/>
          <p:cNvGraphicFramePr/>
          <p:nvPr/>
        </p:nvGraphicFramePr>
        <p:xfrm>
          <a:off x="121725" y="763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{289E4B99-22C2-4999-A3EF-5343BEE2E1E9}</a:tableStyleId>
              </a:tblPr>
              <a:tblGrid>
                <a:gridCol w="3397625"/>
                <a:gridCol w="2188650"/>
                <a:gridCol w="33142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Requerimiento No Funcional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Casos de Prueba Relacionados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/>
                        <a:t>ISO/IEC 25010 – Característica de Calidad</a:t>
                      </a:r>
                      <a:endParaRPr b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Diseño limpio e intuitivo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S1P1, S1P2, S2P1, S2P2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Mensajes de confirmación (Thank You Banner)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S3P1 </a:t>
                      </a:r>
                      <a:r>
                        <a:rPr i="1" lang="es" sz="1100"/>
                        <a:t>(Pendiente)</a:t>
                      </a:r>
                      <a:endParaRPr i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Accesibilidad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Indicadores de carga (Icono de carga)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S3P2 </a:t>
                      </a:r>
                      <a:r>
                        <a:rPr i="1" lang="es" sz="1100"/>
                        <a:t>(Pendiente)</a:t>
                      </a:r>
                      <a:endParaRPr i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Fiabilidad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Bienvenida personalizada (Welcome User Banner)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S3P3 </a:t>
                      </a:r>
                      <a:r>
                        <a:rPr i="1" lang="es" sz="1100"/>
                        <a:t>(Pendiente)</a:t>
                      </a:r>
                      <a:endParaRPr i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Experiencia de Usuario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Multilenguaje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/>
                        <a:t>S3P4 </a:t>
                      </a:r>
                      <a:r>
                        <a:rPr i="1" lang="es" sz="1100"/>
                        <a:t>(Pendiente)</a:t>
                      </a:r>
                      <a:endParaRPr i="1"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Usabilidad / Accesibilidad / Portabilidad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Seguridad en el flujo de navegación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S1P1.2, S2P3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Seguridad / Usabilidad / Seguridad / Funcionalidad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Rendimiento (carga progresiva, etc.)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S1P1, S1P4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Funcionalidad / Rendimiento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20"/>
          <p:cNvSpPr txBox="1"/>
          <p:nvPr/>
        </p:nvSpPr>
        <p:spPr>
          <a:xfrm>
            <a:off x="121750" y="207075"/>
            <a:ext cx="753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🧩 Matriz de Trazabilidad – Requerimientos No Funcionales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00" y="649350"/>
            <a:ext cx="11675299" cy="36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