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JJJ3IVsoDTCSmZRT83bLo9Sk9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7" name="Google Shape;97;p1"/>
          <p:cNvPicPr preferRelativeResize="0"/>
          <p:nvPr/>
        </p:nvPicPr>
        <p:blipFill rotWithShape="1">
          <a:blip r:embed="rId3">
            <a:alphaModFix amt="50000"/>
          </a:blip>
          <a:srcRect b="13797" l="0" r="0" t="975"/>
          <a:stretch/>
        </p:blipFill>
        <p:spPr>
          <a:xfrm>
            <a:off x="20" y="1"/>
            <a:ext cx="12191980" cy="6857999"/>
          </a:xfrm>
          <a:prstGeom prst="rect">
            <a:avLst/>
          </a:prstGeom>
          <a:noFill/>
          <a:ln>
            <a:noFill/>
          </a:ln>
        </p:spPr>
      </p:pic>
      <p:sp>
        <p:nvSpPr>
          <p:cNvPr id="98" name="Google Shape;98;p1"/>
          <p:cNvSpPr txBox="1"/>
          <p:nvPr>
            <p:ph type="ctrTitle"/>
          </p:nvPr>
        </p:nvSpPr>
        <p:spPr>
          <a:xfrm>
            <a:off x="551000" y="1122350"/>
            <a:ext cx="11168700" cy="2900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Global Risk Perception During the COVID-19 Pandemic</a:t>
            </a:r>
            <a:endParaRPr/>
          </a:p>
        </p:txBody>
      </p:sp>
      <p:sp>
        <p:nvSpPr>
          <p:cNvPr id="99" name="Google Shape;99;p1"/>
          <p:cNvSpPr txBox="1"/>
          <p:nvPr>
            <p:ph idx="1" type="subTitle"/>
          </p:nvPr>
        </p:nvSpPr>
        <p:spPr>
          <a:xfrm>
            <a:off x="1524000" y="4159404"/>
            <a:ext cx="9144000" cy="5699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Part 1</a:t>
            </a:r>
            <a:endParaRPr/>
          </a:p>
        </p:txBody>
      </p:sp>
      <p:sp>
        <p:nvSpPr>
          <p:cNvPr id="100" name="Google Shape;100;p1"/>
          <p:cNvSpPr txBox="1"/>
          <p:nvPr/>
        </p:nvSpPr>
        <p:spPr>
          <a:xfrm>
            <a:off x="4576916" y="4984955"/>
            <a:ext cx="3038168" cy="1710813"/>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90000"/>
              </a:lnSpc>
              <a:spcBef>
                <a:spcPts val="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Group 6 Team Members</a:t>
            </a:r>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Kyle Rogers</a:t>
            </a:r>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Reiko Matsuda-dunn</a:t>
            </a:r>
            <a:endParaRPr b="0" i="0" sz="2400" u="none" cap="none" strike="noStrike">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Ryan Karasopoulos</a:t>
            </a:r>
            <a:endParaRPr b="0" i="0" sz="2400" u="none" cap="none" strike="noStrike">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Son Pham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Description</a:t>
            </a:r>
            <a:endParaRPr/>
          </a:p>
        </p:txBody>
      </p:sp>
      <p:sp>
        <p:nvSpPr>
          <p:cNvPr id="106" name="Google Shape;10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Clr>
                <a:srgbClr val="000000"/>
              </a:buClr>
              <a:buSzPts val="1800"/>
              <a:buFont typeface="Arial"/>
              <a:buChar char="•"/>
            </a:pPr>
            <a:r>
              <a:rPr lang="en-US">
                <a:solidFill>
                  <a:srgbClr val="000000"/>
                </a:solidFill>
                <a:latin typeface="Arial"/>
                <a:ea typeface="Arial"/>
                <a:cs typeface="Arial"/>
                <a:sym typeface="Arial"/>
              </a:rPr>
              <a:t>This project will focus on how COVID-19 </a:t>
            </a:r>
            <a:r>
              <a:rPr lang="en-US">
                <a:latin typeface="Arial"/>
                <a:ea typeface="Arial"/>
                <a:cs typeface="Arial"/>
                <a:sym typeface="Arial"/>
              </a:rPr>
              <a:t>information </a:t>
            </a:r>
            <a:r>
              <a:rPr lang="en-US">
                <a:solidFill>
                  <a:srgbClr val="000000"/>
                </a:solidFill>
                <a:latin typeface="Arial"/>
                <a:ea typeface="Arial"/>
                <a:cs typeface="Arial"/>
                <a:sym typeface="Arial"/>
              </a:rPr>
              <a:t>was communicated within different countries, governmental reactions to the pandemic, and attitudes and risk perceptions people had towards the virus. The major questions to answer are how digital communications influenced people’s interpretation of the news, what their responses to the new laws and mandates were, and their beliefs and concerns about it versus other world issues.</a:t>
            </a:r>
            <a:endParaRPr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Prior Work</a:t>
            </a:r>
            <a:endParaRPr/>
          </a:p>
        </p:txBody>
      </p:sp>
      <p:sp>
        <p:nvSpPr>
          <p:cNvPr id="112" name="Google Shape;112;p3"/>
          <p:cNvSpPr txBox="1"/>
          <p:nvPr>
            <p:ph idx="1" type="body"/>
          </p:nvPr>
        </p:nvSpPr>
        <p:spPr>
          <a:xfrm>
            <a:off x="838200" y="1825625"/>
            <a:ext cx="107070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105000"/>
              </a:lnSpc>
              <a:spcBef>
                <a:spcPts val="2400"/>
              </a:spcBef>
              <a:spcAft>
                <a:spcPts val="0"/>
              </a:spcAft>
              <a:buSzPts val="1800"/>
              <a:buFont typeface="Calibri"/>
              <a:buChar char="•"/>
            </a:pPr>
            <a:r>
              <a:rPr b="1" lang="en-US" sz="1800">
                <a:solidFill>
                  <a:srgbClr val="282624"/>
                </a:solidFill>
              </a:rPr>
              <a:t>Consolidation in a crisis: Patterns of international collaboration in early COVID-19 research.</a:t>
            </a:r>
            <a:endParaRPr b="1" sz="1800">
              <a:solidFill>
                <a:srgbClr val="282624"/>
              </a:solidFill>
            </a:endParaRPr>
          </a:p>
          <a:p>
            <a:pPr indent="-228600" lvl="1" marL="685800" rtl="0" algn="l">
              <a:lnSpc>
                <a:spcPct val="105000"/>
              </a:lnSpc>
              <a:spcBef>
                <a:spcPts val="0"/>
              </a:spcBef>
              <a:spcAft>
                <a:spcPts val="0"/>
              </a:spcAft>
              <a:buClr>
                <a:srgbClr val="282624"/>
              </a:buClr>
              <a:buSzPts val="1800"/>
              <a:buChar char="•"/>
            </a:pPr>
            <a:r>
              <a:rPr b="1" lang="en-US" sz="1800">
                <a:solidFill>
                  <a:srgbClr val="282624"/>
                </a:solidFill>
              </a:rPr>
              <a:t>seeks understanding of effects of catastrophic event (COVID19) on global collaboration (esp. US/China)</a:t>
            </a:r>
            <a:endParaRPr b="1" sz="1800">
              <a:solidFill>
                <a:srgbClr val="282624"/>
              </a:solidFill>
            </a:endParaRPr>
          </a:p>
          <a:p>
            <a:pPr indent="-228600" lvl="0" marL="228600" rtl="0" algn="l">
              <a:lnSpc>
                <a:spcPct val="105000"/>
              </a:lnSpc>
              <a:spcBef>
                <a:spcPts val="0"/>
              </a:spcBef>
              <a:spcAft>
                <a:spcPts val="0"/>
              </a:spcAft>
              <a:buClr>
                <a:srgbClr val="282624"/>
              </a:buClr>
              <a:buSzPts val="1800"/>
              <a:buChar char="•"/>
            </a:pPr>
            <a:r>
              <a:rPr b="1" lang="en-US" sz="1800">
                <a:solidFill>
                  <a:srgbClr val="282624"/>
                </a:solidFill>
              </a:rPr>
              <a:t>COVID 19 Ethics and Research</a:t>
            </a:r>
            <a:endParaRPr b="1" sz="1800">
              <a:solidFill>
                <a:srgbClr val="282624"/>
              </a:solidFill>
            </a:endParaRPr>
          </a:p>
          <a:p>
            <a:pPr indent="-228600" lvl="1" marL="685800" rtl="0" algn="l">
              <a:lnSpc>
                <a:spcPct val="105000"/>
              </a:lnSpc>
              <a:spcBef>
                <a:spcPts val="0"/>
              </a:spcBef>
              <a:spcAft>
                <a:spcPts val="0"/>
              </a:spcAft>
              <a:buClr>
                <a:srgbClr val="282624"/>
              </a:buClr>
              <a:buSzPts val="1800"/>
              <a:buChar char="•"/>
            </a:pPr>
            <a:r>
              <a:rPr b="1" lang="en-US" sz="1800">
                <a:solidFill>
                  <a:srgbClr val="282624"/>
                </a:solidFill>
              </a:rPr>
              <a:t>how can clinical trials be conducted ethically in the heart of COVID, what ethical concerns prompted by COVID need to be further addressed moving forward</a:t>
            </a:r>
            <a:endParaRPr b="1" sz="1800">
              <a:solidFill>
                <a:srgbClr val="282624"/>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Datasets</a:t>
            </a:r>
            <a:endParaRPr/>
          </a:p>
        </p:txBody>
      </p:sp>
      <p:sp>
        <p:nvSpPr>
          <p:cNvPr id="118" name="Google Shape;11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u="none" strike="noStrike">
                <a:solidFill>
                  <a:srgbClr val="000000"/>
                </a:solidFill>
                <a:latin typeface="Arial"/>
                <a:ea typeface="Arial"/>
                <a:cs typeface="Arial"/>
                <a:sym typeface="Arial"/>
              </a:rPr>
              <a:t>List of datasets to use </a:t>
            </a:r>
            <a:endParaRPr b="0" i="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ts val="1800"/>
              <a:buFont typeface="Arial"/>
              <a:buChar char="•"/>
            </a:pPr>
            <a:r>
              <a:rPr lang="en-US">
                <a:solidFill>
                  <a:srgbClr val="000000"/>
                </a:solidFill>
                <a:latin typeface="Arial"/>
                <a:ea typeface="Arial"/>
                <a:cs typeface="Arial"/>
                <a:sym typeface="Arial"/>
              </a:rPr>
              <a:t>Risk perception of COVID-19/Coronavirus</a:t>
            </a:r>
            <a:endParaRPr>
              <a:solidFill>
                <a:srgbClr val="000000"/>
              </a:solidFill>
              <a:latin typeface="Arial"/>
              <a:ea typeface="Arial"/>
              <a:cs typeface="Arial"/>
              <a:sym typeface="Arial"/>
            </a:endParaRPr>
          </a:p>
          <a:p>
            <a:pPr indent="-228600" lvl="0" marL="228600" rtl="0" algn="l">
              <a:lnSpc>
                <a:spcPct val="90000"/>
              </a:lnSpc>
              <a:spcBef>
                <a:spcPts val="1000"/>
              </a:spcBef>
              <a:spcAft>
                <a:spcPts val="0"/>
              </a:spcAft>
              <a:buClr>
                <a:srgbClr val="000000"/>
              </a:buClr>
              <a:buSzPts val="2800"/>
              <a:buChar char="•"/>
            </a:pPr>
            <a:r>
              <a:rPr b="0" i="0" lang="en-US" u="none" strike="noStrike">
                <a:solidFill>
                  <a:srgbClr val="000000"/>
                </a:solidFill>
                <a:latin typeface="Arial"/>
                <a:ea typeface="Arial"/>
                <a:cs typeface="Arial"/>
                <a:sym typeface="Arial"/>
              </a:rPr>
              <a:t>Where found (URL and who is supplying the data, e.g., NASA) </a:t>
            </a:r>
            <a:endParaRPr b="0" i="0" u="none" strike="noStrike">
              <a:solidFill>
                <a:srgbClr val="000000"/>
              </a:solidFill>
              <a:latin typeface="Arial"/>
              <a:ea typeface="Arial"/>
              <a:cs typeface="Arial"/>
              <a:sym typeface="Arial"/>
            </a:endParaRPr>
          </a:p>
          <a:p>
            <a:pPr indent="-228600" lvl="1" marL="685800" rtl="0" algn="l">
              <a:lnSpc>
                <a:spcPct val="90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The data is made available by the Center for Open Science</a:t>
            </a:r>
            <a:endParaRPr>
              <a:solidFill>
                <a:srgbClr val="000000"/>
              </a:solidFill>
              <a:latin typeface="Arial"/>
              <a:ea typeface="Arial"/>
              <a:cs typeface="Arial"/>
              <a:sym typeface="Arial"/>
            </a:endParaRPr>
          </a:p>
          <a:p>
            <a:pPr indent="-228600" lvl="1" marL="685800" rtl="0" algn="l">
              <a:lnSpc>
                <a:spcPct val="90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https://osf.io/vhnk7/</a:t>
            </a:r>
            <a:endParaRPr>
              <a:solidFill>
                <a:srgbClr val="000000"/>
              </a:solidFill>
              <a:latin typeface="Arial"/>
              <a:ea typeface="Arial"/>
              <a:cs typeface="Arial"/>
              <a:sym typeface="Arial"/>
            </a:endParaRPr>
          </a:p>
          <a:p>
            <a:pPr indent="-228600" lvl="0" marL="228600" rtl="0" algn="l">
              <a:lnSpc>
                <a:spcPct val="90000"/>
              </a:lnSpc>
              <a:spcBef>
                <a:spcPts val="1000"/>
              </a:spcBef>
              <a:spcAft>
                <a:spcPts val="0"/>
              </a:spcAft>
              <a:buClr>
                <a:srgbClr val="000000"/>
              </a:buClr>
              <a:buSzPts val="2800"/>
              <a:buChar char="•"/>
            </a:pPr>
            <a:r>
              <a:rPr b="0" i="0" lang="en-US" u="none" strike="noStrike">
                <a:solidFill>
                  <a:srgbClr val="000000"/>
                </a:solidFill>
                <a:latin typeface="Arial"/>
                <a:ea typeface="Arial"/>
                <a:cs typeface="Arial"/>
                <a:sym typeface="Arial"/>
              </a:rPr>
              <a:t>Whether it you have it downloaded (on who’s machine) </a:t>
            </a:r>
            <a:endParaRPr b="0" i="0" u="none" strike="noStrike">
              <a:solidFill>
                <a:srgbClr val="000000"/>
              </a:solidFill>
              <a:latin typeface="Arial"/>
              <a:ea typeface="Arial"/>
              <a:cs typeface="Arial"/>
              <a:sym typeface="Arial"/>
            </a:endParaRPr>
          </a:p>
          <a:p>
            <a:pPr indent="-228600" lvl="1" marL="685800" rtl="0" algn="l">
              <a:lnSpc>
                <a:spcPct val="90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Each member individually downloaded the data</a:t>
            </a:r>
            <a:endParaRPr>
              <a:solidFill>
                <a:srgbClr val="00000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b="0" i="0" u="none" strike="noStrike">
              <a:solidFill>
                <a:srgbClr val="00000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Work</a:t>
            </a:r>
            <a:endParaRPr/>
          </a:p>
        </p:txBody>
      </p:sp>
      <p:sp>
        <p:nvSpPr>
          <p:cNvPr id="124" name="Google Shape;12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cleaning</a:t>
            </a:r>
            <a:endParaRPr/>
          </a:p>
          <a:p>
            <a:pPr indent="-228600" lvl="0" marL="228600" rtl="0" algn="l">
              <a:lnSpc>
                <a:spcPct val="90000"/>
              </a:lnSpc>
              <a:spcBef>
                <a:spcPts val="1000"/>
              </a:spcBef>
              <a:spcAft>
                <a:spcPts val="0"/>
              </a:spcAft>
              <a:buClr>
                <a:schemeClr val="dk1"/>
              </a:buClr>
              <a:buSzPts val="2800"/>
              <a:buChar char="•"/>
            </a:pPr>
            <a:r>
              <a:rPr lang="en-US"/>
              <a:t>Data preprocessing</a:t>
            </a:r>
            <a:endParaRPr/>
          </a:p>
          <a:p>
            <a:pPr indent="-228600" lvl="0" marL="228600" rtl="0" algn="l">
              <a:lnSpc>
                <a:spcPct val="90000"/>
              </a:lnSpc>
              <a:spcBef>
                <a:spcPts val="1000"/>
              </a:spcBef>
              <a:spcAft>
                <a:spcPts val="0"/>
              </a:spcAft>
              <a:buClr>
                <a:schemeClr val="dk1"/>
              </a:buClr>
              <a:buSzPts val="2800"/>
              <a:buChar char="•"/>
            </a:pPr>
            <a:r>
              <a:rPr lang="en-US"/>
              <a:t>Data integration</a:t>
            </a:r>
            <a:endParaRPr/>
          </a:p>
          <a:p>
            <a:pPr indent="-228600" lvl="0" marL="228600" rtl="0" algn="l">
              <a:lnSpc>
                <a:spcPct val="90000"/>
              </a:lnSpc>
              <a:spcBef>
                <a:spcPts val="1000"/>
              </a:spcBef>
              <a:spcAft>
                <a:spcPts val="0"/>
              </a:spcAft>
              <a:buClr>
                <a:schemeClr val="dk1"/>
              </a:buClr>
              <a:buSzPts val="2800"/>
              <a:buChar char="•"/>
            </a:pPr>
            <a:r>
              <a:rPr lang="en-US"/>
              <a:t>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of tools</a:t>
            </a:r>
            <a:endParaRPr/>
          </a:p>
        </p:txBody>
      </p:sp>
      <p:sp>
        <p:nvSpPr>
          <p:cNvPr id="130" name="Google Shape;13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Python</a:t>
            </a:r>
            <a:endParaRPr/>
          </a:p>
          <a:p>
            <a:pPr indent="-228600" lvl="0" marL="228600" rtl="0" algn="l">
              <a:spcBef>
                <a:spcPts val="1000"/>
              </a:spcBef>
              <a:spcAft>
                <a:spcPts val="0"/>
              </a:spcAft>
              <a:buSzPts val="2800"/>
              <a:buChar char="•"/>
            </a:pPr>
            <a:r>
              <a:rPr lang="en-US"/>
              <a:t>MongoDB</a:t>
            </a:r>
            <a:endParaRPr/>
          </a:p>
          <a:p>
            <a:pPr indent="-228600" lvl="0" marL="228600" rtl="0" algn="l">
              <a:spcBef>
                <a:spcPts val="1000"/>
              </a:spcBef>
              <a:spcAft>
                <a:spcPts val="0"/>
              </a:spcAft>
              <a:buSzPts val="2800"/>
              <a:buChar char="•"/>
            </a:pPr>
            <a:r>
              <a:rPr lang="en-US"/>
              <a:t>Git/Github</a:t>
            </a:r>
            <a:endParaRPr/>
          </a:p>
          <a:p>
            <a:pPr indent="0" lvl="0" marL="0" rtl="0" algn="l">
              <a:spcBef>
                <a:spcPts val="1000"/>
              </a:spcBef>
              <a:spcAft>
                <a:spcPts val="0"/>
              </a:spcAft>
              <a:buNone/>
            </a:pPr>
            <a:r>
              <a:t/>
            </a:r>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a:t>
            </a:r>
            <a:endParaRPr/>
          </a:p>
        </p:txBody>
      </p:sp>
      <p:sp>
        <p:nvSpPr>
          <p:cNvPr id="136" name="Google Shape;13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you can evaluate your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2021-06-05T18:20:11Z</dcterms:created>
  <dc:creator>Son Pham</dc:creator>
</cp:coreProperties>
</file>