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JJJ3IVsoDTCSmZRT83bLo9Sk9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7" name="Google Shape;97;p1"/>
          <p:cNvPicPr preferRelativeResize="0"/>
          <p:nvPr/>
        </p:nvPicPr>
        <p:blipFill rotWithShape="1">
          <a:blip r:embed="rId3">
            <a:alphaModFix amt="50000"/>
          </a:blip>
          <a:srcRect b="13797" l="0" r="0" t="975"/>
          <a:stretch/>
        </p:blipFill>
        <p:spPr>
          <a:xfrm>
            <a:off x="20" y="1"/>
            <a:ext cx="12191980" cy="6857999"/>
          </a:xfrm>
          <a:prstGeom prst="rect">
            <a:avLst/>
          </a:prstGeom>
          <a:noFill/>
          <a:ln>
            <a:noFill/>
          </a:ln>
        </p:spPr>
      </p:pic>
      <p:sp>
        <p:nvSpPr>
          <p:cNvPr id="98" name="Google Shape;98;p1"/>
          <p:cNvSpPr txBox="1"/>
          <p:nvPr>
            <p:ph type="ctrTitle"/>
          </p:nvPr>
        </p:nvSpPr>
        <p:spPr>
          <a:xfrm>
            <a:off x="551000" y="1122350"/>
            <a:ext cx="11168700" cy="2900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Global Risk Perception During the COVID-19 Pandemic</a:t>
            </a:r>
            <a:endParaRPr/>
          </a:p>
        </p:txBody>
      </p:sp>
      <p:sp>
        <p:nvSpPr>
          <p:cNvPr id="99" name="Google Shape;99;p1"/>
          <p:cNvSpPr txBox="1"/>
          <p:nvPr>
            <p:ph idx="1" type="subTitle"/>
          </p:nvPr>
        </p:nvSpPr>
        <p:spPr>
          <a:xfrm>
            <a:off x="1524000" y="4159404"/>
            <a:ext cx="9144000" cy="56991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Part 1</a:t>
            </a:r>
            <a:endParaRPr/>
          </a:p>
        </p:txBody>
      </p:sp>
      <p:sp>
        <p:nvSpPr>
          <p:cNvPr id="100" name="Google Shape;100;p1"/>
          <p:cNvSpPr txBox="1"/>
          <p:nvPr/>
        </p:nvSpPr>
        <p:spPr>
          <a:xfrm>
            <a:off x="4576916" y="4984955"/>
            <a:ext cx="3038168" cy="1710813"/>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90000"/>
              </a:lnSpc>
              <a:spcBef>
                <a:spcPts val="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Group 6 Team Members</a:t>
            </a:r>
            <a:endParaRPr/>
          </a:p>
          <a:p>
            <a:pPr indent="0" lvl="0" marL="0" marR="0" rtl="0" algn="ctr">
              <a:lnSpc>
                <a:spcPct val="90000"/>
              </a:lnSpc>
              <a:spcBef>
                <a:spcPts val="100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Kyle Rogers</a:t>
            </a:r>
            <a:endParaRPr/>
          </a:p>
          <a:p>
            <a:pPr indent="0" lvl="0" marL="0" marR="0" rtl="0" algn="ctr">
              <a:lnSpc>
                <a:spcPct val="90000"/>
              </a:lnSpc>
              <a:spcBef>
                <a:spcPts val="100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Reiko Matsuda-dunn</a:t>
            </a:r>
            <a:endParaRPr b="0" i="0" sz="2400" u="none" cap="none" strike="noStrike">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Ryan Karasopoulos</a:t>
            </a:r>
            <a:endParaRPr b="0" i="0" sz="2400" u="none" cap="none" strike="noStrike">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rgbClr val="FFFFFF"/>
              </a:buClr>
              <a:buSzPct val="100000"/>
              <a:buFont typeface="Arial"/>
              <a:buNone/>
            </a:pPr>
            <a:r>
              <a:rPr b="0" i="0" lang="en-US" sz="2400" u="none" cap="none" strike="noStrike">
                <a:solidFill>
                  <a:srgbClr val="FFFFFF"/>
                </a:solidFill>
                <a:latin typeface="Calibri"/>
                <a:ea typeface="Calibri"/>
                <a:cs typeface="Calibri"/>
                <a:sym typeface="Calibri"/>
              </a:rPr>
              <a:t>Son Pham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Description</a:t>
            </a:r>
            <a:endParaRPr/>
          </a:p>
        </p:txBody>
      </p:sp>
      <p:sp>
        <p:nvSpPr>
          <p:cNvPr id="106" name="Google Shape;10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65100" lvl="0" marL="228600" rtl="0" algn="l">
              <a:lnSpc>
                <a:spcPct val="90000"/>
              </a:lnSpc>
              <a:spcBef>
                <a:spcPts val="0"/>
              </a:spcBef>
              <a:spcAft>
                <a:spcPts val="0"/>
              </a:spcAft>
              <a:buClr>
                <a:srgbClr val="000000"/>
              </a:buClr>
              <a:buSzPts val="1800"/>
              <a:buFont typeface="Arial"/>
              <a:buChar char="•"/>
            </a:pPr>
            <a:r>
              <a:rPr lang="en-US">
                <a:solidFill>
                  <a:srgbClr val="000000"/>
                </a:solidFill>
                <a:latin typeface="Arial"/>
                <a:ea typeface="Arial"/>
                <a:cs typeface="Arial"/>
                <a:sym typeface="Arial"/>
              </a:rPr>
              <a:t>This paper focuses on how COVID-19 information was communicated within and between different countries, reactions of governments to the pandemic, and attitudes and risk perceptions people had towards the virus. The major questions to answer are how digital communications influenced people’s interpretation of the news, what their responses were to the new laws and mandates, their beliefs and concerns about it versus other world issues, and the similarity and trends among the different countries.</a:t>
            </a:r>
            <a:endParaRPr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Prior Work</a:t>
            </a:r>
            <a:endParaRPr/>
          </a:p>
        </p:txBody>
      </p:sp>
      <p:sp>
        <p:nvSpPr>
          <p:cNvPr id="112" name="Google Shape;112;p3"/>
          <p:cNvSpPr txBox="1"/>
          <p:nvPr>
            <p:ph idx="1" type="body"/>
          </p:nvPr>
        </p:nvSpPr>
        <p:spPr>
          <a:xfrm>
            <a:off x="838200" y="1825625"/>
            <a:ext cx="10707000" cy="4351500"/>
          </a:xfrm>
          <a:prstGeom prst="rect">
            <a:avLst/>
          </a:prstGeom>
          <a:noFill/>
          <a:ln>
            <a:noFill/>
          </a:ln>
        </p:spPr>
        <p:txBody>
          <a:bodyPr anchorCtr="0" anchor="t" bIns="45700" lIns="91425" spcFirstLastPara="1" rIns="91425" wrap="square" tIns="45700">
            <a:normAutofit/>
          </a:bodyPr>
          <a:lstStyle/>
          <a:p>
            <a:pPr indent="-228600" lvl="0" marL="228600" rtl="0" algn="l">
              <a:lnSpc>
                <a:spcPct val="105000"/>
              </a:lnSpc>
              <a:spcBef>
                <a:spcPts val="2400"/>
              </a:spcBef>
              <a:spcAft>
                <a:spcPts val="0"/>
              </a:spcAft>
              <a:buSzPts val="1800"/>
              <a:buFont typeface="Calibri"/>
              <a:buChar char="•"/>
            </a:pPr>
            <a:r>
              <a:rPr b="1" lang="en-US" sz="1800">
                <a:solidFill>
                  <a:srgbClr val="282624"/>
                </a:solidFill>
              </a:rPr>
              <a:t>Consolidation in a crisis: Patterns of international collaboration in early COVID-19 research.</a:t>
            </a:r>
            <a:endParaRPr b="1" sz="1800">
              <a:solidFill>
                <a:srgbClr val="282624"/>
              </a:solidFill>
            </a:endParaRPr>
          </a:p>
          <a:p>
            <a:pPr indent="-228600" lvl="1" marL="685800" rtl="0" algn="l">
              <a:lnSpc>
                <a:spcPct val="105000"/>
              </a:lnSpc>
              <a:spcBef>
                <a:spcPts val="0"/>
              </a:spcBef>
              <a:spcAft>
                <a:spcPts val="0"/>
              </a:spcAft>
              <a:buClr>
                <a:srgbClr val="282624"/>
              </a:buClr>
              <a:buSzPts val="1800"/>
              <a:buChar char="•"/>
            </a:pPr>
            <a:r>
              <a:rPr b="1" lang="en-US" sz="1800">
                <a:solidFill>
                  <a:srgbClr val="282624"/>
                </a:solidFill>
              </a:rPr>
              <a:t>seeks understanding of effects of catastrophic event (COVID19) on global collaboration (esp. US/China)</a:t>
            </a:r>
            <a:endParaRPr b="1" sz="1800">
              <a:solidFill>
                <a:srgbClr val="282624"/>
              </a:solidFill>
            </a:endParaRPr>
          </a:p>
          <a:p>
            <a:pPr indent="-228600" lvl="0" marL="228600" rtl="0" algn="l">
              <a:lnSpc>
                <a:spcPct val="105000"/>
              </a:lnSpc>
              <a:spcBef>
                <a:spcPts val="0"/>
              </a:spcBef>
              <a:spcAft>
                <a:spcPts val="0"/>
              </a:spcAft>
              <a:buClr>
                <a:srgbClr val="282624"/>
              </a:buClr>
              <a:buSzPts val="1800"/>
              <a:buChar char="•"/>
            </a:pPr>
            <a:r>
              <a:rPr b="1" lang="en-US" sz="1800">
                <a:solidFill>
                  <a:srgbClr val="282624"/>
                </a:solidFill>
              </a:rPr>
              <a:t>COVID 19 Ethics and Research</a:t>
            </a:r>
            <a:endParaRPr b="1" sz="1800">
              <a:solidFill>
                <a:srgbClr val="282624"/>
              </a:solidFill>
            </a:endParaRPr>
          </a:p>
          <a:p>
            <a:pPr indent="-228600" lvl="1" marL="685800" rtl="0" algn="l">
              <a:lnSpc>
                <a:spcPct val="105000"/>
              </a:lnSpc>
              <a:spcBef>
                <a:spcPts val="0"/>
              </a:spcBef>
              <a:spcAft>
                <a:spcPts val="0"/>
              </a:spcAft>
              <a:buClr>
                <a:srgbClr val="282624"/>
              </a:buClr>
              <a:buSzPts val="1800"/>
              <a:buChar char="•"/>
            </a:pPr>
            <a:r>
              <a:rPr b="1" lang="en-US" sz="1800">
                <a:solidFill>
                  <a:srgbClr val="282624"/>
                </a:solidFill>
              </a:rPr>
              <a:t>how can clinical trials be conducted ethically in the heart of COVID, what ethical concerns prompted by COVID need to be further addressed moving forward</a:t>
            </a:r>
            <a:endParaRPr b="1" sz="1800">
              <a:solidFill>
                <a:srgbClr val="282624"/>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Datasets</a:t>
            </a:r>
            <a:endParaRPr/>
          </a:p>
        </p:txBody>
      </p:sp>
      <p:sp>
        <p:nvSpPr>
          <p:cNvPr id="118" name="Google Shape;11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u="none" strike="noStrike">
                <a:solidFill>
                  <a:srgbClr val="000000"/>
                </a:solidFill>
                <a:latin typeface="Arial"/>
                <a:ea typeface="Arial"/>
                <a:cs typeface="Arial"/>
                <a:sym typeface="Arial"/>
              </a:rPr>
              <a:t>List of datasets to use </a:t>
            </a:r>
            <a:endParaRPr b="0" i="0" u="none" strike="noStrike">
              <a:solidFill>
                <a:srgbClr val="000000"/>
              </a:solidFill>
              <a:latin typeface="Arial"/>
              <a:ea typeface="Arial"/>
              <a:cs typeface="Arial"/>
              <a:sym typeface="Arial"/>
            </a:endParaRPr>
          </a:p>
          <a:p>
            <a:pPr indent="-228600" lvl="1" marL="685800" rtl="0" algn="l">
              <a:lnSpc>
                <a:spcPct val="90000"/>
              </a:lnSpc>
              <a:spcBef>
                <a:spcPts val="0"/>
              </a:spcBef>
              <a:spcAft>
                <a:spcPts val="0"/>
              </a:spcAft>
              <a:buClr>
                <a:srgbClr val="000000"/>
              </a:buClr>
              <a:buSzPts val="1800"/>
              <a:buFont typeface="Arial"/>
              <a:buChar char="•"/>
            </a:pPr>
            <a:r>
              <a:rPr lang="en-US">
                <a:solidFill>
                  <a:srgbClr val="000000"/>
                </a:solidFill>
                <a:latin typeface="Arial"/>
                <a:ea typeface="Arial"/>
                <a:cs typeface="Arial"/>
                <a:sym typeface="Arial"/>
              </a:rPr>
              <a:t>Risk perception of COVID-19/Coronavirus</a:t>
            </a:r>
            <a:endParaRPr>
              <a:solidFill>
                <a:srgbClr val="000000"/>
              </a:solidFill>
              <a:latin typeface="Arial"/>
              <a:ea typeface="Arial"/>
              <a:cs typeface="Arial"/>
              <a:sym typeface="Arial"/>
            </a:endParaRPr>
          </a:p>
          <a:p>
            <a:pPr indent="-228600" lvl="0" marL="228600" rtl="0" algn="l">
              <a:lnSpc>
                <a:spcPct val="90000"/>
              </a:lnSpc>
              <a:spcBef>
                <a:spcPts val="1000"/>
              </a:spcBef>
              <a:spcAft>
                <a:spcPts val="0"/>
              </a:spcAft>
              <a:buClr>
                <a:srgbClr val="000000"/>
              </a:buClr>
              <a:buSzPts val="2800"/>
              <a:buChar char="•"/>
            </a:pPr>
            <a:r>
              <a:rPr b="0" i="0" lang="en-US" u="none" strike="noStrike">
                <a:solidFill>
                  <a:srgbClr val="000000"/>
                </a:solidFill>
                <a:latin typeface="Arial"/>
                <a:ea typeface="Arial"/>
                <a:cs typeface="Arial"/>
                <a:sym typeface="Arial"/>
              </a:rPr>
              <a:t>Where found (URL and who is supplying the data, e.g., NASA) </a:t>
            </a:r>
            <a:endParaRPr b="0" i="0" u="none" strike="noStrike">
              <a:solidFill>
                <a:srgbClr val="000000"/>
              </a:solidFill>
              <a:latin typeface="Arial"/>
              <a:ea typeface="Arial"/>
              <a:cs typeface="Arial"/>
              <a:sym typeface="Arial"/>
            </a:endParaRPr>
          </a:p>
          <a:p>
            <a:pPr indent="-228600" lvl="1" marL="685800" rtl="0" algn="l">
              <a:lnSpc>
                <a:spcPct val="90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The data is made available by the Center for Open Science</a:t>
            </a:r>
            <a:endParaRPr>
              <a:solidFill>
                <a:srgbClr val="000000"/>
              </a:solidFill>
              <a:latin typeface="Arial"/>
              <a:ea typeface="Arial"/>
              <a:cs typeface="Arial"/>
              <a:sym typeface="Arial"/>
            </a:endParaRPr>
          </a:p>
          <a:p>
            <a:pPr indent="-228600" lvl="1" marL="685800" rtl="0" algn="l">
              <a:lnSpc>
                <a:spcPct val="90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https://osf.io/vhnk7/</a:t>
            </a:r>
            <a:endParaRPr>
              <a:solidFill>
                <a:srgbClr val="000000"/>
              </a:solidFill>
              <a:latin typeface="Arial"/>
              <a:ea typeface="Arial"/>
              <a:cs typeface="Arial"/>
              <a:sym typeface="Arial"/>
            </a:endParaRPr>
          </a:p>
          <a:p>
            <a:pPr indent="-228600" lvl="0" marL="228600" rtl="0" algn="l">
              <a:lnSpc>
                <a:spcPct val="90000"/>
              </a:lnSpc>
              <a:spcBef>
                <a:spcPts val="1000"/>
              </a:spcBef>
              <a:spcAft>
                <a:spcPts val="0"/>
              </a:spcAft>
              <a:buClr>
                <a:srgbClr val="000000"/>
              </a:buClr>
              <a:buSzPts val="2800"/>
              <a:buChar char="•"/>
            </a:pPr>
            <a:r>
              <a:rPr b="0" i="0" lang="en-US" u="none" strike="noStrike">
                <a:solidFill>
                  <a:srgbClr val="000000"/>
                </a:solidFill>
                <a:latin typeface="Arial"/>
                <a:ea typeface="Arial"/>
                <a:cs typeface="Arial"/>
                <a:sym typeface="Arial"/>
              </a:rPr>
              <a:t>Whether it you have it downloaded (on who’s machine) </a:t>
            </a:r>
            <a:endParaRPr b="0" i="0" u="none" strike="noStrike">
              <a:solidFill>
                <a:srgbClr val="000000"/>
              </a:solidFill>
              <a:latin typeface="Arial"/>
              <a:ea typeface="Arial"/>
              <a:cs typeface="Arial"/>
              <a:sym typeface="Arial"/>
            </a:endParaRPr>
          </a:p>
          <a:p>
            <a:pPr indent="-228600" lvl="1" marL="685800" rtl="0" algn="l">
              <a:lnSpc>
                <a:spcPct val="90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Each member individually downloaded the data</a:t>
            </a:r>
            <a:endParaRPr>
              <a:solidFill>
                <a:srgbClr val="000000"/>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b="0" i="0" u="none" strike="noStrike">
              <a:solidFill>
                <a:srgbClr val="000000"/>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Work</a:t>
            </a:r>
            <a:endParaRPr/>
          </a:p>
        </p:txBody>
      </p:sp>
      <p:sp>
        <p:nvSpPr>
          <p:cNvPr id="124" name="Google Shape;12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cleaning</a:t>
            </a:r>
            <a:endParaRPr/>
          </a:p>
          <a:p>
            <a:pPr indent="-228600" lvl="0" marL="228600" rtl="0" algn="l">
              <a:lnSpc>
                <a:spcPct val="90000"/>
              </a:lnSpc>
              <a:spcBef>
                <a:spcPts val="1000"/>
              </a:spcBef>
              <a:spcAft>
                <a:spcPts val="0"/>
              </a:spcAft>
              <a:buClr>
                <a:schemeClr val="dk1"/>
              </a:buClr>
              <a:buSzPts val="2800"/>
              <a:buChar char="•"/>
            </a:pPr>
            <a:r>
              <a:rPr lang="en-US"/>
              <a:t>Data preprocessing</a:t>
            </a:r>
            <a:endParaRPr/>
          </a:p>
          <a:p>
            <a:pPr indent="-228600" lvl="0" marL="228600" rtl="0" algn="l">
              <a:lnSpc>
                <a:spcPct val="90000"/>
              </a:lnSpc>
              <a:spcBef>
                <a:spcPts val="1000"/>
              </a:spcBef>
              <a:spcAft>
                <a:spcPts val="0"/>
              </a:spcAft>
              <a:buClr>
                <a:schemeClr val="dk1"/>
              </a:buClr>
              <a:buSzPts val="2800"/>
              <a:buChar char="•"/>
            </a:pPr>
            <a:r>
              <a:rPr lang="en-US"/>
              <a:t>Data integration</a:t>
            </a:r>
            <a:endParaRPr/>
          </a:p>
          <a:p>
            <a:pPr indent="-228600" lvl="0" marL="228600" rtl="0" algn="l">
              <a:lnSpc>
                <a:spcPct val="90000"/>
              </a:lnSpc>
              <a:spcBef>
                <a:spcPts val="1000"/>
              </a:spcBef>
              <a:spcAft>
                <a:spcPts val="0"/>
              </a:spcAft>
              <a:buClr>
                <a:schemeClr val="dk1"/>
              </a:buClr>
              <a:buSzPts val="2800"/>
              <a:buChar char="•"/>
            </a:pPr>
            <a:r>
              <a:rPr lang="en-US"/>
              <a:t>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of tools</a:t>
            </a:r>
            <a:endParaRPr/>
          </a:p>
        </p:txBody>
      </p:sp>
      <p:sp>
        <p:nvSpPr>
          <p:cNvPr id="130" name="Google Shape;13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Python</a:t>
            </a:r>
            <a:endParaRPr/>
          </a:p>
          <a:p>
            <a:pPr indent="-228600" lvl="0" marL="228600" rtl="0" algn="l">
              <a:spcBef>
                <a:spcPts val="1000"/>
              </a:spcBef>
              <a:spcAft>
                <a:spcPts val="0"/>
              </a:spcAft>
              <a:buSzPts val="2800"/>
              <a:buChar char="•"/>
            </a:pPr>
            <a:r>
              <a:rPr lang="en-US"/>
              <a:t>MongoDB</a:t>
            </a:r>
            <a:endParaRPr/>
          </a:p>
          <a:p>
            <a:pPr indent="-228600" lvl="0" marL="228600" rtl="0" algn="l">
              <a:spcBef>
                <a:spcPts val="1000"/>
              </a:spcBef>
              <a:spcAft>
                <a:spcPts val="0"/>
              </a:spcAft>
              <a:buSzPts val="2800"/>
              <a:buChar char="•"/>
            </a:pPr>
            <a:r>
              <a:rPr lang="en-US"/>
              <a:t>Git/Github</a:t>
            </a:r>
            <a:endParaRPr/>
          </a:p>
          <a:p>
            <a:pPr indent="0" lvl="0" marL="0" rtl="0" algn="l">
              <a:spcBef>
                <a:spcPts val="1000"/>
              </a:spcBef>
              <a:spcAft>
                <a:spcPts val="0"/>
              </a:spcAft>
              <a:buNone/>
            </a:pPr>
            <a:r>
              <a:t/>
            </a:r>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a:t>
            </a:r>
            <a:endParaRPr/>
          </a:p>
        </p:txBody>
      </p:sp>
      <p:sp>
        <p:nvSpPr>
          <p:cNvPr id="136" name="Google Shape;13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you can evaluate your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2021-06-05T18:20:11Z</dcterms:created>
  <dc:creator>Son Pham</dc:creator>
</cp:coreProperties>
</file>