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Black and white photo of water flowing over the spillway gates of a da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lack and white photo of windmills under a cloudy sky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Black and white photo of windmills under a cloudy sky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Black and white photo of windmills under a cloudy sky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lassifying galaxi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676909">
              <a:defRPr sz="24846"/>
            </a:lvl1pPr>
          </a:lstStyle>
          <a:p>
            <a:pPr/>
            <a:r>
              <a:t>Classifying galaxies</a:t>
            </a:r>
          </a:p>
        </p:txBody>
      </p:sp>
      <p:sp>
        <p:nvSpPr>
          <p:cNvPr id="167" name="Son Pha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Son Pham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0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Overview</a:t>
            </a:r>
          </a:p>
        </p:txBody>
      </p:sp>
      <p:sp>
        <p:nvSpPr>
          <p:cNvPr id="171" name="Sloan Digital Sky Survey (SDSS) has large datasets (&gt;600TB) of cosmological information, among few others like DECaLS…"/>
          <p:cNvSpPr txBox="1"/>
          <p:nvPr>
            <p:ph type="body" idx="1"/>
          </p:nvPr>
        </p:nvSpPr>
        <p:spPr>
          <a:xfrm>
            <a:off x="814558" y="3255670"/>
            <a:ext cx="14868313" cy="9673981"/>
          </a:xfrm>
          <a:prstGeom prst="rect">
            <a:avLst/>
          </a:prstGeom>
        </p:spPr>
        <p:txBody>
          <a:bodyPr/>
          <a:lstStyle/>
          <a:p>
            <a:pPr marL="495300" indent="-495300" defTabSz="643889">
              <a:spcBef>
                <a:spcPts val="3000"/>
              </a:spcBef>
              <a:defRPr sz="3120"/>
            </a:pPr>
            <a:r>
              <a:t>Sloan Digital Sky Survey (SDSS) has large datasets (&gt;600TB) of cosmological information, among few others like DECaLS</a:t>
            </a:r>
          </a:p>
          <a:p>
            <a:pPr lvl="1" marL="990600" indent="-495300" defTabSz="643889">
              <a:spcBef>
                <a:spcPts val="3000"/>
              </a:spcBef>
              <a:defRPr sz="3120"/>
            </a:pPr>
            <a:r>
              <a:t>images, optical, infrared, and IFU spectra, and resulting parameters measured from them such as magnitudes and redshifts.</a:t>
            </a:r>
          </a:p>
          <a:p>
            <a:pPr lvl="1" marL="990600" indent="-495300" defTabSz="643889">
              <a:spcBef>
                <a:spcPts val="3000"/>
              </a:spcBef>
              <a:defRPr sz="3120"/>
            </a:pPr>
            <a:r>
              <a:t>Over 300,000 galaxies have been manually classified by scientists and volunteers.</a:t>
            </a:r>
          </a:p>
          <a:p>
            <a:pPr marL="495300" indent="-495300" defTabSz="643889">
              <a:spcBef>
                <a:spcPts val="3000"/>
              </a:spcBef>
              <a:defRPr sz="3120"/>
            </a:pPr>
            <a:r>
              <a:t>The goal of this project:</a:t>
            </a:r>
          </a:p>
          <a:p>
            <a:pPr lvl="1" marL="990600" indent="-495300" defTabSz="643889">
              <a:spcBef>
                <a:spcPts val="3000"/>
              </a:spcBef>
              <a:defRPr sz="3120"/>
            </a:pPr>
            <a:r>
              <a:t>reading from multiple data sources, </a:t>
            </a:r>
          </a:p>
          <a:p>
            <a:pPr lvl="1" marL="990600" indent="-495300" defTabSz="643889">
              <a:spcBef>
                <a:spcPts val="3000"/>
              </a:spcBef>
              <a:defRPr sz="3120"/>
            </a:pPr>
            <a:r>
              <a:t>processing and integrating data format, </a:t>
            </a:r>
          </a:p>
          <a:p>
            <a:pPr lvl="1" marL="990600" indent="-495300" defTabSz="643889">
              <a:spcBef>
                <a:spcPts val="3000"/>
              </a:spcBef>
              <a:defRPr sz="3120"/>
            </a:pPr>
            <a:r>
              <a:t>analyzing and classifying galaxies based on features</a:t>
            </a:r>
          </a:p>
          <a:p>
            <a:pPr lvl="2" marL="1485899" indent="-495300" defTabSz="643889">
              <a:spcBef>
                <a:spcPts val="3000"/>
              </a:spcBef>
              <a:defRPr sz="3120"/>
            </a:pPr>
            <a:r>
              <a:t>Spectral, redshift, etc.</a:t>
            </a:r>
          </a:p>
          <a:p>
            <a:pPr lvl="2" marL="1485899" indent="-495300" defTabSz="643889">
              <a:spcBef>
                <a:spcPts val="3000"/>
              </a:spcBef>
              <a:defRPr sz="3120"/>
            </a:pPr>
            <a:r>
              <a:t>Imaging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69453" y="1858242"/>
            <a:ext cx="7193359" cy="5400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05814" y="7707334"/>
            <a:ext cx="5221726" cy="5299829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A Catalog of Photometric Redshift and the Distribution of Broad Galaxy Morphologies"/>
          <p:cNvSpPr txBox="1"/>
          <p:nvPr/>
        </p:nvSpPr>
        <p:spPr>
          <a:xfrm>
            <a:off x="16472028" y="12981587"/>
            <a:ext cx="6231653" cy="477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1279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 Catalog of Photometric Redshift and the Distribution of Broad Galaxy Morphologies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7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Approach</a:t>
            </a:r>
          </a:p>
        </p:txBody>
      </p:sp>
      <p:sp>
        <p:nvSpPr>
          <p:cNvPr id="178" name="Gather small sample data from SDSS, APOGEE, and Legacysurvey (DECaLS/BASS/MzLS) for data cleaning and processing code…"/>
          <p:cNvSpPr txBox="1"/>
          <p:nvPr>
            <p:ph type="body" idx="1"/>
          </p:nvPr>
        </p:nvSpPr>
        <p:spPr>
          <a:xfrm>
            <a:off x="814558" y="3255670"/>
            <a:ext cx="14868313" cy="9673981"/>
          </a:xfrm>
          <a:prstGeom prst="rect">
            <a:avLst/>
          </a:prstGeom>
        </p:spPr>
        <p:txBody>
          <a:bodyPr/>
          <a:lstStyle/>
          <a:p>
            <a:pPr marL="577850" indent="-577850" defTabSz="751205">
              <a:spcBef>
                <a:spcPts val="3500"/>
              </a:spcBef>
              <a:defRPr sz="3640"/>
            </a:pPr>
            <a:r>
              <a:t>Gather small sample data from SDSS, APOGEE, and Legacysurvey (DECaLS/BASS/MzLS) for data cleaning and processing code</a:t>
            </a:r>
          </a:p>
          <a:p>
            <a:pPr marL="577850" indent="-577850" defTabSz="751205">
              <a:spcBef>
                <a:spcPts val="3500"/>
              </a:spcBef>
              <a:defRPr sz="3640"/>
            </a:pPr>
            <a:r>
              <a:t>Gather classification data from Galaxy Zoo</a:t>
            </a:r>
          </a:p>
          <a:p>
            <a:pPr marL="577850" indent="-577850" defTabSz="751205">
              <a:spcBef>
                <a:spcPts val="3500"/>
              </a:spcBef>
              <a:defRPr sz="3640"/>
            </a:pPr>
            <a:r>
              <a:t>Perform statistical analysis on spectral and imaging data, such as redshift info and pixel value statistics</a:t>
            </a:r>
          </a:p>
          <a:p>
            <a:pPr marL="577850" indent="-577850" defTabSz="751205">
              <a:spcBef>
                <a:spcPts val="3500"/>
              </a:spcBef>
              <a:defRPr sz="3640"/>
            </a:pPr>
            <a:r>
              <a:t>Build system for pulling large datasets efficiently (possibly with SQL databases and/or Apache tools)</a:t>
            </a:r>
          </a:p>
          <a:p>
            <a:pPr marL="577850" indent="-577850" defTabSz="751205">
              <a:spcBef>
                <a:spcPts val="3500"/>
              </a:spcBef>
              <a:defRPr sz="3640"/>
            </a:pPr>
            <a:r>
              <a:t>Integrate data objects with classified data.</a:t>
            </a:r>
          </a:p>
          <a:p>
            <a:pPr marL="577850" indent="-577850" defTabSz="751205">
              <a:spcBef>
                <a:spcPts val="3500"/>
              </a:spcBef>
              <a:defRPr sz="3640"/>
            </a:pPr>
            <a:r>
              <a:t>Build machine learning models to predict redshift and classify galaxies</a:t>
            </a:r>
          </a:p>
          <a:p>
            <a:pPr lvl="1" marL="1155700" indent="-577850" defTabSz="751205">
              <a:spcBef>
                <a:spcPts val="3500"/>
              </a:spcBef>
              <a:defRPr sz="3640"/>
            </a:pPr>
            <a:r>
              <a:t>Supervised, regression, decision trees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69453" y="1858242"/>
            <a:ext cx="7193359" cy="5400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05814" y="7707334"/>
            <a:ext cx="5221726" cy="5299829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A Catalog of Photometric Redshift and the Distribution of Broad Galaxy Morphologies"/>
          <p:cNvSpPr txBox="1"/>
          <p:nvPr/>
        </p:nvSpPr>
        <p:spPr>
          <a:xfrm>
            <a:off x="16472028" y="12981587"/>
            <a:ext cx="6231653" cy="477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1279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 Catalog of Photometric Redshift and the Distribution of Broad Galaxy Morphologies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