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c475df1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eec475df12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ec475df12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ec475df1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edf14a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edf14a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edf14a7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edf14a7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ec475df1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ec475df12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c475df1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c475df1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c475df1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c475df1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c475df1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ec475df1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ec475df1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ec475df1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ec475df1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ec475df1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ec475df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ec475df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c475df1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ec475df1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257" y="-39926"/>
            <a:ext cx="9214512" cy="52233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166275" y="2267700"/>
            <a:ext cx="5245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: RozgaarRahi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569075" y="1349125"/>
            <a:ext cx="6906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Supply Management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6366075" y="3756050"/>
            <a:ext cx="2543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eriod"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Kunal Singh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eriod"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Shreyas Namdeo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eriod"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Jeet Verma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eriod"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Yash Upadhyay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2913700" y="347575"/>
            <a:ext cx="31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DB3EC"/>
                </a:solidFill>
                <a:latin typeface="Montserrat"/>
                <a:ea typeface="Montserrat"/>
                <a:cs typeface="Montserrat"/>
                <a:sym typeface="Montserrat"/>
              </a:rPr>
              <a:t>ADDITIONALS</a:t>
            </a:r>
            <a:endParaRPr b="1" sz="1600">
              <a:solidFill>
                <a:srgbClr val="4DB3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111550" y="1052313"/>
            <a:ext cx="2793900" cy="17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DB3EC"/>
                </a:solidFill>
              </a:rPr>
              <a:t>Real-Time Monitoring </a:t>
            </a:r>
            <a:endParaRPr sz="1100">
              <a:solidFill>
                <a:srgbClr val="4DB3E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Track water flow, pressure, and quality in real-time.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Types of Sensors</a:t>
            </a:r>
            <a:r>
              <a:rPr lang="en" sz="1100">
                <a:solidFill>
                  <a:schemeClr val="dk1"/>
                </a:solidFill>
              </a:rPr>
              <a:t>: Pressure sensors, flow meters, and leak detectors.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76900" y="2908175"/>
            <a:ext cx="2959200" cy="17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DB3EC"/>
                </a:solidFill>
              </a:rPr>
              <a:t>GIS Mapping</a:t>
            </a:r>
            <a:endParaRPr sz="1100">
              <a:solidFill>
                <a:srgbClr val="4DB3E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Visualize pipeline routes, household connections, and infrastructure conditions.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Benefits</a:t>
            </a:r>
            <a:r>
              <a:rPr lang="en" sz="1100">
                <a:solidFill>
                  <a:schemeClr val="dk1"/>
                </a:solidFill>
              </a:rPr>
              <a:t>: Helps in managing and upgrading the pipeline network effectively.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20750" y="2908200"/>
            <a:ext cx="2793900" cy="17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DB3EC"/>
                </a:solidFill>
              </a:rPr>
              <a:t>Predictive Analytics and ML</a:t>
            </a:r>
            <a:endParaRPr sz="1100">
              <a:solidFill>
                <a:srgbClr val="4DB3E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Forecast water usage and identify potential issues before they occur.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Usage</a:t>
            </a:r>
            <a:r>
              <a:rPr lang="en" sz="1100">
                <a:solidFill>
                  <a:schemeClr val="dk1"/>
                </a:solidFill>
              </a:rPr>
              <a:t>: Predict future water needs and pipeline requirements based on historical data.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3784600" y="762000"/>
            <a:ext cx="14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211200" y="928850"/>
            <a:ext cx="62325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GIS Mapping</a:t>
            </a:r>
            <a:endParaRPr b="1" sz="24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Pipeline Visualization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</a:t>
            </a:r>
            <a:r>
              <a:rPr lang="en" sz="1600">
                <a:solidFill>
                  <a:schemeClr val="dk1"/>
                </a:solidFill>
              </a:rPr>
              <a:t>: A digital map showing all pipeline routes and connections.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Explanation</a:t>
            </a:r>
            <a:r>
              <a:rPr lang="en" sz="1600">
                <a:solidFill>
                  <a:schemeClr val="dk1"/>
                </a:solidFill>
              </a:rPr>
              <a:t>: Helps in visualizing the entire network, making it easier to identify issues and plan upgrades.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Aging Infrastructure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</a:t>
            </a:r>
            <a:r>
              <a:rPr lang="en" sz="1600">
                <a:solidFill>
                  <a:schemeClr val="dk1"/>
                </a:solidFill>
              </a:rPr>
              <a:t>: Highlighting old or deteriorating pipeline sections on the map.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Explanation</a:t>
            </a:r>
            <a:r>
              <a:rPr lang="en" sz="1600">
                <a:solidFill>
                  <a:schemeClr val="dk1"/>
                </a:solidFill>
              </a:rPr>
              <a:t>: Prioritizes maintenance and replacement of aging infrastructure.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692875" y="246950"/>
            <a:ext cx="3504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SCALING THE </a:t>
            </a:r>
            <a:r>
              <a:rPr lang="en" sz="1800">
                <a:solidFill>
                  <a:schemeClr val="dk2"/>
                </a:solidFill>
              </a:rPr>
              <a:t>CONCEPT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79" name="Google Shape;179;p24"/>
          <p:cNvCxnSpPr>
            <a:stCxn id="178" idx="1"/>
            <a:endCxn id="178" idx="3"/>
          </p:cNvCxnSpPr>
          <p:nvPr/>
        </p:nvCxnSpPr>
        <p:spPr>
          <a:xfrm>
            <a:off x="2692875" y="587900"/>
            <a:ext cx="3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220400" y="580800"/>
            <a:ext cx="67032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System Architecture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4.1 Azure IoT Central Integration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Purpose</a:t>
            </a:r>
            <a:r>
              <a:rPr lang="en" sz="2200">
                <a:solidFill>
                  <a:schemeClr val="dk1"/>
                </a:solidFill>
              </a:rPr>
              <a:t>: Manage IoT devices and data.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Features</a:t>
            </a:r>
            <a:r>
              <a:rPr lang="e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Device command and control.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Monitoring and alerting.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Configurable dashboards.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Integration with Power Automate for workflow automation.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400" y="-91440"/>
            <a:ext cx="9214512" cy="524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241175" y="462250"/>
            <a:ext cx="4440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Viewing the Problems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178775" y="1507650"/>
            <a:ext cx="610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Leakage in Pipelines</a:t>
            </a:r>
            <a:endParaRPr sz="1600"/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2433800" y="2213675"/>
            <a:ext cx="5846700" cy="13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2233850" y="3612550"/>
            <a:ext cx="63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Unequal distribution of water across all wards/regions</a:t>
            </a:r>
            <a:endParaRPr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2178775" y="2506338"/>
            <a:ext cx="62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B2B2B"/>
                </a:solidFill>
                <a:latin typeface="Lato"/>
                <a:ea typeface="Lato"/>
                <a:cs typeface="Lato"/>
                <a:sym typeface="Lato"/>
              </a:rPr>
              <a:t>• No data </a:t>
            </a:r>
            <a:r>
              <a:rPr lang="en" sz="2000">
                <a:solidFill>
                  <a:srgbClr val="2B2B2B"/>
                </a:solidFill>
                <a:latin typeface="Lato"/>
                <a:ea typeface="Lato"/>
                <a:cs typeface="Lato"/>
                <a:sym typeface="Lato"/>
              </a:rPr>
              <a:t>to enable detailed analysis and reporting</a:t>
            </a:r>
            <a:endParaRPr sz="1600"/>
          </a:p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2433800" y="3278100"/>
            <a:ext cx="5983500" cy="7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/>
          <p:nvPr/>
        </p:nvSpPr>
        <p:spPr>
          <a:xfrm>
            <a:off x="1388175" y="2560100"/>
            <a:ext cx="453600" cy="35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448475" y="3612550"/>
            <a:ext cx="453600" cy="35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-2308560">
            <a:off x="-478556" y="1458318"/>
            <a:ext cx="2219912" cy="78637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 rot="2491309">
            <a:off x="-431239" y="1440708"/>
            <a:ext cx="2069979" cy="7623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388175" y="1507638"/>
            <a:ext cx="453600" cy="35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25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72000" y="3246775"/>
            <a:ext cx="318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Complete Water Distribution Monitoring and Analysis</a:t>
            </a:r>
            <a:r>
              <a:rPr lang="en" sz="1750"/>
              <a:t>. 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Further Helping in taking conservative actions and all.</a:t>
            </a:r>
            <a:endParaRPr sz="1750"/>
          </a:p>
        </p:txBody>
      </p:sp>
      <p:sp>
        <p:nvSpPr>
          <p:cNvPr id="90" name="Google Shape;90;p17"/>
          <p:cNvSpPr txBox="1"/>
          <p:nvPr/>
        </p:nvSpPr>
        <p:spPr>
          <a:xfrm>
            <a:off x="762025" y="12538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 </a:t>
            </a:r>
            <a:r>
              <a:rPr lang="en" sz="1750"/>
              <a:t>full-proof</a:t>
            </a:r>
            <a:r>
              <a:rPr lang="en" sz="1750"/>
              <a:t> system to </a:t>
            </a:r>
            <a:r>
              <a:rPr b="1" lang="en" sz="1750"/>
              <a:t>detect Leak in Pipelines</a:t>
            </a:r>
            <a:endParaRPr b="1" sz="1750"/>
          </a:p>
        </p:txBody>
      </p:sp>
      <p:sp>
        <p:nvSpPr>
          <p:cNvPr id="91" name="Google Shape;91;p17"/>
          <p:cNvSpPr txBox="1"/>
          <p:nvPr/>
        </p:nvSpPr>
        <p:spPr>
          <a:xfrm>
            <a:off x="5310175" y="1253825"/>
            <a:ext cx="352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Maintenance and Repair Management</a:t>
            </a:r>
            <a:r>
              <a:rPr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Alerts at right time</a:t>
            </a:r>
            <a:endParaRPr sz="900"/>
          </a:p>
        </p:txBody>
      </p:sp>
      <p:sp>
        <p:nvSpPr>
          <p:cNvPr id="92" name="Google Shape;92;p17"/>
          <p:cNvSpPr txBox="1"/>
          <p:nvPr/>
        </p:nvSpPr>
        <p:spPr>
          <a:xfrm>
            <a:off x="2977200" y="461825"/>
            <a:ext cx="31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DB3EC"/>
                </a:solidFill>
                <a:latin typeface="Montserrat"/>
                <a:ea typeface="Montserrat"/>
                <a:cs typeface="Montserrat"/>
                <a:sym typeface="Montserrat"/>
              </a:rPr>
              <a:t>WHAT WE HAVE TO OFFER</a:t>
            </a:r>
            <a:endParaRPr b="1" sz="1600">
              <a:solidFill>
                <a:srgbClr val="4DB3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4531600" y="1385450"/>
            <a:ext cx="90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574325" y="4618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ALREADY EXISTING SOLUTIONS FOR DETECTION OF LEAKAGE IN PIPELINES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113" y="1330785"/>
            <a:ext cx="1643121" cy="10397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63912" y="2370502"/>
            <a:ext cx="266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Acoustic testing devices</a:t>
            </a:r>
            <a:r>
              <a:rPr lang="en"/>
              <a:t>: through sound of broken pipe (hissing, gurgling).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41" y="1268600"/>
            <a:ext cx="1666982" cy="110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597951" y="2424191"/>
            <a:ext cx="244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Tracer gas detection: </a:t>
            </a:r>
            <a:r>
              <a:rPr lang="en"/>
              <a:t>This method can help find leaks that can't be heard.</a:t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 flipH="1" rot="10800000">
            <a:off x="942150" y="3470050"/>
            <a:ext cx="7259700" cy="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6147512" y="2586645"/>
            <a:ext cx="20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देसी </a:t>
            </a:r>
            <a:r>
              <a:rPr lang="en" sz="1800">
                <a:solidFill>
                  <a:schemeClr val="dk1"/>
                </a:solidFill>
              </a:rPr>
              <a:t>Method</a:t>
            </a:r>
            <a:r>
              <a:rPr b="1" lang="en" sz="1800">
                <a:solidFill>
                  <a:schemeClr val="dk1"/>
                </a:solidFill>
              </a:rPr>
              <a:t> 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245" y="1397692"/>
            <a:ext cx="2069843" cy="1105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3470050"/>
            <a:ext cx="9144000" cy="1623000"/>
          </a:xfrm>
          <a:prstGeom prst="rect">
            <a:avLst/>
          </a:prstGeom>
          <a:solidFill>
            <a:srgbClr val="4DB3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43538" y="3621575"/>
            <a:ext cx="71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Drawbacks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4127850" y="4083275"/>
            <a:ext cx="987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888150" y="4350625"/>
            <a:ext cx="34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Too expensive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346625" y="4350625"/>
            <a:ext cx="55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 Time consumed in identifying there’s a leakage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094650" y="461825"/>
            <a:ext cx="31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DB3EC"/>
                </a:solidFill>
                <a:latin typeface="Montserrat"/>
                <a:ea typeface="Montserrat"/>
                <a:cs typeface="Montserrat"/>
                <a:sym typeface="Montserrat"/>
              </a:rPr>
              <a:t>WHAT WE WORKED ON</a:t>
            </a:r>
            <a:endParaRPr b="1" sz="1600">
              <a:solidFill>
                <a:srgbClr val="4DB3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79200" y="1272950"/>
            <a:ext cx="409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Self Identification of a leakage in pipeline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493700" y="1467950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323550" y="1183350"/>
            <a:ext cx="3359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Concept : </a:t>
            </a:r>
            <a:r>
              <a:rPr lang="en">
                <a:solidFill>
                  <a:schemeClr val="dk2"/>
                </a:solidFill>
              </a:rPr>
              <a:t>There is a general time taken by the main tanker to supply water, if the tank becomes empty sooner, means there is an added supply of water somewhere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 rot="5400000">
            <a:off x="6934950" y="2556825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715000" y="2987975"/>
            <a:ext cx="2831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Thus, identifying there is leakage in this locality, and triggers and alarm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56575" y="130500"/>
            <a:ext cx="926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</a:t>
            </a:r>
            <a:endParaRPr sz="51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70650" y="2241375"/>
            <a:ext cx="5052900" cy="257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806988" y="2498525"/>
            <a:ext cx="2011800" cy="1931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Tank</a:t>
            </a:r>
            <a:endParaRPr b="1" sz="1600"/>
          </a:p>
        </p:txBody>
      </p:sp>
      <p:sp>
        <p:nvSpPr>
          <p:cNvPr id="124" name="Google Shape;124;p19"/>
          <p:cNvSpPr/>
          <p:nvPr/>
        </p:nvSpPr>
        <p:spPr>
          <a:xfrm>
            <a:off x="482300" y="4142825"/>
            <a:ext cx="2324700" cy="28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824250" y="2761100"/>
            <a:ext cx="518400" cy="3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flipH="1" rot="10800000">
            <a:off x="2824250" y="2761100"/>
            <a:ext cx="197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>
            <a:stCxn id="124" idx="3"/>
          </p:cNvCxnSpPr>
          <p:nvPr/>
        </p:nvCxnSpPr>
        <p:spPr>
          <a:xfrm rot="10800000">
            <a:off x="2423300" y="4280375"/>
            <a:ext cx="38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2052225" y="4286200"/>
            <a:ext cx="251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rot="10800000">
            <a:off x="987075" y="4277600"/>
            <a:ext cx="2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endCxn id="124" idx="1"/>
          </p:cNvCxnSpPr>
          <p:nvPr/>
        </p:nvCxnSpPr>
        <p:spPr>
          <a:xfrm rot="10800000">
            <a:off x="482300" y="4286375"/>
            <a:ext cx="305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156575" y="130500"/>
            <a:ext cx="926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" sz="51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sz="51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094650" y="461825"/>
            <a:ext cx="31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DB3EC"/>
                </a:solidFill>
                <a:latin typeface="Montserrat"/>
                <a:ea typeface="Montserrat"/>
                <a:cs typeface="Montserrat"/>
                <a:sym typeface="Montserrat"/>
              </a:rPr>
              <a:t>WHAT WE WORKED ON</a:t>
            </a:r>
            <a:endParaRPr b="1" sz="1600">
              <a:solidFill>
                <a:srgbClr val="4DB3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291750" y="1330900"/>
            <a:ext cx="3189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84250" y="1474150"/>
            <a:ext cx="40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Identifying the location of leakage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493700" y="1546150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323550" y="1291850"/>
            <a:ext cx="3359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Concept : </a:t>
            </a:r>
            <a:r>
              <a:rPr lang="en">
                <a:solidFill>
                  <a:schemeClr val="dk2"/>
                </a:solidFill>
              </a:rPr>
              <a:t>Once we have information about the locality where the leakage has happened, the IOT devices in the pipelines start to operate and give us the data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 rot="5400000">
            <a:off x="6650675" y="2693650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045675" y="3352200"/>
            <a:ext cx="3601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Thus, the data </a:t>
            </a:r>
            <a:r>
              <a:rPr lang="en" sz="1600">
                <a:solidFill>
                  <a:schemeClr val="dk2"/>
                </a:solidFill>
              </a:rPr>
              <a:t>received</a:t>
            </a:r>
            <a:r>
              <a:rPr lang="en" sz="1600">
                <a:solidFill>
                  <a:schemeClr val="dk2"/>
                </a:solidFill>
              </a:rPr>
              <a:t> from the devices tell us where is the difference in water inlet and outlet is in the pipe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 rot="10800000">
            <a:off x="4376250" y="3684900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82100" y="3450725"/>
            <a:ext cx="310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Hence that particular pipeline has a potential leakage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3094650" y="461825"/>
            <a:ext cx="31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DB3EC"/>
                </a:solidFill>
                <a:latin typeface="Montserrat"/>
                <a:ea typeface="Montserrat"/>
                <a:cs typeface="Montserrat"/>
                <a:sym typeface="Montserrat"/>
              </a:rPr>
              <a:t>WHAT WE WORKED ON</a:t>
            </a:r>
            <a:endParaRPr b="1" sz="1600">
              <a:solidFill>
                <a:srgbClr val="4DB3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56575" y="130500"/>
            <a:ext cx="926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n" sz="51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sz="51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74900" y="1278475"/>
            <a:ext cx="386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Size of Pipelines as per need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493700" y="1350475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332025" y="1278475"/>
            <a:ext cx="3359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Concept : </a:t>
            </a:r>
            <a:r>
              <a:rPr lang="en">
                <a:solidFill>
                  <a:schemeClr val="dk2"/>
                </a:solidFill>
              </a:rPr>
              <a:t>currently the size of pipelines distributing water in all lines of houses  in indore is same, varying them as per requirement solves many problems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089625" y="3448550"/>
            <a:ext cx="3601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Water conservation</a:t>
            </a:r>
            <a:r>
              <a:rPr lang="en">
                <a:solidFill>
                  <a:schemeClr val="dk2"/>
                </a:solidFill>
              </a:rPr>
              <a:t> : saving a large amount of water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Equal Distribution</a:t>
            </a:r>
            <a:r>
              <a:rPr lang="en">
                <a:solidFill>
                  <a:schemeClr val="dk2"/>
                </a:solidFill>
              </a:rPr>
              <a:t> of water in localities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 rot="5400000">
            <a:off x="6694625" y="2734375"/>
            <a:ext cx="391500" cy="28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5" y="1931160"/>
            <a:ext cx="4937225" cy="296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6" y="241150"/>
            <a:ext cx="7871949" cy="38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760825" y="4183775"/>
            <a:ext cx="7872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Representation of wards </a:t>
            </a:r>
            <a:r>
              <a:rPr lang="en" sz="1800">
                <a:solidFill>
                  <a:schemeClr val="dk2"/>
                </a:solidFill>
              </a:rPr>
              <a:t>receiving</a:t>
            </a:r>
            <a:r>
              <a:rPr lang="en" sz="1800">
                <a:solidFill>
                  <a:schemeClr val="dk2"/>
                </a:solidFill>
              </a:rPr>
              <a:t> more water than the actual requirement, and how it can be balanced just by varying the size of pipelines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