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1"/>
  </p:handoutMasterIdLst>
  <p:sldIdLst>
    <p:sldId id="256" r:id="rId4"/>
    <p:sldId id="270" r:id="rId6"/>
    <p:sldId id="274" r:id="rId7"/>
    <p:sldId id="283" r:id="rId8"/>
    <p:sldId id="277" r:id="rId9"/>
    <p:sldId id="324" r:id="rId10"/>
    <p:sldId id="326" r:id="rId11"/>
    <p:sldId id="309" r:id="rId12"/>
    <p:sldId id="340" r:id="rId13"/>
    <p:sldId id="301" r:id="rId14"/>
    <p:sldId id="353" r:id="rId15"/>
    <p:sldId id="303" r:id="rId16"/>
    <p:sldId id="304" r:id="rId17"/>
    <p:sldId id="305" r:id="rId18"/>
    <p:sldId id="279" r:id="rId19"/>
    <p:sldId id="260" r:id="rId20"/>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38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ut-student" initials="s" lastIdx="2"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82" d="100"/>
          <a:sy n="82" d="100"/>
        </p:scale>
        <p:origin x="773" y="67"/>
      </p:cViewPr>
      <p:guideLst>
        <p:guide orient="horz" pos="2162"/>
        <p:guide pos="384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367.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0719A8C-CE32-468A-A376-38152692F3E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5" Type="http://schemas.openxmlformats.org/officeDocument/2006/relationships/tags" Target="../tags/tag86.xml"/><Relationship Id="rId24" Type="http://schemas.openxmlformats.org/officeDocument/2006/relationships/tags" Target="../tags/tag85.xml"/><Relationship Id="rId23" Type="http://schemas.openxmlformats.org/officeDocument/2006/relationships/tags" Target="../tags/tag84.xml"/><Relationship Id="rId22" Type="http://schemas.openxmlformats.org/officeDocument/2006/relationships/tags" Target="../tags/tag83.xml"/><Relationship Id="rId21" Type="http://schemas.openxmlformats.org/officeDocument/2006/relationships/tags" Target="../tags/tag82.xml"/><Relationship Id="rId20" Type="http://schemas.openxmlformats.org/officeDocument/2006/relationships/tags" Target="../tags/tag81.xml"/><Relationship Id="rId2" Type="http://schemas.openxmlformats.org/officeDocument/2006/relationships/tags" Target="../tags/tag63.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4" Type="http://schemas.openxmlformats.org/officeDocument/2006/relationships/tags" Target="../tags/tag196.xml"/><Relationship Id="rId23" Type="http://schemas.openxmlformats.org/officeDocument/2006/relationships/tags" Target="../tags/tag195.xml"/><Relationship Id="rId22" Type="http://schemas.openxmlformats.org/officeDocument/2006/relationships/tags" Target="../tags/tag194.xml"/><Relationship Id="rId21" Type="http://schemas.openxmlformats.org/officeDocument/2006/relationships/tags" Target="../tags/tag193.xml"/><Relationship Id="rId20" Type="http://schemas.openxmlformats.org/officeDocument/2006/relationships/tags" Target="../tags/tag192.xml"/><Relationship Id="rId2" Type="http://schemas.openxmlformats.org/officeDocument/2006/relationships/tags" Target="../tags/tag174.xml"/><Relationship Id="rId19" Type="http://schemas.openxmlformats.org/officeDocument/2006/relationships/tags" Target="../tags/tag191.xml"/><Relationship Id="rId18" Type="http://schemas.openxmlformats.org/officeDocument/2006/relationships/tags" Target="../tags/tag190.xml"/><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0" Type="http://schemas.openxmlformats.org/officeDocument/2006/relationships/tags" Target="../tags/tag20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3" Type="http://schemas.openxmlformats.org/officeDocument/2006/relationships/tags" Target="../tags/tag238.xml"/><Relationship Id="rId12" Type="http://schemas.openxmlformats.org/officeDocument/2006/relationships/tags" Target="../tags/tag237.xml"/><Relationship Id="rId11" Type="http://schemas.openxmlformats.org/officeDocument/2006/relationships/tags" Target="../tags/tag236.xml"/><Relationship Id="rId10" Type="http://schemas.openxmlformats.org/officeDocument/2006/relationships/tags" Target="../tags/tag23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3" Type="http://schemas.openxmlformats.org/officeDocument/2006/relationships/tags" Target="../tags/tag250.xml"/><Relationship Id="rId12" Type="http://schemas.openxmlformats.org/officeDocument/2006/relationships/tags" Target="../tags/tag249.xml"/><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5" Type="http://schemas.openxmlformats.org/officeDocument/2006/relationships/tags" Target="../tags/tag264.xml"/><Relationship Id="rId14" Type="http://schemas.openxmlformats.org/officeDocument/2006/relationships/tags" Target="../tags/tag263.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2" Type="http://schemas.openxmlformats.org/officeDocument/2006/relationships/tags" Target="../tags/tag275.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81021" y="-6"/>
            <a:ext cx="12110979" cy="6858006"/>
            <a:chOff x="81021" y="-6"/>
            <a:chExt cx="12110979" cy="6858006"/>
          </a:xfrm>
        </p:grpSpPr>
        <p:sp>
          <p:nvSpPr>
            <p:cNvPr id="9" name="等腰三角形 8"/>
            <p:cNvSpPr/>
            <p:nvPr userDrawn="1">
              <p:custDataLst>
                <p:tags r:id="rId3"/>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custDataLst>
                <p:tags r:id="rId6"/>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等腰三角形 13"/>
            <p:cNvSpPr/>
            <p:nvPr userDrawn="1">
              <p:custDataLst>
                <p:tags r:id="rId8"/>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9"/>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19" name="直接连接符 18"/>
            <p:cNvCxnSpPr/>
            <p:nvPr userDrawn="1">
              <p:custDataLst>
                <p:tags r:id="rId10"/>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1"/>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2"/>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3"/>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4"/>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userDrawn="1">
              <p:custDataLst>
                <p:tags r:id="rId15"/>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custDataLst>
                <p:tags r:id="rId16"/>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custDataLst>
                <p:tags r:id="rId17"/>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userDrawn="1">
              <p:custDataLst>
                <p:tags r:id="rId18"/>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15"/>
          <p:cNvSpPr>
            <a:spLocks noGrp="1"/>
          </p:cNvSpPr>
          <p:nvPr>
            <p:ph type="dt" sz="half" idx="10"/>
            <p:custDataLst>
              <p:tags r:id="rId1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2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2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22"/>
            </p:custDataLst>
          </p:nvPr>
        </p:nvSpPr>
        <p:spPr>
          <a:xfrm>
            <a:off x="695847" y="2208516"/>
            <a:ext cx="5952518" cy="1512584"/>
          </a:xfrm>
        </p:spPr>
        <p:txBody>
          <a:bodyPr vert="horz" wrap="square" lIns="90000" tIns="46800" rIns="90000" bIns="4680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60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4" name="文本占位符 3"/>
          <p:cNvSpPr>
            <a:spLocks noGrp="1"/>
          </p:cNvSpPr>
          <p:nvPr>
            <p:ph type="body" sz="quarter" idx="14" hasCustomPrompt="1"/>
            <p:custDataLst>
              <p:tags r:id="rId23"/>
            </p:custDataLst>
          </p:nvPr>
        </p:nvSpPr>
        <p:spPr>
          <a:xfrm>
            <a:off x="702574" y="4725358"/>
            <a:ext cx="2481263" cy="581025"/>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endParaRPr lang="zh-CN" altLang="en-US" dirty="0"/>
          </a:p>
        </p:txBody>
      </p:sp>
      <p:sp>
        <p:nvSpPr>
          <p:cNvPr id="28" name="文本占位符 3"/>
          <p:cNvSpPr>
            <a:spLocks noGrp="1"/>
          </p:cNvSpPr>
          <p:nvPr>
            <p:ph type="body" sz="quarter" idx="15" hasCustomPrompt="1"/>
            <p:custDataLst>
              <p:tags r:id="rId24"/>
            </p:custDataLst>
          </p:nvPr>
        </p:nvSpPr>
        <p:spPr>
          <a:xfrm>
            <a:off x="3412359" y="4725358"/>
            <a:ext cx="2481263" cy="581025"/>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endParaRPr lang="zh-CN" altLang="en-US" dirty="0"/>
          </a:p>
        </p:txBody>
      </p:sp>
      <p:sp>
        <p:nvSpPr>
          <p:cNvPr id="7" name="文本占位符 6"/>
          <p:cNvSpPr>
            <a:spLocks noGrp="1"/>
          </p:cNvSpPr>
          <p:nvPr>
            <p:ph type="body" sz="quarter" idx="16" hasCustomPrompt="1"/>
            <p:custDataLst>
              <p:tags r:id="rId25"/>
            </p:custDataLst>
          </p:nvPr>
        </p:nvSpPr>
        <p:spPr>
          <a:xfrm>
            <a:off x="695325" y="3904536"/>
            <a:ext cx="5953125" cy="548958"/>
          </a:xfrm>
        </p:spPr>
        <p:txBody>
          <a:bodyPr>
            <a:normAutofit/>
          </a:bodyPr>
          <a:lstStyle>
            <a:lvl1pPr marL="0" indent="0">
              <a:buNone/>
              <a:defRPr sz="2400"/>
            </a:lvl1pPr>
          </a:lstStyle>
          <a:p>
            <a:pPr lvl="0"/>
            <a:r>
              <a:rPr lang="zh-CN" altLang="en-US" dirty="0"/>
              <a:t>单击此处编辑副标题</a:t>
            </a:r>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152827" y="104775"/>
            <a:ext cx="11901060" cy="268446"/>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5469363" y="0"/>
            <a:ext cx="1131456" cy="6858000"/>
            <a:chOff x="5469363" y="0"/>
            <a:chExt cx="1131456" cy="6858000"/>
          </a:xfrm>
        </p:grpSpPr>
        <p:sp>
          <p:nvSpPr>
            <p:cNvPr id="9" name="等腰三角形 8"/>
            <p:cNvSpPr/>
            <p:nvPr userDrawn="1">
              <p:custDataLst>
                <p:tags r:id="rId3"/>
              </p:custDataLst>
            </p:nvPr>
          </p:nvSpPr>
          <p:spPr>
            <a:xfrm rot="10800000">
              <a:off x="5884870" y="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rot="10800000" flipH="1">
              <a:off x="5469363" y="0"/>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rot="10800000" flipV="1">
              <a:off x="5884870" y="630824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6"/>
              </p:custDataLst>
            </p:nvPr>
          </p:nvSpPr>
          <p:spPr>
            <a:xfrm rot="10800000" flipH="1" flipV="1">
              <a:off x="5469363" y="6529387"/>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userDrawn="1">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userDrawn="1">
            <p:ph type="ctrTitle" idx="14" hasCustomPrompt="1"/>
            <p:custDataLst>
              <p:tags r:id="rId10"/>
            </p:custDataLst>
          </p:nvPr>
        </p:nvSpPr>
        <p:spPr>
          <a:xfrm>
            <a:off x="4131946" y="2785110"/>
            <a:ext cx="5767705" cy="835660"/>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userDrawn="1">
            <p:ph type="subTitle" idx="13" hasCustomPrompt="1"/>
            <p:custDataLst>
              <p:tags r:id="rId11"/>
            </p:custDataLst>
          </p:nvPr>
        </p:nvSpPr>
        <p:spPr>
          <a:xfrm>
            <a:off x="4131946" y="3823971"/>
            <a:ext cx="5767705" cy="430616"/>
          </a:xfrm>
        </p:spPr>
        <p:txBody>
          <a:bodyPr vert="horz" wrap="square" lIns="91440" tIns="45720" rIns="91440" bIns="4572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52827" y="104775"/>
            <a:ext cx="11901060" cy="268446"/>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52827" y="104775"/>
            <a:ext cx="11901060" cy="268446"/>
            <a:chOff x="152827" y="104775"/>
            <a:chExt cx="11901060" cy="268446"/>
          </a:xfrm>
        </p:grpSpPr>
        <p:sp>
          <p:nvSpPr>
            <p:cNvPr id="13" name="等腰三角形 12"/>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任意多边形 6"/>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userDrawn="1">
            <p:custDataLst>
              <p:tags r:id="rId3"/>
            </p:custDataLst>
          </p:nvPr>
        </p:nvGrpSpPr>
        <p:grpSpPr>
          <a:xfrm>
            <a:off x="1547813" y="2799477"/>
            <a:ext cx="10506074" cy="3935491"/>
            <a:chOff x="1547813" y="2799477"/>
            <a:chExt cx="10506074" cy="3935491"/>
          </a:xfrm>
        </p:grpSpPr>
        <p:sp>
          <p:nvSpPr>
            <p:cNvPr id="10" name="等腰三角形 9"/>
            <p:cNvSpPr/>
            <p:nvPr userDrawn="1">
              <p:custDataLst>
                <p:tags r:id="rId4"/>
              </p:custDataLst>
            </p:nvPr>
          </p:nvSpPr>
          <p:spPr>
            <a:xfrm>
              <a:off x="1883061" y="2799477"/>
              <a:ext cx="1549919" cy="1226237"/>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a:off x="1547813" y="3060533"/>
              <a:ext cx="1531752" cy="965181"/>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6"/>
              </p:custDataLst>
            </p:nvPr>
          </p:nvSpPr>
          <p:spPr>
            <a:xfrm flipH="1">
              <a:off x="11606211" y="6484938"/>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7"/>
              </p:custDataLst>
            </p:nvPr>
          </p:nvSpPr>
          <p:spPr>
            <a:xfrm flipH="1">
              <a:off x="11649074" y="6525419"/>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52827" y="104775"/>
            <a:ext cx="11901060" cy="268446"/>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52827" y="104775"/>
            <a:ext cx="11901060" cy="268446"/>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竖排标题 1"/>
          <p:cNvSpPr>
            <a:spLocks noGrp="1"/>
          </p:cNvSpPr>
          <p:nvPr>
            <p:ph type="title" orient="vert"/>
            <p:custDataLst>
              <p:tags r:id="rId7"/>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52827" y="104775"/>
            <a:ext cx="11901060" cy="268446"/>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26" name="组合 25"/>
          <p:cNvGrpSpPr/>
          <p:nvPr userDrawn="1">
            <p:custDataLst>
              <p:tags r:id="rId2"/>
            </p:custDataLst>
          </p:nvPr>
        </p:nvGrpSpPr>
        <p:grpSpPr>
          <a:xfrm>
            <a:off x="81021" y="-6"/>
            <a:ext cx="12110979" cy="6858006"/>
            <a:chOff x="81021" y="-6"/>
            <a:chExt cx="12110979" cy="6858006"/>
          </a:xfrm>
        </p:grpSpPr>
        <p:sp>
          <p:nvSpPr>
            <p:cNvPr id="8" name="任意多边形 5"/>
            <p:cNvSpPr/>
            <p:nvPr userDrawn="1">
              <p:custDataLst>
                <p:tags r:id="rId3"/>
              </p:custDataLst>
            </p:nvPr>
          </p:nvSpPr>
          <p:spPr>
            <a:xfrm>
              <a:off x="77470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等腰三角形 9"/>
            <p:cNvSpPr/>
            <p:nvPr userDrawn="1">
              <p:custDataLst>
                <p:tags r:id="rId4"/>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6"/>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custDataLst>
                <p:tags r:id="rId7"/>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等腰三角形 14"/>
            <p:cNvSpPr/>
            <p:nvPr userDrawn="1">
              <p:custDataLst>
                <p:tags r:id="rId9"/>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10"/>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17" name="直接连接符 16"/>
            <p:cNvCxnSpPr/>
            <p:nvPr userDrawn="1">
              <p:custDataLst>
                <p:tags r:id="rId11"/>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2"/>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3"/>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4"/>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5"/>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userDrawn="1">
              <p:custDataLst>
                <p:tags r:id="rId16"/>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custDataLst>
                <p:tags r:id="rId17"/>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userDrawn="1">
              <p:custDataLst>
                <p:tags r:id="rId18"/>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custDataLst>
                <p:tags r:id="rId19"/>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2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23"/>
            </p:custDataLst>
          </p:nvPr>
        </p:nvSpPr>
        <p:spPr>
          <a:xfrm>
            <a:off x="1304290" y="3888422"/>
            <a:ext cx="4359910" cy="505778"/>
          </a:xfrm>
        </p:spPr>
        <p:txBody>
          <a:bodyPr vert="horz" wrap="square" lIns="91440" tIns="45720" rIns="91440" bIns="4572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24"/>
            </p:custDataLst>
          </p:nvPr>
        </p:nvSpPr>
        <p:spPr>
          <a:xfrm>
            <a:off x="1215390" y="2562542"/>
            <a:ext cx="4359910" cy="1172210"/>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52827" y="104775"/>
            <a:ext cx="11901060" cy="268446"/>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2" name="等腰三角形 11"/>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1" name="组合 10"/>
          <p:cNvGrpSpPr/>
          <p:nvPr userDrawn="1">
            <p:custDataLst>
              <p:tags r:id="rId3"/>
            </p:custDataLst>
          </p:nvPr>
        </p:nvGrpSpPr>
        <p:grpSpPr>
          <a:xfrm>
            <a:off x="152827" y="104775"/>
            <a:ext cx="11901060" cy="268446"/>
            <a:chOff x="152827" y="104775"/>
            <a:chExt cx="11901060"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等腰三角形 14"/>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hasCustomPrompt="1"/>
            <p:custDataLst>
              <p:tags r:id="rId8"/>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1624102" y="104775"/>
            <a:ext cx="412698" cy="268446"/>
            <a:chOff x="152827" y="104775"/>
            <a:chExt cx="412698"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52827" y="104775"/>
            <a:ext cx="11901060" cy="268446"/>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52827" y="104775"/>
            <a:ext cx="11901060" cy="268446"/>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33780" y="6475254"/>
            <a:ext cx="11903288" cy="268446"/>
            <a:chOff x="133780" y="6475254"/>
            <a:chExt cx="11903288" cy="268446"/>
          </a:xfrm>
        </p:grpSpPr>
        <p:sp>
          <p:nvSpPr>
            <p:cNvPr id="16" name="等腰三角形 15"/>
            <p:cNvSpPr/>
            <p:nvPr userDrawn="1">
              <p:custDataLst>
                <p:tags r:id="rId4"/>
              </p:custDataLst>
            </p:nvPr>
          </p:nvSpPr>
          <p:spPr>
            <a:xfrm>
              <a:off x="11697762" y="6475254"/>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custDataLst>
                <p:tags r:id="rId5"/>
              </p:custDataLst>
            </p:nvPr>
          </p:nvSpPr>
          <p:spPr>
            <a:xfrm>
              <a:off x="11624370" y="6532404"/>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6"/>
              </p:custDataLst>
            </p:nvPr>
          </p:nvSpPr>
          <p:spPr>
            <a:xfrm flipH="1">
              <a:off x="133780" y="6486209"/>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9" name="等腰三角形 18"/>
            <p:cNvSpPr/>
            <p:nvPr userDrawn="1">
              <p:custDataLst>
                <p:tags r:id="rId7"/>
              </p:custDataLst>
            </p:nvPr>
          </p:nvSpPr>
          <p:spPr>
            <a:xfrm flipH="1">
              <a:off x="176643" y="6526690"/>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7" name="组合 16"/>
          <p:cNvGrpSpPr/>
          <p:nvPr userDrawn="1">
            <p:custDataLst>
              <p:tags r:id="rId3"/>
            </p:custDataLst>
          </p:nvPr>
        </p:nvGrpSpPr>
        <p:grpSpPr>
          <a:xfrm>
            <a:off x="300038" y="5993606"/>
            <a:ext cx="11551293" cy="614362"/>
            <a:chOff x="300038" y="5993606"/>
            <a:chExt cx="11551293" cy="614362"/>
          </a:xfrm>
        </p:grpSpPr>
        <p:sp>
          <p:nvSpPr>
            <p:cNvPr id="12" name="等腰三角形 11"/>
            <p:cNvSpPr/>
            <p:nvPr userDrawn="1">
              <p:custDataLst>
                <p:tags r:id="rId4"/>
              </p:custDataLst>
            </p:nvPr>
          </p:nvSpPr>
          <p:spPr>
            <a:xfrm>
              <a:off x="11074800" y="5993606"/>
              <a:ext cx="776531" cy="614362"/>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a:off x="10906836" y="6124399"/>
              <a:ext cx="767429" cy="483569"/>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6"/>
              </p:custDataLst>
            </p:nvPr>
          </p:nvSpPr>
          <p:spPr>
            <a:xfrm flipH="1">
              <a:off x="300038" y="6024147"/>
              <a:ext cx="1021556" cy="570546"/>
            </a:xfrm>
            <a:prstGeom prst="triangle">
              <a:avLst>
                <a:gd name="adj" fmla="val 738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等腰三角形 14"/>
            <p:cNvSpPr/>
            <p:nvPr userDrawn="1">
              <p:custDataLst>
                <p:tags r:id="rId7"/>
              </p:custDataLst>
            </p:nvPr>
          </p:nvSpPr>
          <p:spPr>
            <a:xfrm flipH="1">
              <a:off x="397847" y="6116521"/>
              <a:ext cx="809631" cy="445568"/>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hasCustomPrompt="1"/>
            <p:custDataLst>
              <p:tags r:id="rId8"/>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81.xml"/><Relationship Id="rId23" Type="http://schemas.openxmlformats.org/officeDocument/2006/relationships/tags" Target="../tags/tag280.xml"/><Relationship Id="rId22" Type="http://schemas.openxmlformats.org/officeDocument/2006/relationships/tags" Target="../tags/tag279.xml"/><Relationship Id="rId21" Type="http://schemas.openxmlformats.org/officeDocument/2006/relationships/tags" Target="../tags/tag278.xml"/><Relationship Id="rId20" Type="http://schemas.openxmlformats.org/officeDocument/2006/relationships/tags" Target="../tags/tag277.xml"/><Relationship Id="rId2" Type="http://schemas.openxmlformats.org/officeDocument/2006/relationships/slideLayout" Target="../slideLayouts/slideLayout13.xml"/><Relationship Id="rId19" Type="http://schemas.openxmlformats.org/officeDocument/2006/relationships/tags" Target="../tags/tag27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285.xml"/><Relationship Id="rId4" Type="http://schemas.openxmlformats.org/officeDocument/2006/relationships/image" Target="../media/image1.png"/><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10.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image" Target="../media/image22.png"/><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image" Target="../media/image21.png"/><Relationship Id="rId2" Type="http://schemas.openxmlformats.org/officeDocument/2006/relationships/tags" Target="../tags/tag343.xml"/><Relationship Id="rId13" Type="http://schemas.openxmlformats.org/officeDocument/2006/relationships/notesSlide" Target="../notesSlides/notesSlide10.xml"/><Relationship Id="rId12" Type="http://schemas.openxmlformats.org/officeDocument/2006/relationships/slideLayout" Target="../slideLayouts/slideLayout14.xml"/><Relationship Id="rId11" Type="http://schemas.openxmlformats.org/officeDocument/2006/relationships/tags" Target="../tags/tag348.xml"/><Relationship Id="rId10" Type="http://schemas.openxmlformats.org/officeDocument/2006/relationships/image" Target="../media/image24.png"/><Relationship Id="rId1" Type="http://schemas.openxmlformats.org/officeDocument/2006/relationships/tags" Target="../tags/tag34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4.xml"/><Relationship Id="rId6" Type="http://schemas.openxmlformats.org/officeDocument/2006/relationships/tags" Target="../tags/tag351.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tags" Target="../tags/tag350.xml"/><Relationship Id="rId1" Type="http://schemas.openxmlformats.org/officeDocument/2006/relationships/tags" Target="../tags/tag34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4.xml"/><Relationship Id="rId5" Type="http://schemas.openxmlformats.org/officeDocument/2006/relationships/tags" Target="../tags/tag354.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tags" Target="../tags/tag353.xml"/><Relationship Id="rId1" Type="http://schemas.openxmlformats.org/officeDocument/2006/relationships/tags" Target="../tags/tag35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4.xml"/><Relationship Id="rId5" Type="http://schemas.openxmlformats.org/officeDocument/2006/relationships/tags" Target="../tags/tag357.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tags" Target="../tags/tag356.xml"/><Relationship Id="rId1" Type="http://schemas.openxmlformats.org/officeDocument/2006/relationships/tags" Target="../tags/tag355.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4.xml"/><Relationship Id="rId5" Type="http://schemas.openxmlformats.org/officeDocument/2006/relationships/tags" Target="../tags/tag360.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tags" Target="../tags/tag359.xml"/><Relationship Id="rId1" Type="http://schemas.openxmlformats.org/officeDocument/2006/relationships/tags" Target="../tags/tag358.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4.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2.xml"/><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image" Target="../media/image1.png"/><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 Id="rId3" Type="http://schemas.openxmlformats.org/officeDocument/2006/relationships/tags" Target="../tags/tag288.xml"/><Relationship Id="rId22" Type="http://schemas.openxmlformats.org/officeDocument/2006/relationships/notesSlide" Target="../notesSlides/notesSlide2.xml"/><Relationship Id="rId21" Type="http://schemas.openxmlformats.org/officeDocument/2006/relationships/slideLayout" Target="../slideLayouts/slideLayout18.xml"/><Relationship Id="rId20" Type="http://schemas.openxmlformats.org/officeDocument/2006/relationships/tags" Target="../tags/tag304.xml"/><Relationship Id="rId2" Type="http://schemas.openxmlformats.org/officeDocument/2006/relationships/tags" Target="../tags/tag287.xml"/><Relationship Id="rId19" Type="http://schemas.openxmlformats.org/officeDocument/2006/relationships/tags" Target="../tags/tag303.xml"/><Relationship Id="rId18" Type="http://schemas.openxmlformats.org/officeDocument/2006/relationships/tags" Target="../tags/tag302.xml"/><Relationship Id="rId17" Type="http://schemas.openxmlformats.org/officeDocument/2006/relationships/tags" Target="../tags/tag301.xml"/><Relationship Id="rId16" Type="http://schemas.openxmlformats.org/officeDocument/2006/relationships/tags" Target="../tags/tag300.xml"/><Relationship Id="rId15" Type="http://schemas.openxmlformats.org/officeDocument/2006/relationships/tags" Target="../tags/tag299.xml"/><Relationship Id="rId14" Type="http://schemas.openxmlformats.org/officeDocument/2006/relationships/tags" Target="../tags/tag298.xml"/><Relationship Id="rId13" Type="http://schemas.openxmlformats.org/officeDocument/2006/relationships/tags" Target="../tags/tag297.xml"/><Relationship Id="rId12" Type="http://schemas.openxmlformats.org/officeDocument/2006/relationships/tags" Target="../tags/tag296.xml"/><Relationship Id="rId11" Type="http://schemas.openxmlformats.org/officeDocument/2006/relationships/tags" Target="../tags/tag295.xml"/><Relationship Id="rId10" Type="http://schemas.openxmlformats.org/officeDocument/2006/relationships/tags" Target="../tags/tag294.xml"/><Relationship Id="rId1" Type="http://schemas.openxmlformats.org/officeDocument/2006/relationships/tags" Target="../tags/tag286.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4.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image" Target="../media/image2.png"/><Relationship Id="rId2" Type="http://schemas.openxmlformats.org/officeDocument/2006/relationships/tags" Target="../tags/tag306.xml"/><Relationship Id="rId1" Type="http://schemas.openxmlformats.org/officeDocument/2006/relationships/tags" Target="../tags/tag305.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4.xml"/><Relationship Id="rId7" Type="http://schemas.openxmlformats.org/officeDocument/2006/relationships/tags" Target="../tags/tag313.xml"/><Relationship Id="rId6" Type="http://schemas.openxmlformats.org/officeDocument/2006/relationships/image" Target="../media/image4.png"/><Relationship Id="rId5" Type="http://schemas.openxmlformats.org/officeDocument/2006/relationships/tags" Target="../tags/tag312.xml"/><Relationship Id="rId4" Type="http://schemas.openxmlformats.org/officeDocument/2006/relationships/image" Target="../media/image3.png"/><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s>
</file>

<file path=ppt/slides/_rels/slide5.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2" Type="http://schemas.openxmlformats.org/officeDocument/2006/relationships/notesSlide" Target="../notesSlides/notesSlide5.xml"/><Relationship Id="rId11" Type="http://schemas.openxmlformats.org/officeDocument/2006/relationships/slideLayout" Target="../slideLayouts/slideLayout14.xml"/><Relationship Id="rId10" Type="http://schemas.openxmlformats.org/officeDocument/2006/relationships/tags" Target="../tags/tag323.xml"/><Relationship Id="rId1" Type="http://schemas.openxmlformats.org/officeDocument/2006/relationships/tags" Target="../tags/tag314.xml"/></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325.xml"/><Relationship Id="rId17" Type="http://schemas.openxmlformats.org/officeDocument/2006/relationships/notesSlide" Target="../notesSlides/notesSlide6.xml"/><Relationship Id="rId16" Type="http://schemas.openxmlformats.org/officeDocument/2006/relationships/slideLayout" Target="../slideLayouts/slideLayout14.xml"/><Relationship Id="rId15" Type="http://schemas.openxmlformats.org/officeDocument/2006/relationships/tags" Target="../tags/tag330.xml"/><Relationship Id="rId14" Type="http://schemas.openxmlformats.org/officeDocument/2006/relationships/image" Target="../media/image12.png"/><Relationship Id="rId13" Type="http://schemas.openxmlformats.org/officeDocument/2006/relationships/tags" Target="../tags/tag329.xml"/><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tags" Target="../tags/tag328.xml"/><Relationship Id="rId1" Type="http://schemas.openxmlformats.org/officeDocument/2006/relationships/tags" Target="../tags/tag324.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4.xml"/><Relationship Id="rId6" Type="http://schemas.openxmlformats.org/officeDocument/2006/relationships/tags" Target="../tags/tag333.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332.xml"/><Relationship Id="rId1" Type="http://schemas.openxmlformats.org/officeDocument/2006/relationships/tags" Target="../tags/tag33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4.xml"/><Relationship Id="rId7" Type="http://schemas.openxmlformats.org/officeDocument/2006/relationships/tags" Target="../tags/tag338.xml"/><Relationship Id="rId6" Type="http://schemas.openxmlformats.org/officeDocument/2006/relationships/tags" Target="../tags/tag33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4.xml"/><Relationship Id="rId6" Type="http://schemas.openxmlformats.org/officeDocument/2006/relationships/tags" Target="../tags/tag341.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340.xml"/><Relationship Id="rId1" Type="http://schemas.openxmlformats.org/officeDocument/2006/relationships/tags" Target="../tags/tag33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618865" y="1131570"/>
            <a:ext cx="7496175" cy="735330"/>
          </a:xfrm>
        </p:spPr>
        <p:txBody>
          <a:bodyPr/>
          <a:lstStyle/>
          <a:p>
            <a:r>
              <a:rPr sz="3600">
                <a:latin typeface="隶书" panose="02010509060101010101" charset="-122"/>
                <a:ea typeface="隶书" panose="02010509060101010101" charset="-122"/>
                <a:cs typeface="隶书" panose="02010509060101010101" charset="-122"/>
                <a:sym typeface="+mn-ea"/>
              </a:rPr>
              <a:t>“粤港澳”核物理论坛</a:t>
            </a:r>
            <a:endParaRPr lang="zh-CN" altLang="en-US" sz="3600">
              <a:latin typeface="隶书" panose="02010509060101010101" charset="-122"/>
              <a:ea typeface="隶书" panose="02010509060101010101" charset="-122"/>
              <a:cs typeface="隶书" panose="02010509060101010101" charset="-122"/>
              <a:sym typeface="+mn-ea"/>
            </a:endParaRPr>
          </a:p>
        </p:txBody>
      </p:sp>
      <p:sp>
        <p:nvSpPr>
          <p:cNvPr id="3" name="副标题 2"/>
          <p:cNvSpPr>
            <a:spLocks noGrp="1"/>
          </p:cNvSpPr>
          <p:nvPr>
            <p:ph type="subTitle" idx="1"/>
            <p:custDataLst>
              <p:tags r:id="rId2"/>
            </p:custDataLst>
          </p:nvPr>
        </p:nvSpPr>
        <p:spPr>
          <a:xfrm>
            <a:off x="8332470" y="5033645"/>
            <a:ext cx="3222625" cy="1553210"/>
          </a:xfrm>
        </p:spPr>
        <p:txBody>
          <a:bodyPr>
            <a:normAutofit/>
          </a:bodyPr>
          <a:lstStyle/>
          <a:p>
            <a:pPr algn="l"/>
            <a:r>
              <a:rPr lang="zh-CN" altLang="en-US" b="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演讲者：刘恒金</a:t>
            </a:r>
            <a:endParaRPr lang="zh-CN" altLang="en-US" b="1">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b="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导师：冯兆庆</a:t>
            </a:r>
            <a:r>
              <a:rPr lang="en-US" altLang="zh-CN" b="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教授</a:t>
            </a:r>
            <a:endParaRPr lang="zh-CN" altLang="en-US" b="1">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nvSpPr>
        <p:spPr>
          <a:xfrm>
            <a:off x="1901190" y="3133090"/>
            <a:ext cx="9533890" cy="1106805"/>
          </a:xfrm>
          <a:prstGeom prst="rect">
            <a:avLst/>
          </a:prstGeom>
          <a:noFill/>
        </p:spPr>
        <p:txBody>
          <a:bodyPr wrap="square" rtlCol="0">
            <a:noAutofit/>
          </a:bodyPr>
          <a:lstStyle/>
          <a:p>
            <a:pPr algn="r"/>
            <a:r>
              <a:rPr lang="zh-CN" altLang="en-US" sz="4000" b="1">
                <a:latin typeface="黑体" panose="02010609060101010101" charset="-122"/>
                <a:ea typeface="黑体" panose="02010609060101010101" charset="-122"/>
                <a:cs typeface="黑体" panose="02010609060101010101" charset="-122"/>
              </a:rPr>
              <a:t>中能重离子碰撞中</a:t>
            </a:r>
            <a:r>
              <a:rPr lang="zh-CN" altLang="en-US" sz="4000" b="1">
                <a:latin typeface="黑体" panose="02010609060101010101" charset="-122"/>
                <a:ea typeface="黑体" panose="02010609060101010101" charset="-122"/>
                <a:cs typeface="黑体" panose="02010609060101010101" charset="-122"/>
              </a:rPr>
              <a:t>集体流与对称能研究</a:t>
            </a:r>
            <a:endParaRPr lang="zh-CN" altLang="en-US" sz="4000" b="1">
              <a:latin typeface="黑体" panose="02010609060101010101" charset="-122"/>
              <a:ea typeface="黑体" panose="02010609060101010101" charset="-122"/>
              <a:cs typeface="黑体" panose="02010609060101010101" charset="-122"/>
            </a:endParaRPr>
          </a:p>
        </p:txBody>
      </p:sp>
      <p:pic>
        <p:nvPicPr>
          <p:cNvPr id="6" name="图片 5" descr="华南理工大学校徽"/>
          <p:cNvPicPr>
            <a:picLocks noChangeAspect="1"/>
          </p:cNvPicPr>
          <p:nvPr>
            <p:custDataLst>
              <p:tags r:id="rId3"/>
            </p:custDataLst>
          </p:nvPr>
        </p:nvPicPr>
        <p:blipFill>
          <a:blip r:embed="rId4"/>
          <a:stretch>
            <a:fillRect/>
          </a:stretch>
        </p:blipFill>
        <p:spPr>
          <a:xfrm>
            <a:off x="0" y="0"/>
            <a:ext cx="2676525" cy="2676525"/>
          </a:xfrm>
          <a:prstGeom prst="rect">
            <a:avLst/>
          </a:prstGeom>
        </p:spPr>
      </p:pic>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1830" y="401955"/>
            <a:ext cx="5767705" cy="483870"/>
          </a:xfrm>
        </p:spPr>
        <p:txBody>
          <a:bodyPr anchor="b" anchorCtr="0"/>
          <a:lstStyle/>
          <a:p>
            <a:pPr algn="ctr"/>
            <a:r>
              <a:rPr lang="zh-CN" altLang="en-US" sz="2200" b="1">
                <a:latin typeface="黑体" panose="02010609060101010101" charset="-122"/>
                <a:ea typeface="黑体" panose="02010609060101010101" charset="-122"/>
              </a:rPr>
              <a:t>结果与讨论</a:t>
            </a:r>
            <a:endParaRPr lang="zh-CN" altLang="en-US" sz="2200" b="1">
              <a:latin typeface="黑体" panose="02010609060101010101" charset="-122"/>
              <a:ea typeface="黑体" panose="02010609060101010101" charset="-122"/>
            </a:endParaRPr>
          </a:p>
        </p:txBody>
      </p:sp>
      <p:cxnSp>
        <p:nvCxnSpPr>
          <p:cNvPr id="6" name="直接连接符 5"/>
          <p:cNvCxnSpPr/>
          <p:nvPr>
            <p:custDataLst>
              <p:tags r:id="rId2"/>
            </p:custDataLst>
          </p:nvPr>
        </p:nvCxnSpPr>
        <p:spPr>
          <a:xfrm>
            <a:off x="-9525" y="880745"/>
            <a:ext cx="12201525" cy="5080"/>
          </a:xfrm>
          <a:prstGeom prst="line">
            <a:avLst/>
          </a:prstGeom>
          <a:noFill/>
          <a:ln w="19050" cap="flat" cmpd="sng" algn="ctr">
            <a:solidFill>
              <a:schemeClr val="accent1"/>
            </a:solidFill>
            <a:prstDash val="solid"/>
            <a:miter lim="800000"/>
          </a:ln>
          <a:effectLst/>
        </p:spPr>
      </p:cxnSp>
      <p:pic>
        <p:nvPicPr>
          <p:cNvPr id="100" name="图片 99"/>
          <p:cNvPicPr/>
          <p:nvPr/>
        </p:nvPicPr>
        <p:blipFill>
          <a:blip r:embed="rId3"/>
          <a:stretch>
            <a:fillRect/>
          </a:stretch>
        </p:blipFill>
        <p:spPr>
          <a:xfrm>
            <a:off x="6604635" y="2244725"/>
            <a:ext cx="5396865" cy="4165600"/>
          </a:xfrm>
          <a:prstGeom prst="rect">
            <a:avLst/>
          </a:prstGeom>
          <a:noFill/>
          <a:ln w="9525">
            <a:noFill/>
          </a:ln>
        </p:spPr>
      </p:pic>
      <mc:AlternateContent xmlns:mc="http://schemas.openxmlformats.org/markup-compatibility/2006">
        <mc:Choice xmlns:a14="http://schemas.microsoft.com/office/drawing/2010/main" Requires="a14">
          <p:sp>
            <p:nvSpPr>
              <p:cNvPr id="5" name="文本框 4"/>
              <p:cNvSpPr txBox="1"/>
              <p:nvPr>
                <p:custDataLst>
                  <p:tags r:id="rId4"/>
                </p:custDataLst>
              </p:nvPr>
            </p:nvSpPr>
            <p:spPr>
              <a:xfrm>
                <a:off x="288290" y="1400810"/>
                <a:ext cx="5741670" cy="3383915"/>
              </a:xfrm>
              <a:prstGeom prst="rect">
                <a:avLst/>
              </a:prstGeom>
              <a:noFill/>
            </p:spPr>
            <p:txBody>
              <a:bodyPr wrap="square" lIns="59443" tIns="29722" rIns="59443" bIns="29722" rtlCol="0">
                <a:noAutofit/>
              </a:bodyPr>
              <a:lstStyle/>
              <a:p>
                <a:pPr marL="171450" indent="-171450" algn="just" fontAlgn="auto">
                  <a:lnSpc>
                    <a:spcPct val="150000"/>
                  </a:lnSpc>
                  <a:buFont typeface="Wingdings" panose="05000000000000000000" pitchFamily="2" charset="2"/>
                  <a:buChar char="Ø"/>
                </a:pPr>
                <a:r>
                  <a:rPr lang="zh-CN" altLang="en-US" sz="2000" dirty="0">
                    <a:latin typeface="Times New Roman" panose="02020603050405020304" charset="0"/>
                    <a:ea typeface="黑体" panose="02010609060101010101" charset="-122"/>
                    <a:cs typeface="Times New Roman" panose="02020603050405020304" charset="0"/>
                  </a:rPr>
                  <a:t>平均每核子能量由经验性公式给出：</a:t>
                </a:r>
                <a:endParaRPr lang="en-US" altLang="zh-CN" sz="2000" dirty="0">
                  <a:latin typeface="Times New Roman" panose="02020603050405020304" charset="0"/>
                  <a:ea typeface="黑体" panose="02010609060101010101" charset="-122"/>
                  <a:cs typeface="Times New Roman" panose="02020603050405020304" charset="0"/>
                </a:endParaRPr>
              </a:p>
              <a:p>
                <a:pPr algn="just" fontAlgn="auto">
                  <a:lnSpc>
                    <a:spcPct val="150000"/>
                  </a:lnSpc>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ea typeface="黑体" panose="02010609060101010101" charset="-122"/>
                          <a:cs typeface="Cambria Math" panose="02040503050406030204" pitchFamily="18" charset="0"/>
                        </a:rPr>
                        <m:t>𝐸</m:t>
                      </m:r>
                      <m:d>
                        <m:dPr>
                          <m:ctrlPr>
                            <a:rPr lang="en-US" altLang="zh-CN" sz="2000" i="1">
                              <a:latin typeface="Cambria Math" panose="02040503050406030204" pitchFamily="18" charset="0"/>
                              <a:ea typeface="黑体" panose="02010609060101010101" charset="-122"/>
                              <a:cs typeface="Cambria Math" panose="02040503050406030204" pitchFamily="18" charset="0"/>
                            </a:rPr>
                          </m:ctrlPr>
                        </m:dPr>
                        <m:e>
                          <m:r>
                            <a:rPr lang="zh-CN" altLang="en-US" sz="2000" i="1">
                              <a:latin typeface="Cambria Math" panose="02040503050406030204" pitchFamily="18" charset="0"/>
                              <a:ea typeface="MS Mincho" charset="0"/>
                              <a:cs typeface="Cambria Math" panose="02040503050406030204" pitchFamily="18" charset="0"/>
                            </a:rPr>
                            <m:t>𝜌</m:t>
                          </m:r>
                          <m:r>
                            <a:rPr lang="en-US" altLang="zh-CN" sz="2000" i="1">
                              <a:latin typeface="Cambria Math" panose="02040503050406030204" pitchFamily="18" charset="0"/>
                              <a:ea typeface="MS Mincho" charset="0"/>
                              <a:cs typeface="Cambria Math" panose="02040503050406030204" pitchFamily="18" charset="0"/>
                            </a:rPr>
                            <m:t>,</m:t>
                          </m:r>
                          <m:r>
                            <a:rPr lang="zh-CN" altLang="en-US" sz="2000" i="1">
                              <a:latin typeface="Cambria Math" panose="02040503050406030204" pitchFamily="18" charset="0"/>
                              <a:ea typeface="MS Mincho" charset="0"/>
                              <a:cs typeface="Cambria Math" panose="02040503050406030204" pitchFamily="18" charset="0"/>
                            </a:rPr>
                            <m:t>𝛿</m:t>
                          </m:r>
                        </m:e>
                      </m:d>
                      <m:r>
                        <a:rPr lang="en-US" altLang="zh-CN" sz="2000" i="1">
                          <a:latin typeface="Cambria Math" panose="02040503050406030204" pitchFamily="18" charset="0"/>
                          <a:ea typeface="MS Mincho" charset="0"/>
                          <a:cs typeface="Cambria Math" panose="02040503050406030204" pitchFamily="18" charset="0"/>
                        </a:rPr>
                        <m:t>=</m:t>
                      </m:r>
                      <m:sSubSup>
                        <m:sSubSupPr>
                          <m:ctrlPr>
                            <a:rPr lang="en-US" altLang="zh-CN" sz="2000" i="1">
                              <a:latin typeface="Cambria Math" panose="02040503050406030204" pitchFamily="18" charset="0"/>
                              <a:ea typeface="黑体" panose="02010609060101010101" charset="-122"/>
                              <a:cs typeface="Cambria Math" panose="02040503050406030204" pitchFamily="18" charset="0"/>
                            </a:rPr>
                          </m:ctrlPr>
                        </m:sSubSupPr>
                        <m:e>
                          <m:r>
                            <a:rPr lang="en-US" altLang="zh-CN" sz="2000" i="1">
                              <a:latin typeface="Cambria Math" panose="02040503050406030204" pitchFamily="18" charset="0"/>
                              <a:ea typeface="黑体" panose="02010609060101010101" charset="-122"/>
                              <a:cs typeface="Cambria Math" panose="02040503050406030204" pitchFamily="18" charset="0"/>
                            </a:rPr>
                            <m:t>𝐸</m:t>
                          </m:r>
                        </m:e>
                        <m:sub>
                          <m:r>
                            <a:rPr lang="en-US" altLang="zh-CN" sz="2000" i="1">
                              <a:latin typeface="Cambria Math" panose="02040503050406030204" pitchFamily="18" charset="0"/>
                              <a:ea typeface="黑体" panose="02010609060101010101" charset="-122"/>
                              <a:cs typeface="Cambria Math" panose="02040503050406030204" pitchFamily="18" charset="0"/>
                            </a:rPr>
                            <m:t>𝑠𝑦𝑚</m:t>
                          </m:r>
                        </m:sub>
                        <m:sup>
                          <m:r>
                            <a:rPr lang="zh-CN" altLang="en-US" sz="2000" i="1">
                              <a:latin typeface="Cambria Math" panose="02040503050406030204" pitchFamily="18" charset="0"/>
                              <a:ea typeface="MS Mincho" charset="0"/>
                              <a:cs typeface="Cambria Math" panose="02040503050406030204" pitchFamily="18" charset="0"/>
                            </a:rPr>
                            <m:t>𝜌</m:t>
                          </m:r>
                          <m:r>
                            <a:rPr lang="en-US" altLang="zh-CN" sz="2000" i="1">
                              <a:latin typeface="Cambria Math" panose="02040503050406030204" pitchFamily="18" charset="0"/>
                              <a:ea typeface="MS Mincho" charset="0"/>
                              <a:cs typeface="Cambria Math" panose="02040503050406030204" pitchFamily="18" charset="0"/>
                            </a:rPr>
                            <m:t>,</m:t>
                          </m:r>
                          <m:r>
                            <a:rPr lang="zh-CN" altLang="en-US" sz="2000" i="1">
                              <a:latin typeface="Cambria Math" panose="02040503050406030204" pitchFamily="18" charset="0"/>
                              <a:ea typeface="MS Mincho" charset="0"/>
                              <a:cs typeface="Cambria Math" panose="02040503050406030204" pitchFamily="18" charset="0"/>
                            </a:rPr>
                            <m:t>𝛿</m:t>
                          </m:r>
                          <m:r>
                            <a:rPr lang="en-US" altLang="zh-CN" sz="2000" i="1">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ea typeface="MS Mincho" charset="0"/>
                              <a:cs typeface="Cambria Math" panose="02040503050406030204" pitchFamily="18" charset="0"/>
                            </a:rPr>
                            <m:t>0</m:t>
                          </m:r>
                        </m:sup>
                      </m:sSubSup>
                      <m:r>
                        <a:rPr lang="en-US" altLang="zh-CN" sz="2000" i="1">
                          <a:latin typeface="Cambria Math" panose="02040503050406030204" pitchFamily="18" charset="0"/>
                          <a:ea typeface="MS Mincho" charset="0"/>
                          <a:cs typeface="Cambria Math" panose="02040503050406030204" pitchFamily="18" charset="0"/>
                        </a:rPr>
                        <m:t>+</m:t>
                      </m:r>
                      <m:sSubSup>
                        <m:sSubSupPr>
                          <m:ctrlPr>
                            <a:rPr lang="en-US" altLang="zh-CN" sz="2000" i="1">
                              <a:solidFill>
                                <a:srgbClr val="FF0000"/>
                              </a:solidFill>
                              <a:latin typeface="Cambria Math" panose="02040503050406030204" pitchFamily="18" charset="0"/>
                              <a:ea typeface="黑体" panose="02010609060101010101" charset="-122"/>
                              <a:cs typeface="Cambria Math" panose="02040503050406030204" pitchFamily="18" charset="0"/>
                            </a:rPr>
                          </m:ctrlPr>
                        </m:sSubSupPr>
                        <m:e>
                          <m:r>
                            <a:rPr lang="en-US" altLang="zh-CN" sz="2000" i="1">
                              <a:solidFill>
                                <a:srgbClr val="FF0000"/>
                              </a:solidFill>
                              <a:latin typeface="Cambria Math" panose="02040503050406030204" pitchFamily="18" charset="0"/>
                              <a:ea typeface="黑体" panose="02010609060101010101" charset="-122"/>
                              <a:cs typeface="Cambria Math" panose="02040503050406030204" pitchFamily="18" charset="0"/>
                            </a:rPr>
                            <m:t>𝐸</m:t>
                          </m:r>
                        </m:e>
                        <m:sub>
                          <m:r>
                            <a:rPr lang="en-US" altLang="zh-CN" sz="2000" i="1">
                              <a:solidFill>
                                <a:srgbClr val="FF0000"/>
                              </a:solidFill>
                              <a:latin typeface="Cambria Math" panose="02040503050406030204" pitchFamily="18" charset="0"/>
                              <a:ea typeface="黑体" panose="02010609060101010101" charset="-122"/>
                              <a:cs typeface="Cambria Math" panose="02040503050406030204" pitchFamily="18" charset="0"/>
                            </a:rPr>
                            <m:t>𝑠𝑦𝑚</m:t>
                          </m:r>
                        </m:sub>
                        <m:sup>
                          <m:r>
                            <a:rPr lang="en-US" altLang="zh-CN" sz="2000" i="1">
                              <a:solidFill>
                                <a:srgbClr val="FF0000"/>
                              </a:solidFill>
                              <a:latin typeface="Cambria Math" panose="02040503050406030204" pitchFamily="18" charset="0"/>
                              <a:ea typeface="MS Mincho" charset="0"/>
                              <a:cs typeface="Cambria Math" panose="02040503050406030204" pitchFamily="18" charset="0"/>
                            </a:rPr>
                            <m:t> </m:t>
                          </m:r>
                        </m:sup>
                      </m:sSubSup>
                      <m:d>
                        <m:dPr>
                          <m:ctrlPr>
                            <a:rPr lang="en-US" altLang="zh-CN" sz="2000" i="1">
                              <a:solidFill>
                                <a:srgbClr val="FF0000"/>
                              </a:solidFill>
                              <a:latin typeface="Cambria Math" panose="02040503050406030204" pitchFamily="18" charset="0"/>
                              <a:ea typeface="黑体" panose="02010609060101010101" charset="-122"/>
                              <a:cs typeface="Cambria Math" panose="02040503050406030204" pitchFamily="18" charset="0"/>
                            </a:rPr>
                          </m:ctrlPr>
                        </m:dPr>
                        <m:e>
                          <m:r>
                            <a:rPr lang="zh-CN" altLang="en-US" sz="2000" i="1">
                              <a:solidFill>
                                <a:srgbClr val="FF0000"/>
                              </a:solidFill>
                              <a:latin typeface="Cambria Math" panose="02040503050406030204" pitchFamily="18" charset="0"/>
                              <a:ea typeface="MS Mincho" charset="0"/>
                              <a:cs typeface="Cambria Math" panose="02040503050406030204" pitchFamily="18" charset="0"/>
                            </a:rPr>
                            <m:t>𝜌</m:t>
                          </m:r>
                        </m:e>
                      </m:d>
                      <m:sSup>
                        <m:sSupPr>
                          <m:ctrlPr>
                            <a:rPr lang="en-US" altLang="zh-CN" sz="2000" i="1">
                              <a:latin typeface="Cambria Math" panose="02040503050406030204" pitchFamily="18" charset="0"/>
                              <a:ea typeface="黑体" panose="02010609060101010101" charset="-122"/>
                              <a:cs typeface="Cambria Math" panose="02040503050406030204" pitchFamily="18" charset="0"/>
                            </a:rPr>
                          </m:ctrlPr>
                        </m:sSupPr>
                        <m:e>
                          <m:r>
                            <a:rPr lang="zh-CN" altLang="en-US" sz="2000" i="1">
                              <a:latin typeface="Cambria Math" panose="02040503050406030204" pitchFamily="18" charset="0"/>
                              <a:ea typeface="MS Mincho" charset="0"/>
                              <a:cs typeface="Cambria Math" panose="02040503050406030204" pitchFamily="18" charset="0"/>
                            </a:rPr>
                            <m:t>𝛿</m:t>
                          </m:r>
                        </m:e>
                        <m:sup>
                          <m:r>
                            <a:rPr lang="en-US" altLang="zh-CN" sz="2000" i="1">
                              <a:latin typeface="Cambria Math" panose="02040503050406030204" pitchFamily="18" charset="0"/>
                              <a:ea typeface="MS Mincho" charset="0"/>
                              <a:cs typeface="Cambria Math" panose="02040503050406030204" pitchFamily="18" charset="0"/>
                            </a:rPr>
                            <m:t>2</m:t>
                          </m:r>
                        </m:sup>
                      </m:sSup>
                      <m:r>
                        <a:rPr lang="en-US" altLang="zh-CN" sz="2000" i="1">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ea typeface="黑体" panose="02010609060101010101" charset="-122"/>
                          <a:cs typeface="Cambria Math" panose="02040503050406030204" pitchFamily="18" charset="0"/>
                        </a:rPr>
                        <m:t>𝑂</m:t>
                      </m:r>
                      <m:d>
                        <m:dPr>
                          <m:ctrlPr>
                            <a:rPr lang="en-US" altLang="zh-CN" sz="2000" i="1">
                              <a:latin typeface="Cambria Math" panose="02040503050406030204" pitchFamily="18" charset="0"/>
                              <a:ea typeface="黑体" panose="02010609060101010101" charset="-122"/>
                              <a:cs typeface="Cambria Math" panose="02040503050406030204" pitchFamily="18" charset="0"/>
                            </a:rPr>
                          </m:ctrlPr>
                        </m:dPr>
                        <m:e>
                          <m:sSup>
                            <m:sSupPr>
                              <m:ctrlPr>
                                <a:rPr lang="en-US" altLang="zh-CN" sz="2000" i="1">
                                  <a:latin typeface="Cambria Math" panose="02040503050406030204" pitchFamily="18" charset="0"/>
                                  <a:ea typeface="黑体" panose="02010609060101010101" charset="-122"/>
                                  <a:cs typeface="Cambria Math" panose="02040503050406030204" pitchFamily="18" charset="0"/>
                                </a:rPr>
                              </m:ctrlPr>
                            </m:sSupPr>
                            <m:e>
                              <m:r>
                                <a:rPr lang="zh-CN" altLang="en-US" sz="2000" i="1">
                                  <a:latin typeface="Cambria Math" panose="02040503050406030204" pitchFamily="18" charset="0"/>
                                  <a:ea typeface="MS Mincho" charset="0"/>
                                  <a:cs typeface="Cambria Math" panose="02040503050406030204" pitchFamily="18" charset="0"/>
                                </a:rPr>
                                <m:t>𝛿</m:t>
                              </m:r>
                            </m:e>
                            <m:sup>
                              <m:r>
                                <a:rPr lang="en-US" altLang="zh-CN" sz="2000" i="1">
                                  <a:latin typeface="Cambria Math" panose="02040503050406030204" pitchFamily="18" charset="0"/>
                                  <a:ea typeface="MS Mincho" charset="0"/>
                                  <a:cs typeface="Cambria Math" panose="02040503050406030204" pitchFamily="18" charset="0"/>
                                </a:rPr>
                                <m:t>4</m:t>
                              </m:r>
                            </m:sup>
                          </m:sSup>
                        </m:e>
                      </m:d>
                    </m:oMath>
                  </m:oMathPara>
                </a14:m>
                <a:endParaRPr lang="en-US" altLang="zh-CN" sz="2000" dirty="0">
                  <a:latin typeface="Times New Roman" panose="02020603050405020304" charset="0"/>
                  <a:ea typeface="黑体" panose="02010609060101010101" charset="-122"/>
                  <a:cs typeface="Times New Roman" panose="02020603050405020304" charset="0"/>
                </a:endParaRPr>
              </a:p>
              <a:p>
                <a:pPr indent="0" algn="l" fontAlgn="auto">
                  <a:lnSpc>
                    <a:spcPct val="150000"/>
                  </a:lnSpc>
                </a:pPr>
                <a:r>
                  <a:rPr lang="en-US" altLang="zh-CN" sz="2000" dirty="0">
                    <a:latin typeface="Times New Roman" panose="02020603050405020304" charset="0"/>
                    <a:ea typeface="黑体" panose="02010609060101010101" charset="-122"/>
                    <a:cs typeface="Times New Roman" panose="02020603050405020304" charset="0"/>
                  </a:rPr>
                  <a:t>   </a:t>
                </a:r>
                <a14:m>
                  <m:oMath xmlns:m="http://schemas.openxmlformats.org/officeDocument/2006/math">
                    <m:sSubSup>
                      <m:sSubSupPr>
                        <m:ctrlPr>
                          <a:rPr lang="en-US" altLang="zh-CN" sz="2000" i="1">
                            <a:latin typeface="Cambria Math" panose="02040503050406030204" pitchFamily="18" charset="0"/>
                            <a:ea typeface="黑体" panose="02010609060101010101" charset="-122"/>
                            <a:cs typeface="Cambria Math" panose="02040503050406030204" pitchFamily="18" charset="0"/>
                          </a:rPr>
                        </m:ctrlPr>
                      </m:sSubSupPr>
                      <m:e>
                        <m:r>
                          <a:rPr lang="en-US" altLang="zh-CN" sz="2000" i="1">
                            <a:latin typeface="Cambria Math" panose="02040503050406030204" pitchFamily="18" charset="0"/>
                            <a:ea typeface="MS Mincho" charset="0"/>
                            <a:cs typeface="Cambria Math" panose="02040503050406030204" pitchFamily="18" charset="0"/>
                          </a:rPr>
                          <m:t> </m:t>
                        </m:r>
                        <m:r>
                          <a:rPr lang="en-US" altLang="zh-CN" sz="2000" i="1">
                            <a:latin typeface="Cambria Math" panose="02040503050406030204" pitchFamily="18" charset="0"/>
                            <a:ea typeface="黑体" panose="02010609060101010101" charset="-122"/>
                            <a:cs typeface="Cambria Math" panose="02040503050406030204" pitchFamily="18" charset="0"/>
                          </a:rPr>
                          <m:t>𝐸</m:t>
                        </m:r>
                      </m:e>
                      <m:sub>
                        <m:r>
                          <a:rPr lang="en-US" altLang="zh-CN" sz="2000" i="1">
                            <a:latin typeface="Cambria Math" panose="02040503050406030204" pitchFamily="18" charset="0"/>
                            <a:ea typeface="黑体" panose="02010609060101010101" charset="-122"/>
                            <a:cs typeface="Cambria Math" panose="02040503050406030204" pitchFamily="18" charset="0"/>
                          </a:rPr>
                          <m:t>𝑠𝑦𝑚</m:t>
                        </m:r>
                      </m:sub>
                      <m:sup>
                        <m:r>
                          <a:rPr lang="en-US" altLang="zh-CN" sz="2000" i="1">
                            <a:latin typeface="Cambria Math" panose="02040503050406030204" pitchFamily="18" charset="0"/>
                            <a:ea typeface="MS Mincho" charset="0"/>
                            <a:cs typeface="Cambria Math" panose="02040503050406030204" pitchFamily="18" charset="0"/>
                          </a:rPr>
                          <m:t> </m:t>
                        </m:r>
                      </m:sup>
                    </m:sSubSup>
                    <m:d>
                      <m:dPr>
                        <m:ctrlPr>
                          <a:rPr lang="en-US" altLang="zh-CN" sz="2000" i="1">
                            <a:latin typeface="Cambria Math" panose="02040503050406030204" pitchFamily="18" charset="0"/>
                            <a:ea typeface="黑体" panose="02010609060101010101" charset="-122"/>
                            <a:cs typeface="Cambria Math" panose="02040503050406030204" pitchFamily="18" charset="0"/>
                          </a:rPr>
                        </m:ctrlPr>
                      </m:dPr>
                      <m:e>
                        <m:r>
                          <a:rPr lang="zh-CN" altLang="en-US" sz="2000" i="1">
                            <a:latin typeface="Cambria Math" panose="02040503050406030204" pitchFamily="18" charset="0"/>
                            <a:ea typeface="MS Mincho" charset="0"/>
                            <a:cs typeface="Cambria Math" panose="02040503050406030204" pitchFamily="18" charset="0"/>
                          </a:rPr>
                          <m:t>𝜌</m:t>
                        </m:r>
                      </m:e>
                    </m:d>
                  </m:oMath>
                </a14:m>
                <a:r>
                  <a:rPr lang="zh-CN" altLang="en-US" sz="2000" dirty="0">
                    <a:latin typeface="Times New Roman" panose="02020603050405020304" charset="0"/>
                    <a:ea typeface="黑体" panose="02010609060101010101" charset="-122"/>
                    <a:cs typeface="Times New Roman" panose="02020603050405020304" charset="0"/>
                  </a:rPr>
                  <a:t>：非对称核物质中对称能</a:t>
                </a:r>
                <a:r>
                  <a:rPr lang="en-US" altLang="zh-CN" sz="2000" dirty="0">
                    <a:latin typeface="Times New Roman" panose="02020603050405020304" charset="0"/>
                    <a:ea typeface="黑体" panose="02010609060101010101" charset="-122"/>
                    <a:cs typeface="Times New Roman" panose="02020603050405020304" charset="0"/>
                  </a:rPr>
                  <a:t>:</a:t>
                </a:r>
                <a:endParaRPr lang="en-US" altLang="zh-CN" sz="2000" dirty="0">
                  <a:latin typeface="Times New Roman" panose="02020603050405020304" charset="0"/>
                  <a:ea typeface="黑体" panose="02010609060101010101" charset="-122"/>
                  <a:cs typeface="Times New Roman" panose="02020603050405020304" charset="0"/>
                </a:endParaRPr>
              </a:p>
              <a:p>
                <a:pPr indent="0" algn="l" fontAlgn="auto">
                  <a:lnSpc>
                    <a:spcPct val="150000"/>
                  </a:lnSpc>
                </a:pPr>
                <a:r>
                  <a:rPr lang="en-US" altLang="zh-CN" sz="2000" dirty="0">
                    <a:latin typeface="Times New Roman" panose="02020603050405020304" charset="0"/>
                    <a:ea typeface="黑体" panose="02010609060101010101" charset="-122"/>
                    <a:cs typeface="Times New Roman" panose="02020603050405020304" charset="0"/>
                  </a:rPr>
                  <a:t> </a:t>
                </a:r>
                <a14:m>
                  <m:oMath xmlns:m="http://schemas.openxmlformats.org/officeDocument/2006/math">
                    <m:sSub>
                      <m:sSubPr>
                        <m:ctrlPr>
                          <a:rPr lang="en-US" altLang="zh-CN" sz="2000" i="1" smtClean="0">
                            <a:latin typeface="Cambria Math" panose="02040503050406030204" pitchFamily="18" charset="0"/>
                            <a:ea typeface="黑体" panose="02010609060101010101" charset="-122"/>
                            <a:cs typeface="Cambria Math" panose="02040503050406030204" pitchFamily="18" charset="0"/>
                          </a:rPr>
                        </m:ctrlPr>
                      </m:sSubPr>
                      <m:e>
                        <m:r>
                          <a:rPr lang="en-US" altLang="zh-CN" sz="2000" b="0" i="1" smtClean="0">
                            <a:latin typeface="Cambria Math" panose="02040503050406030204" pitchFamily="18" charset="0"/>
                            <a:ea typeface="黑体" panose="02010609060101010101" charset="-122"/>
                            <a:cs typeface="Cambria Math" panose="02040503050406030204" pitchFamily="18" charset="0"/>
                          </a:rPr>
                          <m:t>𝐸</m:t>
                        </m:r>
                      </m:e>
                      <m:sub>
                        <m:r>
                          <a:rPr lang="en-US" altLang="zh-CN" sz="2000" b="0" i="1" smtClean="0">
                            <a:latin typeface="Cambria Math" panose="02040503050406030204" pitchFamily="18" charset="0"/>
                            <a:ea typeface="黑体" panose="02010609060101010101" charset="-122"/>
                            <a:cs typeface="Cambria Math" panose="02040503050406030204" pitchFamily="18" charset="0"/>
                          </a:rPr>
                          <m:t>𝑠𝑦𝑚</m:t>
                        </m:r>
                      </m:sub>
                    </m:sSub>
                    <m:d>
                      <m:d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dPr>
                      <m:e>
                        <m:r>
                          <a:rPr lang="zh-CN" altLang="en-US" sz="2000" b="0" i="1" smtClean="0">
                            <a:latin typeface="Cambria Math" panose="02040503050406030204" pitchFamily="18" charset="0"/>
                            <a:ea typeface="MS Mincho" charset="0"/>
                            <a:cs typeface="Cambria Math" panose="02040503050406030204" pitchFamily="18" charset="0"/>
                          </a:rPr>
                          <m:t>𝜌</m:t>
                        </m:r>
                      </m:e>
                    </m:d>
                    <m:r>
                      <a:rPr lang="en-US" altLang="zh-CN" sz="2000" b="0" i="1" smtClean="0">
                        <a:latin typeface="Cambria Math" panose="02040503050406030204" pitchFamily="18" charset="0"/>
                        <a:ea typeface="MS Mincho" charset="0"/>
                        <a:cs typeface="Cambria Math" panose="02040503050406030204" pitchFamily="18" charset="0"/>
                      </a:rPr>
                      <m:t>=</m:t>
                    </m:r>
                    <m:f>
                      <m:f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fPr>
                      <m:num>
                        <m:r>
                          <a:rPr lang="en-US" altLang="zh-CN" sz="2000" b="0" i="1" smtClean="0">
                            <a:latin typeface="Cambria Math" panose="02040503050406030204" pitchFamily="18" charset="0"/>
                            <a:ea typeface="MS Mincho" charset="0"/>
                            <a:cs typeface="Cambria Math" panose="02040503050406030204" pitchFamily="18" charset="0"/>
                          </a:rPr>
                          <m:t>1</m:t>
                        </m:r>
                      </m:num>
                      <m:den>
                        <m:r>
                          <a:rPr lang="en-US" altLang="zh-CN" sz="2000" b="0" i="1" smtClean="0">
                            <a:latin typeface="Cambria Math" panose="02040503050406030204" pitchFamily="18" charset="0"/>
                            <a:ea typeface="MS Mincho" charset="0"/>
                            <a:cs typeface="Cambria Math" panose="02040503050406030204" pitchFamily="18" charset="0"/>
                          </a:rPr>
                          <m:t>3</m:t>
                        </m:r>
                      </m:den>
                    </m:f>
                    <m:f>
                      <m:f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fPr>
                      <m:num>
                        <m:sSup>
                          <m:sSup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sSupPr>
                          <m:e>
                            <m:r>
                              <a:rPr lang="en-US" altLang="zh-CN" sz="2000" i="1" smtClean="0">
                                <a:latin typeface="Cambria Math" panose="02040503050406030204" pitchFamily="18" charset="0"/>
                                <a:ea typeface="MS Mincho" charset="0"/>
                                <a:cs typeface="Cambria Math" panose="02040503050406030204" pitchFamily="18" charset="0"/>
                              </a:rPr>
                              <m:t>ℏ</m:t>
                            </m:r>
                          </m:e>
                          <m:sup>
                            <m:r>
                              <a:rPr lang="en-US" altLang="zh-CN" sz="2000" b="0" i="1" smtClean="0">
                                <a:latin typeface="Cambria Math" panose="02040503050406030204" pitchFamily="18" charset="0"/>
                                <a:ea typeface="MS Mincho" charset="0"/>
                                <a:cs typeface="Cambria Math" panose="02040503050406030204" pitchFamily="18" charset="0"/>
                              </a:rPr>
                              <m:t>2</m:t>
                            </m:r>
                          </m:sup>
                        </m:sSup>
                      </m:num>
                      <m:den>
                        <m:r>
                          <a:rPr lang="en-US" altLang="zh-CN" sz="2000" b="0" i="1" smtClean="0">
                            <a:latin typeface="Cambria Math" panose="02040503050406030204" pitchFamily="18" charset="0"/>
                            <a:ea typeface="MS Mincho" charset="0"/>
                            <a:cs typeface="Cambria Math" panose="02040503050406030204" pitchFamily="18" charset="0"/>
                          </a:rPr>
                          <m:t>2</m:t>
                        </m:r>
                        <m:r>
                          <a:rPr lang="en-US" altLang="zh-CN" sz="2000" b="0" i="1" smtClean="0">
                            <a:latin typeface="Cambria Math" panose="02040503050406030204" pitchFamily="18" charset="0"/>
                            <a:ea typeface="黑体" panose="02010609060101010101" charset="-122"/>
                            <a:cs typeface="Cambria Math" panose="02040503050406030204" pitchFamily="18" charset="0"/>
                          </a:rPr>
                          <m:t>𝑚</m:t>
                        </m:r>
                      </m:den>
                    </m:f>
                    <m:sSup>
                      <m:sSup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sSupPr>
                      <m:e>
                        <m:d>
                          <m:d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dPr>
                          <m:e>
                            <m:f>
                              <m:f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fPr>
                              <m:num>
                                <m:r>
                                  <a:rPr lang="en-US" altLang="zh-CN" sz="2000" b="0" i="1" smtClean="0">
                                    <a:latin typeface="Cambria Math" panose="02040503050406030204" pitchFamily="18" charset="0"/>
                                    <a:ea typeface="MS Mincho" charset="0"/>
                                    <a:cs typeface="Cambria Math" panose="02040503050406030204" pitchFamily="18" charset="0"/>
                                  </a:rPr>
                                  <m:t>3</m:t>
                                </m:r>
                              </m:num>
                              <m:den>
                                <m:r>
                                  <a:rPr lang="en-US" altLang="zh-CN" sz="2000" b="0" i="1" smtClean="0">
                                    <a:latin typeface="Cambria Math" panose="02040503050406030204" pitchFamily="18" charset="0"/>
                                    <a:ea typeface="MS Mincho" charset="0"/>
                                    <a:cs typeface="Cambria Math" panose="02040503050406030204" pitchFamily="18" charset="0"/>
                                  </a:rPr>
                                  <m:t>2</m:t>
                                </m:r>
                              </m:den>
                            </m:f>
                            <m:sSup>
                              <m:sSup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sSupPr>
                              <m:e>
                                <m:r>
                                  <a:rPr lang="en-US" altLang="zh-CN" sz="2000" i="1" smtClean="0">
                                    <a:latin typeface="Cambria Math" panose="02040503050406030204" pitchFamily="18" charset="0"/>
                                    <a:ea typeface="MS Mincho" charset="0"/>
                                    <a:cs typeface="Cambria Math" panose="02040503050406030204" pitchFamily="18" charset="0"/>
                                  </a:rPr>
                                  <m:t>𝜋</m:t>
                                </m:r>
                              </m:e>
                              <m:sup>
                                <m:r>
                                  <a:rPr lang="en-US" altLang="zh-CN" sz="2000" b="0" i="1" smtClean="0">
                                    <a:latin typeface="Cambria Math" panose="02040503050406030204" pitchFamily="18" charset="0"/>
                                    <a:ea typeface="MS Mincho" charset="0"/>
                                    <a:cs typeface="Cambria Math" panose="02040503050406030204" pitchFamily="18" charset="0"/>
                                  </a:rPr>
                                  <m:t>2</m:t>
                                </m:r>
                              </m:sup>
                            </m:sSup>
                            <m:r>
                              <a:rPr lang="en-US" altLang="zh-CN" sz="2000" i="1" smtClean="0">
                                <a:latin typeface="Cambria Math" panose="02040503050406030204" pitchFamily="18" charset="0"/>
                                <a:ea typeface="MS Mincho" charset="0"/>
                                <a:cs typeface="Cambria Math" panose="02040503050406030204" pitchFamily="18" charset="0"/>
                              </a:rPr>
                              <m:t>𝜌</m:t>
                            </m:r>
                          </m:e>
                        </m:d>
                      </m:e>
                      <m:sup>
                        <m:r>
                          <a:rPr lang="en-US" altLang="zh-CN" sz="2000" b="0" i="1" smtClean="0">
                            <a:latin typeface="Cambria Math" panose="02040503050406030204" pitchFamily="18" charset="0"/>
                            <a:ea typeface="MS Mincho" charset="0"/>
                            <a:cs typeface="Cambria Math" panose="02040503050406030204" pitchFamily="18" charset="0"/>
                          </a:rPr>
                          <m:t>2</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ea typeface="MS Mincho" charset="0"/>
                            <a:cs typeface="Cambria Math" panose="02040503050406030204" pitchFamily="18" charset="0"/>
                          </a:rPr>
                          <m:t>3</m:t>
                        </m:r>
                      </m:sup>
                    </m:sSup>
                    <m:r>
                      <a:rPr lang="en-US" altLang="zh-CN" sz="2000" b="0" i="1" smtClean="0">
                        <a:latin typeface="Cambria Math" panose="02040503050406030204" pitchFamily="18" charset="0"/>
                        <a:ea typeface="MS Mincho" charset="0"/>
                        <a:cs typeface="Cambria Math" panose="02040503050406030204" pitchFamily="18" charset="0"/>
                      </a:rPr>
                      <m:t>+</m:t>
                    </m:r>
                    <m:sSubSup>
                      <m:sSubSupPr>
                        <m:ctrlPr>
                          <a:rPr lang="en-US" altLang="zh-CN" sz="2000" b="0" i="1" smtClean="0">
                            <a:solidFill>
                              <a:schemeClr val="accent1">
                                <a:lumMod val="50000"/>
                              </a:schemeClr>
                            </a:solidFill>
                            <a:latin typeface="Cambria Math" panose="02040503050406030204" pitchFamily="18" charset="0"/>
                            <a:ea typeface="黑体" panose="02010609060101010101" charset="-122"/>
                            <a:cs typeface="Cambria Math" panose="02040503050406030204" pitchFamily="18" charset="0"/>
                          </a:rPr>
                        </m:ctrlPr>
                      </m:sSubSupPr>
                      <m:e>
                        <m:r>
                          <a:rPr lang="en-US" altLang="zh-CN" sz="2000" b="0" i="1" smtClean="0">
                            <a:solidFill>
                              <a:schemeClr val="accent1">
                                <a:lumMod val="50000"/>
                              </a:schemeClr>
                            </a:solidFill>
                            <a:latin typeface="Cambria Math" panose="02040503050406030204" pitchFamily="18" charset="0"/>
                            <a:ea typeface="黑体" panose="02010609060101010101" charset="-122"/>
                            <a:cs typeface="Cambria Math" panose="02040503050406030204" pitchFamily="18" charset="0"/>
                          </a:rPr>
                          <m:t>𝐸</m:t>
                        </m:r>
                      </m:e>
                      <m:sub>
                        <m:r>
                          <a:rPr lang="en-US" altLang="zh-CN" sz="2000" b="0" i="1" smtClean="0">
                            <a:solidFill>
                              <a:schemeClr val="accent1">
                                <a:lumMod val="50000"/>
                              </a:schemeClr>
                            </a:solidFill>
                            <a:latin typeface="Cambria Math" panose="02040503050406030204" pitchFamily="18" charset="0"/>
                            <a:ea typeface="黑体" panose="02010609060101010101" charset="-122"/>
                            <a:cs typeface="Cambria Math" panose="02040503050406030204" pitchFamily="18" charset="0"/>
                          </a:rPr>
                          <m:t>𝑠𝑦𝑚</m:t>
                        </m:r>
                      </m:sub>
                      <m:sup>
                        <m:r>
                          <a:rPr lang="en-US" altLang="zh-CN" sz="2000" b="0" i="1" smtClean="0">
                            <a:solidFill>
                              <a:schemeClr val="accent1">
                                <a:lumMod val="50000"/>
                              </a:schemeClr>
                            </a:solidFill>
                            <a:latin typeface="Cambria Math" panose="02040503050406030204" pitchFamily="18" charset="0"/>
                            <a:ea typeface="黑体" panose="02010609060101010101" charset="-122"/>
                            <a:cs typeface="Cambria Math" panose="02040503050406030204" pitchFamily="18" charset="0"/>
                          </a:rPr>
                          <m:t>𝑙𝑜𝑐</m:t>
                        </m:r>
                      </m:sup>
                    </m:sSubSup>
                    <m:d>
                      <m:dPr>
                        <m:ctrlPr>
                          <a:rPr lang="en-US" altLang="zh-CN" sz="2000" b="0" i="1" smtClean="0">
                            <a:solidFill>
                              <a:schemeClr val="accent1">
                                <a:lumMod val="50000"/>
                              </a:schemeClr>
                            </a:solidFill>
                            <a:latin typeface="Cambria Math" panose="02040503050406030204" pitchFamily="18" charset="0"/>
                            <a:ea typeface="黑体" panose="02010609060101010101" charset="-122"/>
                            <a:cs typeface="Cambria Math" panose="02040503050406030204" pitchFamily="18" charset="0"/>
                          </a:rPr>
                        </m:ctrlPr>
                      </m:dPr>
                      <m:e>
                        <m:r>
                          <a:rPr lang="en-US" altLang="zh-CN" sz="2000" i="1" smtClean="0">
                            <a:solidFill>
                              <a:schemeClr val="accent1">
                                <a:lumMod val="50000"/>
                              </a:schemeClr>
                            </a:solidFill>
                            <a:latin typeface="Cambria Math" panose="02040503050406030204" pitchFamily="18" charset="0"/>
                            <a:ea typeface="MS Mincho" charset="0"/>
                            <a:cs typeface="Cambria Math" panose="02040503050406030204" pitchFamily="18" charset="0"/>
                          </a:rPr>
                          <m:t>𝜌</m:t>
                        </m:r>
                      </m:e>
                    </m:d>
                    <m:r>
                      <a:rPr lang="en-US" altLang="zh-CN" sz="2000" b="0" i="1" smtClean="0">
                        <a:latin typeface="Cambria Math" panose="02040503050406030204" pitchFamily="18" charset="0"/>
                        <a:ea typeface="MS Mincho" charset="0"/>
                        <a:cs typeface="Cambria Math" panose="02040503050406030204" pitchFamily="18" charset="0"/>
                      </a:rPr>
                      <m:t>+</m:t>
                    </m:r>
                    <m:sSubSup>
                      <m:sSubSup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sSubSupPr>
                      <m:e>
                        <m:r>
                          <a:rPr lang="en-US" altLang="zh-CN" sz="2000" b="0" i="1" smtClean="0">
                            <a:latin typeface="Cambria Math" panose="02040503050406030204" pitchFamily="18" charset="0"/>
                            <a:ea typeface="黑体" panose="02010609060101010101" charset="-122"/>
                            <a:cs typeface="Cambria Math" panose="02040503050406030204" pitchFamily="18" charset="0"/>
                          </a:rPr>
                          <m:t>𝐸</m:t>
                        </m:r>
                      </m:e>
                      <m:sub>
                        <m:r>
                          <a:rPr lang="en-US" altLang="zh-CN" sz="2000" b="0" i="1" smtClean="0">
                            <a:latin typeface="Cambria Math" panose="02040503050406030204" pitchFamily="18" charset="0"/>
                            <a:ea typeface="黑体" panose="02010609060101010101" charset="-122"/>
                            <a:cs typeface="Cambria Math" panose="02040503050406030204" pitchFamily="18" charset="0"/>
                          </a:rPr>
                          <m:t>𝑠𝑦𝑚</m:t>
                        </m:r>
                      </m:sub>
                      <m:sup>
                        <m:r>
                          <a:rPr lang="en-US" altLang="zh-CN" sz="2000" b="0" i="1" smtClean="0">
                            <a:latin typeface="Cambria Math" panose="02040503050406030204" pitchFamily="18" charset="0"/>
                            <a:ea typeface="黑体" panose="02010609060101010101" charset="-122"/>
                            <a:cs typeface="Cambria Math" panose="02040503050406030204" pitchFamily="18" charset="0"/>
                          </a:rPr>
                          <m:t>𝑚𝑜𝑚</m:t>
                        </m:r>
                      </m:sup>
                    </m:sSubSup>
                    <m:d>
                      <m:d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dPr>
                      <m:e>
                        <m:r>
                          <a:rPr lang="en-US" altLang="zh-CN" sz="2000" i="1" smtClean="0">
                            <a:latin typeface="Cambria Math" panose="02040503050406030204" pitchFamily="18" charset="0"/>
                            <a:ea typeface="MS Mincho" charset="0"/>
                            <a:cs typeface="Cambria Math" panose="02040503050406030204" pitchFamily="18" charset="0"/>
                          </a:rPr>
                          <m:t>𝜌</m:t>
                        </m:r>
                      </m:e>
                    </m:d>
                  </m:oMath>
                </a14:m>
                <a:endParaRPr lang="en-US" altLang="zh-CN" sz="2000" i="1">
                  <a:latin typeface="Times New Roman" panose="02020603050405020304" charset="0"/>
                  <a:ea typeface="黑体" panose="02010609060101010101" charset="-122"/>
                  <a:cs typeface="Times New Roman" panose="02020603050405020304" charset="0"/>
                </a:endParaRPr>
              </a:p>
              <a:p>
                <a:pPr indent="0" algn="l" fontAlgn="auto">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sSubSupPr>
                        <m:e>
                          <m:r>
                            <a:rPr lang="en-US" altLang="zh-CN" sz="2000" b="0" i="1" smtClean="0">
                              <a:latin typeface="Cambria Math" panose="02040503050406030204" pitchFamily="18" charset="0"/>
                              <a:ea typeface="黑体" panose="02010609060101010101" charset="-122"/>
                              <a:cs typeface="Cambria Math" panose="02040503050406030204" pitchFamily="18" charset="0"/>
                            </a:rPr>
                            <m:t>𝐸</m:t>
                          </m:r>
                        </m:e>
                        <m:sub>
                          <m:r>
                            <a:rPr lang="en-US" altLang="zh-CN" sz="2000" b="0" i="1" smtClean="0">
                              <a:latin typeface="Cambria Math" panose="02040503050406030204" pitchFamily="18" charset="0"/>
                              <a:ea typeface="黑体" panose="02010609060101010101" charset="-122"/>
                              <a:cs typeface="Cambria Math" panose="02040503050406030204" pitchFamily="18" charset="0"/>
                            </a:rPr>
                            <m:t>𝑠𝑦𝑚</m:t>
                          </m:r>
                        </m:sub>
                        <m:sup>
                          <m:r>
                            <a:rPr lang="en-US" altLang="zh-CN" sz="2000" b="0" i="1" smtClean="0">
                              <a:latin typeface="Cambria Math" panose="02040503050406030204" pitchFamily="18" charset="0"/>
                              <a:ea typeface="黑体" panose="02010609060101010101" charset="-122"/>
                              <a:cs typeface="Cambria Math" panose="02040503050406030204" pitchFamily="18" charset="0"/>
                            </a:rPr>
                            <m:t>𝑙𝑜𝑐</m:t>
                          </m:r>
                        </m:sup>
                      </m:sSubSup>
                      <m:d>
                        <m:d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dPr>
                        <m:e>
                          <m:r>
                            <a:rPr lang="en-US" altLang="zh-CN" sz="2000" i="1" smtClean="0">
                              <a:latin typeface="Cambria Math" panose="02040503050406030204" pitchFamily="18" charset="0"/>
                              <a:ea typeface="MS Mincho" charset="0"/>
                              <a:cs typeface="Cambria Math" panose="02040503050406030204" pitchFamily="18" charset="0"/>
                            </a:rPr>
                            <m:t>𝜌</m:t>
                          </m:r>
                        </m:e>
                      </m:d>
                      <m:r>
                        <a:rPr lang="en-US" altLang="zh-CN" sz="2000" i="1" smtClean="0">
                          <a:latin typeface="Cambria Math" panose="02040503050406030204" pitchFamily="18" charset="0"/>
                          <a:ea typeface="MS Mincho" charset="0"/>
                          <a:cs typeface="Cambria Math" panose="02040503050406030204" pitchFamily="18" charset="0"/>
                        </a:rPr>
                        <m:t>=</m:t>
                      </m:r>
                      <m:f>
                        <m:f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fPr>
                        <m:num>
                          <m:r>
                            <a:rPr lang="en-US" altLang="zh-CN" sz="2000" b="0" i="1" smtClean="0">
                              <a:latin typeface="Cambria Math" panose="02040503050406030204" pitchFamily="18" charset="0"/>
                              <a:ea typeface="MS Mincho" charset="0"/>
                              <a:cs typeface="Cambria Math" panose="02040503050406030204" pitchFamily="18" charset="0"/>
                            </a:rPr>
                            <m:t>1</m:t>
                          </m:r>
                        </m:num>
                        <m:den>
                          <m:r>
                            <a:rPr lang="en-US" altLang="zh-CN" sz="2000" b="0" i="1" smtClean="0">
                              <a:latin typeface="Cambria Math" panose="02040503050406030204" pitchFamily="18" charset="0"/>
                              <a:ea typeface="MS Mincho" charset="0"/>
                              <a:cs typeface="Cambria Math" panose="02040503050406030204" pitchFamily="18" charset="0"/>
                            </a:rPr>
                            <m:t>2</m:t>
                          </m:r>
                        </m:den>
                      </m:f>
                      <m:sSub>
                        <m:sSub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sSubPr>
                        <m:e>
                          <m:r>
                            <a:rPr lang="en-US" altLang="zh-CN" sz="2000" b="0" i="1" smtClean="0">
                              <a:latin typeface="Cambria Math" panose="02040503050406030204" pitchFamily="18" charset="0"/>
                              <a:ea typeface="黑体" panose="02010609060101010101" charset="-122"/>
                              <a:cs typeface="Cambria Math" panose="02040503050406030204" pitchFamily="18" charset="0"/>
                            </a:rPr>
                            <m:t>𝐶</m:t>
                          </m:r>
                        </m:e>
                        <m:sub>
                          <m:r>
                            <a:rPr lang="en-US" altLang="zh-CN" sz="2000" b="0" i="1" smtClean="0">
                              <a:latin typeface="Cambria Math" panose="02040503050406030204" pitchFamily="18" charset="0"/>
                              <a:ea typeface="黑体" panose="02010609060101010101" charset="-122"/>
                              <a:cs typeface="Cambria Math" panose="02040503050406030204" pitchFamily="18" charset="0"/>
                            </a:rPr>
                            <m:t>𝑠𝑦𝑚</m:t>
                          </m:r>
                        </m:sub>
                      </m:sSub>
                      <m:sSup>
                        <m:sSup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sSupPr>
                        <m:e>
                          <m:d>
                            <m:d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dPr>
                            <m:e>
                              <m:r>
                                <a:rPr lang="en-US" altLang="zh-CN" sz="2000" i="1" smtClean="0">
                                  <a:latin typeface="Cambria Math" panose="02040503050406030204" pitchFamily="18" charset="0"/>
                                  <a:ea typeface="MS Mincho" charset="0"/>
                                  <a:cs typeface="Cambria Math" panose="02040503050406030204" pitchFamily="18" charset="0"/>
                                </a:rPr>
                                <m:t>𝜌</m:t>
                              </m:r>
                              <m:r>
                                <a:rPr lang="en-US" altLang="zh-CN" sz="2000" i="1" smtClean="0">
                                  <a:latin typeface="Cambria Math" panose="02040503050406030204" pitchFamily="18" charset="0"/>
                                  <a:ea typeface="MS Mincho" charset="0"/>
                                  <a:cs typeface="Cambria Math" panose="02040503050406030204" pitchFamily="18" charset="0"/>
                                </a:rPr>
                                <m:t>/</m:t>
                              </m:r>
                              <m:sSub>
                                <m:sSubPr>
                                  <m:ctrlPr>
                                    <a:rPr lang="en-US" altLang="zh-CN" sz="2000" i="1" smtClean="0">
                                      <a:latin typeface="Cambria Math" panose="02040503050406030204" pitchFamily="18" charset="0"/>
                                      <a:ea typeface="黑体" panose="02010609060101010101" charset="-122"/>
                                      <a:cs typeface="Cambria Math" panose="02040503050406030204" pitchFamily="18" charset="0"/>
                                    </a:rPr>
                                  </m:ctrlPr>
                                </m:sSubPr>
                                <m:e>
                                  <m:r>
                                    <a:rPr lang="en-US" altLang="zh-CN" sz="2000" i="1" smtClean="0">
                                      <a:latin typeface="Cambria Math" panose="02040503050406030204" pitchFamily="18" charset="0"/>
                                      <a:ea typeface="MS Mincho" charset="0"/>
                                      <a:cs typeface="Cambria Math" panose="02040503050406030204" pitchFamily="18" charset="0"/>
                                    </a:rPr>
                                    <m:t>𝜌</m:t>
                                  </m:r>
                                </m:e>
                                <m:sub>
                                  <m:r>
                                    <a:rPr lang="en-US" altLang="zh-CN" sz="2000" i="1" smtClean="0">
                                      <a:latin typeface="Cambria Math" panose="02040503050406030204" pitchFamily="18" charset="0"/>
                                      <a:ea typeface="MS Mincho" charset="0"/>
                                      <a:cs typeface="Cambria Math" panose="02040503050406030204" pitchFamily="18" charset="0"/>
                                    </a:rPr>
                                    <m:t>0</m:t>
                                  </m:r>
                                </m:sub>
                              </m:sSub>
                            </m:e>
                          </m:d>
                        </m:e>
                        <m:sup>
                          <m:sSub>
                            <m:sSubPr>
                              <m:ctrlPr>
                                <a:rPr lang="en-US" altLang="zh-CN" sz="2000" b="0" i="1" smtClean="0">
                                  <a:latin typeface="Cambria Math" panose="02040503050406030204" pitchFamily="18" charset="0"/>
                                  <a:ea typeface="黑体" panose="02010609060101010101" charset="-122"/>
                                  <a:cs typeface="Cambria Math" panose="02040503050406030204" pitchFamily="18" charset="0"/>
                                </a:rPr>
                              </m:ctrlPr>
                            </m:sSubPr>
                            <m:e>
                              <m:r>
                                <a:rPr lang="en-US" altLang="zh-CN" sz="2000" i="1" smtClean="0">
                                  <a:latin typeface="Cambria Math" panose="02040503050406030204" pitchFamily="18" charset="0"/>
                                  <a:ea typeface="MS Mincho" charset="0"/>
                                  <a:cs typeface="Cambria Math" panose="02040503050406030204" pitchFamily="18" charset="0"/>
                                </a:rPr>
                                <m:t>𝛾</m:t>
                              </m:r>
                            </m:e>
                            <m:sub>
                              <m:r>
                                <a:rPr lang="en-US" altLang="zh-CN" sz="2000" b="0" i="1" smtClean="0">
                                  <a:latin typeface="Cambria Math" panose="02040503050406030204" pitchFamily="18" charset="0"/>
                                  <a:ea typeface="黑体" panose="02010609060101010101" charset="-122"/>
                                  <a:cs typeface="Cambria Math" panose="02040503050406030204" pitchFamily="18" charset="0"/>
                                </a:rPr>
                                <m:t>𝑠</m:t>
                              </m:r>
                            </m:sub>
                          </m:sSub>
                        </m:sup>
                      </m:sSup>
                    </m:oMath>
                  </m:oMathPara>
                </a14:m>
                <a:endParaRPr lang="en-US" altLang="zh-CN" sz="2000" dirty="0">
                  <a:latin typeface="Times New Roman" panose="02020603050405020304" charset="0"/>
                  <a:ea typeface="黑体" panose="02010609060101010101" charset="-122"/>
                  <a:cs typeface="Times New Roman" panose="02020603050405020304" charset="0"/>
                </a:endParaRPr>
              </a:p>
              <a:p>
                <a:pPr indent="0" algn="just" fontAlgn="auto">
                  <a:lnSpc>
                    <a:spcPts val="3500"/>
                  </a:lnSpc>
                  <a:buFont typeface="Wingdings" panose="05000000000000000000" pitchFamily="2" charset="2"/>
                  <a:buNone/>
                </a:pPr>
                <a:endParaRPr lang="en-US" altLang="zh-CN" sz="2000" dirty="0">
                  <a:latin typeface="Times New Roman" panose="02020603050405020304" charset="0"/>
                  <a:ea typeface="黑体" panose="02010609060101010101" charset="-122"/>
                  <a:cs typeface="Times New Roman" panose="02020603050405020304" charset="0"/>
                </a:endParaRPr>
              </a:p>
            </p:txBody>
          </p:sp>
        </mc:Choice>
        <mc:Fallback>
          <p:sp>
            <p:nvSpPr>
              <p:cNvPr id="5" name="文本框 4"/>
              <p:cNvSpPr txBox="1">
                <a:spLocks noRot="1" noChangeAspect="1" noMove="1" noResize="1" noEditPoints="1" noAdjustHandles="1" noChangeArrowheads="1" noChangeShapeType="1" noTextEdit="1"/>
              </p:cNvSpPr>
              <p:nvPr>
                <p:custDataLst>
                  <p:tags r:id="rId5"/>
                </p:custDataLst>
              </p:nvPr>
            </p:nvSpPr>
            <p:spPr>
              <a:xfrm>
                <a:off x="288290" y="1400810"/>
                <a:ext cx="5741670" cy="3383915"/>
              </a:xfrm>
              <a:prstGeom prst="rect">
                <a:avLst/>
              </a:prstGeom>
              <a:blipFill rotWithShape="1">
                <a:blip r:embed="rId6"/>
                <a:stretch>
                  <a:fillRect b="-9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p:cNvGraphicFramePr/>
              <p:nvPr>
                <p:custDataLst>
                  <p:tags r:id="rId7"/>
                </p:custDataLst>
              </p:nvPr>
            </p:nvGraphicFramePr>
            <p:xfrm>
              <a:off x="354965" y="5003165"/>
              <a:ext cx="5132705" cy="1040130"/>
            </p:xfrm>
            <a:graphic>
              <a:graphicData uri="http://schemas.openxmlformats.org/drawingml/2006/table">
                <a:tbl>
                  <a:tblPr firstRow="1" bandRow="1">
                    <a:tableStyleId>{5C22544A-7EE6-4342-B048-85BDC9FD1C3A}</a:tableStyleId>
                  </a:tblPr>
                  <a:tblGrid>
                    <a:gridCol w="1435100"/>
                    <a:gridCol w="1228725"/>
                    <a:gridCol w="1310640"/>
                    <a:gridCol w="1158240"/>
                  </a:tblGrid>
                  <a:tr h="520065">
                    <a:tc>
                      <a:txBody>
                        <a:bodyPr/>
                        <a:lstStyle/>
                        <a:p>
                          <a:pPr algn="ctr">
                            <a:buNone/>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微软雅黑" panose="020B0503020204020204" charset="-122"/>
                                        <a:cs typeface="Cambria Math" panose="02040503050406030204" pitchFamily="18" charset="0"/>
                                      </a:rPr>
                                    </m:ctrlPr>
                                  </m:sSubPr>
                                  <m:e>
                                    <m:r>
                                      <a:rPr lang="en-US" altLang="zh-CN" sz="1800" b="0" i="1" smtClean="0">
                                        <a:latin typeface="Cambria Math" panose="02040503050406030204" pitchFamily="18" charset="0"/>
                                        <a:ea typeface="微软雅黑" panose="020B0503020204020204" charset="-122"/>
                                        <a:cs typeface="Cambria Math" panose="02040503050406030204" pitchFamily="18" charset="0"/>
                                      </a:rPr>
                                      <m:t>𝐶</m:t>
                                    </m:r>
                                  </m:e>
                                  <m:sub>
                                    <m:r>
                                      <a:rPr lang="en-US" altLang="zh-CN" sz="1800" b="0" i="1" smtClean="0">
                                        <a:latin typeface="Cambria Math" panose="02040503050406030204" pitchFamily="18" charset="0"/>
                                        <a:ea typeface="微软雅黑" panose="020B0503020204020204" charset="-122"/>
                                        <a:cs typeface="Cambria Math" panose="02040503050406030204" pitchFamily="18" charset="0"/>
                                      </a:rPr>
                                      <m:t>𝑠𝑦𝑚</m:t>
                                    </m:r>
                                  </m:sub>
                                </m:sSub>
                              </m:oMath>
                            </m:oMathPara>
                          </a14:m>
                          <a:endParaRPr lang="zh-CN" altLang="en-US"/>
                        </a:p>
                      </a:txBody>
                      <a:tcPr anchor="ctr"/>
                    </a:tc>
                    <a:tc gridSpan="3">
                      <a:txBody>
                        <a:bodyPr/>
                        <a:lstStyle/>
                        <a:p>
                          <a:pPr algn="ctr">
                            <a:buNone/>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微软雅黑" panose="020B0503020204020204" charset="-122"/>
                                        <a:cs typeface="Cambria Math" panose="02040503050406030204" pitchFamily="18" charset="0"/>
                                      </a:rPr>
                                    </m:ctrlPr>
                                  </m:sSubPr>
                                  <m:e>
                                    <m:r>
                                      <a:rPr lang="en-US" altLang="zh-CN" sz="1800" i="1" smtClean="0">
                                        <a:latin typeface="Cambria Math" panose="02040503050406030204" pitchFamily="18" charset="0"/>
                                        <a:ea typeface="微软雅黑" panose="020B0503020204020204" charset="-122"/>
                                        <a:cs typeface="Cambria Math" panose="02040503050406030204" pitchFamily="18" charset="0"/>
                                      </a:rPr>
                                      <m:t>𝛾</m:t>
                                    </m:r>
                                  </m:e>
                                  <m:sub>
                                    <m:r>
                                      <a:rPr lang="en-US" altLang="zh-CN" sz="1800" b="0" i="1" smtClean="0">
                                        <a:latin typeface="Cambria Math" panose="02040503050406030204" pitchFamily="18" charset="0"/>
                                        <a:ea typeface="微软雅黑" panose="020B0503020204020204" charset="-122"/>
                                        <a:cs typeface="Cambria Math" panose="02040503050406030204" pitchFamily="18" charset="0"/>
                                      </a:rPr>
                                      <m:t>𝑠</m:t>
                                    </m:r>
                                  </m:sub>
                                </m:sSub>
                              </m:oMath>
                            </m:oMathPara>
                          </a14:m>
                          <a:endParaRPr lang="zh-CN" altLang="en-US"/>
                        </a:p>
                      </a:txBody>
                      <a:tcPr anchor="ctr"/>
                    </a:tc>
                    <a:tc hMerge="1">
                      <a:tcPr/>
                    </a:tc>
                    <a:tc hMerge="1">
                      <a:tcPr/>
                    </a:tc>
                  </a:tr>
                  <a:tr h="520065">
                    <a:tc>
                      <a:txBody>
                        <a:bodyPr/>
                        <a:lstStyle/>
                        <a:p>
                          <a:pPr algn="ctr">
                            <a:buNone/>
                          </a:pPr>
                          <a:r>
                            <a:rPr lang="en-US" altLang="zh-CN"/>
                            <a:t>52.5 MeV</a:t>
                          </a:r>
                          <a:endParaRPr lang="en-US" altLang="zh-CN"/>
                        </a:p>
                      </a:txBody>
                      <a:tcPr anchor="ctr"/>
                    </a:tc>
                    <a:tc>
                      <a:txBody>
                        <a:bodyPr/>
                        <a:lstStyle/>
                        <a:p>
                          <a:pPr algn="ctr">
                            <a:buNone/>
                          </a:pPr>
                          <a:r>
                            <a:rPr lang="en-US" altLang="zh-CN"/>
                            <a:t>0.3</a:t>
                          </a:r>
                          <a:endParaRPr lang="en-US" altLang="zh-CN"/>
                        </a:p>
                      </a:txBody>
                      <a:tcPr anchor="ctr"/>
                    </a:tc>
                    <a:tc>
                      <a:txBody>
                        <a:bodyPr/>
                        <a:lstStyle/>
                        <a:p>
                          <a:pPr algn="ctr">
                            <a:buNone/>
                          </a:pPr>
                          <a:r>
                            <a:rPr lang="en-US" altLang="zh-CN"/>
                            <a:t>1</a:t>
                          </a:r>
                          <a:endParaRPr lang="en-US" altLang="zh-CN"/>
                        </a:p>
                      </a:txBody>
                      <a:tcPr anchor="ctr"/>
                    </a:tc>
                    <a:tc>
                      <a:txBody>
                        <a:bodyPr/>
                        <a:lstStyle/>
                        <a:p>
                          <a:pPr algn="ctr">
                            <a:buNone/>
                          </a:pPr>
                          <a:r>
                            <a:rPr lang="en-US" altLang="zh-CN"/>
                            <a:t>2</a:t>
                          </a:r>
                          <a:endParaRPr lang="en-US" altLang="zh-CN"/>
                        </a:p>
                      </a:txBody>
                      <a:tcPr anchor="ctr"/>
                    </a:tc>
                  </a:tr>
                </a:tbl>
              </a:graphicData>
            </a:graphic>
          </p:graphicFrame>
        </mc:Choice>
        <mc:Fallback xmlns="">
          <p:graphicFrame>
            <p:nvGraphicFramePr>
              <p:cNvPr id="7" name="表格 6"/>
              <p:cNvGraphicFramePr/>
              <p:nvPr>
                <p:custDataLst>
                  <p:tags r:id="rId8"/>
                </p:custDataLst>
              </p:nvPr>
            </p:nvGraphicFramePr>
            <p:xfrm>
              <a:off x="354965" y="5003165"/>
              <a:ext cx="5132705" cy="1040130"/>
            </p:xfrm>
            <a:graphic>
              <a:graphicData uri="http://schemas.openxmlformats.org/drawingml/2006/table">
                <a:tbl>
                  <a:tblPr firstRow="1" bandRow="1">
                    <a:tableStyleId>{5C22544A-7EE6-4342-B048-85BDC9FD1C3A}</a:tableStyleId>
                  </a:tblPr>
                  <a:tblGrid>
                    <a:gridCol w="1435100"/>
                    <a:gridCol w="1228725"/>
                    <a:gridCol w="1310640"/>
                    <a:gridCol w="1158240"/>
                  </a:tblGrid>
                  <a:tr h="520065">
                    <a:tc>
                      <a:txBody>
                        <a:bodyPr/>
                        <a:lstStyle/>
                        <a:p>
                          <a:endParaRPr lang="zh-CN"/>
                        </a:p>
                      </a:txBody>
                      <a:tcPr anchor="ctr">
                        <a:blipFill>
                          <a:blip r:embed="rId9"/>
                        </a:blipFill>
                      </a:tcPr>
                    </a:tc>
                    <a:tc gridSpan="3">
                      <a:txBody>
                        <a:bodyPr/>
                        <a:lstStyle/>
                        <a:p>
                          <a:endParaRPr lang="zh-CN"/>
                        </a:p>
                      </a:txBody>
                      <a:tcPr anchor="ctr">
                        <a:blipFill>
                          <a:blip r:embed="rId9"/>
                        </a:blipFill>
                      </a:tcPr>
                    </a:tc>
                    <a:tc hMerge="1">
                      <a:tcPr/>
                    </a:tc>
                    <a:tc hMerge="1">
                      <a:tcPr/>
                    </a:tc>
                  </a:tr>
                  <a:tr h="520065">
                    <a:tc>
                      <a:txBody>
                        <a:bodyPr/>
                        <a:lstStyle/>
                        <a:p>
                          <a:pPr algn="ctr">
                            <a:buNone/>
                          </a:pPr>
                          <a:r>
                            <a:rPr lang="en-US" altLang="zh-CN"/>
                            <a:t>52.5 MeV</a:t>
                          </a:r>
                          <a:endParaRPr lang="en-US" altLang="zh-CN"/>
                        </a:p>
                      </a:txBody>
                      <a:tcPr anchor="ctr"/>
                    </a:tc>
                    <a:tc>
                      <a:txBody>
                        <a:bodyPr/>
                        <a:lstStyle/>
                        <a:p>
                          <a:pPr algn="ctr">
                            <a:buNone/>
                          </a:pPr>
                          <a:r>
                            <a:rPr lang="en-US" altLang="zh-CN"/>
                            <a:t>0.3</a:t>
                          </a:r>
                          <a:endParaRPr lang="en-US" altLang="zh-CN"/>
                        </a:p>
                      </a:txBody>
                      <a:tcPr anchor="ctr"/>
                    </a:tc>
                    <a:tc>
                      <a:txBody>
                        <a:bodyPr/>
                        <a:lstStyle/>
                        <a:p>
                          <a:pPr algn="ctr">
                            <a:buNone/>
                          </a:pPr>
                          <a:r>
                            <a:rPr lang="en-US" altLang="zh-CN"/>
                            <a:t>1</a:t>
                          </a:r>
                          <a:endParaRPr lang="en-US" altLang="zh-CN"/>
                        </a:p>
                      </a:txBody>
                      <a:tcPr anchor="ctr"/>
                    </a:tc>
                    <a:tc>
                      <a:txBody>
                        <a:bodyPr/>
                        <a:lstStyle/>
                        <a:p>
                          <a:pPr algn="ctr">
                            <a:buNone/>
                          </a:pPr>
                          <a:r>
                            <a:rPr lang="en-US" altLang="zh-CN"/>
                            <a:t>2</a:t>
                          </a:r>
                          <a:endParaRPr lang="en-US" altLang="zh-CN"/>
                        </a:p>
                      </a:txBody>
                      <a:tcPr anchor="ctr"/>
                    </a:tc>
                  </a:tr>
                </a:tbl>
              </a:graphicData>
            </a:graphic>
          </p:graphicFrame>
        </mc:Fallback>
      </mc:AlternateContent>
      <mc:AlternateContent xmlns:mc="http://schemas.openxmlformats.org/markup-compatibility/2006">
        <mc:Choice xmlns:a14="http://schemas.microsoft.com/office/drawing/2010/main" Requires="a14">
          <p:sp>
            <p:nvSpPr>
              <p:cNvPr id="8" name="文本框 7"/>
              <p:cNvSpPr txBox="1"/>
              <p:nvPr/>
            </p:nvSpPr>
            <p:spPr>
              <a:xfrm>
                <a:off x="7718996" y="1401064"/>
                <a:ext cx="3548380" cy="50101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cs typeface="Cambria Math" panose="02040503050406030204" pitchFamily="18" charset="0"/>
                        </a:rPr>
                        <m:t>𝐿</m:t>
                      </m:r>
                      <m:d>
                        <m:dPr>
                          <m:ctrlPr>
                            <a:rPr lang="en-US" altLang="zh-CN" sz="2400" i="1">
                              <a:latin typeface="Cambria Math" panose="02040503050406030204" pitchFamily="18" charset="0"/>
                              <a:cs typeface="Cambria Math" panose="02040503050406030204" pitchFamily="18" charset="0"/>
                            </a:rPr>
                          </m:ctrlPr>
                        </m:dPr>
                        <m:e>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𝜌</m:t>
                              </m:r>
                            </m:e>
                            <m:sub>
                              <m:r>
                                <a:rPr lang="en-US" altLang="zh-CN" sz="2400" i="1">
                                  <a:latin typeface="Cambria Math" panose="02040503050406030204" pitchFamily="18" charset="0"/>
                                  <a:cs typeface="Cambria Math" panose="02040503050406030204" pitchFamily="18" charset="0"/>
                                </a:rPr>
                                <m:t>0</m:t>
                              </m:r>
                            </m:sub>
                          </m:sSub>
                        </m:e>
                      </m:d>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3</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𝜌</m:t>
                          </m:r>
                        </m:e>
                        <m:sub>
                          <m:r>
                            <a:rPr lang="en-US" altLang="zh-CN" sz="2400" i="1">
                              <a:latin typeface="Cambria Math" panose="02040503050406030204" pitchFamily="18" charset="0"/>
                              <a:cs typeface="Cambria Math" panose="02040503050406030204" pitchFamily="18" charset="0"/>
                            </a:rPr>
                            <m:t>0</m:t>
                          </m:r>
                        </m:sub>
                      </m:sSub>
                      <m:r>
                        <a:rPr lang="en-US" altLang="zh-CN" sz="2400" i="1">
                          <a:latin typeface="Cambria Math" panose="02040503050406030204" pitchFamily="18" charset="0"/>
                          <a:cs typeface="Cambria Math" panose="02040503050406030204" pitchFamily="18" charset="0"/>
                        </a:rPr>
                        <m:t>𝑑</m:t>
                      </m:r>
                      <m:sSubSup>
                        <m:sSubSupPr>
                          <m:ctrlPr>
                            <a:rPr lang="en-US" altLang="zh-CN" sz="2400" i="1">
                              <a:latin typeface="Cambria Math" panose="02040503050406030204" pitchFamily="18" charset="0"/>
                              <a:ea typeface="黑体" panose="02010609060101010101" charset="-122"/>
                              <a:cs typeface="Cambria Math" panose="02040503050406030204" pitchFamily="18" charset="0"/>
                            </a:rPr>
                          </m:ctrlPr>
                        </m:sSubSupPr>
                        <m:e>
                          <m:r>
                            <a:rPr lang="en-US" altLang="zh-CN" sz="2400" i="1">
                              <a:latin typeface="Cambria Math" panose="02040503050406030204" pitchFamily="18" charset="0"/>
                              <a:ea typeface="黑体" panose="02010609060101010101" charset="-122"/>
                              <a:cs typeface="Cambria Math" panose="02040503050406030204" pitchFamily="18" charset="0"/>
                            </a:rPr>
                            <m:t>𝐸</m:t>
                          </m:r>
                        </m:e>
                        <m:sub>
                          <m:r>
                            <a:rPr lang="en-US" altLang="zh-CN" sz="2400" i="1">
                              <a:latin typeface="Cambria Math" panose="02040503050406030204" pitchFamily="18" charset="0"/>
                              <a:ea typeface="黑体" panose="02010609060101010101" charset="-122"/>
                              <a:cs typeface="Cambria Math" panose="02040503050406030204" pitchFamily="18" charset="0"/>
                            </a:rPr>
                            <m:t>𝑠𝑦𝑚</m:t>
                          </m:r>
                        </m:sub>
                        <m:sup>
                          <m:r>
                            <a:rPr lang="en-US" altLang="zh-CN" sz="2400" i="1">
                              <a:latin typeface="Cambria Math" panose="02040503050406030204" pitchFamily="18" charset="0"/>
                              <a:ea typeface="MS Mincho" charset="0"/>
                              <a:cs typeface="Cambria Math" panose="02040503050406030204" pitchFamily="18" charset="0"/>
                            </a:rPr>
                            <m:t> </m:t>
                          </m:r>
                        </m:sup>
                      </m:sSubSup>
                      <m:d>
                        <m:dPr>
                          <m:ctrlPr>
                            <a:rPr lang="en-US" altLang="zh-CN" sz="2400" i="1">
                              <a:latin typeface="Cambria Math" panose="02040503050406030204" pitchFamily="18" charset="0"/>
                              <a:ea typeface="黑体" panose="02010609060101010101" charset="-122"/>
                              <a:cs typeface="Cambria Math" panose="02040503050406030204" pitchFamily="18" charset="0"/>
                            </a:rPr>
                          </m:ctrlPr>
                        </m:dPr>
                        <m:e>
                          <m:r>
                            <a:rPr lang="zh-CN" altLang="en-US" sz="2400" i="1">
                              <a:latin typeface="Cambria Math" panose="02040503050406030204" pitchFamily="18" charset="0"/>
                              <a:ea typeface="MS Mincho" charset="0"/>
                              <a:cs typeface="Cambria Math" panose="02040503050406030204" pitchFamily="18" charset="0"/>
                            </a:rPr>
                            <m:t>𝜌</m:t>
                          </m:r>
                        </m:e>
                      </m:d>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ea typeface="MS Mincho" charset="0"/>
                          <a:cs typeface="Cambria Math" panose="02040503050406030204" pitchFamily="18" charset="0"/>
                        </a:rPr>
                        <m:t>𝑑</m:t>
                      </m:r>
                      <m:r>
                        <a:rPr lang="en-US" altLang="zh-CN" sz="2400" i="1">
                          <a:latin typeface="Cambria Math" panose="02040503050406030204" pitchFamily="18" charset="0"/>
                          <a:ea typeface="MS Mincho" charset="0"/>
                          <a:cs typeface="Cambria Math" panose="02040503050406030204" pitchFamily="18" charset="0"/>
                        </a:rPr>
                        <m:t>𝜌</m:t>
                      </m:r>
                    </m:oMath>
                  </m:oMathPara>
                </a14:m>
                <a:endParaRPr lang="en-US" altLang="zh-CN" sz="2400" i="1">
                  <a:latin typeface="Cambria Math" panose="02040503050406030204" pitchFamily="18" charset="0"/>
                  <a:ea typeface="MS Mincho" charset="0"/>
                  <a:cs typeface="Cambria Math" panose="020405030504060302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7718996" y="1401064"/>
                <a:ext cx="3548380" cy="501015"/>
              </a:xfrm>
              <a:prstGeom prst="rect">
                <a:avLst/>
              </a:prstGeom>
              <a:blipFill rotWithShape="1">
                <a:blip r:embed="rId10"/>
                <a:stretch>
                  <a:fillRect l="-16" t="-51" r="16" b="51"/>
                </a:stretch>
              </a:blipFill>
            </p:spPr>
            <p:txBody>
              <a:bodyPr/>
              <a:lstStyle/>
              <a:p>
                <a:r>
                  <a:rPr lang="zh-CN" altLang="en-US">
                    <a:noFill/>
                  </a:rPr>
                  <a:t> </a:t>
                </a:r>
              </a:p>
            </p:txBody>
          </p:sp>
        </mc:Fallback>
      </mc:AlternateContent>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1"/>
    </p:custDataLst>
  </p:cSld>
  <p:clrMapOvr>
    <a:masterClrMapping/>
  </p:clrMapOvr>
  <p:timing>
    <p:tnLst>
      <p:par>
        <p:cTn id="1" dur="indefinite" restart="never" nodeType="tmRoot"/>
      </p:par>
    </p:tnLst>
    <p:bldLst>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1830" y="426085"/>
            <a:ext cx="5767705" cy="445135"/>
          </a:xfrm>
        </p:spPr>
        <p:txBody>
          <a:bodyPr anchor="b" anchorCtr="0">
            <a:normAutofit/>
          </a:bodyPr>
          <a:lstStyle/>
          <a:p>
            <a:pPr algn="ctr"/>
            <a:r>
              <a:rPr lang="zh-CN" altLang="en-US" sz="2200" b="1">
                <a:latin typeface="黑体" panose="02010609060101010101" charset="-122"/>
                <a:ea typeface="黑体" panose="02010609060101010101" charset="-122"/>
              </a:rPr>
              <a:t>结果与讨论</a:t>
            </a:r>
            <a:endParaRPr lang="zh-CN" altLang="en-US" sz="2200" b="1">
              <a:solidFill>
                <a:schemeClr val="tx1"/>
              </a:solidFill>
              <a:latin typeface="Times New Roman" panose="02020603050405020304" charset="0"/>
              <a:ea typeface="黑体" panose="02010609060101010101" charset="-122"/>
              <a:cs typeface="Times New Roman" panose="02020603050405020304" charset="0"/>
              <a:sym typeface="+mn-ea"/>
            </a:endParaRPr>
          </a:p>
        </p:txBody>
      </p:sp>
      <p:cxnSp>
        <p:nvCxnSpPr>
          <p:cNvPr id="6" name="直接连接符 5"/>
          <p:cNvCxnSpPr/>
          <p:nvPr>
            <p:custDataLst>
              <p:tags r:id="rId2"/>
            </p:custDataLst>
          </p:nvPr>
        </p:nvCxnSpPr>
        <p:spPr>
          <a:xfrm>
            <a:off x="9525" y="833120"/>
            <a:ext cx="12210415" cy="13970"/>
          </a:xfrm>
          <a:prstGeom prst="line">
            <a:avLst/>
          </a:prstGeom>
          <a:noFill/>
          <a:ln w="19050" cap="flat" cmpd="sng" algn="ctr">
            <a:solidFill>
              <a:schemeClr val="accent1"/>
            </a:solidFill>
            <a:prstDash val="solid"/>
            <a:miter lim="800000"/>
          </a:ln>
          <a:effectLst/>
        </p:spPr>
      </p:cxnSp>
      <p:sp>
        <p:nvSpPr>
          <p:cNvPr id="9" name="文本框 8"/>
          <p:cNvSpPr txBox="1"/>
          <p:nvPr/>
        </p:nvSpPr>
        <p:spPr>
          <a:xfrm>
            <a:off x="247650" y="3971925"/>
            <a:ext cx="4224020" cy="1753235"/>
          </a:xfrm>
          <a:prstGeom prst="rect">
            <a:avLst/>
          </a:prstGeom>
          <a:noFill/>
        </p:spPr>
        <p:txBody>
          <a:bodyPr wrap="square" rtlCol="0">
            <a:spAutoFit/>
          </a:bodyPr>
          <a:lstStyle/>
          <a:p>
            <a:pPr marL="342900" indent="-342900" fontAlgn="auto">
              <a:lnSpc>
                <a:spcPct val="150000"/>
              </a:lnSpc>
              <a:buClr>
                <a:srgbClr val="FF0000"/>
              </a:buClr>
              <a:buFont typeface="+mj-ea"/>
              <a:buAutoNum type="circleNumDbPlain"/>
            </a:pPr>
            <a:r>
              <a:rPr lang="zh-CN" altLang="en-US">
                <a:latin typeface="Times New Roman" panose="02020603050405020304" charset="0"/>
                <a:ea typeface="黑体" panose="02010609060101010101" charset="-122"/>
                <a:cs typeface="Times New Roman" panose="02020603050405020304" charset="0"/>
              </a:rPr>
              <a:t>在高动能 (E</a:t>
            </a:r>
            <a:r>
              <a:rPr lang="zh-CN" altLang="en-US" baseline="-25000">
                <a:latin typeface="Times New Roman" panose="02020603050405020304" charset="0"/>
                <a:ea typeface="黑体" panose="02010609060101010101" charset="-122"/>
                <a:cs typeface="Times New Roman" panose="02020603050405020304" charset="0"/>
              </a:rPr>
              <a:t>kin</a:t>
            </a:r>
            <a:r>
              <a:rPr lang="zh-CN" altLang="en-US">
                <a:latin typeface="Times New Roman" panose="02020603050405020304" charset="0"/>
                <a:ea typeface="黑体" panose="02010609060101010101" charset="-122"/>
                <a:cs typeface="Times New Roman" panose="02020603050405020304" charset="0"/>
              </a:rPr>
              <a:t> ≥ 150 MeV) 下，高密度区域 (1.2ρ</a:t>
            </a:r>
            <a:r>
              <a:rPr lang="zh-CN" altLang="en-US" baseline="-25000">
                <a:latin typeface="Times New Roman" panose="02020603050405020304" charset="0"/>
                <a:ea typeface="黑体" panose="02010609060101010101" charset="-122"/>
                <a:cs typeface="Times New Roman" panose="02020603050405020304" charset="0"/>
              </a:rPr>
              <a:t>0</a:t>
            </a:r>
            <a:r>
              <a:rPr lang="zh-CN" altLang="en-US">
                <a:latin typeface="Times New Roman" panose="02020603050405020304" charset="0"/>
                <a:ea typeface="黑体" panose="02010609060101010101" charset="-122"/>
                <a:cs typeface="Times New Roman" panose="02020603050405020304" charset="0"/>
              </a:rPr>
              <a:t>-1.8ρ</a:t>
            </a:r>
            <a:r>
              <a:rPr lang="zh-CN" altLang="en-US" baseline="-25000">
                <a:latin typeface="Times New Roman" panose="02020603050405020304" charset="0"/>
                <a:ea typeface="黑体" panose="02010609060101010101" charset="-122"/>
                <a:cs typeface="Times New Roman" panose="02020603050405020304" charset="0"/>
              </a:rPr>
              <a:t>0</a:t>
            </a:r>
            <a:r>
              <a:rPr lang="zh-CN" altLang="en-US">
                <a:latin typeface="Times New Roman" panose="02020603050405020304" charset="0"/>
                <a:ea typeface="黑体" panose="02010609060101010101" charset="-122"/>
                <a:cs typeface="Times New Roman" panose="02020603050405020304" charset="0"/>
              </a:rPr>
              <a:t>) 下对称能对中质比(n/p) 的影响非常明显，该效应约为 35%</a:t>
            </a:r>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p:txBody>
      </p:sp>
      <p:sp>
        <p:nvSpPr>
          <p:cNvPr id="2" name="文本框 1"/>
          <p:cNvSpPr txBox="1"/>
          <p:nvPr/>
        </p:nvSpPr>
        <p:spPr>
          <a:xfrm>
            <a:off x="5113020" y="3971925"/>
            <a:ext cx="6868795" cy="1630045"/>
          </a:xfrm>
          <a:prstGeom prst="rect">
            <a:avLst/>
          </a:prstGeom>
          <a:noFill/>
        </p:spPr>
        <p:txBody>
          <a:bodyPr wrap="square" rtlCol="0">
            <a:spAutoFit/>
          </a:bodyPr>
          <a:p>
            <a:pPr marL="342900" indent="-342900" fontAlgn="auto">
              <a:buClr>
                <a:srgbClr val="FF0000"/>
              </a:buClr>
              <a:buFont typeface="+mj-ea"/>
              <a:buAutoNum type="circleNumDbPlain" startAt="2"/>
            </a:pPr>
            <a:r>
              <a:rPr lang="zh-CN" altLang="en-US" sz="2000">
                <a:latin typeface="Times New Roman" panose="02020603050405020304" charset="0"/>
                <a:ea typeface="黑体" panose="02010609060101010101" charset="-122"/>
                <a:cs typeface="Times New Roman" panose="02020603050405020304" charset="0"/>
              </a:rPr>
              <a:t>末态下硬的对称能的</a:t>
            </a:r>
            <a:r>
              <a:rPr lang="en-US" altLang="zh-CN" sz="2000">
                <a:latin typeface="Times New Roman" panose="02020603050405020304" charset="0"/>
                <a:ea typeface="黑体" panose="02010609060101010101" charset="-122"/>
                <a:cs typeface="Times New Roman" panose="02020603050405020304" charset="0"/>
              </a:rPr>
              <a:t> </a:t>
            </a:r>
            <a:r>
              <a:rPr lang="zh-CN" altLang="en-US" sz="2000">
                <a:latin typeface="Times New Roman" panose="02020603050405020304" charset="0"/>
                <a:ea typeface="黑体" panose="02010609060101010101" charset="-122"/>
                <a:cs typeface="Times New Roman" panose="02020603050405020304" charset="0"/>
              </a:rPr>
              <a:t>n/p 比值大于软的对称能。从反应体系上来看，在高动能下 (E</a:t>
            </a:r>
            <a:r>
              <a:rPr lang="zh-CN" altLang="en-US" sz="2000" baseline="-25000">
                <a:latin typeface="Times New Roman" panose="02020603050405020304" charset="0"/>
                <a:ea typeface="黑体" panose="02010609060101010101" charset="-122"/>
                <a:cs typeface="Times New Roman" panose="02020603050405020304" charset="0"/>
              </a:rPr>
              <a:t>kin</a:t>
            </a:r>
            <a:r>
              <a:rPr lang="zh-CN" altLang="en-US" sz="2000">
                <a:latin typeface="Times New Roman" panose="02020603050405020304" charset="0"/>
                <a:ea typeface="黑体" panose="02010609060101010101" charset="-122"/>
                <a:cs typeface="Times New Roman" panose="02020603050405020304" charset="0"/>
              </a:rPr>
              <a:t> ≥ 100 MeV) 丰中子体系的对称能效应随着动能的增加而增加，其效应在 10%~15%；而对称系统的对称能效应不如丰中子体系那么显著，最大只有 10% 左右。</a:t>
            </a:r>
            <a:endParaRPr lang="zh-CN" altLang="en-US" sz="2000">
              <a:latin typeface="Times New Roman" panose="02020603050405020304" charset="0"/>
              <a:ea typeface="黑体" panose="02010609060101010101" charset="-122"/>
              <a:cs typeface="Times New Roman" panose="02020603050405020304" charset="0"/>
            </a:endParaRPr>
          </a:p>
        </p:txBody>
      </p:sp>
      <p:sp>
        <p:nvSpPr>
          <p:cNvPr id="10" name="文本框 9"/>
          <p:cNvSpPr txBox="1"/>
          <p:nvPr/>
        </p:nvSpPr>
        <p:spPr>
          <a:xfrm>
            <a:off x="1484630" y="5593080"/>
            <a:ext cx="4676775" cy="923290"/>
          </a:xfrm>
          <a:prstGeom prst="rect">
            <a:avLst/>
          </a:prstGeom>
          <a:noFill/>
        </p:spPr>
        <p:txBody>
          <a:bodyPr wrap="square" rtlCol="0">
            <a:noAutofit/>
          </a:bodyPr>
          <a:p>
            <a:pPr marL="342900" indent="-342900" fontAlgn="auto">
              <a:lnSpc>
                <a:spcPct val="150000"/>
              </a:lnSpc>
              <a:buClr>
                <a:srgbClr val="FF0000"/>
              </a:buClr>
              <a:buFont typeface="+mj-ea"/>
              <a:buAutoNum type="circleNumDbPlain" startAt="3"/>
            </a:pPr>
            <a:r>
              <a:rPr lang="en-US" altLang="zh-CN">
                <a:latin typeface="Times New Roman" panose="02020603050405020304" charset="0"/>
                <a:ea typeface="黑体" panose="02010609060101010101" charset="-122"/>
                <a:cs typeface="Times New Roman" panose="02020603050405020304" charset="0"/>
              </a:rPr>
              <a:t>在高动能下 (E</a:t>
            </a:r>
            <a:r>
              <a:rPr lang="en-US" altLang="zh-CN" baseline="-25000">
                <a:latin typeface="Times New Roman" panose="02020603050405020304" charset="0"/>
                <a:ea typeface="黑体" panose="02010609060101010101" charset="-122"/>
                <a:cs typeface="Times New Roman" panose="02020603050405020304" charset="0"/>
              </a:rPr>
              <a:t>kin</a:t>
            </a:r>
            <a:r>
              <a:rPr lang="en-US" altLang="zh-CN">
                <a:latin typeface="Times New Roman" panose="02020603050405020304" charset="0"/>
                <a:ea typeface="黑体" panose="02010609060101010101" charset="-122"/>
                <a:cs typeface="Times New Roman" panose="02020603050405020304" charset="0"/>
              </a:rPr>
              <a:t> ≥ 100 MeV)，对称能对 DR 的影响很显著，其效应大约在 10%</a:t>
            </a:r>
            <a:r>
              <a:rPr lang="en-US" altLang="zh-CN">
                <a:latin typeface="Times New Roman" panose="02020603050405020304" charset="0"/>
                <a:ea typeface="黑体" panose="02010609060101010101" charset="-122"/>
                <a:cs typeface="Times New Roman" panose="02020603050405020304" charset="0"/>
              </a:rPr>
              <a:t>。</a:t>
            </a:r>
            <a:endParaRPr lang="en-US" altLang="zh-CN">
              <a:latin typeface="Times New Roman" panose="02020603050405020304" charset="0"/>
              <a:ea typeface="黑体" panose="02010609060101010101" charset="-122"/>
              <a:cs typeface="Times New Roman" panose="02020603050405020304" charset="0"/>
            </a:endParaRPr>
          </a:p>
        </p:txBody>
      </p:sp>
      <p:sp>
        <p:nvSpPr>
          <p:cNvPr id="13" name="灯片编号占位符 12"/>
          <p:cNvSpPr>
            <a:spLocks noGrp="1"/>
          </p:cNvSpPr>
          <p:nvPr>
            <p:ph type="sldNum" sz="quarter" idx="12"/>
          </p:nvPr>
        </p:nvSpPr>
        <p:spPr/>
        <p:txBody>
          <a:bodyPr/>
          <a:p>
            <a:fld id="{49AE70B2-8BF9-45C0-BB95-33D1B9D3A854}" type="slidenum">
              <a:rPr lang="zh-CN" altLang="en-US" smtClean="0"/>
            </a:fld>
            <a:endParaRPr lang="zh-CN" altLang="en-US"/>
          </a:p>
        </p:txBody>
      </p:sp>
      <p:pic>
        <p:nvPicPr>
          <p:cNvPr id="4" name="图片 3" descr="3"/>
          <p:cNvPicPr>
            <a:picLocks noChangeAspect="1"/>
          </p:cNvPicPr>
          <p:nvPr/>
        </p:nvPicPr>
        <p:blipFill>
          <a:blip r:embed="rId3"/>
          <a:stretch>
            <a:fillRect/>
          </a:stretch>
        </p:blipFill>
        <p:spPr>
          <a:xfrm>
            <a:off x="247650" y="968375"/>
            <a:ext cx="4564380" cy="2920365"/>
          </a:xfrm>
          <a:prstGeom prst="rect">
            <a:avLst/>
          </a:prstGeom>
        </p:spPr>
      </p:pic>
      <p:pic>
        <p:nvPicPr>
          <p:cNvPr id="11" name="图片 10" descr="4"/>
          <p:cNvPicPr>
            <a:picLocks noChangeAspect="1"/>
          </p:cNvPicPr>
          <p:nvPr/>
        </p:nvPicPr>
        <p:blipFill>
          <a:blip r:embed="rId4"/>
          <a:stretch>
            <a:fillRect/>
          </a:stretch>
        </p:blipFill>
        <p:spPr>
          <a:xfrm>
            <a:off x="5017770" y="968375"/>
            <a:ext cx="6964045" cy="2918460"/>
          </a:xfrm>
          <a:prstGeom prst="rect">
            <a:avLst/>
          </a:prstGeom>
        </p:spPr>
      </p:pic>
      <p:pic>
        <p:nvPicPr>
          <p:cNvPr id="12" name="图片 11" descr="5"/>
          <p:cNvPicPr>
            <a:picLocks noChangeAspect="1"/>
          </p:cNvPicPr>
          <p:nvPr/>
        </p:nvPicPr>
        <p:blipFill>
          <a:blip r:embed="rId5"/>
          <a:stretch>
            <a:fillRect/>
          </a:stretch>
        </p:blipFill>
        <p:spPr>
          <a:xfrm>
            <a:off x="6161405" y="1804035"/>
            <a:ext cx="5455285" cy="426339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 grpId="0"/>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1830" y="449580"/>
            <a:ext cx="5767705" cy="407035"/>
          </a:xfrm>
        </p:spPr>
        <p:txBody>
          <a:bodyPr anchor="b" anchorCtr="0">
            <a:normAutofit fontScale="90000"/>
          </a:bodyPr>
          <a:lstStyle/>
          <a:p>
            <a:pPr algn="ctr"/>
            <a:r>
              <a:rPr lang="zh-CN" altLang="en-US" sz="2200" b="1">
                <a:latin typeface="黑体" panose="02010609060101010101" charset="-122"/>
                <a:ea typeface="黑体" panose="02010609060101010101" charset="-122"/>
              </a:rPr>
              <a:t>结果与讨论</a:t>
            </a:r>
            <a:endParaRPr lang="en-US" altLang="zh-CN" sz="2200" b="1">
              <a:latin typeface="黑体" panose="02010609060101010101" charset="-122"/>
              <a:ea typeface="黑体" panose="02010609060101010101" charset="-122"/>
            </a:endParaRPr>
          </a:p>
        </p:txBody>
      </p:sp>
      <p:cxnSp>
        <p:nvCxnSpPr>
          <p:cNvPr id="6" name="直接连接符 5"/>
          <p:cNvCxnSpPr/>
          <p:nvPr>
            <p:custDataLst>
              <p:tags r:id="rId2"/>
            </p:custDataLst>
          </p:nvPr>
        </p:nvCxnSpPr>
        <p:spPr>
          <a:xfrm flipV="1">
            <a:off x="9525" y="818515"/>
            <a:ext cx="12182475" cy="33655"/>
          </a:xfrm>
          <a:prstGeom prst="line">
            <a:avLst/>
          </a:prstGeom>
          <a:noFill/>
          <a:ln w="19050" cap="flat" cmpd="sng" algn="ctr">
            <a:solidFill>
              <a:schemeClr val="accent1"/>
            </a:solidFill>
            <a:prstDash val="solid"/>
            <a:miter lim="800000"/>
          </a:ln>
          <a:effectLst/>
        </p:spPr>
      </p:cxnSp>
      <p:sp>
        <p:nvSpPr>
          <p:cNvPr id="8" name="文本框 7"/>
          <p:cNvSpPr txBox="1"/>
          <p:nvPr/>
        </p:nvSpPr>
        <p:spPr>
          <a:xfrm>
            <a:off x="237490" y="5012055"/>
            <a:ext cx="5433695" cy="1476375"/>
          </a:xfrm>
          <a:prstGeom prst="rect">
            <a:avLst/>
          </a:prstGeom>
          <a:noFill/>
        </p:spPr>
        <p:txBody>
          <a:bodyPr wrap="square" rtlCol="0">
            <a:spAutoFit/>
          </a:bodyPr>
          <a:lstStyle/>
          <a:p>
            <a:pPr marL="342900" indent="-342900" fontAlgn="auto">
              <a:lnSpc>
                <a:spcPct val="150000"/>
              </a:lnSpc>
              <a:buClr>
                <a:srgbClr val="FF0000"/>
              </a:buClr>
              <a:buFont typeface="+mj-ea"/>
              <a:buAutoNum type="circleNumDbPlain"/>
            </a:pPr>
            <a:r>
              <a:rPr lang="zh-CN" altLang="en-US" sz="2000">
                <a:latin typeface="Times New Roman" panose="02020603050405020304" charset="0"/>
                <a:ea typeface="黑体" panose="02010609060101010101" charset="-122"/>
                <a:cs typeface="Times New Roman" panose="02020603050405020304" charset="0"/>
              </a:rPr>
              <a:t>对称能在高动能 (E</a:t>
            </a:r>
            <a:r>
              <a:rPr lang="zh-CN" altLang="en-US" sz="2000" baseline="-25000">
                <a:latin typeface="Times New Roman" panose="02020603050405020304" charset="0"/>
                <a:ea typeface="黑体" panose="02010609060101010101" charset="-122"/>
                <a:cs typeface="Times New Roman" panose="02020603050405020304" charset="0"/>
              </a:rPr>
              <a:t>kin</a:t>
            </a:r>
            <a:r>
              <a:rPr lang="zh-CN" altLang="en-US" sz="2000">
                <a:latin typeface="Times New Roman" panose="02020603050405020304" charset="0"/>
                <a:ea typeface="黑体" panose="02010609060101010101" charset="-122"/>
                <a:cs typeface="Times New Roman" panose="02020603050405020304" charset="0"/>
              </a:rPr>
              <a:t> ≥ 150 MeV) 下，低密度区域(0.2ρ</a:t>
            </a:r>
            <a:r>
              <a:rPr lang="zh-CN" altLang="en-US" sz="2000" baseline="-25000">
                <a:latin typeface="Times New Roman" panose="02020603050405020304" charset="0"/>
                <a:ea typeface="黑体" panose="02010609060101010101" charset="-122"/>
                <a:cs typeface="Times New Roman" panose="02020603050405020304" charset="0"/>
              </a:rPr>
              <a:t>0</a:t>
            </a:r>
            <a:r>
              <a:rPr lang="zh-CN" altLang="en-US" sz="2000">
                <a:latin typeface="Times New Roman" panose="02020603050405020304" charset="0"/>
                <a:ea typeface="黑体" panose="02010609060101010101" charset="-122"/>
                <a:cs typeface="Times New Roman" panose="02020603050405020304" charset="0"/>
              </a:rPr>
              <a:t>-0.8ρ</a:t>
            </a:r>
            <a:r>
              <a:rPr lang="zh-CN" altLang="en-US" sz="2000" baseline="-25000">
                <a:latin typeface="Times New Roman" panose="02020603050405020304" charset="0"/>
                <a:ea typeface="黑体" panose="02010609060101010101" charset="-122"/>
                <a:cs typeface="Times New Roman" panose="02020603050405020304" charset="0"/>
              </a:rPr>
              <a:t>0</a:t>
            </a:r>
            <a:r>
              <a:rPr lang="zh-CN" altLang="en-US" sz="2000">
                <a:latin typeface="Times New Roman" panose="02020603050405020304" charset="0"/>
                <a:ea typeface="黑体" panose="02010609060101010101" charset="-122"/>
                <a:cs typeface="Times New Roman" panose="02020603050405020304" charset="0"/>
              </a:rPr>
              <a:t>) 对 π</a:t>
            </a:r>
            <a:r>
              <a:rPr lang="zh-CN" altLang="en-US" sz="2000" baseline="30000">
                <a:latin typeface="Times New Roman" panose="02020603050405020304" charset="0"/>
                <a:ea typeface="黑体" panose="02010609060101010101" charset="-122"/>
                <a:cs typeface="Times New Roman" panose="02020603050405020304" charset="0"/>
              </a:rPr>
              <a:t>−</a:t>
            </a:r>
            <a:r>
              <a:rPr lang="zh-CN" altLang="en-US" sz="2000">
                <a:latin typeface="Times New Roman" panose="02020603050405020304" charset="0"/>
                <a:ea typeface="黑体" panose="02010609060101010101" charset="-122"/>
                <a:cs typeface="Times New Roman" panose="02020603050405020304" charset="0"/>
              </a:rPr>
              <a:t>/π</a:t>
            </a:r>
            <a:r>
              <a:rPr lang="zh-CN" altLang="en-US" sz="2000" baseline="30000">
                <a:latin typeface="Times New Roman" panose="02020603050405020304" charset="0"/>
                <a:ea typeface="黑体" panose="02010609060101010101" charset="-122"/>
                <a:cs typeface="Times New Roman" panose="02020603050405020304" charset="0"/>
              </a:rPr>
              <a:t>+</a:t>
            </a:r>
            <a:r>
              <a:rPr lang="zh-CN" altLang="en-US" sz="2000">
                <a:latin typeface="Times New Roman" panose="02020603050405020304" charset="0"/>
                <a:ea typeface="黑体" panose="02010609060101010101" charset="-122"/>
                <a:cs typeface="Times New Roman" panose="02020603050405020304" charset="0"/>
              </a:rPr>
              <a:t> 的影响非常明显，该效应大约在 20% 左右。</a:t>
            </a:r>
            <a:endParaRPr lang="zh-CN" altLang="en-US" sz="2000">
              <a:latin typeface="Times New Roman" panose="02020603050405020304" charset="0"/>
              <a:ea typeface="黑体" panose="02010609060101010101" charset="-122"/>
              <a:cs typeface="Times New Roman" panose="02020603050405020304" charset="0"/>
            </a:endParaRPr>
          </a:p>
        </p:txBody>
      </p:sp>
      <p:sp>
        <p:nvSpPr>
          <p:cNvPr id="2" name="文本框 1"/>
          <p:cNvSpPr txBox="1"/>
          <p:nvPr/>
        </p:nvSpPr>
        <p:spPr>
          <a:xfrm>
            <a:off x="6571615" y="5095875"/>
            <a:ext cx="5420360" cy="1476375"/>
          </a:xfrm>
          <a:prstGeom prst="rect">
            <a:avLst/>
          </a:prstGeom>
          <a:noFill/>
        </p:spPr>
        <p:txBody>
          <a:bodyPr wrap="square" rtlCol="0">
            <a:spAutoFit/>
          </a:bodyPr>
          <a:p>
            <a:pPr marL="342900" indent="-342900" fontAlgn="auto">
              <a:lnSpc>
                <a:spcPct val="150000"/>
              </a:lnSpc>
              <a:buClr>
                <a:srgbClr val="FF0000"/>
              </a:buClr>
              <a:buFont typeface="+mj-ea"/>
              <a:buAutoNum type="circleNumDbPlain" startAt="2"/>
            </a:pPr>
            <a:r>
              <a:rPr lang="zh-CN" altLang="en-US" sz="2000">
                <a:latin typeface="Times New Roman" panose="02020603050405020304" charset="0"/>
                <a:ea typeface="黑体" panose="02010609060101010101" charset="-122"/>
                <a:cs typeface="Times New Roman" panose="02020603050405020304" charset="0"/>
                <a:sym typeface="+mn-ea"/>
              </a:rPr>
              <a:t>在1.2ρ</a:t>
            </a:r>
            <a:r>
              <a:rPr lang="zh-CN" altLang="en-US" sz="2000" baseline="-25000">
                <a:latin typeface="Times New Roman" panose="02020603050405020304" charset="0"/>
                <a:ea typeface="黑体" panose="02010609060101010101" charset="-122"/>
                <a:cs typeface="Times New Roman" panose="02020603050405020304" charset="0"/>
                <a:sym typeface="+mn-ea"/>
              </a:rPr>
              <a:t>0 </a:t>
            </a:r>
            <a:r>
              <a:rPr lang="zh-CN" altLang="en-US" sz="2000">
                <a:latin typeface="Times New Roman" panose="02020603050405020304" charset="0"/>
                <a:ea typeface="黑体" panose="02010609060101010101" charset="-122"/>
                <a:cs typeface="Times New Roman" panose="02020603050405020304" charset="0"/>
                <a:sym typeface="+mn-ea"/>
              </a:rPr>
              <a:t>到 1.8ρ</a:t>
            </a:r>
            <a:r>
              <a:rPr lang="zh-CN" altLang="en-US" sz="2000" baseline="-25000">
                <a:latin typeface="Times New Roman" panose="02020603050405020304" charset="0"/>
                <a:ea typeface="黑体" panose="02010609060101010101" charset="-122"/>
                <a:cs typeface="Times New Roman" panose="02020603050405020304" charset="0"/>
                <a:sym typeface="+mn-ea"/>
              </a:rPr>
              <a:t>0</a:t>
            </a:r>
            <a:r>
              <a:rPr lang="zh-CN" altLang="en-US" sz="2000">
                <a:latin typeface="Times New Roman" panose="02020603050405020304" charset="0"/>
                <a:ea typeface="黑体" panose="02010609060101010101" charset="-122"/>
                <a:cs typeface="Times New Roman" panose="02020603050405020304" charset="0"/>
                <a:sym typeface="+mn-ea"/>
              </a:rPr>
              <a:t> 的密度范围内在高动能 (E</a:t>
            </a:r>
            <a:r>
              <a:rPr lang="zh-CN" altLang="en-US" sz="2000" baseline="-25000">
                <a:latin typeface="Times New Roman" panose="02020603050405020304" charset="0"/>
                <a:ea typeface="黑体" panose="02010609060101010101" charset="-122"/>
                <a:cs typeface="Times New Roman" panose="02020603050405020304" charset="0"/>
                <a:sym typeface="+mn-ea"/>
              </a:rPr>
              <a:t>kin</a:t>
            </a:r>
            <a:r>
              <a:rPr lang="zh-CN" altLang="en-US" sz="2000">
                <a:latin typeface="Times New Roman" panose="02020603050405020304" charset="0"/>
                <a:ea typeface="黑体" panose="02010609060101010101" charset="-122"/>
                <a:cs typeface="Times New Roman" panose="02020603050405020304" charset="0"/>
                <a:sym typeface="+mn-ea"/>
              </a:rPr>
              <a:t> ≥ 150 MeV) 下，对 π</a:t>
            </a:r>
            <a:r>
              <a:rPr lang="zh-CN" altLang="en-US" sz="2000" baseline="30000">
                <a:latin typeface="Times New Roman" panose="02020603050405020304" charset="0"/>
                <a:ea typeface="黑体" panose="02010609060101010101" charset="-122"/>
                <a:cs typeface="Times New Roman" panose="02020603050405020304" charset="0"/>
                <a:sym typeface="+mn-ea"/>
              </a:rPr>
              <a:t>−</a:t>
            </a:r>
            <a:r>
              <a:rPr lang="zh-CN" altLang="en-US" sz="2000">
                <a:latin typeface="Times New Roman" panose="02020603050405020304" charset="0"/>
                <a:ea typeface="黑体" panose="02010609060101010101" charset="-122"/>
                <a:cs typeface="Times New Roman" panose="02020603050405020304" charset="0"/>
                <a:sym typeface="+mn-ea"/>
              </a:rPr>
              <a:t>/π</a:t>
            </a:r>
            <a:r>
              <a:rPr lang="zh-CN" altLang="en-US" sz="2000" baseline="30000">
                <a:latin typeface="Times New Roman" panose="02020603050405020304" charset="0"/>
                <a:ea typeface="黑体" panose="02010609060101010101" charset="-122"/>
                <a:cs typeface="Times New Roman" panose="02020603050405020304" charset="0"/>
                <a:sym typeface="+mn-ea"/>
              </a:rPr>
              <a:t>+</a:t>
            </a:r>
            <a:r>
              <a:rPr lang="zh-CN" altLang="en-US" sz="2000">
                <a:latin typeface="Times New Roman" panose="02020603050405020304" charset="0"/>
                <a:ea typeface="黑体" panose="02010609060101010101" charset="-122"/>
                <a:cs typeface="Times New Roman" panose="02020603050405020304" charset="0"/>
                <a:sym typeface="+mn-ea"/>
              </a:rPr>
              <a:t> 的影响非常明显，该效应可超过 30%</a:t>
            </a:r>
            <a:r>
              <a:rPr lang="zh-CN" altLang="en-US" sz="2000">
                <a:latin typeface="Times New Roman" panose="02020603050405020304" charset="0"/>
                <a:ea typeface="黑体" panose="02010609060101010101" charset="-122"/>
                <a:cs typeface="Times New Roman" panose="02020603050405020304" charset="0"/>
                <a:sym typeface="+mn-ea"/>
              </a:rPr>
              <a:t>。</a:t>
            </a:r>
            <a:endParaRPr lang="zh-CN" altLang="en-US" sz="2000">
              <a:latin typeface="Times New Roman" panose="02020603050405020304" charset="0"/>
              <a:ea typeface="黑体" panose="02010609060101010101" charset="-122"/>
              <a:cs typeface="Times New Roman" panose="02020603050405020304" charset="0"/>
              <a:sym typeface="+mn-ea"/>
            </a:endParaRPr>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pic>
        <p:nvPicPr>
          <p:cNvPr id="4" name="图片 3" descr="6"/>
          <p:cNvPicPr>
            <a:picLocks noChangeAspect="1"/>
          </p:cNvPicPr>
          <p:nvPr/>
        </p:nvPicPr>
        <p:blipFill>
          <a:blip r:embed="rId3"/>
          <a:stretch>
            <a:fillRect/>
          </a:stretch>
        </p:blipFill>
        <p:spPr>
          <a:xfrm>
            <a:off x="237490" y="929640"/>
            <a:ext cx="5283200" cy="3517900"/>
          </a:xfrm>
          <a:prstGeom prst="rect">
            <a:avLst/>
          </a:prstGeom>
        </p:spPr>
      </p:pic>
      <p:pic>
        <p:nvPicPr>
          <p:cNvPr id="9" name="图片 8" descr="7"/>
          <p:cNvPicPr>
            <a:picLocks noChangeAspect="1"/>
          </p:cNvPicPr>
          <p:nvPr/>
        </p:nvPicPr>
        <p:blipFill>
          <a:blip r:embed="rId4"/>
          <a:stretch>
            <a:fillRect/>
          </a:stretch>
        </p:blipFill>
        <p:spPr>
          <a:xfrm>
            <a:off x="5671185" y="932180"/>
            <a:ext cx="6321425" cy="413448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2465" y="425450"/>
            <a:ext cx="5767705" cy="422275"/>
          </a:xfrm>
        </p:spPr>
        <p:txBody>
          <a:bodyPr anchor="b" anchorCtr="0">
            <a:normAutofit fontScale="90000"/>
          </a:bodyPr>
          <a:lstStyle/>
          <a:p>
            <a:pPr algn="ctr"/>
            <a:r>
              <a:rPr lang="zh-CN" altLang="en-US" sz="2200" b="1">
                <a:latin typeface="黑体" panose="02010609060101010101" charset="-122"/>
                <a:ea typeface="黑体" panose="02010609060101010101" charset="-122"/>
              </a:rPr>
              <a:t>结果与讨论</a:t>
            </a:r>
            <a:endParaRPr lang="en-US" altLang="zh-CN" sz="2200" b="1">
              <a:latin typeface="黑体" panose="02010609060101010101" charset="-122"/>
              <a:ea typeface="黑体" panose="02010609060101010101" charset="-122"/>
            </a:endParaRPr>
          </a:p>
        </p:txBody>
      </p:sp>
      <p:cxnSp>
        <p:nvCxnSpPr>
          <p:cNvPr id="6" name="直接连接符 5"/>
          <p:cNvCxnSpPr/>
          <p:nvPr>
            <p:custDataLst>
              <p:tags r:id="rId2"/>
            </p:custDataLst>
          </p:nvPr>
        </p:nvCxnSpPr>
        <p:spPr>
          <a:xfrm flipV="1">
            <a:off x="19050" y="823595"/>
            <a:ext cx="12200890" cy="10795"/>
          </a:xfrm>
          <a:prstGeom prst="line">
            <a:avLst/>
          </a:prstGeom>
          <a:noFill/>
          <a:ln w="19050" cap="flat" cmpd="sng" algn="ctr">
            <a:solidFill>
              <a:schemeClr val="accent1"/>
            </a:solidFill>
            <a:prstDash val="solid"/>
            <a:miter lim="800000"/>
          </a:ln>
          <a:effectLst/>
        </p:spPr>
      </p:cxnSp>
      <p:sp>
        <p:nvSpPr>
          <p:cNvPr id="9" name="文本框 8"/>
          <p:cNvSpPr txBox="1"/>
          <p:nvPr/>
        </p:nvSpPr>
        <p:spPr>
          <a:xfrm>
            <a:off x="109220" y="1443355"/>
            <a:ext cx="3705225" cy="2280920"/>
          </a:xfrm>
          <a:prstGeom prst="rect">
            <a:avLst/>
          </a:prstGeom>
          <a:noFill/>
        </p:spPr>
        <p:txBody>
          <a:bodyPr wrap="square" rtlCol="0">
            <a:noAutofit/>
          </a:bodyPr>
          <a:lstStyle/>
          <a:p>
            <a:pPr indent="0">
              <a:buNone/>
            </a:pPr>
            <a:endParaRPr lang="en-US" altLang="zh-CN" sz="2400">
              <a:latin typeface="Times New Roman" panose="02020603050405020304" charset="0"/>
              <a:ea typeface="黑体" panose="02010609060101010101" charset="-122"/>
              <a:cs typeface="Times New Roman" panose="02020603050405020304" charset="0"/>
            </a:endParaRPr>
          </a:p>
          <a:p>
            <a:pPr marL="457200" indent="-457200">
              <a:buClr>
                <a:srgbClr val="FF0000"/>
              </a:buClr>
              <a:buFont typeface="+mj-lt"/>
              <a:buAutoNum type="arabicPeriod"/>
            </a:pPr>
            <a:r>
              <a:rPr lang="en-US" altLang="zh-CN" sz="2400">
                <a:latin typeface="Times New Roman" panose="02020603050405020304" charset="0"/>
                <a:ea typeface="黑体" panose="02010609060101010101" charset="-122"/>
                <a:cs typeface="Times New Roman" panose="02020603050405020304" charset="0"/>
              </a:rPr>
              <a:t>从图中可以看出，对称能对 π</a:t>
            </a:r>
            <a:r>
              <a:rPr lang="en-US" altLang="zh-CN" sz="2400" baseline="30000">
                <a:latin typeface="Times New Roman" panose="02020603050405020304" charset="0"/>
                <a:ea typeface="黑体" panose="02010609060101010101" charset="-122"/>
                <a:cs typeface="Times New Roman" panose="02020603050405020304" charset="0"/>
              </a:rPr>
              <a:t>−</a:t>
            </a:r>
            <a:r>
              <a:rPr lang="en-US" altLang="zh-CN" sz="2400">
                <a:latin typeface="Times New Roman" panose="02020603050405020304" charset="0"/>
                <a:ea typeface="黑体" panose="02010609060101010101" charset="-122"/>
                <a:cs typeface="Times New Roman" panose="02020603050405020304" charset="0"/>
              </a:rPr>
              <a:t> 介子的影响是明显的，特别是在高动量尾部，但对 π</a:t>
            </a:r>
            <a:r>
              <a:rPr lang="en-US" altLang="zh-CN" sz="2400" baseline="30000">
                <a:latin typeface="Times New Roman" panose="02020603050405020304" charset="0"/>
                <a:ea typeface="黑体" panose="02010609060101010101" charset="-122"/>
                <a:cs typeface="Times New Roman" panose="02020603050405020304" charset="0"/>
              </a:rPr>
              <a:t>+</a:t>
            </a:r>
            <a:r>
              <a:rPr lang="en-US" altLang="zh-CN" sz="2400">
                <a:latin typeface="Times New Roman" panose="02020603050405020304" charset="0"/>
                <a:ea typeface="黑体" panose="02010609060101010101" charset="-122"/>
                <a:cs typeface="Times New Roman" panose="02020603050405020304" charset="0"/>
              </a:rPr>
              <a:t> 介子几乎没有影响。</a:t>
            </a:r>
            <a:endParaRPr lang="en-US" altLang="zh-CN" sz="2400">
              <a:latin typeface="Times New Roman" panose="02020603050405020304" charset="0"/>
              <a:ea typeface="黑体" panose="02010609060101010101" charset="-122"/>
              <a:cs typeface="Times New Roman" panose="02020603050405020304" charset="0"/>
            </a:endParaRPr>
          </a:p>
        </p:txBody>
      </p:sp>
      <p:sp>
        <p:nvSpPr>
          <p:cNvPr id="10" name="文本框 9"/>
          <p:cNvSpPr txBox="1"/>
          <p:nvPr/>
        </p:nvSpPr>
        <p:spPr>
          <a:xfrm>
            <a:off x="0" y="4722495"/>
            <a:ext cx="5125085" cy="956945"/>
          </a:xfrm>
          <a:prstGeom prst="rect">
            <a:avLst/>
          </a:prstGeom>
          <a:noFill/>
        </p:spPr>
        <p:txBody>
          <a:bodyPr wrap="square" rtlCol="0">
            <a:noAutofit/>
          </a:bodyPr>
          <a:lstStyle/>
          <a:p>
            <a:pPr marL="457200" indent="-457200">
              <a:buClr>
                <a:srgbClr val="FF0000"/>
              </a:buClr>
              <a:buFont typeface="+mj-lt"/>
              <a:buAutoNum type="arabicPeriod" startAt="2"/>
            </a:pPr>
            <a:r>
              <a:rPr lang="en-US" altLang="zh-CN" sz="2000">
                <a:latin typeface="Times New Roman" panose="02020603050405020304" charset="0"/>
                <a:ea typeface="黑体" panose="02010609060101010101" charset="-122"/>
                <a:cs typeface="Times New Roman" panose="02020603050405020304" charset="0"/>
                <a:sym typeface="+mn-ea"/>
              </a:rPr>
              <a:t>在高横向动量(p</a:t>
            </a:r>
            <a:r>
              <a:rPr lang="en-US" altLang="zh-CN" sz="2000" baseline="-25000">
                <a:latin typeface="Times New Roman" panose="02020603050405020304" charset="0"/>
                <a:ea typeface="黑体" panose="02010609060101010101" charset="-122"/>
                <a:cs typeface="Times New Roman" panose="02020603050405020304" charset="0"/>
                <a:sym typeface="+mn-ea"/>
              </a:rPr>
              <a:t>T</a:t>
            </a:r>
            <a:r>
              <a:rPr lang="en-US" altLang="zh-CN" sz="2000">
                <a:latin typeface="Times New Roman" panose="02020603050405020304" charset="0"/>
                <a:ea typeface="黑体" panose="02010609060101010101" charset="-122"/>
                <a:cs typeface="Times New Roman" panose="02020603050405020304" charset="0"/>
                <a:sym typeface="+mn-ea"/>
              </a:rPr>
              <a:t> ≥ 150 MeV/c) 下，DR 对对称能表现出显著的敏感性，其效应约为 20%</a:t>
            </a:r>
            <a:r>
              <a:rPr lang="zh-CN" altLang="en-US" sz="2000">
                <a:latin typeface="Times New Roman" panose="02020603050405020304" charset="0"/>
                <a:ea typeface="黑体" panose="02010609060101010101" charset="-122"/>
                <a:cs typeface="Times New Roman" panose="02020603050405020304" charset="0"/>
                <a:sym typeface="+mn-ea"/>
              </a:rPr>
              <a:t>。</a:t>
            </a:r>
            <a:endParaRPr lang="zh-CN" altLang="en-US" sz="2000">
              <a:latin typeface="Times New Roman" panose="02020603050405020304" charset="0"/>
              <a:ea typeface="黑体" panose="02010609060101010101" charset="-122"/>
              <a:cs typeface="Times New Roman" panose="02020603050405020304" charset="0"/>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4925695" y="6350000"/>
            <a:ext cx="6107430" cy="460375"/>
          </a:xfrm>
          <a:prstGeom prst="rect">
            <a:avLst/>
          </a:prstGeom>
          <a:noFill/>
        </p:spPr>
        <p:txBody>
          <a:bodyPr wrap="square" rtlCol="0">
            <a:spAutoFit/>
          </a:bodyPr>
          <a:p>
            <a:r>
              <a:rPr lang="zh-CN" altLang="en-US" sz="1200">
                <a:latin typeface="Times New Roman" panose="02020603050405020304" charset="0"/>
                <a:cs typeface="Times New Roman" panose="02020603050405020304" charset="0"/>
              </a:rPr>
              <a:t>Estee J, et al. Probing the Symmetry Energy with the Spectral Pion Ratio[J]. </a:t>
            </a:r>
            <a:r>
              <a:rPr lang="zh-CN" altLang="en-US" sz="1200">
                <a:solidFill>
                  <a:srgbClr val="FF0000"/>
                </a:solidFill>
                <a:latin typeface="Times New Roman" panose="02020603050405020304" charset="0"/>
                <a:cs typeface="Times New Roman" panose="02020603050405020304" charset="0"/>
              </a:rPr>
              <a:t>Phys Rev Lett, 2021,</a:t>
            </a:r>
            <a:r>
              <a:rPr lang="zh-CN" altLang="en-US" sz="1200">
                <a:latin typeface="Times New Roman" panose="02020603050405020304" charset="0"/>
                <a:cs typeface="Times New Roman" panose="02020603050405020304" charset="0"/>
              </a:rPr>
              <a:t> </a:t>
            </a:r>
            <a:r>
              <a:rPr lang="zh-CN" altLang="en-US" sz="1200">
                <a:solidFill>
                  <a:srgbClr val="FF0000"/>
                </a:solidFill>
                <a:latin typeface="Times New Roman" panose="02020603050405020304" charset="0"/>
                <a:cs typeface="Times New Roman" panose="02020603050405020304" charset="0"/>
              </a:rPr>
              <a:t>126: 162701</a:t>
            </a:r>
            <a:r>
              <a:rPr lang="en-US" altLang="zh-CN" sz="1200">
                <a:solidFill>
                  <a:schemeClr val="tx1"/>
                </a:solidFill>
                <a:latin typeface="Times New Roman" panose="02020603050405020304" charset="0"/>
                <a:cs typeface="Times New Roman" panose="02020603050405020304" charset="0"/>
              </a:rPr>
              <a:t>.</a:t>
            </a:r>
            <a:endParaRPr lang="en-US" altLang="zh-CN" sz="1200">
              <a:solidFill>
                <a:schemeClr val="tx1"/>
              </a:solidFill>
              <a:latin typeface="Times New Roman" panose="02020603050405020304" charset="0"/>
              <a:cs typeface="Times New Roman" panose="02020603050405020304" charset="0"/>
            </a:endParaRPr>
          </a:p>
        </p:txBody>
      </p:sp>
      <p:sp>
        <p:nvSpPr>
          <p:cNvPr id="4" name="文本框 3"/>
          <p:cNvSpPr txBox="1"/>
          <p:nvPr/>
        </p:nvSpPr>
        <p:spPr>
          <a:xfrm>
            <a:off x="19050" y="5748020"/>
            <a:ext cx="4562475" cy="1043305"/>
          </a:xfrm>
          <a:prstGeom prst="rect">
            <a:avLst/>
          </a:prstGeom>
          <a:noFill/>
        </p:spPr>
        <p:txBody>
          <a:bodyPr wrap="square" rtlCol="0">
            <a:noAutofit/>
          </a:bodyPr>
          <a:p>
            <a:pPr marL="342900" indent="-342900">
              <a:buClr>
                <a:srgbClr val="FF0000"/>
              </a:buClr>
              <a:buFont typeface="+mj-lt"/>
              <a:buAutoNum type="arabicPeriod" startAt="3"/>
            </a:pPr>
            <a:r>
              <a:rPr lang="zh-CN" altLang="en-US">
                <a:latin typeface="Times New Roman" panose="02020603050405020304" charset="0"/>
                <a:ea typeface="黑体" panose="02010609060101010101" charset="-122"/>
                <a:cs typeface="Times New Roman" panose="02020603050405020304" charset="0"/>
                <a:sym typeface="+mn-ea"/>
              </a:rPr>
              <a:t>利用一个标准差范围内的标准误差分析方法，得到了饱和密度下对称能量的斜率参数 L(ρ</a:t>
            </a:r>
            <a:r>
              <a:rPr lang="zh-CN" altLang="en-US" baseline="-25000">
                <a:latin typeface="Times New Roman" panose="02020603050405020304" charset="0"/>
                <a:ea typeface="黑体" panose="02010609060101010101" charset="-122"/>
                <a:cs typeface="Times New Roman" panose="02020603050405020304" charset="0"/>
                <a:sym typeface="+mn-ea"/>
              </a:rPr>
              <a:t>0</a:t>
            </a:r>
            <a:r>
              <a:rPr lang="zh-CN" altLang="en-US">
                <a:latin typeface="Times New Roman" panose="02020603050405020304" charset="0"/>
                <a:ea typeface="黑体" panose="02010609060101010101" charset="-122"/>
                <a:cs typeface="Times New Roman" panose="02020603050405020304" charset="0"/>
                <a:sym typeface="+mn-ea"/>
              </a:rPr>
              <a:t>) = 42 ± 25 MeV。</a:t>
            </a:r>
            <a:endParaRPr lang="zh-CN" altLang="en-US">
              <a:latin typeface="Times New Roman" panose="02020603050405020304" charset="0"/>
              <a:ea typeface="黑体" panose="02010609060101010101" charset="-122"/>
              <a:cs typeface="Times New Roman" panose="02020603050405020304" charset="0"/>
            </a:endParaRPr>
          </a:p>
          <a:p>
            <a:endParaRPr lang="zh-CN" altLang="en-US"/>
          </a:p>
        </p:txBody>
      </p:sp>
      <p:pic>
        <p:nvPicPr>
          <p:cNvPr id="11" name="图片 10" descr="8"/>
          <p:cNvPicPr>
            <a:picLocks noChangeAspect="1"/>
          </p:cNvPicPr>
          <p:nvPr/>
        </p:nvPicPr>
        <p:blipFill>
          <a:blip r:embed="rId3"/>
          <a:stretch>
            <a:fillRect/>
          </a:stretch>
        </p:blipFill>
        <p:spPr>
          <a:xfrm>
            <a:off x="4053840" y="978535"/>
            <a:ext cx="8013065" cy="3674745"/>
          </a:xfrm>
          <a:prstGeom prst="rect">
            <a:avLst/>
          </a:prstGeom>
        </p:spPr>
      </p:pic>
      <p:pic>
        <p:nvPicPr>
          <p:cNvPr id="12" name="图片 11" descr="9"/>
          <p:cNvPicPr>
            <a:picLocks noChangeAspect="1"/>
          </p:cNvPicPr>
          <p:nvPr/>
        </p:nvPicPr>
        <p:blipFill>
          <a:blip r:embed="rId4"/>
          <a:stretch>
            <a:fillRect/>
          </a:stretch>
        </p:blipFill>
        <p:spPr>
          <a:xfrm>
            <a:off x="5266055" y="1847850"/>
            <a:ext cx="6044565" cy="433832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1830" y="487680"/>
            <a:ext cx="5767705" cy="445135"/>
          </a:xfrm>
        </p:spPr>
        <p:txBody>
          <a:bodyPr anchor="b" anchorCtr="0"/>
          <a:lstStyle/>
          <a:p>
            <a:pPr algn="ctr"/>
            <a:r>
              <a:rPr lang="zh-CN" altLang="en-US" sz="2200" b="1">
                <a:latin typeface="黑体" panose="02010609060101010101" charset="-122"/>
                <a:ea typeface="黑体" panose="02010609060101010101" charset="-122"/>
              </a:rPr>
              <a:t>结果与讨论</a:t>
            </a:r>
            <a:endParaRPr lang="zh-CN" altLang="en-US" sz="2200" b="1">
              <a:latin typeface="黑体" panose="02010609060101010101" charset="-122"/>
              <a:ea typeface="黑体" panose="02010609060101010101" charset="-122"/>
            </a:endParaRPr>
          </a:p>
        </p:txBody>
      </p:sp>
      <p:cxnSp>
        <p:nvCxnSpPr>
          <p:cNvPr id="6" name="直接连接符 5"/>
          <p:cNvCxnSpPr/>
          <p:nvPr>
            <p:custDataLst>
              <p:tags r:id="rId2"/>
            </p:custDataLst>
          </p:nvPr>
        </p:nvCxnSpPr>
        <p:spPr>
          <a:xfrm>
            <a:off x="9525" y="890270"/>
            <a:ext cx="12210415" cy="18415"/>
          </a:xfrm>
          <a:prstGeom prst="line">
            <a:avLst/>
          </a:prstGeom>
          <a:noFill/>
          <a:ln w="19050" cap="flat" cmpd="sng" algn="ctr">
            <a:solidFill>
              <a:schemeClr val="accent1"/>
            </a:solidFill>
            <a:prstDash val="solid"/>
            <a:miter lim="800000"/>
          </a:ln>
          <a:effectLst/>
        </p:spPr>
      </p:cxn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descr="10"/>
          <p:cNvPicPr>
            <a:picLocks noChangeAspect="1"/>
          </p:cNvPicPr>
          <p:nvPr/>
        </p:nvPicPr>
        <p:blipFill>
          <a:blip r:embed="rId3"/>
          <a:stretch>
            <a:fillRect/>
          </a:stretch>
        </p:blipFill>
        <p:spPr>
          <a:xfrm>
            <a:off x="180340" y="1047115"/>
            <a:ext cx="6566535" cy="4388485"/>
          </a:xfrm>
          <a:prstGeom prst="rect">
            <a:avLst/>
          </a:prstGeom>
        </p:spPr>
      </p:pic>
      <p:pic>
        <p:nvPicPr>
          <p:cNvPr id="4" name="图片 3" descr="11"/>
          <p:cNvPicPr>
            <a:picLocks noChangeAspect="1"/>
          </p:cNvPicPr>
          <p:nvPr/>
        </p:nvPicPr>
        <p:blipFill>
          <a:blip r:embed="rId4"/>
          <a:stretch>
            <a:fillRect/>
          </a:stretch>
        </p:blipFill>
        <p:spPr>
          <a:xfrm>
            <a:off x="5514975" y="1047115"/>
            <a:ext cx="6522720" cy="438848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7330" y="22034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04</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3689986" y="356235"/>
            <a:ext cx="5767705" cy="835660"/>
          </a:xfrm>
        </p:spPr>
        <p:txBody>
          <a:bodyPr/>
          <a:lstStyle/>
          <a:p>
            <a:pPr algn="ctr"/>
            <a:r>
              <a:rPr lang="zh-CN" altLang="en-US" sz="4000">
                <a:latin typeface="黑体" panose="02010609060101010101" charset="-122"/>
                <a:ea typeface="黑体" panose="02010609060101010101" charset="-122"/>
              </a:rPr>
              <a:t>总</a:t>
            </a:r>
            <a:r>
              <a:rPr lang="en-US" altLang="zh-CN" sz="4000">
                <a:latin typeface="黑体" panose="02010609060101010101" charset="-122"/>
                <a:ea typeface="黑体" panose="02010609060101010101" charset="-122"/>
              </a:rPr>
              <a:t> </a:t>
            </a:r>
            <a:r>
              <a:rPr lang="zh-CN" altLang="en-US" sz="4000">
                <a:latin typeface="黑体" panose="02010609060101010101" charset="-122"/>
                <a:ea typeface="黑体" panose="02010609060101010101" charset="-122"/>
              </a:rPr>
              <a:t>结</a:t>
            </a:r>
            <a:endParaRPr lang="zh-CN" altLang="en-US" sz="4000">
              <a:latin typeface="黑体" panose="02010609060101010101" charset="-122"/>
              <a:ea typeface="黑体" panose="02010609060101010101" charset="-122"/>
            </a:endParaRPr>
          </a:p>
        </p:txBody>
      </p:sp>
      <p:cxnSp>
        <p:nvCxnSpPr>
          <p:cNvPr id="12" name="直接连接符 11"/>
          <p:cNvCxnSpPr/>
          <p:nvPr>
            <p:custDataLst>
              <p:tags r:id="rId3"/>
            </p:custDataLst>
          </p:nvPr>
        </p:nvCxnSpPr>
        <p:spPr>
          <a:xfrm>
            <a:off x="467360" y="1147445"/>
            <a:ext cx="1179195" cy="5080"/>
          </a:xfrm>
          <a:prstGeom prst="line">
            <a:avLst/>
          </a:prstGeom>
          <a:noFill/>
          <a:ln w="19050" cap="flat" cmpd="sng" algn="ctr">
            <a:solidFill>
              <a:schemeClr val="accent1"/>
            </a:solidFill>
            <a:prstDash val="solid"/>
            <a:miter lim="800000"/>
          </a:ln>
          <a:effectLst/>
        </p:spPr>
      </p:cxnSp>
      <p:sp>
        <p:nvSpPr>
          <p:cNvPr id="2" name="文本框 1"/>
          <p:cNvSpPr txBox="1"/>
          <p:nvPr/>
        </p:nvSpPr>
        <p:spPr>
          <a:xfrm>
            <a:off x="1646555" y="1539240"/>
            <a:ext cx="9281795" cy="4614545"/>
          </a:xfrm>
          <a:prstGeom prst="rect">
            <a:avLst/>
          </a:prstGeom>
          <a:noFill/>
        </p:spPr>
        <p:txBody>
          <a:bodyPr wrap="square" rtlCol="0" anchor="t">
            <a:noAutofit/>
          </a:bodyPr>
          <a:lstStyle/>
          <a:p>
            <a:pPr marL="342900" indent="-342900" fontAlgn="auto">
              <a:lnSpc>
                <a:spcPct val="150000"/>
              </a:lnSpc>
              <a:buAutoNum type="arabicPeriod"/>
            </a:pPr>
            <a:r>
              <a:rPr lang="zh-CN" altLang="en-US" b="1" dirty="0">
                <a:latin typeface="Times New Roman" panose="02020603050405020304" charset="0"/>
                <a:ea typeface="黑体" panose="02010609060101010101" charset="-122"/>
                <a:cs typeface="Times New Roman" panose="02020603050405020304" charset="0"/>
              </a:rPr>
              <a:t> </a:t>
            </a:r>
            <a:r>
              <a:rPr lang="zh-CN" altLang="en-US" sz="2000" b="1" dirty="0">
                <a:latin typeface="Times New Roman" panose="02020603050405020304" charset="0"/>
                <a:ea typeface="黑体" panose="02010609060101010101" charset="-122"/>
                <a:cs typeface="Times New Roman" panose="02020603050405020304" charset="0"/>
              </a:rPr>
              <a:t>π 势会影响集体流，如吸引势会使得 π介子更倾向于沿束流方向发射，在出平面方向更倾向于反应平面被挤出。</a:t>
            </a:r>
            <a:endParaRPr lang="zh-CN" altLang="en-US" sz="2000" b="1" dirty="0">
              <a:latin typeface="Times New Roman" panose="02020603050405020304" charset="0"/>
              <a:ea typeface="黑体" panose="02010609060101010101" charset="-122"/>
              <a:cs typeface="Times New Roman" panose="02020603050405020304" charset="0"/>
            </a:endParaRPr>
          </a:p>
          <a:p>
            <a:pPr marL="342900" indent="-342900" fontAlgn="auto">
              <a:lnSpc>
                <a:spcPct val="150000"/>
              </a:lnSpc>
              <a:buAutoNum type="arabicPeriod"/>
            </a:pPr>
            <a:r>
              <a:rPr lang="zh-CN" altLang="en-US" sz="2000" b="1" dirty="0">
                <a:latin typeface="Times New Roman" panose="02020603050405020304" charset="0"/>
                <a:ea typeface="黑体" panose="02010609060101010101" charset="-122"/>
                <a:cs typeface="Times New Roman" panose="02020603050405020304" charset="0"/>
                <a:sym typeface="+mn-ea"/>
              </a:rPr>
              <a:t>在饱和核密度之上，随着动能的增加，软的对称能增强了 n/p 的比值；在核反应末态自由空间的中质比所受对称能的影响，恰恰与高密度区域的中质比呈现相反的状态。</a:t>
            </a:r>
            <a:endParaRPr lang="zh-CN" altLang="en-US" sz="2000" b="1" dirty="0">
              <a:latin typeface="Times New Roman" panose="02020603050405020304" charset="0"/>
              <a:ea typeface="黑体" panose="02010609060101010101" charset="-122"/>
              <a:cs typeface="Times New Roman" panose="02020603050405020304" charset="0"/>
              <a:sym typeface="+mn-ea"/>
            </a:endParaRPr>
          </a:p>
          <a:p>
            <a:pPr marL="342900" indent="-342900" fontAlgn="auto">
              <a:lnSpc>
                <a:spcPct val="150000"/>
              </a:lnSpc>
              <a:buAutoNum type="arabicPeriod"/>
            </a:pPr>
            <a:r>
              <a:rPr lang="zh-CN" altLang="en-US" sz="2000" b="1" dirty="0">
                <a:latin typeface="Times New Roman" panose="02020603050405020304" charset="0"/>
                <a:ea typeface="黑体" panose="02010609060101010101" charset="-122"/>
                <a:cs typeface="Times New Roman" panose="02020603050405020304" charset="0"/>
                <a:sym typeface="+mn-ea"/>
              </a:rPr>
              <a:t>在饱和核密度之上 (1.2ρ</a:t>
            </a:r>
            <a:r>
              <a:rPr lang="zh-CN" altLang="en-US" sz="2000" b="1" baseline="-25000" dirty="0">
                <a:latin typeface="Times New Roman" panose="02020603050405020304" charset="0"/>
                <a:ea typeface="黑体" panose="02010609060101010101" charset="-122"/>
                <a:cs typeface="Times New Roman" panose="02020603050405020304" charset="0"/>
                <a:sym typeface="+mn-ea"/>
              </a:rPr>
              <a:t>0</a:t>
            </a:r>
            <a:r>
              <a:rPr lang="zh-CN" altLang="en-US" sz="2000" b="1" dirty="0">
                <a:latin typeface="Times New Roman" panose="02020603050405020304" charset="0"/>
                <a:ea typeface="黑体" panose="02010609060101010101" charset="-122"/>
                <a:cs typeface="Times New Roman" panose="02020603050405020304" charset="0"/>
                <a:sym typeface="+mn-ea"/>
              </a:rPr>
              <a:t>-1.8ρ</a:t>
            </a:r>
            <a:r>
              <a:rPr lang="zh-CN" altLang="en-US" sz="2000" b="1" baseline="-25000" dirty="0">
                <a:latin typeface="Times New Roman" panose="02020603050405020304" charset="0"/>
                <a:ea typeface="黑体" panose="02010609060101010101" charset="-122"/>
                <a:cs typeface="Times New Roman" panose="02020603050405020304" charset="0"/>
                <a:sym typeface="+mn-ea"/>
              </a:rPr>
              <a:t>0</a:t>
            </a:r>
            <a:r>
              <a:rPr lang="zh-CN" altLang="en-US" sz="2000" b="1" dirty="0">
                <a:latin typeface="Times New Roman" panose="02020603050405020304" charset="0"/>
                <a:ea typeface="黑体" panose="02010609060101010101" charset="-122"/>
                <a:cs typeface="Times New Roman" panose="02020603050405020304" charset="0"/>
                <a:sym typeface="+mn-ea"/>
              </a:rPr>
              <a:t>) ，随着动能的增加，软的对称能增强了 π</a:t>
            </a:r>
            <a:r>
              <a:rPr lang="zh-CN" altLang="en-US" sz="2000" b="1" baseline="30000" dirty="0">
                <a:latin typeface="Times New Roman" panose="02020603050405020304" charset="0"/>
                <a:ea typeface="黑体" panose="02010609060101010101" charset="-122"/>
                <a:cs typeface="Times New Roman" panose="02020603050405020304" charset="0"/>
                <a:sym typeface="+mn-ea"/>
              </a:rPr>
              <a:t>−</a:t>
            </a:r>
            <a:r>
              <a:rPr lang="zh-CN" altLang="en-US" sz="2000" b="1" dirty="0">
                <a:latin typeface="Times New Roman" panose="02020603050405020304" charset="0"/>
                <a:ea typeface="黑体" panose="02010609060101010101" charset="-122"/>
                <a:cs typeface="Times New Roman" panose="02020603050405020304" charset="0"/>
                <a:sym typeface="+mn-ea"/>
              </a:rPr>
              <a:t>/π</a:t>
            </a:r>
            <a:r>
              <a:rPr lang="zh-CN" altLang="en-US" sz="2000" b="1" baseline="30000" dirty="0">
                <a:latin typeface="Times New Roman" panose="02020603050405020304" charset="0"/>
                <a:ea typeface="黑体" panose="02010609060101010101" charset="-122"/>
                <a:cs typeface="Times New Roman" panose="02020603050405020304" charset="0"/>
                <a:sym typeface="+mn-ea"/>
              </a:rPr>
              <a:t>+</a:t>
            </a:r>
            <a:r>
              <a:rPr lang="zh-CN" altLang="en-US" sz="2000" b="1" dirty="0">
                <a:latin typeface="Times New Roman" panose="02020603050405020304" charset="0"/>
                <a:ea typeface="黑体" panose="02010609060101010101" charset="-122"/>
                <a:cs typeface="Times New Roman" panose="02020603050405020304" charset="0"/>
                <a:sym typeface="+mn-ea"/>
              </a:rPr>
              <a:t> 的比值；而在饱和核密度之下 (0.2ρ</a:t>
            </a:r>
            <a:r>
              <a:rPr lang="zh-CN" altLang="en-US" sz="2000" b="1" baseline="-25000" dirty="0">
                <a:latin typeface="Times New Roman" panose="02020603050405020304" charset="0"/>
                <a:ea typeface="黑体" panose="02010609060101010101" charset="-122"/>
                <a:cs typeface="Times New Roman" panose="02020603050405020304" charset="0"/>
                <a:sym typeface="+mn-ea"/>
              </a:rPr>
              <a:t>0</a:t>
            </a:r>
            <a:r>
              <a:rPr lang="zh-CN" altLang="en-US" sz="2000" b="1" dirty="0">
                <a:latin typeface="Times New Roman" panose="02020603050405020304" charset="0"/>
                <a:ea typeface="黑体" panose="02010609060101010101" charset="-122"/>
                <a:cs typeface="Times New Roman" panose="02020603050405020304" charset="0"/>
                <a:sym typeface="+mn-ea"/>
              </a:rPr>
              <a:t>-0.8ρ</a:t>
            </a:r>
            <a:r>
              <a:rPr lang="zh-CN" altLang="en-US" sz="2000" b="1" baseline="-25000" dirty="0">
                <a:latin typeface="Times New Roman" panose="02020603050405020304" charset="0"/>
                <a:ea typeface="黑体" panose="02010609060101010101" charset="-122"/>
                <a:cs typeface="Times New Roman" panose="02020603050405020304" charset="0"/>
                <a:sym typeface="+mn-ea"/>
              </a:rPr>
              <a:t>0</a:t>
            </a:r>
            <a:r>
              <a:rPr lang="zh-CN" altLang="en-US" sz="2000" b="1" dirty="0">
                <a:latin typeface="Times New Roman" panose="02020603050405020304" charset="0"/>
                <a:ea typeface="黑体" panose="02010609060101010101" charset="-122"/>
                <a:cs typeface="Times New Roman" panose="02020603050405020304" charset="0"/>
                <a:sym typeface="+mn-ea"/>
              </a:rPr>
              <a:t>) ，随着动能的增加，硬的对称能增强了π</a:t>
            </a:r>
            <a:r>
              <a:rPr lang="zh-CN" altLang="en-US" sz="2000" b="1" baseline="30000" dirty="0">
                <a:latin typeface="Times New Roman" panose="02020603050405020304" charset="0"/>
                <a:ea typeface="黑体" panose="02010609060101010101" charset="-122"/>
                <a:cs typeface="Times New Roman" panose="02020603050405020304" charset="0"/>
                <a:sym typeface="+mn-ea"/>
              </a:rPr>
              <a:t>−</a:t>
            </a:r>
            <a:r>
              <a:rPr lang="zh-CN" altLang="en-US" sz="2000" b="1" dirty="0">
                <a:latin typeface="Times New Roman" panose="02020603050405020304" charset="0"/>
                <a:ea typeface="黑体" panose="02010609060101010101" charset="-122"/>
                <a:cs typeface="Times New Roman" panose="02020603050405020304" charset="0"/>
                <a:sym typeface="+mn-ea"/>
              </a:rPr>
              <a:t>/π</a:t>
            </a:r>
            <a:r>
              <a:rPr lang="zh-CN" altLang="en-US" sz="2000" b="1" baseline="30000" dirty="0">
                <a:latin typeface="Times New Roman" panose="02020603050405020304" charset="0"/>
                <a:ea typeface="黑体" panose="02010609060101010101" charset="-122"/>
                <a:cs typeface="Times New Roman" panose="02020603050405020304" charset="0"/>
                <a:sym typeface="+mn-ea"/>
              </a:rPr>
              <a:t>+</a:t>
            </a:r>
            <a:r>
              <a:rPr lang="zh-CN" altLang="en-US" sz="2000" b="1" dirty="0">
                <a:latin typeface="Times New Roman" panose="02020603050405020304" charset="0"/>
                <a:ea typeface="黑体" panose="02010609060101010101" charset="-122"/>
                <a:cs typeface="Times New Roman" panose="02020603050405020304" charset="0"/>
                <a:sym typeface="+mn-ea"/>
              </a:rPr>
              <a:t> 的比值，刚好与高密情况相反。</a:t>
            </a:r>
            <a:endParaRPr lang="zh-CN" altLang="en-US" sz="2000" b="1" dirty="0">
              <a:latin typeface="Times New Roman" panose="02020603050405020304" charset="0"/>
              <a:ea typeface="黑体" panose="02010609060101010101" charset="-122"/>
              <a:cs typeface="Times New Roman" panose="02020603050405020304" charset="0"/>
              <a:sym typeface="+mn-ea"/>
            </a:endParaRPr>
          </a:p>
          <a:p>
            <a:pPr marL="342900" indent="-342900" fontAlgn="auto">
              <a:lnSpc>
                <a:spcPct val="150000"/>
              </a:lnSpc>
              <a:buAutoNum type="arabicPeriod"/>
            </a:pPr>
            <a:r>
              <a:rPr lang="zh-CN" altLang="en-US" sz="2000" b="1" dirty="0">
                <a:latin typeface="Times New Roman" panose="02020603050405020304" charset="0"/>
                <a:ea typeface="黑体" panose="02010609060101010101" charset="-122"/>
                <a:cs typeface="Times New Roman" panose="02020603050405020304" charset="0"/>
                <a:sym typeface="+mn-ea"/>
              </a:rPr>
              <a:t>结合π-核子势和对称能进行了系统的分析后得到了以斜率参数 </a:t>
            </a:r>
            <a:r>
              <a:rPr lang="zh-CN" altLang="en-US" sz="2000" b="1" i="1" dirty="0">
                <a:latin typeface="Times New Roman" panose="02020603050405020304" charset="0"/>
                <a:ea typeface="黑体" panose="02010609060101010101" charset="-122"/>
                <a:cs typeface="Times New Roman" panose="02020603050405020304" charset="0"/>
                <a:sym typeface="+mn-ea"/>
              </a:rPr>
              <a:t>L</a:t>
            </a:r>
            <a:r>
              <a:rPr lang="zh-CN" altLang="en-US" sz="2000" b="1" dirty="0">
                <a:latin typeface="Times New Roman" panose="02020603050405020304" charset="0"/>
                <a:ea typeface="黑体" panose="02010609060101010101" charset="-122"/>
                <a:cs typeface="Times New Roman" panose="02020603050405020304" charset="0"/>
                <a:sym typeface="+mn-ea"/>
              </a:rPr>
              <a:t> = 42 ± 25 MeV 或者刚度参数 </a:t>
            </a:r>
            <a:r>
              <a:rPr lang="zh-CN" altLang="en-US" sz="2000" b="1" dirty="0">
                <a:latin typeface="Times New Roman" panose="02020603050405020304" charset="0"/>
                <a:ea typeface="微软雅黑" panose="020B0503020204020204" charset="-122"/>
                <a:cs typeface="Times New Roman" panose="02020603050405020304" charset="0"/>
                <a:sym typeface="+mn-ea"/>
              </a:rPr>
              <a:t>γ</a:t>
            </a:r>
            <a:r>
              <a:rPr lang="en-US" altLang="zh-CN" sz="2000" b="1" baseline="-25000" dirty="0">
                <a:latin typeface="Times New Roman" panose="02020603050405020304" charset="0"/>
                <a:ea typeface="微软雅黑" panose="020B0503020204020204" charset="-122"/>
                <a:cs typeface="Times New Roman" panose="02020603050405020304" charset="0"/>
                <a:sym typeface="+mn-ea"/>
              </a:rPr>
              <a:t>s</a:t>
            </a:r>
            <a:r>
              <a:rPr lang="zh-CN" altLang="en-US" sz="2000" b="1" dirty="0">
                <a:latin typeface="Times New Roman" panose="02020603050405020304" charset="0"/>
                <a:ea typeface="黑体" panose="02010609060101010101" charset="-122"/>
                <a:cs typeface="Times New Roman" panose="02020603050405020304" charset="0"/>
                <a:sym typeface="+mn-ea"/>
              </a:rPr>
              <a:t>= 0.3 表示的软的对称能。</a:t>
            </a:r>
            <a:endParaRPr lang="zh-CN" altLang="en-US" sz="2000" b="1" dirty="0">
              <a:latin typeface="Times New Roman" panose="02020603050405020304" charset="0"/>
              <a:ea typeface="黑体" panose="02010609060101010101" charset="-122"/>
              <a:cs typeface="Times New Roman" panose="02020603050405020304" charset="0"/>
              <a:sym typeface="+mn-ea"/>
            </a:endParaRPr>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idx="13"/>
            <p:custDataLst>
              <p:tags r:id="rId2"/>
            </p:custDataLst>
          </p:nvPr>
        </p:nvSpPr>
        <p:spPr>
          <a:xfrm>
            <a:off x="1215390" y="2562225"/>
            <a:ext cx="5586095" cy="1776095"/>
          </a:xfrm>
        </p:spPr>
        <p:txBody>
          <a:bodyPr>
            <a:noAutofit/>
          </a:bodyPr>
          <a:lstStyle/>
          <a:p>
            <a:r>
              <a:rPr lang="zh-CN" altLang="en-US" sz="9600" b="1">
                <a:solidFill>
                  <a:schemeClr val="tx1"/>
                </a:solidFill>
                <a:latin typeface="黑体" panose="02010609060101010101" charset="-122"/>
                <a:ea typeface="黑体" panose="02010609060101010101" charset="-122"/>
              </a:rPr>
              <a:t>谢谢聆听</a:t>
            </a:r>
            <a:endParaRPr lang="zh-CN" altLang="en-US" sz="9600" b="1" dirty="0">
              <a:solidFill>
                <a:schemeClr val="tx1"/>
              </a:solidFill>
              <a:latin typeface="黑体" panose="02010609060101010101" charset="-122"/>
              <a:ea typeface="黑体" panose="02010609060101010101" charset="-122"/>
              <a:sym typeface="微软雅黑" panose="020B0503020204020204"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2" name="等腰三角形 10"/>
          <p:cNvSpPr/>
          <p:nvPr userDrawn="1">
            <p:custDataLst>
              <p:tags r:id="rId1"/>
            </p:custDataLst>
          </p:nvPr>
        </p:nvSpPr>
        <p:spPr>
          <a:xfrm flipH="1">
            <a:off x="11605895" y="114300"/>
            <a:ext cx="447675" cy="25019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charset="-122"/>
              <a:cs typeface="微软雅黑" panose="020B0503020204020204" charset="-122"/>
            </a:endParaRPr>
          </a:p>
        </p:txBody>
      </p:sp>
      <p:sp>
        <p:nvSpPr>
          <p:cNvPr id="13" name="等腰三角形 11"/>
          <p:cNvSpPr/>
          <p:nvPr userDrawn="1">
            <p:custDataLst>
              <p:tags r:id="rId2"/>
            </p:custDataLst>
          </p:nvPr>
        </p:nvSpPr>
        <p:spPr>
          <a:xfrm flipH="1">
            <a:off x="11649075" y="154940"/>
            <a:ext cx="354965" cy="194945"/>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charset="-122"/>
              <a:cs typeface="微软雅黑" panose="020B0503020204020204" charset="-122"/>
            </a:endParaRPr>
          </a:p>
        </p:txBody>
      </p:sp>
      <p:sp>
        <p:nvSpPr>
          <p:cNvPr id="2" name="任意多边形: 形状 1"/>
          <p:cNvSpPr/>
          <p:nvPr>
            <p:custDataLst>
              <p:tags r:id="rId3"/>
            </p:custDataLst>
          </p:nvPr>
        </p:nvSpPr>
        <p:spPr>
          <a:xfrm>
            <a:off x="10135159" y="0"/>
            <a:ext cx="2056840" cy="1633728"/>
          </a:xfrm>
          <a:custGeom>
            <a:avLst/>
            <a:gdLst>
              <a:gd name="connsiteX0" fmla="*/ 76429 w 2519190"/>
              <a:gd name="connsiteY0" fmla="*/ 0 h 2000968"/>
              <a:gd name="connsiteX1" fmla="*/ 2519190 w 2519190"/>
              <a:gd name="connsiteY1" fmla="*/ 0 h 2000968"/>
              <a:gd name="connsiteX2" fmla="*/ 2519190 w 2519190"/>
              <a:gd name="connsiteY2" fmla="*/ 1631837 h 2000968"/>
              <a:gd name="connsiteX3" fmla="*/ 2496409 w 2519190"/>
              <a:gd name="connsiteY3" fmla="*/ 1652541 h 2000968"/>
              <a:gd name="connsiteX4" fmla="*/ 1525836 w 2519190"/>
              <a:gd name="connsiteY4" fmla="*/ 2000968 h 2000968"/>
              <a:gd name="connsiteX5" fmla="*/ 0 w 2519190"/>
              <a:gd name="connsiteY5" fmla="*/ 475132 h 2000968"/>
              <a:gd name="connsiteX6" fmla="*/ 68599 w 2519190"/>
              <a:gd name="connsiteY6" fmla="*/ 21395 h 200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190" h="2000968">
                <a:moveTo>
                  <a:pt x="76429" y="0"/>
                </a:moveTo>
                <a:lnTo>
                  <a:pt x="2519190" y="0"/>
                </a:lnTo>
                <a:lnTo>
                  <a:pt x="2519190" y="1631837"/>
                </a:lnTo>
                <a:lnTo>
                  <a:pt x="2496409" y="1652541"/>
                </a:lnTo>
                <a:cubicBezTo>
                  <a:pt x="2232655" y="1870211"/>
                  <a:pt x="1894516" y="2000968"/>
                  <a:pt x="1525836" y="2000968"/>
                </a:cubicBezTo>
                <a:cubicBezTo>
                  <a:pt x="683140" y="2000968"/>
                  <a:pt x="0" y="1317828"/>
                  <a:pt x="0" y="475132"/>
                </a:cubicBezTo>
                <a:cubicBezTo>
                  <a:pt x="0" y="317127"/>
                  <a:pt x="24017" y="164730"/>
                  <a:pt x="68599" y="21395"/>
                </a:cubicBezTo>
                <a:close/>
              </a:path>
            </a:pathLst>
          </a:custGeom>
          <a:gradFill flip="none" rotWithShape="1">
            <a:gsLst>
              <a:gs pos="0">
                <a:srgbClr val="79B1E3"/>
              </a:gs>
              <a:gs pos="100000">
                <a:srgbClr val="79B1E3">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cs typeface="微软雅黑" panose="020B0503020204020204" charset="-122"/>
            </a:endParaRPr>
          </a:p>
        </p:txBody>
      </p:sp>
      <p:sp>
        <p:nvSpPr>
          <p:cNvPr id="3" name="任意多边形: 形状 2"/>
          <p:cNvSpPr/>
          <p:nvPr>
            <p:custDataLst>
              <p:tags r:id="rId4"/>
            </p:custDataLst>
          </p:nvPr>
        </p:nvSpPr>
        <p:spPr>
          <a:xfrm>
            <a:off x="1" y="4074762"/>
            <a:ext cx="2104571" cy="2783239"/>
          </a:xfrm>
          <a:custGeom>
            <a:avLst/>
            <a:gdLst>
              <a:gd name="connsiteX0" fmla="*/ 137885 w 2104571"/>
              <a:gd name="connsiteY0" fmla="*/ 0 h 2783239"/>
              <a:gd name="connsiteX1" fmla="*/ 2104571 w 2104571"/>
              <a:gd name="connsiteY1" fmla="*/ 1966686 h 2783239"/>
              <a:gd name="connsiteX2" fmla="*/ 1950019 w 2104571"/>
              <a:gd name="connsiteY2" fmla="*/ 2732209 h 2783239"/>
              <a:gd name="connsiteX3" fmla="*/ 1925437 w 2104571"/>
              <a:gd name="connsiteY3" fmla="*/ 2783239 h 2783239"/>
              <a:gd name="connsiteX4" fmla="*/ 0 w 2104571"/>
              <a:gd name="connsiteY4" fmla="*/ 2783239 h 2783239"/>
              <a:gd name="connsiteX5" fmla="*/ 0 w 2104571"/>
              <a:gd name="connsiteY5" fmla="*/ 6963 h 278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4571" h="2783239">
                <a:moveTo>
                  <a:pt x="137885" y="0"/>
                </a:moveTo>
                <a:cubicBezTo>
                  <a:pt x="1224056" y="0"/>
                  <a:pt x="2104571" y="880515"/>
                  <a:pt x="2104571" y="1966686"/>
                </a:cubicBezTo>
                <a:cubicBezTo>
                  <a:pt x="2104571" y="2238229"/>
                  <a:pt x="2049539" y="2496918"/>
                  <a:pt x="1950019" y="2732209"/>
                </a:cubicBezTo>
                <a:lnTo>
                  <a:pt x="1925437" y="2783239"/>
                </a:lnTo>
                <a:lnTo>
                  <a:pt x="0" y="2783239"/>
                </a:lnTo>
                <a:lnTo>
                  <a:pt x="0" y="6963"/>
                </a:lnTo>
                <a:close/>
              </a:path>
            </a:pathLst>
          </a:custGeom>
          <a:gradFill>
            <a:gsLst>
              <a:gs pos="0">
                <a:srgbClr val="79B1E3"/>
              </a:gs>
              <a:gs pos="100000">
                <a:srgbClr val="79B1E3">
                  <a:alpha val="3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cs typeface="微软雅黑" panose="020B0503020204020204" charset="-122"/>
            </a:endParaRPr>
          </a:p>
        </p:txBody>
      </p:sp>
      <p:sp>
        <p:nvSpPr>
          <p:cNvPr id="5" name="任意多边形: 形状 4"/>
          <p:cNvSpPr/>
          <p:nvPr>
            <p:custDataLst>
              <p:tags r:id="rId5"/>
            </p:custDataLst>
          </p:nvPr>
        </p:nvSpPr>
        <p:spPr>
          <a:xfrm>
            <a:off x="0" y="3715753"/>
            <a:ext cx="2455521" cy="3142247"/>
          </a:xfrm>
          <a:custGeom>
            <a:avLst/>
            <a:gdLst>
              <a:gd name="connsiteX0" fmla="*/ 0 w 2567581"/>
              <a:gd name="connsiteY0" fmla="*/ 0 h 3164114"/>
              <a:gd name="connsiteX1" fmla="*/ 2351315 w 2567581"/>
              <a:gd name="connsiteY1" fmla="*/ 1001485 h 3164114"/>
              <a:gd name="connsiteX2" fmla="*/ 2322286 w 2567581"/>
              <a:gd name="connsiteY2" fmla="*/ 3164114 h 3164114"/>
              <a:gd name="connsiteX0-1" fmla="*/ 0 w 2549521"/>
              <a:gd name="connsiteY0-2" fmla="*/ 0 h 3164114"/>
              <a:gd name="connsiteX1-3" fmla="*/ 2322286 w 2549521"/>
              <a:gd name="connsiteY1-4" fmla="*/ 827314 h 3164114"/>
              <a:gd name="connsiteX2-5" fmla="*/ 2322286 w 2549521"/>
              <a:gd name="connsiteY2-6" fmla="*/ 3164114 h 3164114"/>
              <a:gd name="connsiteX0-7" fmla="*/ 0 w 2480240"/>
              <a:gd name="connsiteY0-8" fmla="*/ 0 h 3164114"/>
              <a:gd name="connsiteX1-9" fmla="*/ 2191657 w 2480240"/>
              <a:gd name="connsiteY1-10" fmla="*/ 957943 h 3164114"/>
              <a:gd name="connsiteX2-11" fmla="*/ 2322286 w 2480240"/>
              <a:gd name="connsiteY2-12" fmla="*/ 3164114 h 3164114"/>
              <a:gd name="connsiteX0-13" fmla="*/ 0 w 2480240"/>
              <a:gd name="connsiteY0-14" fmla="*/ 156 h 3164270"/>
              <a:gd name="connsiteX1-15" fmla="*/ 2191657 w 2480240"/>
              <a:gd name="connsiteY1-16" fmla="*/ 958099 h 3164270"/>
              <a:gd name="connsiteX2-17" fmla="*/ 2322286 w 2480240"/>
              <a:gd name="connsiteY2-18" fmla="*/ 3164270 h 3164270"/>
              <a:gd name="connsiteX0-19" fmla="*/ 0 w 2474478"/>
              <a:gd name="connsiteY0-20" fmla="*/ 156 h 3164270"/>
              <a:gd name="connsiteX1-21" fmla="*/ 2191657 w 2474478"/>
              <a:gd name="connsiteY1-22" fmla="*/ 958099 h 3164270"/>
              <a:gd name="connsiteX2-23" fmla="*/ 2322286 w 2474478"/>
              <a:gd name="connsiteY2-24" fmla="*/ 3164270 h 3164270"/>
              <a:gd name="connsiteX0-25" fmla="*/ 0 w 2461775"/>
              <a:gd name="connsiteY0-26" fmla="*/ 179 h 3164293"/>
              <a:gd name="connsiteX1-27" fmla="*/ 2162629 w 2461775"/>
              <a:gd name="connsiteY1-28" fmla="*/ 900065 h 3164293"/>
              <a:gd name="connsiteX2-29" fmla="*/ 2322286 w 2461775"/>
              <a:gd name="connsiteY2-30" fmla="*/ 3164293 h 3164293"/>
              <a:gd name="connsiteX0-31" fmla="*/ 0 w 2423498"/>
              <a:gd name="connsiteY0-32" fmla="*/ 162 h 3164276"/>
              <a:gd name="connsiteX1-33" fmla="*/ 2052461 w 2423498"/>
              <a:gd name="connsiteY1-34" fmla="*/ 944115 h 3164276"/>
              <a:gd name="connsiteX2-35" fmla="*/ 2322286 w 2423498"/>
              <a:gd name="connsiteY2-36" fmla="*/ 3164276 h 3164276"/>
              <a:gd name="connsiteX0-37" fmla="*/ 0 w 2473256"/>
              <a:gd name="connsiteY0-38" fmla="*/ 162 h 3142243"/>
              <a:gd name="connsiteX1-39" fmla="*/ 2052461 w 2473256"/>
              <a:gd name="connsiteY1-40" fmla="*/ 944115 h 3142243"/>
              <a:gd name="connsiteX2-41" fmla="*/ 2388387 w 2473256"/>
              <a:gd name="connsiteY2-42" fmla="*/ 3142243 h 3142243"/>
              <a:gd name="connsiteX0-43" fmla="*/ 0 w 2444174"/>
              <a:gd name="connsiteY0-44" fmla="*/ 162 h 3142243"/>
              <a:gd name="connsiteX1-45" fmla="*/ 2052461 w 2444174"/>
              <a:gd name="connsiteY1-46" fmla="*/ 944115 h 3142243"/>
              <a:gd name="connsiteX2-47" fmla="*/ 2388387 w 2444174"/>
              <a:gd name="connsiteY2-48" fmla="*/ 3142243 h 3142243"/>
              <a:gd name="connsiteX0-49" fmla="*/ 0 w 2444174"/>
              <a:gd name="connsiteY0-50" fmla="*/ 162 h 3142243"/>
              <a:gd name="connsiteX1-51" fmla="*/ 2052461 w 2444174"/>
              <a:gd name="connsiteY1-52" fmla="*/ 944115 h 3142243"/>
              <a:gd name="connsiteX2-53" fmla="*/ 2388387 w 2444174"/>
              <a:gd name="connsiteY2-54" fmla="*/ 3142243 h 3142243"/>
              <a:gd name="connsiteX0-55" fmla="*/ 0 w 2418485"/>
              <a:gd name="connsiteY0-56" fmla="*/ 162 h 3142243"/>
              <a:gd name="connsiteX1-57" fmla="*/ 2052461 w 2418485"/>
              <a:gd name="connsiteY1-58" fmla="*/ 944115 h 3142243"/>
              <a:gd name="connsiteX2-59" fmla="*/ 2355336 w 2418485"/>
              <a:gd name="connsiteY2-60" fmla="*/ 3142243 h 3142243"/>
              <a:gd name="connsiteX0-61" fmla="*/ 0 w 2457626"/>
              <a:gd name="connsiteY0-62" fmla="*/ 162 h 3142243"/>
              <a:gd name="connsiteX1-63" fmla="*/ 2052461 w 2457626"/>
              <a:gd name="connsiteY1-64" fmla="*/ 944115 h 3142243"/>
              <a:gd name="connsiteX2-65" fmla="*/ 2355336 w 2457626"/>
              <a:gd name="connsiteY2-66" fmla="*/ 3142243 h 3142243"/>
              <a:gd name="connsiteX0-67" fmla="*/ 0 w 2463307"/>
              <a:gd name="connsiteY0-68" fmla="*/ 202 h 3142283"/>
              <a:gd name="connsiteX1-69" fmla="*/ 2074494 w 2463307"/>
              <a:gd name="connsiteY1-70" fmla="*/ 856020 h 3142283"/>
              <a:gd name="connsiteX2-71" fmla="*/ 2355336 w 2463307"/>
              <a:gd name="connsiteY2-72" fmla="*/ 3142283 h 3142283"/>
              <a:gd name="connsiteX0-73" fmla="*/ 0 w 2463307"/>
              <a:gd name="connsiteY0-74" fmla="*/ 175 h 3142256"/>
              <a:gd name="connsiteX1-75" fmla="*/ 2074494 w 2463307"/>
              <a:gd name="connsiteY1-76" fmla="*/ 855993 h 3142256"/>
              <a:gd name="connsiteX2-77" fmla="*/ 2355336 w 2463307"/>
              <a:gd name="connsiteY2-78" fmla="*/ 3142256 h 3142256"/>
              <a:gd name="connsiteX0-79" fmla="*/ 0 w 2447563"/>
              <a:gd name="connsiteY0-80" fmla="*/ 171 h 3142252"/>
              <a:gd name="connsiteX1-81" fmla="*/ 2008393 w 2447563"/>
              <a:gd name="connsiteY1-82" fmla="*/ 867006 h 3142252"/>
              <a:gd name="connsiteX2-83" fmla="*/ 2355336 w 2447563"/>
              <a:gd name="connsiteY2-84" fmla="*/ 3142252 h 3142252"/>
              <a:gd name="connsiteX0-85" fmla="*/ 0 w 2427100"/>
              <a:gd name="connsiteY0-86" fmla="*/ 171 h 3142252"/>
              <a:gd name="connsiteX1-87" fmla="*/ 2008393 w 2427100"/>
              <a:gd name="connsiteY1-88" fmla="*/ 867006 h 3142252"/>
              <a:gd name="connsiteX2-89" fmla="*/ 2355336 w 2427100"/>
              <a:gd name="connsiteY2-90" fmla="*/ 3142252 h 3142252"/>
              <a:gd name="connsiteX0-91" fmla="*/ 0 w 2422703"/>
              <a:gd name="connsiteY0-92" fmla="*/ 166 h 3142247"/>
              <a:gd name="connsiteX1-93" fmla="*/ 1975343 w 2422703"/>
              <a:gd name="connsiteY1-94" fmla="*/ 878018 h 3142247"/>
              <a:gd name="connsiteX2-95" fmla="*/ 2355336 w 2422703"/>
              <a:gd name="connsiteY2-96" fmla="*/ 3142247 h 3142247"/>
              <a:gd name="connsiteX0-97" fmla="*/ 0 w 2442868"/>
              <a:gd name="connsiteY0-98" fmla="*/ 166 h 3142247"/>
              <a:gd name="connsiteX1-99" fmla="*/ 1975343 w 2442868"/>
              <a:gd name="connsiteY1-100" fmla="*/ 878018 h 3142247"/>
              <a:gd name="connsiteX2-101" fmla="*/ 2355336 w 2442868"/>
              <a:gd name="connsiteY2-102" fmla="*/ 3142247 h 3142247"/>
              <a:gd name="connsiteX0-103" fmla="*/ 0 w 2466942"/>
              <a:gd name="connsiteY0-104" fmla="*/ 166 h 3142247"/>
              <a:gd name="connsiteX1-105" fmla="*/ 1975343 w 2466942"/>
              <a:gd name="connsiteY1-106" fmla="*/ 878018 h 3142247"/>
              <a:gd name="connsiteX2-107" fmla="*/ 2355336 w 2466942"/>
              <a:gd name="connsiteY2-108" fmla="*/ 3142247 h 3142247"/>
              <a:gd name="connsiteX0-109" fmla="*/ 0 w 2440904"/>
              <a:gd name="connsiteY0-110" fmla="*/ 166 h 3142247"/>
              <a:gd name="connsiteX1-111" fmla="*/ 1975343 w 2440904"/>
              <a:gd name="connsiteY1-112" fmla="*/ 878018 h 3142247"/>
              <a:gd name="connsiteX2-113" fmla="*/ 2322286 w 2440904"/>
              <a:gd name="connsiteY2-114" fmla="*/ 3142247 h 3142247"/>
              <a:gd name="connsiteX0-115" fmla="*/ 0 w 2455521"/>
              <a:gd name="connsiteY0-116" fmla="*/ 166 h 3142247"/>
              <a:gd name="connsiteX1-117" fmla="*/ 1975343 w 2455521"/>
              <a:gd name="connsiteY1-118" fmla="*/ 878018 h 3142247"/>
              <a:gd name="connsiteX2-119" fmla="*/ 2322286 w 2455521"/>
              <a:gd name="connsiteY2-120" fmla="*/ 3142247 h 3142247"/>
            </a:gdLst>
            <a:ahLst/>
            <a:cxnLst>
              <a:cxn ang="0">
                <a:pos x="connsiteX0-1" y="connsiteY0-2"/>
              </a:cxn>
              <a:cxn ang="0">
                <a:pos x="connsiteX1-3" y="connsiteY1-4"/>
              </a:cxn>
              <a:cxn ang="0">
                <a:pos x="connsiteX2-5" y="connsiteY2-6"/>
              </a:cxn>
            </a:cxnLst>
            <a:rect l="l" t="t" r="r" b="b"/>
            <a:pathLst>
              <a:path w="2455521" h="3142247">
                <a:moveTo>
                  <a:pt x="0" y="166"/>
                </a:moveTo>
                <a:cubicBezTo>
                  <a:pt x="851504" y="-9511"/>
                  <a:pt x="1621346" y="405750"/>
                  <a:pt x="1975343" y="878018"/>
                </a:cubicBezTo>
                <a:cubicBezTo>
                  <a:pt x="2373407" y="1383336"/>
                  <a:pt x="2623559" y="2242913"/>
                  <a:pt x="2322286" y="3142247"/>
                </a:cubicBezTo>
              </a:path>
            </a:pathLst>
          </a:custGeom>
          <a:noFill/>
          <a:ln w="19050">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cs typeface="微软雅黑" panose="020B0503020204020204" charset="-122"/>
            </a:endParaRPr>
          </a:p>
        </p:txBody>
      </p:sp>
      <p:sp>
        <p:nvSpPr>
          <p:cNvPr id="6" name="文本框 60"/>
          <p:cNvSpPr txBox="1"/>
          <p:nvPr>
            <p:custDataLst>
              <p:tags r:id="rId6"/>
            </p:custDataLst>
          </p:nvPr>
        </p:nvSpPr>
        <p:spPr>
          <a:xfrm>
            <a:off x="5978374" y="287020"/>
            <a:ext cx="4574056" cy="1242098"/>
          </a:xfrm>
          <a:prstGeom prst="rect">
            <a:avLst/>
          </a:prstGeom>
          <a:noFill/>
        </p:spPr>
        <p:txBody>
          <a:bodyPr wrap="square" rtlCol="0"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z="5200" b="1" spc="36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CONTENTS</a:t>
            </a:r>
            <a:endParaRPr lang="en-US" altLang="zh-CN" sz="5200" b="1" spc="36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pic>
        <p:nvPicPr>
          <p:cNvPr id="9" name="图片 8" descr="华南理工大学校徽"/>
          <p:cNvPicPr>
            <a:picLocks noChangeAspect="1"/>
          </p:cNvPicPr>
          <p:nvPr/>
        </p:nvPicPr>
        <p:blipFill>
          <a:blip r:embed="rId7"/>
          <a:stretch>
            <a:fillRect/>
          </a:stretch>
        </p:blipFill>
        <p:spPr>
          <a:xfrm>
            <a:off x="0" y="0"/>
            <a:ext cx="3133090" cy="3133090"/>
          </a:xfrm>
          <a:prstGeom prst="rect">
            <a:avLst/>
          </a:prstGeom>
        </p:spPr>
      </p:pic>
      <p:sp>
        <p:nvSpPr>
          <p:cNvPr id="10" name="矩形: 圆角 16"/>
          <p:cNvSpPr/>
          <p:nvPr>
            <p:custDataLst>
              <p:tags r:id="rId8"/>
            </p:custDataLst>
          </p:nvPr>
        </p:nvSpPr>
        <p:spPr>
          <a:xfrm>
            <a:off x="5907481" y="1670480"/>
            <a:ext cx="683916" cy="6839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58"/>
          <p:cNvSpPr txBox="1"/>
          <p:nvPr>
            <p:custDataLst>
              <p:tags r:id="rId9"/>
            </p:custDataLst>
          </p:nvPr>
        </p:nvSpPr>
        <p:spPr>
          <a:xfrm>
            <a:off x="5907481" y="1670480"/>
            <a:ext cx="682739" cy="672638"/>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bg1"/>
                </a:solidFill>
                <a:latin typeface="Arial" panose="020B0604020202020204" pitchFamily="34" charset="0"/>
                <a:ea typeface="微软雅黑" panose="020B0503020204020204" charset="-122"/>
              </a:rPr>
              <a:t>01</a:t>
            </a:r>
            <a:endParaRPr lang="en-US" altLang="zh-CN" sz="3200" spc="300" dirty="0">
              <a:solidFill>
                <a:schemeClr val="bg1"/>
              </a:solidFill>
              <a:latin typeface="Arial" panose="020B0604020202020204" pitchFamily="34" charset="0"/>
              <a:ea typeface="微软雅黑" panose="020B0503020204020204" charset="-122"/>
            </a:endParaRPr>
          </a:p>
        </p:txBody>
      </p:sp>
      <p:sp>
        <p:nvSpPr>
          <p:cNvPr id="14" name="文本框 61"/>
          <p:cNvSpPr txBox="1"/>
          <p:nvPr>
            <p:custDataLst>
              <p:tags r:id="rId10"/>
            </p:custDataLst>
          </p:nvPr>
        </p:nvSpPr>
        <p:spPr>
          <a:xfrm>
            <a:off x="6821050" y="1676120"/>
            <a:ext cx="3275483" cy="67263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b="1" spc="150">
                <a:solidFill>
                  <a:schemeClr val="dk1">
                    <a:lumMod val="75000"/>
                    <a:lumOff val="25000"/>
                  </a:schemeClr>
                </a:solidFill>
                <a:latin typeface="黑体" panose="02010609060101010101" charset="-122"/>
                <a:ea typeface="黑体" panose="02010609060101010101" charset="-122"/>
                <a:sym typeface="Arial" panose="020B0604020202020204" pitchFamily="34" charset="0"/>
              </a:rPr>
              <a:t>研究背景与意义</a:t>
            </a:r>
            <a:endParaRPr lang="zh-CN" altLang="en-US" sz="2800" b="1" spc="150">
              <a:solidFill>
                <a:schemeClr val="dk1">
                  <a:lumMod val="75000"/>
                  <a:lumOff val="25000"/>
                </a:schemeClr>
              </a:solidFill>
              <a:latin typeface="黑体" panose="02010609060101010101" charset="-122"/>
              <a:ea typeface="黑体" panose="02010609060101010101" charset="-122"/>
              <a:sym typeface="Arial" panose="020B0604020202020204" pitchFamily="34" charset="0"/>
            </a:endParaRPr>
          </a:p>
        </p:txBody>
      </p:sp>
      <p:sp>
        <p:nvSpPr>
          <p:cNvPr id="15" name="矩形: 圆角 19"/>
          <p:cNvSpPr/>
          <p:nvPr>
            <p:custDataLst>
              <p:tags r:id="rId11"/>
            </p:custDataLst>
          </p:nvPr>
        </p:nvSpPr>
        <p:spPr>
          <a:xfrm>
            <a:off x="5907481" y="2778645"/>
            <a:ext cx="683916" cy="6839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58"/>
          <p:cNvSpPr txBox="1"/>
          <p:nvPr>
            <p:custDataLst>
              <p:tags r:id="rId12"/>
            </p:custDataLst>
          </p:nvPr>
        </p:nvSpPr>
        <p:spPr>
          <a:xfrm>
            <a:off x="5907481" y="2778645"/>
            <a:ext cx="682739" cy="672638"/>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bg1"/>
                </a:solidFill>
                <a:latin typeface="Arial" panose="020B0604020202020204" pitchFamily="34" charset="0"/>
                <a:ea typeface="微软雅黑" panose="020B0503020204020204" charset="-122"/>
              </a:rPr>
              <a:t>02</a:t>
            </a:r>
            <a:endParaRPr lang="en-US" altLang="zh-CN" sz="3200" spc="300" dirty="0">
              <a:solidFill>
                <a:schemeClr val="bg1"/>
              </a:solidFill>
              <a:latin typeface="Arial" panose="020B0604020202020204" pitchFamily="34" charset="0"/>
              <a:ea typeface="微软雅黑" panose="020B0503020204020204" charset="-122"/>
            </a:endParaRPr>
          </a:p>
        </p:txBody>
      </p:sp>
      <p:sp>
        <p:nvSpPr>
          <p:cNvPr id="18" name="文本框 61"/>
          <p:cNvSpPr txBox="1"/>
          <p:nvPr>
            <p:custDataLst>
              <p:tags r:id="rId13"/>
            </p:custDataLst>
          </p:nvPr>
        </p:nvSpPr>
        <p:spPr>
          <a:xfrm>
            <a:off x="6821050" y="2784285"/>
            <a:ext cx="3275483" cy="67263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b="1" spc="150">
                <a:solidFill>
                  <a:schemeClr val="dk1">
                    <a:lumMod val="75000"/>
                    <a:lumOff val="25000"/>
                  </a:schemeClr>
                </a:solidFill>
                <a:latin typeface="黑体" panose="02010609060101010101" charset="-122"/>
                <a:ea typeface="黑体" panose="02010609060101010101" charset="-122"/>
                <a:sym typeface="Arial" panose="020B0604020202020204" pitchFamily="34" charset="0"/>
              </a:rPr>
              <a:t>研究方法与内容</a:t>
            </a:r>
            <a:endParaRPr lang="zh-CN" altLang="en-US" sz="2800" b="1" spc="150">
              <a:solidFill>
                <a:schemeClr val="dk1">
                  <a:lumMod val="75000"/>
                  <a:lumOff val="25000"/>
                </a:schemeClr>
              </a:solidFill>
              <a:latin typeface="黑体" panose="02010609060101010101" charset="-122"/>
              <a:ea typeface="黑体" panose="02010609060101010101" charset="-122"/>
              <a:sym typeface="Arial" panose="020B0604020202020204" pitchFamily="34" charset="0"/>
            </a:endParaRPr>
          </a:p>
        </p:txBody>
      </p:sp>
      <p:sp>
        <p:nvSpPr>
          <p:cNvPr id="19" name="矩形: 圆角 23"/>
          <p:cNvSpPr/>
          <p:nvPr>
            <p:custDataLst>
              <p:tags r:id="rId14"/>
            </p:custDataLst>
          </p:nvPr>
        </p:nvSpPr>
        <p:spPr>
          <a:xfrm>
            <a:off x="5907481" y="3886811"/>
            <a:ext cx="683916" cy="6839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58"/>
          <p:cNvSpPr txBox="1"/>
          <p:nvPr>
            <p:custDataLst>
              <p:tags r:id="rId15"/>
            </p:custDataLst>
          </p:nvPr>
        </p:nvSpPr>
        <p:spPr>
          <a:xfrm>
            <a:off x="5907481" y="3886811"/>
            <a:ext cx="682739" cy="672638"/>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bg1"/>
                </a:solidFill>
                <a:latin typeface="Arial" panose="020B0604020202020204" pitchFamily="34" charset="0"/>
                <a:ea typeface="微软雅黑" panose="020B0503020204020204" charset="-122"/>
              </a:rPr>
              <a:t>03</a:t>
            </a:r>
            <a:endParaRPr lang="en-US" altLang="zh-CN" sz="3200" spc="300" dirty="0">
              <a:solidFill>
                <a:schemeClr val="bg1"/>
              </a:solidFill>
              <a:latin typeface="Arial" panose="020B0604020202020204" pitchFamily="34" charset="0"/>
              <a:ea typeface="微软雅黑" panose="020B0503020204020204" charset="-122"/>
            </a:endParaRPr>
          </a:p>
        </p:txBody>
      </p:sp>
      <p:sp>
        <p:nvSpPr>
          <p:cNvPr id="27" name="文本框 61"/>
          <p:cNvSpPr txBox="1"/>
          <p:nvPr>
            <p:custDataLst>
              <p:tags r:id="rId16"/>
            </p:custDataLst>
          </p:nvPr>
        </p:nvSpPr>
        <p:spPr>
          <a:xfrm>
            <a:off x="6821050" y="3892451"/>
            <a:ext cx="3275483" cy="67263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b="1" spc="150">
                <a:solidFill>
                  <a:schemeClr val="dk1">
                    <a:lumMod val="75000"/>
                    <a:lumOff val="25000"/>
                  </a:schemeClr>
                </a:solidFill>
                <a:latin typeface="黑体" panose="02010609060101010101" charset="-122"/>
                <a:ea typeface="黑体" panose="02010609060101010101" charset="-122"/>
                <a:sym typeface="Arial" panose="020B0604020202020204" pitchFamily="34" charset="0"/>
              </a:rPr>
              <a:t>结果与讨论</a:t>
            </a:r>
            <a:endParaRPr lang="zh-CN" altLang="en-US" sz="2800" b="1" spc="150">
              <a:solidFill>
                <a:schemeClr val="dk1">
                  <a:lumMod val="75000"/>
                  <a:lumOff val="25000"/>
                </a:schemeClr>
              </a:solidFill>
              <a:latin typeface="黑体" panose="02010609060101010101" charset="-122"/>
              <a:ea typeface="黑体" panose="02010609060101010101" charset="-122"/>
              <a:sym typeface="Arial" panose="020B0604020202020204" pitchFamily="34" charset="0"/>
            </a:endParaRPr>
          </a:p>
        </p:txBody>
      </p:sp>
      <p:sp>
        <p:nvSpPr>
          <p:cNvPr id="28" name="矩形: 圆角 27"/>
          <p:cNvSpPr/>
          <p:nvPr>
            <p:custDataLst>
              <p:tags r:id="rId17"/>
            </p:custDataLst>
          </p:nvPr>
        </p:nvSpPr>
        <p:spPr>
          <a:xfrm>
            <a:off x="5907481" y="4994976"/>
            <a:ext cx="683916" cy="6839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58"/>
          <p:cNvSpPr txBox="1"/>
          <p:nvPr>
            <p:custDataLst>
              <p:tags r:id="rId18"/>
            </p:custDataLst>
          </p:nvPr>
        </p:nvSpPr>
        <p:spPr>
          <a:xfrm>
            <a:off x="5907481" y="4994976"/>
            <a:ext cx="682739" cy="672638"/>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bg1"/>
                </a:solidFill>
                <a:latin typeface="Arial" panose="020B0604020202020204" pitchFamily="34" charset="0"/>
                <a:ea typeface="微软雅黑" panose="020B0503020204020204" charset="-122"/>
              </a:rPr>
              <a:t>04</a:t>
            </a:r>
            <a:endParaRPr lang="en-US" altLang="zh-CN" sz="3200" spc="300" dirty="0">
              <a:solidFill>
                <a:schemeClr val="bg1"/>
              </a:solidFill>
              <a:latin typeface="Arial" panose="020B0604020202020204" pitchFamily="34" charset="0"/>
              <a:ea typeface="微软雅黑" panose="020B0503020204020204" charset="-122"/>
            </a:endParaRPr>
          </a:p>
        </p:txBody>
      </p:sp>
      <p:sp>
        <p:nvSpPr>
          <p:cNvPr id="30" name="文本框 61"/>
          <p:cNvSpPr txBox="1"/>
          <p:nvPr>
            <p:custDataLst>
              <p:tags r:id="rId19"/>
            </p:custDataLst>
          </p:nvPr>
        </p:nvSpPr>
        <p:spPr>
          <a:xfrm>
            <a:off x="6821050" y="5000615"/>
            <a:ext cx="3275483" cy="67263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800" b="1" spc="150" dirty="0">
                <a:solidFill>
                  <a:schemeClr val="tx1">
                    <a:lumMod val="75000"/>
                    <a:lumOff val="25000"/>
                  </a:schemeClr>
                </a:solidFill>
                <a:latin typeface="黑体" panose="02010609060101010101" charset="-122"/>
                <a:ea typeface="黑体" panose="02010609060101010101" charset="-122"/>
              </a:rPr>
              <a:t>总结</a:t>
            </a:r>
            <a:endParaRPr lang="zh-CN" altLang="en-US" sz="2800" b="1" spc="150" dirty="0">
              <a:solidFill>
                <a:schemeClr val="tx1">
                  <a:lumMod val="75000"/>
                  <a:lumOff val="25000"/>
                </a:schemeClr>
              </a:solidFill>
              <a:latin typeface="黑体" panose="02010609060101010101" charset="-122"/>
              <a:ea typeface="黑体" panose="02010609060101010101" charset="-122"/>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1830" y="526415"/>
            <a:ext cx="5767705" cy="680085"/>
          </a:xfrm>
        </p:spPr>
        <p:txBody>
          <a:bodyPr anchor="b" anchorCtr="0">
            <a:normAutofit fontScale="90000"/>
          </a:bodyPr>
          <a:lstStyle/>
          <a:p>
            <a:pPr algn="ctr"/>
            <a:r>
              <a:rPr lang="zh-CN" altLang="en-US" sz="4445" b="1">
                <a:latin typeface="黑体" panose="02010609060101010101" charset="-122"/>
                <a:ea typeface="黑体" panose="02010609060101010101" charset="-122"/>
              </a:rPr>
              <a:t>研究背景与意义</a:t>
            </a:r>
            <a:endParaRPr lang="zh-CN" altLang="en-US" sz="4445" b="1">
              <a:latin typeface="黑体" panose="02010609060101010101" charset="-122"/>
              <a:ea typeface="黑体" panose="02010609060101010101" charset="-122"/>
            </a:endParaRPr>
          </a:p>
        </p:txBody>
      </p:sp>
      <p:sp>
        <p:nvSpPr>
          <p:cNvPr id="2" name="文本框 1"/>
          <p:cNvSpPr txBox="1"/>
          <p:nvPr/>
        </p:nvSpPr>
        <p:spPr>
          <a:xfrm>
            <a:off x="0" y="1641475"/>
            <a:ext cx="5588635" cy="1167130"/>
          </a:xfrm>
          <a:prstGeom prst="rect">
            <a:avLst/>
          </a:prstGeom>
          <a:noFill/>
        </p:spPr>
        <p:txBody>
          <a:bodyPr wrap="square" rtlCol="0" anchor="t">
            <a:noAutofit/>
          </a:bodyPr>
          <a:lstStyle/>
          <a:p>
            <a:pPr marL="342900" indent="-342900">
              <a:lnSpc>
                <a:spcPct val="150000"/>
              </a:lnSpc>
              <a:buClr>
                <a:srgbClr val="FF0000"/>
              </a:buClr>
              <a:buFont typeface="+mj-ea"/>
              <a:buAutoNum type="circleNumDbPlain"/>
            </a:pPr>
            <a:r>
              <a:rPr lang="zh-CN" altLang="en-US" sz="2400" spc="200" dirty="0">
                <a:ln w="3175">
                  <a:noFill/>
                  <a:prstDash val="dash"/>
                </a:ln>
                <a:solidFill>
                  <a:schemeClr val="dk1">
                    <a:lumMod val="75000"/>
                    <a:lumOff val="25000"/>
                  </a:schemeClr>
                </a:solidFill>
                <a:latin typeface="Times New Roman" panose="02020603050405020304" charset="0"/>
                <a:ea typeface="黑体" panose="02010609060101010101" charset="-122"/>
                <a:cs typeface="Times New Roman" panose="02020603050405020304" charset="0"/>
                <a:sym typeface="+mn-ea"/>
              </a:rPr>
              <a:t>π 介子的产率，相空间分布等携带了关于碰撞的各个阶段的信息。</a:t>
            </a:r>
            <a:endParaRPr lang="zh-CN" altLang="en-US" sz="2400" spc="200" dirty="0">
              <a:ln w="3175">
                <a:noFill/>
                <a:prstDash val="dash"/>
              </a:ln>
              <a:solidFill>
                <a:schemeClr val="dk1">
                  <a:lumMod val="75000"/>
                  <a:lumOff val="25000"/>
                </a:schemeClr>
              </a:solidFill>
              <a:latin typeface="Times New Roman" panose="02020603050405020304" charset="0"/>
              <a:ea typeface="黑体" panose="02010609060101010101" charset="-122"/>
              <a:cs typeface="Times New Roman" panose="02020603050405020304" charset="0"/>
              <a:sym typeface="+mn-ea"/>
            </a:endParaRPr>
          </a:p>
        </p:txBody>
      </p:sp>
      <p:cxnSp>
        <p:nvCxnSpPr>
          <p:cNvPr id="6" name="直接连接符 5"/>
          <p:cNvCxnSpPr/>
          <p:nvPr>
            <p:custDataLst>
              <p:tags r:id="rId2"/>
            </p:custDataLst>
          </p:nvPr>
        </p:nvCxnSpPr>
        <p:spPr>
          <a:xfrm>
            <a:off x="318770" y="1087755"/>
            <a:ext cx="1475740" cy="0"/>
          </a:xfrm>
          <a:prstGeom prst="line">
            <a:avLst/>
          </a:prstGeom>
          <a:noFill/>
          <a:ln w="19050" cap="flat" cmpd="sng" algn="ctr">
            <a:solidFill>
              <a:schemeClr val="accent1"/>
            </a:solidFill>
            <a:prstDash val="solid"/>
            <a:miter lim="800000"/>
          </a:ln>
          <a:effectLst/>
        </p:spPr>
      </p:cxnSp>
      <p:pic>
        <p:nvPicPr>
          <p:cNvPr id="16" name="图片 15" descr="npionrho"/>
          <p:cNvPicPr>
            <a:picLocks noChangeAspect="1"/>
          </p:cNvPicPr>
          <p:nvPr/>
        </p:nvPicPr>
        <p:blipFill>
          <a:blip r:embed="rId3"/>
          <a:srcRect l="4570" t="7547" r="10588"/>
          <a:stretch>
            <a:fillRect/>
          </a:stretch>
        </p:blipFill>
        <p:spPr>
          <a:xfrm>
            <a:off x="5765800" y="1510665"/>
            <a:ext cx="5230495" cy="4185285"/>
          </a:xfrm>
          <a:prstGeom prst="rect">
            <a:avLst/>
          </a:prstGeom>
        </p:spPr>
      </p:pic>
      <p:sp>
        <p:nvSpPr>
          <p:cNvPr id="5" name="文本框 4"/>
          <p:cNvSpPr txBox="1"/>
          <p:nvPr/>
        </p:nvSpPr>
        <p:spPr>
          <a:xfrm>
            <a:off x="0" y="3670300"/>
            <a:ext cx="4371975" cy="829945"/>
          </a:xfrm>
          <a:prstGeom prst="rect">
            <a:avLst/>
          </a:prstGeom>
          <a:noFill/>
        </p:spPr>
        <p:txBody>
          <a:bodyPr wrap="square" rtlCol="0">
            <a:spAutoFit/>
          </a:bodyPr>
          <a:p>
            <a:pPr marL="342900" indent="-342900">
              <a:buClr>
                <a:srgbClr val="FF0000"/>
              </a:buClr>
              <a:buFont typeface="+mj-ea"/>
              <a:buAutoNum type="circleNumDbPlain" startAt="2"/>
            </a:pPr>
            <a:r>
              <a:rPr lang="zh-CN" altLang="en-US" sz="2400" spc="200" dirty="0">
                <a:ln w="3175">
                  <a:noFill/>
                  <a:prstDash val="dash"/>
                </a:ln>
                <a:solidFill>
                  <a:schemeClr val="tx1"/>
                </a:solidFill>
                <a:latin typeface="Times New Roman" panose="02020603050405020304" charset="0"/>
                <a:ea typeface="黑体" panose="02010609060101010101" charset="-122"/>
                <a:cs typeface="Times New Roman" panose="02020603050405020304" charset="0"/>
                <a:sym typeface="+mn-ea"/>
              </a:rPr>
              <a:t>可以用来探究对称能的高密信息。</a:t>
            </a:r>
            <a:endParaRPr lang="zh-CN" altLang="en-US" sz="2400" spc="200" dirty="0">
              <a:ln w="3175">
                <a:noFill/>
                <a:prstDash val="dash"/>
              </a:ln>
              <a:solidFill>
                <a:schemeClr val="tx1"/>
              </a:solidFill>
              <a:latin typeface="Times New Roman" panose="02020603050405020304" charset="0"/>
              <a:ea typeface="黑体" panose="02010609060101010101" charset="-122"/>
              <a:cs typeface="Times New Roman" panose="02020603050405020304" charset="0"/>
              <a:sym typeface="+mn-ea"/>
            </a:endParaRPr>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custDataLst>
              <p:tags r:id="rId4"/>
            </p:custDataLst>
          </p:nvPr>
        </p:nvSpPr>
        <p:spPr>
          <a:xfrm>
            <a:off x="226695" y="9969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1830" y="456565"/>
            <a:ext cx="5767705" cy="483870"/>
          </a:xfrm>
        </p:spPr>
        <p:txBody>
          <a:bodyPr anchor="b" anchorCtr="0"/>
          <a:lstStyle/>
          <a:p>
            <a:pPr algn="ctr"/>
            <a:r>
              <a:rPr lang="zh-CN" altLang="en-US" sz="2200" b="1">
                <a:latin typeface="黑体" panose="02010609060101010101" charset="-122"/>
                <a:ea typeface="黑体" panose="02010609060101010101" charset="-122"/>
                <a:sym typeface="+mn-ea"/>
              </a:rPr>
              <a:t>研究背景与意义</a:t>
            </a:r>
            <a:endParaRPr lang="zh-CN" altLang="en-US" sz="2200" b="1">
              <a:latin typeface="黑体" panose="02010609060101010101" charset="-122"/>
              <a:ea typeface="黑体" panose="02010609060101010101" charset="-122"/>
              <a:sym typeface="+mn-ea"/>
            </a:endParaRPr>
          </a:p>
        </p:txBody>
      </p:sp>
      <p:cxnSp>
        <p:nvCxnSpPr>
          <p:cNvPr id="6" name="直接连接符 5"/>
          <p:cNvCxnSpPr/>
          <p:nvPr>
            <p:custDataLst>
              <p:tags r:id="rId2"/>
            </p:custDataLst>
          </p:nvPr>
        </p:nvCxnSpPr>
        <p:spPr>
          <a:xfrm flipV="1">
            <a:off x="0" y="940435"/>
            <a:ext cx="12192000" cy="3175"/>
          </a:xfrm>
          <a:prstGeom prst="line">
            <a:avLst/>
          </a:prstGeom>
          <a:noFill/>
          <a:ln w="19050" cap="flat" cmpd="sng" algn="ctr">
            <a:solidFill>
              <a:schemeClr val="accent1"/>
            </a:solidFill>
            <a:prstDash val="solid"/>
            <a:miter lim="800000"/>
          </a:ln>
          <a:effectLst/>
        </p:spPr>
      </p:cxnSp>
      <p:sp>
        <p:nvSpPr>
          <p:cNvPr id="8" name="文本框 7"/>
          <p:cNvSpPr txBox="1"/>
          <p:nvPr/>
        </p:nvSpPr>
        <p:spPr>
          <a:xfrm>
            <a:off x="102870" y="4928235"/>
            <a:ext cx="6606540" cy="1198880"/>
          </a:xfrm>
          <a:prstGeom prst="rect">
            <a:avLst/>
          </a:prstGeom>
          <a:noFill/>
        </p:spPr>
        <p:txBody>
          <a:bodyPr wrap="square" rtlCol="0">
            <a:spAutoFit/>
          </a:bodyPr>
          <a:lstStyle/>
          <a:p>
            <a:pPr marL="457200" indent="-457200">
              <a:lnSpc>
                <a:spcPct val="150000"/>
              </a:lnSpc>
              <a:buClr>
                <a:srgbClr val="FF0000"/>
              </a:buClr>
              <a:buFont typeface="+mj-ea"/>
              <a:buAutoNum type="circleNumDbPlain" startAt="3"/>
            </a:pPr>
            <a:r>
              <a:rPr lang="en-US" altLang="zh-CN" sz="2400">
                <a:latin typeface="黑体" panose="02010609060101010101" charset="-122"/>
                <a:ea typeface="黑体" panose="02010609060101010101" charset="-122"/>
              </a:rPr>
              <a:t>对核物质状态方程的研究</a:t>
            </a:r>
            <a:r>
              <a:rPr lang="zh-CN" altLang="en-US" sz="2400">
                <a:latin typeface="黑体" panose="02010609060101010101" charset="-122"/>
                <a:ea typeface="黑体" panose="02010609060101010101" charset="-122"/>
              </a:rPr>
              <a:t>（约束对称能斜率</a:t>
            </a:r>
            <a:r>
              <a:rPr lang="en-US" altLang="zh-CN" sz="2400" i="1">
                <a:latin typeface="黑体" panose="02010609060101010101" charset="-122"/>
                <a:ea typeface="黑体" panose="02010609060101010101" charset="-122"/>
              </a:rPr>
              <a:t>L</a:t>
            </a:r>
            <a:r>
              <a:rPr lang="zh-CN" altLang="en-US" sz="2400">
                <a:latin typeface="黑体" panose="02010609060101010101" charset="-122"/>
                <a:ea typeface="黑体" panose="02010609060101010101" charset="-122"/>
              </a:rPr>
              <a:t>）</a:t>
            </a:r>
            <a:r>
              <a:rPr lang="en-US" altLang="zh-CN" sz="2400">
                <a:latin typeface="黑体" panose="02010609060101010101" charset="-122"/>
                <a:ea typeface="黑体" panose="02010609060101010101" charset="-122"/>
              </a:rPr>
              <a:t>对中子星的状态方程有一定的约束作用</a:t>
            </a:r>
            <a:r>
              <a:rPr lang="zh-CN" altLang="en-US" sz="2400">
                <a:latin typeface="黑体" panose="02010609060101010101" charset="-122"/>
                <a:ea typeface="黑体" panose="02010609060101010101" charset="-122"/>
              </a:rPr>
              <a:t>。</a:t>
            </a:r>
            <a:endParaRPr lang="zh-CN" altLang="en-US" sz="2400">
              <a:latin typeface="黑体" panose="02010609060101010101" charset="-122"/>
              <a:ea typeface="黑体" panose="02010609060101010101" charset="-122"/>
            </a:endParaRPr>
          </a:p>
        </p:txBody>
      </p:sp>
      <p:sp>
        <p:nvSpPr>
          <p:cNvPr id="9" name="文本框 8"/>
          <p:cNvSpPr txBox="1"/>
          <p:nvPr/>
        </p:nvSpPr>
        <p:spPr>
          <a:xfrm>
            <a:off x="487679" y="6442049"/>
            <a:ext cx="5351145" cy="427990"/>
          </a:xfrm>
          <a:prstGeom prst="rect">
            <a:avLst/>
          </a:prstGeom>
          <a:noFill/>
        </p:spPr>
        <p:txBody>
          <a:bodyPr wrap="square" rtlCol="0">
            <a:noAutofit/>
          </a:bodyPr>
          <a:lstStyle/>
          <a:p>
            <a:r>
              <a:rPr lang="zh-CN" altLang="en-US" sz="1400" dirty="0">
                <a:latin typeface="Times New Roman" panose="02020603050405020304" charset="0"/>
                <a:ea typeface="黑体" panose="02010609060101010101" charset="-122"/>
                <a:cs typeface="Times New Roman" panose="02020603050405020304" charset="0"/>
              </a:rPr>
              <a:t>文献[5</a:t>
            </a:r>
            <a:r>
              <a:rPr lang="en-US" altLang="zh-CN" sz="1400" dirty="0">
                <a:latin typeface="Times New Roman" panose="02020603050405020304" charset="0"/>
                <a:ea typeface="黑体" panose="02010609060101010101" charset="-122"/>
                <a:cs typeface="Times New Roman" panose="02020603050405020304" charset="0"/>
              </a:rPr>
              <a:t>0</a:t>
            </a:r>
            <a:r>
              <a:rPr lang="zh-CN" altLang="en-US" sz="1400" dirty="0">
                <a:latin typeface="Times New Roman" panose="02020603050405020304" charset="0"/>
                <a:ea typeface="黑体" panose="02010609060101010101" charset="-122"/>
                <a:cs typeface="Times New Roman" panose="02020603050405020304" charset="0"/>
              </a:rPr>
              <a:t>]：Sotani H, et al.  Prog. Theor. Exp. Phys, 2022, 041D01: 9.</a:t>
            </a:r>
            <a:endParaRPr lang="zh-CN" altLang="en-US" sz="1400" dirty="0">
              <a:latin typeface="Times New Roman" panose="02020603050405020304" charset="0"/>
              <a:ea typeface="黑体" panose="02010609060101010101" charset="-122"/>
              <a:cs typeface="Times New Roman" panose="02020603050405020304" charset="0"/>
            </a:endParaRPr>
          </a:p>
        </p:txBody>
      </p:sp>
      <p:pic>
        <p:nvPicPr>
          <p:cNvPr id="2" name="图片 1"/>
          <p:cNvPicPr>
            <a:picLocks noChangeAspect="1"/>
          </p:cNvPicPr>
          <p:nvPr>
            <p:custDataLst>
              <p:tags r:id="rId3"/>
            </p:custDataLst>
          </p:nvPr>
        </p:nvPicPr>
        <p:blipFill>
          <a:blip r:embed="rId4"/>
          <a:srcRect b="3872"/>
          <a:stretch>
            <a:fillRect/>
          </a:stretch>
        </p:blipFill>
        <p:spPr>
          <a:xfrm>
            <a:off x="6846570" y="1026160"/>
            <a:ext cx="4754880" cy="5699125"/>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593725" y="1026160"/>
            <a:ext cx="5350510" cy="3655060"/>
          </a:xfrm>
          <a:prstGeom prst="rect">
            <a:avLst/>
          </a:prstGeom>
        </p:spPr>
      </p:pic>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15265" y="22034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3933826" y="356235"/>
            <a:ext cx="5767705" cy="835660"/>
          </a:xfrm>
        </p:spPr>
        <p:txBody>
          <a:bodyPr/>
          <a:lstStyle/>
          <a:p>
            <a:r>
              <a:rPr lang="zh-CN" altLang="en-US" sz="4000">
                <a:latin typeface="黑体" panose="02010609060101010101" charset="-122"/>
                <a:ea typeface="黑体" panose="02010609060101010101" charset="-122"/>
              </a:rPr>
              <a:t>研究方法与内容</a:t>
            </a:r>
            <a:endParaRPr lang="zh-CN" altLang="en-US" sz="4000">
              <a:latin typeface="黑体" panose="02010609060101010101" charset="-122"/>
              <a:ea typeface="黑体" panose="02010609060101010101" charset="-122"/>
            </a:endParaRPr>
          </a:p>
        </p:txBody>
      </p:sp>
      <p:cxnSp>
        <p:nvCxnSpPr>
          <p:cNvPr id="12" name="直接连接符 11"/>
          <p:cNvCxnSpPr/>
          <p:nvPr>
            <p:custDataLst>
              <p:tags r:id="rId3"/>
            </p:custDataLst>
          </p:nvPr>
        </p:nvCxnSpPr>
        <p:spPr>
          <a:xfrm>
            <a:off x="455295" y="1191895"/>
            <a:ext cx="1179195" cy="5080"/>
          </a:xfrm>
          <a:prstGeom prst="line">
            <a:avLst/>
          </a:prstGeom>
          <a:noFill/>
          <a:ln w="19050" cap="flat" cmpd="sng" algn="ctr">
            <a:solidFill>
              <a:schemeClr val="accent1"/>
            </a:solidFill>
            <a:prstDash val="solid"/>
            <a:miter lim="800000"/>
          </a:ln>
          <a:effectLst/>
        </p:spPr>
      </p:cxnSp>
      <p:sp>
        <p:nvSpPr>
          <p:cNvPr id="11" name="圆角矩形 10"/>
          <p:cNvSpPr/>
          <p:nvPr/>
        </p:nvSpPr>
        <p:spPr>
          <a:xfrm>
            <a:off x="4593590" y="1744345"/>
            <a:ext cx="1276985" cy="772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solidFill>
                  <a:schemeClr val="tx1"/>
                </a:solidFill>
                <a:latin typeface="黑体" panose="02010609060101010101" charset="-122"/>
                <a:ea typeface="黑体" panose="02010609060101010101" charset="-122"/>
              </a:rPr>
              <a:t>方法</a:t>
            </a:r>
            <a:endParaRPr lang="zh-CN" altLang="en-US" sz="3200" b="1">
              <a:solidFill>
                <a:schemeClr val="tx1"/>
              </a:solidFill>
              <a:latin typeface="黑体" panose="02010609060101010101" charset="-122"/>
              <a:ea typeface="黑体" panose="02010609060101010101" charset="-122"/>
            </a:endParaRPr>
          </a:p>
        </p:txBody>
      </p:sp>
      <p:sp>
        <p:nvSpPr>
          <p:cNvPr id="14" name="下箭头 13"/>
          <p:cNvSpPr/>
          <p:nvPr/>
        </p:nvSpPr>
        <p:spPr>
          <a:xfrm rot="16200000">
            <a:off x="6459855" y="1853565"/>
            <a:ext cx="390525" cy="552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7440295" y="1649095"/>
            <a:ext cx="1694815" cy="962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chemeClr val="tx1"/>
                </a:solidFill>
                <a:latin typeface="Times New Roman" panose="02020603050405020304" charset="0"/>
                <a:cs typeface="Times New Roman" panose="02020603050405020304" charset="0"/>
              </a:rPr>
              <a:t>LQMD</a:t>
            </a:r>
            <a:endParaRPr lang="en-US" altLang="zh-CN" sz="2800" b="1">
              <a:solidFill>
                <a:schemeClr val="tx1"/>
              </a:solidFill>
              <a:latin typeface="Times New Roman" panose="02020603050405020304" charset="0"/>
              <a:cs typeface="Times New Roman" panose="02020603050405020304" charset="0"/>
            </a:endParaRPr>
          </a:p>
        </p:txBody>
      </p:sp>
      <p:sp>
        <p:nvSpPr>
          <p:cNvPr id="17" name="圆角矩形 16"/>
          <p:cNvSpPr/>
          <p:nvPr>
            <p:custDataLst>
              <p:tags r:id="rId4"/>
            </p:custDataLst>
          </p:nvPr>
        </p:nvSpPr>
        <p:spPr>
          <a:xfrm>
            <a:off x="4204335" y="3969385"/>
            <a:ext cx="1276985" cy="772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solidFill>
                  <a:schemeClr val="tx1"/>
                </a:solidFill>
                <a:latin typeface="黑体" panose="02010609060101010101" charset="-122"/>
                <a:ea typeface="黑体" panose="02010609060101010101" charset="-122"/>
              </a:rPr>
              <a:t>内容</a:t>
            </a:r>
            <a:endParaRPr lang="zh-CN" altLang="en-US" sz="3200" b="1">
              <a:solidFill>
                <a:schemeClr val="tx1"/>
              </a:solidFill>
              <a:latin typeface="黑体" panose="02010609060101010101" charset="-122"/>
              <a:ea typeface="黑体" panose="02010609060101010101" charset="-122"/>
            </a:endParaRPr>
          </a:p>
        </p:txBody>
      </p:sp>
      <p:sp>
        <p:nvSpPr>
          <p:cNvPr id="19" name="左大括号 18"/>
          <p:cNvSpPr/>
          <p:nvPr/>
        </p:nvSpPr>
        <p:spPr>
          <a:xfrm>
            <a:off x="5870575" y="3616960"/>
            <a:ext cx="288000" cy="1512000"/>
          </a:xfrm>
          <a:prstGeom prst="leftBrace">
            <a:avLst/>
          </a:prstGeom>
          <a:ln w="3492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20" name="圆角矩形 19"/>
          <p:cNvSpPr/>
          <p:nvPr>
            <p:custDataLst>
              <p:tags r:id="rId5"/>
            </p:custDataLst>
          </p:nvPr>
        </p:nvSpPr>
        <p:spPr>
          <a:xfrm>
            <a:off x="6314440" y="3290570"/>
            <a:ext cx="1276985" cy="772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solidFill>
                  <a:schemeClr val="tx1"/>
                </a:solidFill>
                <a:latin typeface="Times New Roman" panose="02020603050405020304" charset="0"/>
                <a:ea typeface="宋体" panose="02010600030101010101" pitchFamily="2" charset="-122"/>
                <a:cs typeface="Times New Roman" panose="02020603050405020304" charset="0"/>
              </a:rPr>
              <a:t>π</a:t>
            </a:r>
            <a:r>
              <a:rPr lang="zh-CN" altLang="en-US" sz="2800" b="1">
                <a:solidFill>
                  <a:schemeClr val="tx1"/>
                </a:solidFill>
                <a:latin typeface="宋体" panose="02010600030101010101" pitchFamily="2" charset="-122"/>
                <a:ea typeface="宋体" panose="02010600030101010101" pitchFamily="2" charset="-122"/>
              </a:rPr>
              <a:t>流</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1" name="圆角矩形 20"/>
          <p:cNvSpPr/>
          <p:nvPr>
            <p:custDataLst>
              <p:tags r:id="rId6"/>
            </p:custDataLst>
          </p:nvPr>
        </p:nvSpPr>
        <p:spPr>
          <a:xfrm>
            <a:off x="6314440" y="4741545"/>
            <a:ext cx="1276985" cy="772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tx1"/>
                </a:solidFill>
                <a:latin typeface="黑体" panose="02010609060101010101" charset="-122"/>
                <a:ea typeface="黑体" panose="02010609060101010101" charset="-122"/>
              </a:rPr>
              <a:t>对称能</a:t>
            </a:r>
            <a:endParaRPr lang="zh-CN" altLang="en-US" sz="2400" b="1">
              <a:solidFill>
                <a:schemeClr val="tx1"/>
              </a:solidFill>
              <a:latin typeface="黑体" panose="02010609060101010101" charset="-122"/>
              <a:ea typeface="黑体" panose="02010609060101010101" charset="-122"/>
            </a:endParaRPr>
          </a:p>
        </p:txBody>
      </p:sp>
      <p:sp>
        <p:nvSpPr>
          <p:cNvPr id="22" name="左大括号 21"/>
          <p:cNvSpPr/>
          <p:nvPr>
            <p:custDataLst>
              <p:tags r:id="rId7"/>
            </p:custDataLst>
          </p:nvPr>
        </p:nvSpPr>
        <p:spPr>
          <a:xfrm>
            <a:off x="7934960" y="4371340"/>
            <a:ext cx="288000" cy="1512000"/>
          </a:xfrm>
          <a:prstGeom prst="leftBrace">
            <a:avLst/>
          </a:prstGeom>
          <a:ln w="3492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23" name="圆角矩形 22"/>
          <p:cNvSpPr/>
          <p:nvPr>
            <p:custDataLst>
              <p:tags r:id="rId8"/>
            </p:custDataLst>
          </p:nvPr>
        </p:nvSpPr>
        <p:spPr>
          <a:xfrm>
            <a:off x="8424545" y="5513705"/>
            <a:ext cx="1276985" cy="772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solidFill>
                  <a:schemeClr val="tx1"/>
                </a:solidFill>
                <a:latin typeface="Times New Roman" panose="02020603050405020304" charset="0"/>
                <a:ea typeface="宋体" panose="02010600030101010101" pitchFamily="2" charset="-122"/>
                <a:cs typeface="Times New Roman" panose="02020603050405020304" charset="0"/>
              </a:rPr>
              <a:t>π</a:t>
            </a:r>
            <a:r>
              <a:rPr lang="en-US" altLang="zh-CN" sz="2800" b="1" baseline="30000">
                <a:solidFill>
                  <a:schemeClr val="tx1"/>
                </a:solidFill>
                <a:latin typeface="Times New Roman" panose="02020603050405020304" charset="0"/>
                <a:ea typeface="宋体" panose="02010600030101010101" pitchFamily="2" charset="-122"/>
                <a:cs typeface="Times New Roman" panose="02020603050405020304" charset="0"/>
              </a:rPr>
              <a:t>-</a:t>
            </a:r>
            <a:r>
              <a:rPr lang="en-US" altLang="zh-CN" sz="2800" b="1">
                <a:solidFill>
                  <a:schemeClr val="tx1"/>
                </a:solidFill>
                <a:latin typeface="Times New Roman" panose="02020603050405020304" charset="0"/>
                <a:ea typeface="宋体" panose="02010600030101010101" pitchFamily="2" charset="-122"/>
                <a:cs typeface="Times New Roman" panose="02020603050405020304" charset="0"/>
              </a:rPr>
              <a:t>/</a:t>
            </a:r>
            <a:r>
              <a:rPr lang="zh-CN" altLang="en-US" sz="2800" b="1">
                <a:solidFill>
                  <a:schemeClr val="tx1"/>
                </a:solidFill>
                <a:latin typeface="Times New Roman" panose="02020603050405020304" charset="0"/>
                <a:ea typeface="宋体" panose="02010600030101010101" pitchFamily="2" charset="-122"/>
                <a:cs typeface="Times New Roman" panose="02020603050405020304" charset="0"/>
                <a:sym typeface="+mn-ea"/>
              </a:rPr>
              <a:t>π</a:t>
            </a:r>
            <a:r>
              <a:rPr lang="en-US" altLang="zh-CN" sz="2800" b="1" baseline="30000">
                <a:solidFill>
                  <a:schemeClr val="tx1"/>
                </a:solidFill>
                <a:latin typeface="Times New Roman" panose="02020603050405020304" charset="0"/>
                <a:ea typeface="宋体" panose="02010600030101010101" pitchFamily="2" charset="-122"/>
                <a:cs typeface="Times New Roman" panose="02020603050405020304" charset="0"/>
                <a:sym typeface="+mn-ea"/>
              </a:rPr>
              <a:t>+</a:t>
            </a:r>
            <a:endParaRPr lang="en-US" altLang="zh-CN" sz="2800" b="1" baseline="3000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圆角矩形 23"/>
          <p:cNvSpPr/>
          <p:nvPr>
            <p:custDataLst>
              <p:tags r:id="rId9"/>
            </p:custDataLst>
          </p:nvPr>
        </p:nvSpPr>
        <p:spPr>
          <a:xfrm>
            <a:off x="8424545" y="3969385"/>
            <a:ext cx="1276985" cy="772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chemeClr val="tx1"/>
                </a:solidFill>
                <a:latin typeface="Times New Roman" panose="02020603050405020304" charset="0"/>
                <a:ea typeface="宋体" panose="02010600030101010101" pitchFamily="2" charset="-122"/>
                <a:cs typeface="Times New Roman" panose="02020603050405020304" charset="0"/>
              </a:rPr>
              <a:t>n/p</a:t>
            </a:r>
            <a:endParaRPr lang="en-US" altLang="zh-CN" sz="2800" b="1">
              <a:solidFill>
                <a:schemeClr val="tx1"/>
              </a:solidFill>
              <a:latin typeface="Times New Roman" panose="02020603050405020304" charset="0"/>
              <a:ea typeface="宋体" panose="02010600030101010101" pitchFamily="2" charset="-122"/>
              <a:cs typeface="Times New Roman" panose="02020603050405020304" charset="0"/>
            </a:endParaRPr>
          </a:p>
        </p:txBody>
      </p:sp>
      <p:sp>
        <p:nvSpPr>
          <p:cNvPr id="26" name="灯片编号占位符 2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0"/>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1830" y="440055"/>
            <a:ext cx="5767705" cy="445135"/>
          </a:xfrm>
        </p:spPr>
        <p:txBody>
          <a:bodyPr anchor="b" anchorCtr="0">
            <a:normAutofit fontScale="90000"/>
          </a:bodyPr>
          <a:lstStyle/>
          <a:p>
            <a:pPr algn="ctr"/>
            <a:r>
              <a:rPr lang="zh-CN" altLang="en-US" sz="2400" b="1">
                <a:latin typeface="黑体" panose="02010609060101010101" charset="-122"/>
                <a:ea typeface="黑体" panose="02010609060101010101" charset="-122"/>
                <a:sym typeface="+mn-ea"/>
              </a:rPr>
              <a:t>研究方法与内容</a:t>
            </a:r>
            <a:endParaRPr lang="zh-CN" altLang="en-US" sz="2400" b="1">
              <a:latin typeface="黑体" panose="02010609060101010101" charset="-122"/>
              <a:ea typeface="黑体" panose="02010609060101010101" charset="-122"/>
              <a:sym typeface="+mn-ea"/>
            </a:endParaRPr>
          </a:p>
        </p:txBody>
      </p:sp>
      <p:cxnSp>
        <p:nvCxnSpPr>
          <p:cNvPr id="8" name="直接连接符 7"/>
          <p:cNvCxnSpPr/>
          <p:nvPr>
            <p:custDataLst>
              <p:tags r:id="rId2"/>
            </p:custDataLst>
          </p:nvPr>
        </p:nvCxnSpPr>
        <p:spPr>
          <a:xfrm flipV="1">
            <a:off x="0" y="885190"/>
            <a:ext cx="12220575" cy="14605"/>
          </a:xfrm>
          <a:prstGeom prst="line">
            <a:avLst/>
          </a:prstGeom>
          <a:noFill/>
          <a:ln w="19050" cap="flat" cmpd="sng" algn="ctr">
            <a:solidFill>
              <a:schemeClr val="accent1"/>
            </a:solidFill>
            <a:prstDash val="solid"/>
            <a:miter lim="800000"/>
          </a:ln>
          <a:effectLst/>
        </p:spPr>
      </p:cxnSp>
      <mc:AlternateContent xmlns:mc="http://schemas.openxmlformats.org/markup-compatibility/2006">
        <mc:Choice xmlns:a14="http://schemas.microsoft.com/office/drawing/2010/main" Requires="a14">
          <p:sp>
            <p:nvSpPr>
              <p:cNvPr id="2" name="文本框 1"/>
              <p:cNvSpPr txBox="1"/>
              <p:nvPr/>
            </p:nvSpPr>
            <p:spPr>
              <a:xfrm>
                <a:off x="0" y="1988185"/>
                <a:ext cx="5020310" cy="451485"/>
              </a:xfrm>
              <a:prstGeom prst="rect">
                <a:avLst/>
              </a:prstGeom>
              <a:noFill/>
            </p:spPr>
            <p:txBody>
              <a:bodyPr wrap="square" rtlCol="0" anchor="t">
                <a:spAutoFit/>
              </a:bodyPr>
              <a:lstStyle/>
              <a:p>
                <a:r>
                  <a:rPr lang="zh-CN" altLang="en-US">
                    <a:latin typeface="黑体" panose="02010609060101010101" charset="-122"/>
                    <a:ea typeface="黑体" panose="02010609060101010101" charset="-122"/>
                    <a:sym typeface="+mn-ea"/>
                  </a:rPr>
                  <a:t>介子的哈密顿量</a:t>
                </a:r>
                <a:r>
                  <a:rPr lang="zh-CN" altLang="en-US">
                    <a:sym typeface="+mn-ea"/>
                  </a:rPr>
                  <a:t>：</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𝐻</m:t>
                        </m:r>
                      </m:e>
                      <m:sub>
                        <m:r>
                          <a:rPr lang="en-US" altLang="zh-CN" i="1">
                            <a:latin typeface="Cambria Math" panose="02040503050406030204" pitchFamily="18" charset="0"/>
                            <a:cs typeface="Cambria Math" panose="02040503050406030204" pitchFamily="18" charset="0"/>
                            <a:sym typeface="+mn-ea"/>
                          </a:rPr>
                          <m:t>𝑀</m:t>
                        </m:r>
                      </m:sub>
                    </m:sSub>
                    <m:r>
                      <a:rPr lang="en-US" altLang="zh-CN" i="1">
                        <a:latin typeface="Cambria Math" panose="02040503050406030204" pitchFamily="18" charset="0"/>
                        <a:cs typeface="Cambria Math" panose="02040503050406030204" pitchFamily="18" charset="0"/>
                        <a:sym typeface="+mn-ea"/>
                      </a:rPr>
                      <m:t>=</m:t>
                    </m:r>
                    <m:nary>
                      <m:naryPr>
                        <m:chr m:val="∑"/>
                        <m:limLoc m:val="undOvr"/>
                        <m:ctrlPr>
                          <a:rPr lang="en-US" altLang="zh-CN" i="1">
                            <a:latin typeface="Cambria Math" panose="02040503050406030204" pitchFamily="18" charset="0"/>
                            <a:cs typeface="Cambria Math" panose="02040503050406030204" pitchFamily="18" charset="0"/>
                            <a:sym typeface="+mn-ea"/>
                          </a:rPr>
                        </m:ctrlPr>
                      </m:naryPr>
                      <m:sub>
                        <m:r>
                          <a:rPr lang="en-US" altLang="zh-CN" i="1">
                            <a:latin typeface="Cambria Math" panose="02040503050406030204" pitchFamily="18" charset="0"/>
                            <a:cs typeface="Cambria Math" panose="02040503050406030204" pitchFamily="18" charset="0"/>
                            <a:sym typeface="+mn-ea"/>
                          </a:rPr>
                          <m:t>𝑖</m:t>
                        </m:r>
                        <m:r>
                          <a:rPr lang="en-US" altLang="zh-CN" i="1">
                            <a:latin typeface="Cambria Math" panose="02040503050406030204" pitchFamily="18" charset="0"/>
                            <a:cs typeface="Cambria Math" panose="02040503050406030204" pitchFamily="18" charset="0"/>
                            <a:sym typeface="+mn-ea"/>
                          </a:rPr>
                          <m:t>=</m:t>
                        </m:r>
                        <m:r>
                          <a:rPr lang="en-US" altLang="zh-CN" i="1">
                            <a:latin typeface="Cambria Math" panose="02040503050406030204" pitchFamily="18" charset="0"/>
                            <a:cs typeface="Cambria Math" panose="02040503050406030204" pitchFamily="18" charset="0"/>
                            <a:sym typeface="+mn-ea"/>
                          </a:rPr>
                          <m:t>1</m:t>
                        </m:r>
                      </m:sub>
                      <m:sup>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𝑁</m:t>
                            </m:r>
                          </m:e>
                          <m:sub>
                            <m:r>
                              <a:rPr lang="en-US" altLang="zh-CN" i="1">
                                <a:latin typeface="Cambria Math" panose="02040503050406030204" pitchFamily="18" charset="0"/>
                                <a:cs typeface="Cambria Math" panose="02040503050406030204" pitchFamily="18" charset="0"/>
                                <a:sym typeface="+mn-ea"/>
                              </a:rPr>
                              <m:t>𝑀</m:t>
                            </m:r>
                          </m:sub>
                        </m:sSub>
                      </m:sup>
                      <m:e>
                        <m:d>
                          <m:dPr>
                            <m:begChr m:val="["/>
                            <m:endChr m:val="]"/>
                            <m:ctrlPr>
                              <a:rPr lang="en-US" altLang="zh-CN" i="1">
                                <a:latin typeface="Cambria Math" panose="02040503050406030204" pitchFamily="18" charset="0"/>
                                <a:cs typeface="Cambria Math" panose="02040503050406030204" pitchFamily="18" charset="0"/>
                                <a:sym typeface="+mn-ea"/>
                              </a:rPr>
                            </m:ctrlPr>
                          </m:dPr>
                          <m:e>
                            <m:sSubSup>
                              <m:sSubSupPr>
                                <m:ctrlPr>
                                  <a:rPr lang="en-US" altLang="zh-CN" i="1">
                                    <a:latin typeface="Cambria Math" panose="02040503050406030204" pitchFamily="18" charset="0"/>
                                    <a:cs typeface="Cambria Math" panose="02040503050406030204" pitchFamily="18" charset="0"/>
                                    <a:sym typeface="+mn-ea"/>
                                  </a:rPr>
                                </m:ctrlPr>
                              </m:sSubSupPr>
                              <m:e>
                                <m:r>
                                  <a:rPr lang="en-US" altLang="zh-CN" i="1">
                                    <a:latin typeface="Cambria Math" panose="02040503050406030204" pitchFamily="18" charset="0"/>
                                    <a:cs typeface="Cambria Math" panose="02040503050406030204" pitchFamily="18" charset="0"/>
                                    <a:sym typeface="+mn-ea"/>
                                  </a:rPr>
                                  <m:t>𝑉</m:t>
                                </m:r>
                              </m:e>
                              <m:sub>
                                <m:r>
                                  <a:rPr lang="en-US" altLang="zh-CN" i="1">
                                    <a:latin typeface="Cambria Math" panose="02040503050406030204" pitchFamily="18" charset="0"/>
                                    <a:cs typeface="Cambria Math" panose="02040503050406030204" pitchFamily="18" charset="0"/>
                                    <a:sym typeface="+mn-ea"/>
                                  </a:rPr>
                                  <m:t>𝑖</m:t>
                                </m:r>
                              </m:sub>
                              <m:sup>
                                <m:r>
                                  <a:rPr lang="en-US" altLang="zh-CN" i="1">
                                    <a:latin typeface="Cambria Math" panose="02040503050406030204" pitchFamily="18" charset="0"/>
                                    <a:cs typeface="Cambria Math" panose="02040503050406030204" pitchFamily="18" charset="0"/>
                                    <a:sym typeface="+mn-ea"/>
                                  </a:rPr>
                                  <m:t>𝐶𝑜𝑎𝑙</m:t>
                                </m:r>
                              </m:sup>
                            </m:sSubSup>
                            <m:r>
                              <a:rPr lang="en-US" altLang="zh-CN" i="1">
                                <a:latin typeface="Cambria Math" panose="02040503050406030204" pitchFamily="18" charset="0"/>
                                <a:cs typeface="Cambria Math" panose="02040503050406030204" pitchFamily="18" charset="0"/>
                                <a:sym typeface="+mn-ea"/>
                              </a:rPr>
                              <m:t>+</m:t>
                            </m:r>
                            <m:r>
                              <a:rPr lang="en-US" altLang="zh-CN" i="1">
                                <a:latin typeface="Cambria Math" panose="02040503050406030204" pitchFamily="18" charset="0"/>
                                <a:cs typeface="Cambria Math" panose="02040503050406030204" pitchFamily="18" charset="0"/>
                                <a:sym typeface="+mn-ea"/>
                              </a:rPr>
                              <m:t>𝜔</m:t>
                            </m:r>
                            <m:d>
                              <m:dPr>
                                <m:ctrlPr>
                                  <a:rPr lang="en-US" altLang="zh-CN" i="1">
                                    <a:latin typeface="Cambria Math" panose="02040503050406030204" pitchFamily="18" charset="0"/>
                                    <a:cs typeface="Cambria Math" panose="02040503050406030204" pitchFamily="18" charset="0"/>
                                    <a:sym typeface="+mn-ea"/>
                                  </a:rPr>
                                </m:ctrlPr>
                              </m:dPr>
                              <m:e>
                                <m:sSub>
                                  <m:sSubPr>
                                    <m:ctrlPr>
                                      <a:rPr lang="en-US" altLang="zh-CN" i="1">
                                        <a:latin typeface="Cambria Math" panose="02040503050406030204" pitchFamily="18" charset="0"/>
                                        <a:cs typeface="Cambria Math" panose="02040503050406030204" pitchFamily="18" charset="0"/>
                                        <a:sym typeface="+mn-ea"/>
                                      </a:rPr>
                                    </m:ctrlPr>
                                  </m:sSubPr>
                                  <m:e>
                                    <m:r>
                                      <a:rPr lang="en-US" altLang="zh-CN" b="1" i="1">
                                        <a:latin typeface="Cambria Math" panose="02040503050406030204" pitchFamily="18" charset="0"/>
                                        <a:cs typeface="Cambria Math" panose="02040503050406030204" pitchFamily="18" charset="0"/>
                                        <a:sym typeface="+mn-ea"/>
                                      </a:rPr>
                                      <m:t>𝒑</m:t>
                                    </m:r>
                                  </m:e>
                                  <m:sub>
                                    <m:r>
                                      <a:rPr lang="en-US" altLang="zh-CN" i="1">
                                        <a:latin typeface="Cambria Math" panose="02040503050406030204" pitchFamily="18" charset="0"/>
                                        <a:cs typeface="Cambria Math" panose="02040503050406030204" pitchFamily="18" charset="0"/>
                                        <a:sym typeface="+mn-ea"/>
                                      </a:rPr>
                                      <m:t>𝑖</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𝜌</m:t>
                                    </m:r>
                                  </m:e>
                                  <m:sub>
                                    <m:r>
                                      <a:rPr lang="en-US" altLang="zh-CN" i="1">
                                        <a:latin typeface="Cambria Math" panose="02040503050406030204" pitchFamily="18" charset="0"/>
                                        <a:cs typeface="Cambria Math" panose="02040503050406030204" pitchFamily="18" charset="0"/>
                                        <a:sym typeface="+mn-ea"/>
                                      </a:rPr>
                                      <m:t>𝑖</m:t>
                                    </m:r>
                                  </m:sub>
                                </m:sSub>
                              </m:e>
                            </m:d>
                          </m:e>
                        </m:d>
                      </m:e>
                    </m:nary>
                  </m:oMath>
                </a14:m>
                <a:endParaRPr lang="en-US" altLang="zh-CN" i="1">
                  <a:latin typeface="Cambria Math" panose="02040503050406030204" pitchFamily="18" charset="0"/>
                  <a:cs typeface="Cambria Math" panose="02040503050406030204" pitchFamily="18"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0" y="1988185"/>
                <a:ext cx="5020310" cy="45148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74295" y="3433445"/>
                <a:ext cx="4885055" cy="922020"/>
              </a:xfrm>
              <a:prstGeom prst="rect">
                <a:avLst/>
              </a:prstGeom>
              <a:noFill/>
            </p:spPr>
            <p:txBody>
              <a:bodyPr wrap="square" rtlCol="0">
                <a:spAutoFit/>
              </a:bodyPr>
              <a:lstStyle/>
              <a:p>
                <a:pPr indent="0" fontAlgn="auto">
                  <a:lnSpc>
                    <a:spcPct val="150000"/>
                  </a:lnSpc>
                </a:pPr>
                <a:r>
                  <a:rPr>
                    <a:solidFill>
                      <a:schemeClr val="dk1"/>
                    </a:solidFill>
                    <a:latin typeface="Times New Roman" panose="02020603050405020304" charset="0"/>
                    <a:ea typeface="宋体" panose="02010600030101010101" pitchFamily="2" charset="-122"/>
                    <a:cs typeface="Times New Roman" panose="02020603050405020304" charset="0"/>
                    <a:sym typeface="+mn-ea"/>
                  </a:rPr>
                  <a:t>π</a:t>
                </a:r>
                <a:r>
                  <a:rPr lang="zh-CN" altLang="en-US">
                    <a:latin typeface="黑体" panose="02010609060101010101" charset="-122"/>
                    <a:ea typeface="黑体" panose="02010609060101010101" charset="-122"/>
                    <a:sym typeface="+mn-ea"/>
                  </a:rPr>
                  <a:t>介子在核介质中的能量项</a:t>
                </a:r>
                <a:r>
                  <a:rPr lang="en-US" altLang="zh-CN">
                    <a:latin typeface="黑体" panose="02010609060101010101" charset="-122"/>
                    <a:ea typeface="黑体" panose="02010609060101010101" charset="-122"/>
                    <a:sym typeface="+mn-ea"/>
                  </a:rPr>
                  <a:t>: </a:t>
                </a:r>
                <a:endParaRPr lang="en-US" altLang="zh-CN">
                  <a:latin typeface="黑体" panose="02010609060101010101" charset="-122"/>
                  <a:ea typeface="黑体" panose="02010609060101010101" charset="-122"/>
                  <a:sym typeface="+mn-ea"/>
                </a:endParaRPr>
              </a:p>
              <a:p>
                <a:pPr indent="0" fontAlgn="auto">
                  <a:lnSpc>
                    <a:spcPct val="150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黑体" panose="02010609060101010101" charset="-122"/>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𝜔</m:t>
                          </m:r>
                        </m:e>
                        <m:sub>
                          <m:r>
                            <a:rPr lang="en-US" altLang="zh-CN" i="1">
                              <a:latin typeface="Cambria Math" panose="02040503050406030204" pitchFamily="18" charset="0"/>
                              <a:ea typeface="黑体" panose="02010609060101010101" charset="-122"/>
                              <a:cs typeface="Cambria Math" panose="02040503050406030204" pitchFamily="18" charset="0"/>
                              <a:sym typeface="+mn-ea"/>
                            </a:rPr>
                            <m:t>𝜋</m:t>
                          </m:r>
                        </m:sub>
                      </m:sSub>
                      <m:d>
                        <m:dPr>
                          <m:ctrlPr>
                            <a:rPr lang="en-US" altLang="zh-CN" i="1">
                              <a:latin typeface="Cambria Math" panose="02040503050406030204" pitchFamily="18" charset="0"/>
                              <a:cs typeface="Cambria Math" panose="02040503050406030204" pitchFamily="18" charset="0"/>
                              <a:sym typeface="+mn-ea"/>
                            </a:rPr>
                          </m:ctrlPr>
                        </m:dPr>
                        <m:e>
                          <m:sSub>
                            <m:sSubPr>
                              <m:ctrlPr>
                                <a:rPr lang="en-US" altLang="zh-CN" i="1">
                                  <a:latin typeface="Cambria Math" panose="02040503050406030204" pitchFamily="18" charset="0"/>
                                  <a:cs typeface="Cambria Math" panose="02040503050406030204" pitchFamily="18" charset="0"/>
                                  <a:sym typeface="+mn-ea"/>
                                </a:rPr>
                              </m:ctrlPr>
                            </m:sSubPr>
                            <m:e>
                              <m:r>
                                <a:rPr lang="en-US" altLang="zh-CN" b="1" i="1">
                                  <a:latin typeface="Cambria Math" panose="02040503050406030204" pitchFamily="18" charset="0"/>
                                  <a:cs typeface="Cambria Math" panose="02040503050406030204" pitchFamily="18" charset="0"/>
                                  <a:sym typeface="+mn-ea"/>
                                </a:rPr>
                                <m:t>𝒑</m:t>
                              </m:r>
                            </m:e>
                            <m:sub>
                              <m:r>
                                <a:rPr lang="en-US" altLang="zh-CN" i="1">
                                  <a:latin typeface="Cambria Math" panose="02040503050406030204" pitchFamily="18" charset="0"/>
                                  <a:cs typeface="Cambria Math" panose="02040503050406030204" pitchFamily="18" charset="0"/>
                                  <a:sym typeface="+mn-ea"/>
                                </a:rPr>
                                <m:t>𝑖</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𝜌</m:t>
                              </m:r>
                            </m:e>
                            <m:sub>
                              <m:r>
                                <a:rPr lang="en-US" altLang="zh-CN" i="1">
                                  <a:latin typeface="Cambria Math" panose="02040503050406030204" pitchFamily="18" charset="0"/>
                                  <a:cs typeface="Cambria Math" panose="02040503050406030204" pitchFamily="18" charset="0"/>
                                  <a:sym typeface="+mn-ea"/>
                                </a:rPr>
                                <m:t>𝑖</m:t>
                              </m:r>
                            </m:sub>
                          </m:sSub>
                        </m:e>
                      </m:d>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ea typeface="黑体" panose="02010609060101010101" charset="-122"/>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𝜔</m:t>
                          </m:r>
                        </m:e>
                        <m:sub>
                          <m:r>
                            <a:rPr lang="en-US" altLang="zh-CN" i="1">
                              <a:latin typeface="Cambria Math" panose="02040503050406030204" pitchFamily="18" charset="0"/>
                              <a:cs typeface="Cambria Math" panose="02040503050406030204" pitchFamily="18" charset="0"/>
                              <a:sym typeface="+mn-ea"/>
                            </a:rPr>
                            <m:t>𝑖𝑠𝑜𝑠𝑐𝑎𝑙𝑎𝑟</m:t>
                          </m:r>
                        </m:sub>
                      </m:sSub>
                      <m:d>
                        <m:dPr>
                          <m:ctrlPr>
                            <a:rPr lang="en-US" altLang="zh-CN" i="1">
                              <a:latin typeface="Cambria Math" panose="02040503050406030204" pitchFamily="18" charset="0"/>
                              <a:cs typeface="Cambria Math" panose="02040503050406030204" pitchFamily="18" charset="0"/>
                              <a:sym typeface="+mn-ea"/>
                            </a:rPr>
                          </m:ctrlPr>
                        </m:dPr>
                        <m:e>
                          <m:sSub>
                            <m:sSubPr>
                              <m:ctrlPr>
                                <a:rPr lang="en-US" altLang="zh-CN" i="1">
                                  <a:latin typeface="Cambria Math" panose="02040503050406030204" pitchFamily="18" charset="0"/>
                                  <a:cs typeface="Cambria Math" panose="02040503050406030204" pitchFamily="18" charset="0"/>
                                  <a:sym typeface="+mn-ea"/>
                                </a:rPr>
                              </m:ctrlPr>
                            </m:sSubPr>
                            <m:e>
                              <m:r>
                                <a:rPr lang="en-US" altLang="zh-CN" b="1" i="1">
                                  <a:latin typeface="Cambria Math" panose="02040503050406030204" pitchFamily="18" charset="0"/>
                                  <a:cs typeface="Cambria Math" panose="02040503050406030204" pitchFamily="18" charset="0"/>
                                  <a:sym typeface="+mn-ea"/>
                                </a:rPr>
                                <m:t>𝒑</m:t>
                              </m:r>
                            </m:e>
                            <m:sub>
                              <m:r>
                                <a:rPr lang="en-US" altLang="zh-CN" i="1">
                                  <a:latin typeface="Cambria Math" panose="02040503050406030204" pitchFamily="18" charset="0"/>
                                  <a:cs typeface="Cambria Math" panose="02040503050406030204" pitchFamily="18" charset="0"/>
                                  <a:sym typeface="+mn-ea"/>
                                </a:rPr>
                                <m:t>𝑖</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𝜌</m:t>
                              </m:r>
                            </m:e>
                            <m:sub>
                              <m:r>
                                <a:rPr lang="en-US" altLang="zh-CN" i="1">
                                  <a:latin typeface="Cambria Math" panose="02040503050406030204" pitchFamily="18" charset="0"/>
                                  <a:cs typeface="Cambria Math" panose="02040503050406030204" pitchFamily="18" charset="0"/>
                                  <a:sym typeface="+mn-ea"/>
                                </a:rPr>
                                <m:t>𝑖</m:t>
                              </m:r>
                            </m:sub>
                          </m:sSub>
                        </m:e>
                      </m:d>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𝐶</m:t>
                          </m:r>
                        </m:e>
                        <m:sub>
                          <m:r>
                            <a:rPr lang="en-US" altLang="zh-CN" i="1">
                              <a:latin typeface="Cambria Math" panose="02040503050406030204" pitchFamily="18" charset="0"/>
                              <a:cs typeface="Cambria Math" panose="02040503050406030204" pitchFamily="18" charset="0"/>
                              <a:sym typeface="+mn-ea"/>
                            </a:rPr>
                            <m:t>𝜋</m:t>
                          </m:r>
                        </m:sub>
                      </m:sSub>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𝜏</m:t>
                          </m:r>
                        </m:e>
                        <m:sub>
                          <m:r>
                            <a:rPr lang="en-US" altLang="zh-CN" i="1">
                              <a:latin typeface="Cambria Math" panose="02040503050406030204" pitchFamily="18" charset="0"/>
                              <a:cs typeface="Cambria Math" panose="02040503050406030204" pitchFamily="18" charset="0"/>
                              <a:sym typeface="+mn-ea"/>
                            </a:rPr>
                            <m:t>𝑧</m:t>
                          </m:r>
                        </m:sub>
                      </m:sSub>
                      <m:r>
                        <a:rPr lang="en-US" altLang="zh-CN" i="1">
                          <a:latin typeface="Cambria Math" panose="02040503050406030204" pitchFamily="18" charset="0"/>
                          <a:cs typeface="Cambria Math" panose="02040503050406030204" pitchFamily="18" charset="0"/>
                          <a:sym typeface="+mn-ea"/>
                        </a:rPr>
                        <m:t>𝛿</m:t>
                      </m:r>
                      <m:sSup>
                        <m:sSupPr>
                          <m:ctrlPr>
                            <a:rPr lang="en-US" altLang="zh-CN" i="1">
                              <a:latin typeface="Cambria Math" panose="02040503050406030204" pitchFamily="18" charset="0"/>
                              <a:cs typeface="Cambria Math" panose="02040503050406030204" pitchFamily="18" charset="0"/>
                              <a:sym typeface="+mn-ea"/>
                            </a:rPr>
                          </m:ctrlPr>
                        </m:sSupPr>
                        <m:e>
                          <m:d>
                            <m:dPr>
                              <m:ctrlPr>
                                <a:rPr lang="en-US" altLang="zh-CN" i="1">
                                  <a:latin typeface="Cambria Math" panose="02040503050406030204" pitchFamily="18" charset="0"/>
                                  <a:cs typeface="Cambria Math" panose="02040503050406030204" pitchFamily="18" charset="0"/>
                                  <a:sym typeface="+mn-ea"/>
                                </a:rPr>
                              </m:ctrlPr>
                            </m:dPr>
                            <m:e>
                              <m:r>
                                <a:rPr lang="en-US" altLang="zh-CN" i="1">
                                  <a:latin typeface="Cambria Math" panose="02040503050406030204" pitchFamily="18" charset="0"/>
                                  <a:cs typeface="Cambria Math" panose="02040503050406030204" pitchFamily="18" charset="0"/>
                                  <a:sym typeface="+mn-ea"/>
                                </a:rPr>
                                <m:t>𝜌</m:t>
                              </m:r>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𝜌</m:t>
                                  </m:r>
                                </m:e>
                                <m:sub>
                                  <m:r>
                                    <a:rPr lang="en-US" altLang="zh-CN" i="1">
                                      <a:latin typeface="Cambria Math" panose="02040503050406030204" pitchFamily="18" charset="0"/>
                                      <a:cs typeface="Cambria Math" panose="02040503050406030204" pitchFamily="18" charset="0"/>
                                      <a:sym typeface="+mn-ea"/>
                                    </a:rPr>
                                    <m:t>0</m:t>
                                  </m:r>
                                </m:sub>
                              </m:sSub>
                            </m:e>
                          </m:d>
                        </m:e>
                        <m:sup>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𝛾</m:t>
                              </m:r>
                            </m:e>
                            <m:sub>
                              <m:r>
                                <a:rPr lang="en-US" altLang="zh-CN" i="1">
                                  <a:latin typeface="Cambria Math" panose="02040503050406030204" pitchFamily="18" charset="0"/>
                                  <a:cs typeface="Cambria Math" panose="02040503050406030204" pitchFamily="18" charset="0"/>
                                  <a:sym typeface="+mn-ea"/>
                                </a:rPr>
                                <m:t>𝜋</m:t>
                              </m:r>
                            </m:sub>
                          </m:sSub>
                        </m:sup>
                      </m:sSup>
                    </m:oMath>
                  </m:oMathPara>
                </a14:m>
                <a:endParaRPr lang="en-US" altLang="zh-CN">
                  <a:latin typeface="黑体" panose="02010609060101010101" charset="-122"/>
                  <a:ea typeface="黑体" panose="02010609060101010101"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74295" y="3433445"/>
                <a:ext cx="4885055" cy="922020"/>
              </a:xfrm>
              <a:prstGeom prst="rect">
                <a:avLst/>
              </a:prstGeom>
              <a:blipFill rotWithShape="1">
                <a:blip r:embed="rId4"/>
                <a:stretch>
                  <a:fillRect/>
                </a:stretch>
              </a:blipFill>
            </p:spPr>
            <p:txBody>
              <a:bodyPr/>
              <a:lstStyle/>
              <a:p>
                <a:r>
                  <a:rPr lang="zh-CN" altLang="en-US">
                    <a:noFill/>
                  </a:rPr>
                  <a:t> </a:t>
                </a:r>
              </a:p>
            </p:txBody>
          </p:sp>
        </mc:Fallback>
      </mc:AlternateContent>
      <p:sp>
        <p:nvSpPr>
          <p:cNvPr id="6" name="文本框 5"/>
          <p:cNvSpPr txBox="1"/>
          <p:nvPr/>
        </p:nvSpPr>
        <p:spPr>
          <a:xfrm>
            <a:off x="74295" y="4513580"/>
            <a:ext cx="3767455" cy="368300"/>
          </a:xfrm>
          <a:prstGeom prst="rect">
            <a:avLst/>
          </a:prstGeom>
          <a:noFill/>
        </p:spPr>
        <p:txBody>
          <a:bodyPr wrap="square" rtlCol="0">
            <a:spAutoFit/>
          </a:bodyPr>
          <a:lstStyle/>
          <a:p>
            <a:r>
              <a:rPr lang="zh-CN" altLang="en-US">
                <a:latin typeface="Times New Roman" panose="02020603050405020304" charset="0"/>
                <a:ea typeface="黑体" panose="02010609060101010101" charset="-122"/>
                <a:cs typeface="Times New Roman" panose="02020603050405020304" charset="0"/>
              </a:rPr>
              <a:t>同位旋标量部分由</a:t>
            </a:r>
            <a:r>
              <a:rPr lang="en-US" altLang="zh-CN">
                <a:latin typeface="Times New Roman" panose="02020603050405020304" charset="0"/>
                <a:ea typeface="黑体" panose="02010609060101010101" charset="-122"/>
                <a:cs typeface="Times New Roman" panose="02020603050405020304" charset="0"/>
              </a:rPr>
              <a:t>Δ-hole</a:t>
            </a:r>
            <a:r>
              <a:rPr lang="zh-CN" altLang="en-US">
                <a:latin typeface="Times New Roman" panose="02020603050405020304" charset="0"/>
                <a:ea typeface="黑体" panose="02010609060101010101" charset="-122"/>
                <a:cs typeface="Times New Roman" panose="02020603050405020304" charset="0"/>
              </a:rPr>
              <a:t>模型给出</a:t>
            </a:r>
            <a:r>
              <a:rPr lang="zh-CN" altLang="en-US"/>
              <a:t>：</a:t>
            </a: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0" y="4881880"/>
                <a:ext cx="5578475" cy="922020"/>
              </a:xfrm>
              <a:prstGeom prst="rect">
                <a:avLst/>
              </a:prstGeom>
              <a:noFill/>
            </p:spPr>
            <p:txBody>
              <a:bodyPr wrap="square" rtlCol="0" anchor="t">
                <a:spAutoFit/>
              </a:bodyPr>
              <a:lstStyle/>
              <a:p>
                <a:pPr indent="0" fontAlgn="auto">
                  <a:lnSpc>
                    <a:spcPct val="150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黑体" panose="02010609060101010101" charset="-122"/>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𝜔</m:t>
                          </m:r>
                        </m:e>
                        <m:sub>
                          <m:r>
                            <a:rPr lang="en-US" altLang="zh-CN" i="1">
                              <a:latin typeface="Cambria Math" panose="02040503050406030204" pitchFamily="18" charset="0"/>
                              <a:cs typeface="Cambria Math" panose="02040503050406030204" pitchFamily="18" charset="0"/>
                              <a:sym typeface="+mn-ea"/>
                            </a:rPr>
                            <m:t>𝑖𝑠𝑜𝑠𝑐𝑎𝑙𝑎𝑟</m:t>
                          </m:r>
                        </m:sub>
                      </m:sSub>
                      <m:d>
                        <m:dPr>
                          <m:ctrlPr>
                            <a:rPr lang="en-US" altLang="zh-CN" i="1">
                              <a:latin typeface="Cambria Math" panose="02040503050406030204" pitchFamily="18" charset="0"/>
                              <a:cs typeface="Cambria Math" panose="02040503050406030204" pitchFamily="18" charset="0"/>
                              <a:sym typeface="+mn-ea"/>
                            </a:rPr>
                          </m:ctrlPr>
                        </m:dPr>
                        <m:e>
                          <m:sSub>
                            <m:sSubPr>
                              <m:ctrlPr>
                                <a:rPr lang="en-US" altLang="zh-CN" i="1">
                                  <a:latin typeface="Cambria Math" panose="02040503050406030204" pitchFamily="18" charset="0"/>
                                  <a:cs typeface="Cambria Math" panose="02040503050406030204" pitchFamily="18" charset="0"/>
                                  <a:sym typeface="+mn-ea"/>
                                </a:rPr>
                              </m:ctrlPr>
                            </m:sSubPr>
                            <m:e>
                              <m:r>
                                <a:rPr lang="en-US" altLang="zh-CN" b="1" i="1">
                                  <a:latin typeface="Cambria Math" panose="02040503050406030204" pitchFamily="18" charset="0"/>
                                  <a:cs typeface="Cambria Math" panose="02040503050406030204" pitchFamily="18" charset="0"/>
                                  <a:sym typeface="+mn-ea"/>
                                </a:rPr>
                                <m:t>𝒑</m:t>
                              </m:r>
                            </m:e>
                            <m:sub>
                              <m:r>
                                <a:rPr lang="en-US" altLang="zh-CN" i="1">
                                  <a:latin typeface="Cambria Math" panose="02040503050406030204" pitchFamily="18" charset="0"/>
                                  <a:cs typeface="Cambria Math" panose="02040503050406030204" pitchFamily="18" charset="0"/>
                                  <a:sym typeface="+mn-ea"/>
                                </a:rPr>
                                <m:t>𝑖</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𝜌</m:t>
                              </m:r>
                            </m:e>
                            <m:sub>
                              <m:r>
                                <a:rPr lang="en-US" altLang="zh-CN" i="1">
                                  <a:latin typeface="Cambria Math" panose="02040503050406030204" pitchFamily="18" charset="0"/>
                                  <a:cs typeface="Cambria Math" panose="02040503050406030204" pitchFamily="18" charset="0"/>
                                  <a:sym typeface="+mn-ea"/>
                                </a:rPr>
                                <m:t>𝑖</m:t>
                              </m:r>
                            </m:sub>
                          </m:sSub>
                        </m:e>
                      </m:d>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ea typeface="黑体" panose="02010609060101010101" charset="-122"/>
                              <a:cs typeface="Cambria Math" panose="02040503050406030204" pitchFamily="18" charset="0"/>
                              <a:sym typeface="+mn-ea"/>
                            </a:rPr>
                          </m:ctrlPr>
                        </m:sSubPr>
                        <m:e>
                          <m:r>
                            <a:rPr lang="en-US" altLang="zh-CN" i="1">
                              <a:latin typeface="Cambria Math" panose="02040503050406030204" pitchFamily="18" charset="0"/>
                              <a:ea typeface="黑体" panose="02010609060101010101" charset="-122"/>
                              <a:cs typeface="Cambria Math" panose="02040503050406030204" pitchFamily="18" charset="0"/>
                              <a:sym typeface="+mn-ea"/>
                            </a:rPr>
                            <m:t>𝑆</m:t>
                          </m:r>
                        </m:e>
                        <m:sub>
                          <m:r>
                            <a:rPr lang="en-US" altLang="zh-CN" i="1">
                              <a:latin typeface="Cambria Math" panose="02040503050406030204" pitchFamily="18" charset="0"/>
                              <a:cs typeface="Cambria Math" panose="02040503050406030204" pitchFamily="18" charset="0"/>
                              <a:sym typeface="+mn-ea"/>
                            </a:rPr>
                            <m:t>𝜋</m:t>
                          </m:r>
                        </m:sub>
                      </m:sSub>
                      <m:d>
                        <m:dPr>
                          <m:ctrlPr>
                            <a:rPr lang="en-US" altLang="zh-CN" i="1">
                              <a:latin typeface="Cambria Math" panose="02040503050406030204" pitchFamily="18" charset="0"/>
                              <a:cs typeface="Cambria Math" panose="02040503050406030204" pitchFamily="18" charset="0"/>
                              <a:sym typeface="+mn-ea"/>
                            </a:rPr>
                          </m:ctrlPr>
                        </m:dPr>
                        <m:e>
                          <m:sSub>
                            <m:sSubPr>
                              <m:ctrlPr>
                                <a:rPr lang="en-US" altLang="zh-CN" i="1">
                                  <a:latin typeface="Cambria Math" panose="02040503050406030204" pitchFamily="18" charset="0"/>
                                  <a:cs typeface="Cambria Math" panose="02040503050406030204" pitchFamily="18" charset="0"/>
                                  <a:sym typeface="+mn-ea"/>
                                </a:rPr>
                              </m:ctrlPr>
                            </m:sSubPr>
                            <m:e>
                              <m:r>
                                <a:rPr lang="en-US" altLang="zh-CN" b="1" i="1">
                                  <a:latin typeface="Cambria Math" panose="02040503050406030204" pitchFamily="18" charset="0"/>
                                  <a:cs typeface="Cambria Math" panose="02040503050406030204" pitchFamily="18" charset="0"/>
                                  <a:sym typeface="+mn-ea"/>
                                </a:rPr>
                                <m:t>𝒑</m:t>
                              </m:r>
                            </m:e>
                            <m:sub>
                              <m:r>
                                <a:rPr lang="en-US" altLang="zh-CN" i="1">
                                  <a:latin typeface="Cambria Math" panose="02040503050406030204" pitchFamily="18" charset="0"/>
                                  <a:cs typeface="Cambria Math" panose="02040503050406030204" pitchFamily="18" charset="0"/>
                                  <a:sym typeface="+mn-ea"/>
                                </a:rPr>
                                <m:t>𝑖</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𝜌</m:t>
                              </m:r>
                            </m:e>
                            <m:sub>
                              <m:r>
                                <a:rPr lang="en-US" altLang="zh-CN" i="1">
                                  <a:latin typeface="Cambria Math" panose="02040503050406030204" pitchFamily="18" charset="0"/>
                                  <a:cs typeface="Cambria Math" panose="02040503050406030204" pitchFamily="18" charset="0"/>
                                  <a:sym typeface="+mn-ea"/>
                                </a:rPr>
                                <m:t>𝑖</m:t>
                              </m:r>
                            </m:sub>
                          </m:sSub>
                        </m:e>
                      </m:d>
                      <m:sSub>
                        <m:sSubPr>
                          <m:ctrlPr>
                            <a:rPr lang="en-US" altLang="zh-CN" i="1">
                              <a:latin typeface="Cambria Math" panose="02040503050406030204" pitchFamily="18" charset="0"/>
                              <a:ea typeface="黑体" panose="02010609060101010101" charset="-122"/>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𝜔</m:t>
                          </m:r>
                        </m:e>
                        <m:sub>
                          <m:r>
                            <a:rPr lang="en-US" altLang="zh-CN" i="1">
                              <a:latin typeface="Cambria Math" panose="02040503050406030204" pitchFamily="18" charset="0"/>
                              <a:cs typeface="Cambria Math" panose="02040503050406030204" pitchFamily="18" charset="0"/>
                              <a:sym typeface="+mn-ea"/>
                            </a:rPr>
                            <m:t>𝜋</m:t>
                          </m:r>
                          <m:r>
                            <a:rPr lang="en-US" altLang="zh-CN" i="1">
                              <a:latin typeface="Cambria Math" panose="02040503050406030204" pitchFamily="18" charset="0"/>
                              <a:cs typeface="Cambria Math" panose="02040503050406030204" pitchFamily="18" charset="0"/>
                              <a:sym typeface="+mn-ea"/>
                            </a:rPr>
                            <m:t>−</m:t>
                          </m:r>
                          <m:r>
                            <a:rPr lang="en-US" altLang="zh-CN" i="1">
                              <a:latin typeface="Cambria Math" panose="02040503050406030204" pitchFamily="18" charset="0"/>
                              <a:cs typeface="Cambria Math" panose="02040503050406030204" pitchFamily="18" charset="0"/>
                              <a:sym typeface="+mn-ea"/>
                            </a:rPr>
                            <m:t>𝑙𝑖𝑘𝑒</m:t>
                          </m:r>
                        </m:sub>
                      </m:sSub>
                      <m:d>
                        <m:dPr>
                          <m:ctrlPr>
                            <a:rPr lang="en-US" altLang="zh-CN" i="1">
                              <a:latin typeface="Cambria Math" panose="02040503050406030204" pitchFamily="18" charset="0"/>
                              <a:cs typeface="Cambria Math" panose="02040503050406030204" pitchFamily="18" charset="0"/>
                              <a:sym typeface="+mn-ea"/>
                            </a:rPr>
                          </m:ctrlPr>
                        </m:dPr>
                        <m:e>
                          <m:sSub>
                            <m:sSubPr>
                              <m:ctrlPr>
                                <a:rPr lang="en-US" altLang="zh-CN" i="1">
                                  <a:latin typeface="Cambria Math" panose="02040503050406030204" pitchFamily="18" charset="0"/>
                                  <a:cs typeface="Cambria Math" panose="02040503050406030204" pitchFamily="18" charset="0"/>
                                  <a:sym typeface="+mn-ea"/>
                                </a:rPr>
                              </m:ctrlPr>
                            </m:sSubPr>
                            <m:e>
                              <m:r>
                                <a:rPr lang="en-US" altLang="zh-CN" b="1" i="1">
                                  <a:latin typeface="Cambria Math" panose="02040503050406030204" pitchFamily="18" charset="0"/>
                                  <a:cs typeface="Cambria Math" panose="02040503050406030204" pitchFamily="18" charset="0"/>
                                  <a:sym typeface="+mn-ea"/>
                                </a:rPr>
                                <m:t>𝒑</m:t>
                              </m:r>
                            </m:e>
                            <m:sub>
                              <m:r>
                                <a:rPr lang="en-US" altLang="zh-CN" i="1">
                                  <a:latin typeface="Cambria Math" panose="02040503050406030204" pitchFamily="18" charset="0"/>
                                  <a:cs typeface="Cambria Math" panose="02040503050406030204" pitchFamily="18" charset="0"/>
                                  <a:sym typeface="+mn-ea"/>
                                </a:rPr>
                                <m:t>𝑖</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𝜌</m:t>
                              </m:r>
                            </m:e>
                            <m:sub>
                              <m:r>
                                <a:rPr lang="en-US" altLang="zh-CN" i="1">
                                  <a:latin typeface="Cambria Math" panose="02040503050406030204" pitchFamily="18" charset="0"/>
                                  <a:cs typeface="Cambria Math" panose="02040503050406030204" pitchFamily="18" charset="0"/>
                                  <a:sym typeface="+mn-ea"/>
                                </a:rPr>
                                <m:t>𝑖</m:t>
                              </m:r>
                            </m:sub>
                          </m:sSub>
                        </m:e>
                      </m:d>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ea typeface="黑体" panose="02010609060101010101" charset="-122"/>
                              <a:cs typeface="Cambria Math" panose="02040503050406030204" pitchFamily="18" charset="0"/>
                              <a:sym typeface="+mn-ea"/>
                            </a:rPr>
                          </m:ctrlPr>
                        </m:sSubPr>
                        <m:e>
                          <m:r>
                            <a:rPr lang="en-US" altLang="zh-CN" i="1">
                              <a:latin typeface="Cambria Math" panose="02040503050406030204" pitchFamily="18" charset="0"/>
                              <a:ea typeface="黑体" panose="02010609060101010101" charset="-122"/>
                              <a:cs typeface="Cambria Math" panose="02040503050406030204" pitchFamily="18" charset="0"/>
                              <a:sym typeface="+mn-ea"/>
                            </a:rPr>
                            <m:t>𝑆</m:t>
                          </m:r>
                        </m:e>
                        <m:sub>
                          <m:r>
                            <a:rPr lang="en-US" altLang="zh-CN" i="1">
                              <a:latin typeface="Cambria Math" panose="02040503050406030204" pitchFamily="18" charset="0"/>
                              <a:ea typeface="黑体" panose="02010609060101010101" charset="-122"/>
                              <a:cs typeface="Cambria Math" panose="02040503050406030204" pitchFamily="18" charset="0"/>
                              <a:sym typeface="+mn-ea"/>
                            </a:rPr>
                            <m:t>∆</m:t>
                          </m:r>
                        </m:sub>
                      </m:sSub>
                      <m:d>
                        <m:dPr>
                          <m:ctrlPr>
                            <a:rPr lang="en-US" altLang="zh-CN" i="1">
                              <a:latin typeface="Cambria Math" panose="02040503050406030204" pitchFamily="18" charset="0"/>
                              <a:cs typeface="Cambria Math" panose="02040503050406030204" pitchFamily="18" charset="0"/>
                              <a:sym typeface="+mn-ea"/>
                            </a:rPr>
                          </m:ctrlPr>
                        </m:dPr>
                        <m:e>
                          <m:sSub>
                            <m:sSubPr>
                              <m:ctrlPr>
                                <a:rPr lang="en-US" altLang="zh-CN" i="1">
                                  <a:latin typeface="Cambria Math" panose="02040503050406030204" pitchFamily="18" charset="0"/>
                                  <a:cs typeface="Cambria Math" panose="02040503050406030204" pitchFamily="18" charset="0"/>
                                  <a:sym typeface="+mn-ea"/>
                                </a:rPr>
                              </m:ctrlPr>
                            </m:sSubPr>
                            <m:e>
                              <m:r>
                                <a:rPr lang="en-US" altLang="zh-CN" b="1" i="1">
                                  <a:latin typeface="Cambria Math" panose="02040503050406030204" pitchFamily="18" charset="0"/>
                                  <a:cs typeface="Cambria Math" panose="02040503050406030204" pitchFamily="18" charset="0"/>
                                  <a:sym typeface="+mn-ea"/>
                                </a:rPr>
                                <m:t>𝒑</m:t>
                              </m:r>
                            </m:e>
                            <m:sub>
                              <m:r>
                                <a:rPr lang="en-US" altLang="zh-CN" i="1">
                                  <a:latin typeface="Cambria Math" panose="02040503050406030204" pitchFamily="18" charset="0"/>
                                  <a:cs typeface="Cambria Math" panose="02040503050406030204" pitchFamily="18" charset="0"/>
                                  <a:sym typeface="+mn-ea"/>
                                </a:rPr>
                                <m:t>𝑖</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𝜌</m:t>
                              </m:r>
                            </m:e>
                            <m:sub>
                              <m:r>
                                <a:rPr lang="en-US" altLang="zh-CN" i="1">
                                  <a:latin typeface="Cambria Math" panose="02040503050406030204" pitchFamily="18" charset="0"/>
                                  <a:cs typeface="Cambria Math" panose="02040503050406030204" pitchFamily="18" charset="0"/>
                                  <a:sym typeface="+mn-ea"/>
                                </a:rPr>
                                <m:t>𝑖</m:t>
                              </m:r>
                            </m:sub>
                          </m:sSub>
                        </m:e>
                      </m:d>
                      <m:sSub>
                        <m:sSubPr>
                          <m:ctrlPr>
                            <a:rPr lang="en-US" altLang="zh-CN" i="1">
                              <a:latin typeface="Cambria Math" panose="02040503050406030204" pitchFamily="18" charset="0"/>
                              <a:ea typeface="黑体" panose="02010609060101010101" charset="-122"/>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𝜔</m:t>
                          </m:r>
                        </m:e>
                        <m:sub>
                          <m:r>
                            <a:rPr lang="en-US" altLang="zh-CN" i="1">
                              <a:latin typeface="Cambria Math" panose="02040503050406030204" pitchFamily="18" charset="0"/>
                              <a:cs typeface="Cambria Math" panose="02040503050406030204" pitchFamily="18" charset="0"/>
                              <a:sym typeface="+mn-ea"/>
                            </a:rPr>
                            <m:t>∆−</m:t>
                          </m:r>
                          <m:r>
                            <a:rPr lang="en-US" altLang="zh-CN" i="1">
                              <a:latin typeface="Cambria Math" panose="02040503050406030204" pitchFamily="18" charset="0"/>
                              <a:cs typeface="Cambria Math" panose="02040503050406030204" pitchFamily="18" charset="0"/>
                              <a:sym typeface="+mn-ea"/>
                            </a:rPr>
                            <m:t>𝑙𝑖𝑘𝑒</m:t>
                          </m:r>
                        </m:sub>
                      </m:sSub>
                      <m:d>
                        <m:dPr>
                          <m:ctrlPr>
                            <a:rPr lang="en-US" altLang="zh-CN" i="1">
                              <a:latin typeface="Cambria Math" panose="02040503050406030204" pitchFamily="18" charset="0"/>
                              <a:cs typeface="Cambria Math" panose="02040503050406030204" pitchFamily="18" charset="0"/>
                              <a:sym typeface="+mn-ea"/>
                            </a:rPr>
                          </m:ctrlPr>
                        </m:dPr>
                        <m:e>
                          <m:sSub>
                            <m:sSubPr>
                              <m:ctrlPr>
                                <a:rPr lang="en-US" altLang="zh-CN" i="1">
                                  <a:latin typeface="Cambria Math" panose="02040503050406030204" pitchFamily="18" charset="0"/>
                                  <a:cs typeface="Cambria Math" panose="02040503050406030204" pitchFamily="18" charset="0"/>
                                  <a:sym typeface="+mn-ea"/>
                                </a:rPr>
                              </m:ctrlPr>
                            </m:sSubPr>
                            <m:e>
                              <m:r>
                                <a:rPr lang="en-US" altLang="zh-CN" b="1" i="1">
                                  <a:latin typeface="Cambria Math" panose="02040503050406030204" pitchFamily="18" charset="0"/>
                                  <a:cs typeface="Cambria Math" panose="02040503050406030204" pitchFamily="18" charset="0"/>
                                  <a:sym typeface="+mn-ea"/>
                                </a:rPr>
                                <m:t>𝒑</m:t>
                              </m:r>
                            </m:e>
                            <m:sub>
                              <m:r>
                                <a:rPr lang="en-US" altLang="zh-CN" i="1">
                                  <a:latin typeface="Cambria Math" panose="02040503050406030204" pitchFamily="18" charset="0"/>
                                  <a:cs typeface="Cambria Math" panose="02040503050406030204" pitchFamily="18" charset="0"/>
                                  <a:sym typeface="+mn-ea"/>
                                </a:rPr>
                                <m:t>𝑖</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𝜌</m:t>
                              </m:r>
                            </m:e>
                            <m:sub>
                              <m:r>
                                <a:rPr lang="en-US" altLang="zh-CN" i="1">
                                  <a:latin typeface="Cambria Math" panose="02040503050406030204" pitchFamily="18" charset="0"/>
                                  <a:cs typeface="Cambria Math" panose="02040503050406030204" pitchFamily="18" charset="0"/>
                                  <a:sym typeface="+mn-ea"/>
                                </a:rPr>
                                <m:t>𝑖</m:t>
                              </m:r>
                            </m:sub>
                          </m:sSub>
                        </m:e>
                      </m:d>
                    </m:oMath>
                  </m:oMathPara>
                </a14:m>
                <a:endParaRPr lang="en-US" altLang="zh-CN" i="1">
                  <a:latin typeface="Cambria Math" panose="02040503050406030204" pitchFamily="18" charset="0"/>
                  <a:cs typeface="Cambria Math" panose="02040503050406030204" pitchFamily="18"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0" y="4881880"/>
                <a:ext cx="5578475" cy="92202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格 18"/>
              <p:cNvGraphicFramePr/>
              <p:nvPr>
                <p:custDataLst>
                  <p:tags r:id="rId6"/>
                </p:custDataLst>
              </p:nvPr>
            </p:nvGraphicFramePr>
            <p:xfrm>
              <a:off x="74295" y="6014720"/>
              <a:ext cx="5328285" cy="695325"/>
            </p:xfrm>
            <a:graphic>
              <a:graphicData uri="http://schemas.openxmlformats.org/drawingml/2006/table">
                <a:tbl>
                  <a:tblPr firstRow="1" bandRow="1">
                    <a:tableStyleId>{5C22544A-7EE6-4342-B048-85BDC9FD1C3A}</a:tableStyleId>
                  </a:tblPr>
                  <a:tblGrid>
                    <a:gridCol w="872031"/>
                    <a:gridCol w="1163955"/>
                    <a:gridCol w="2399323"/>
                    <a:gridCol w="892810"/>
                  </a:tblGrid>
                  <a:tr h="314325">
                    <a:tc>
                      <a:txBody>
                        <a:bodyPr/>
                        <a:lstStyle/>
                        <a:p>
                          <a:pPr algn="ctr">
                            <a:buNone/>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pitchFamily="18" charset="0"/>
                                        <a:sym typeface="+mn-ea"/>
                                      </a:rPr>
                                    </m:ctrlPr>
                                  </m:sSubPr>
                                  <m:e>
                                    <m:r>
                                      <a:rPr lang="en-US" altLang="zh-CN" sz="1400" i="1">
                                        <a:latin typeface="Cambria Math" panose="02040503050406030204" pitchFamily="18" charset="0"/>
                                        <a:cs typeface="Cambria Math" panose="02040503050406030204" pitchFamily="18" charset="0"/>
                                        <a:sym typeface="+mn-ea"/>
                                      </a:rPr>
                                      <m:t>𝐶</m:t>
                                    </m:r>
                                  </m:e>
                                  <m:sub>
                                    <m:r>
                                      <a:rPr lang="en-US" altLang="zh-CN" sz="1400" i="1">
                                        <a:latin typeface="Cambria Math" panose="02040503050406030204" pitchFamily="18" charset="0"/>
                                        <a:cs typeface="Cambria Math" panose="02040503050406030204" pitchFamily="18" charset="0"/>
                                        <a:sym typeface="+mn-ea"/>
                                      </a:rPr>
                                      <m:t>𝜋</m:t>
                                    </m:r>
                                  </m:sub>
                                </m:sSub>
                              </m:oMath>
                            </m:oMathPara>
                          </a14:m>
                          <a:endParaRPr lang="en-US" altLang="zh-CN" sz="1400" i="1">
                            <a:latin typeface="Cambria Math" panose="02040503050406030204" pitchFamily="18" charset="0"/>
                            <a:cs typeface="Cambria Math" panose="02040503050406030204" pitchFamily="18" charset="0"/>
                            <a:sym typeface="+mn-ea"/>
                          </a:endParaRPr>
                        </a:p>
                      </a:txBody>
                      <a:tcPr/>
                    </a:tc>
                    <a:tc>
                      <a:txBody>
                        <a:bodyPr/>
                        <a:lstStyle/>
                        <a:p>
                          <a:pPr algn="ctr">
                            <a:buNone/>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pitchFamily="18" charset="0"/>
                                        <a:sym typeface="+mn-ea"/>
                                      </a:rPr>
                                    </m:ctrlPr>
                                  </m:sSubPr>
                                  <m:e>
                                    <m:r>
                                      <a:rPr lang="en-US" altLang="zh-CN" sz="1400" i="1">
                                        <a:latin typeface="Cambria Math" panose="02040503050406030204" pitchFamily="18" charset="0"/>
                                        <a:cs typeface="Cambria Math" panose="02040503050406030204" pitchFamily="18" charset="0"/>
                                        <a:sym typeface="+mn-ea"/>
                                      </a:rPr>
                                      <m:t>𝜏</m:t>
                                    </m:r>
                                  </m:e>
                                  <m:sub>
                                    <m:r>
                                      <a:rPr lang="en-US" altLang="zh-CN" sz="1400" i="1">
                                        <a:latin typeface="Cambria Math" panose="02040503050406030204" pitchFamily="18" charset="0"/>
                                        <a:cs typeface="Cambria Math" panose="02040503050406030204" pitchFamily="18" charset="0"/>
                                        <a:sym typeface="+mn-ea"/>
                                      </a:rPr>
                                      <m:t>𝑧</m:t>
                                    </m:r>
                                  </m:sub>
                                </m:sSub>
                              </m:oMath>
                            </m:oMathPara>
                          </a14:m>
                          <a:endParaRPr lang="en-US" altLang="zh-CN" sz="1400" i="1">
                            <a:latin typeface="Cambria Math" panose="02040503050406030204" pitchFamily="18" charset="0"/>
                            <a:cs typeface="Cambria Math" panose="02040503050406030204" pitchFamily="18" charset="0"/>
                            <a:sym typeface="+mn-ea"/>
                          </a:endParaRPr>
                        </a:p>
                      </a:txBody>
                      <a:tcPr/>
                    </a:tc>
                    <a:tc>
                      <a:txBody>
                        <a:bodyPr/>
                        <a:lstStyle/>
                        <a:p>
                          <a:pPr algn="ctr">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ea typeface="MS Mincho" charset="0"/>
                                    <a:cs typeface="Cambria Math" panose="02040503050406030204" pitchFamily="18" charset="0"/>
                                    <a:sym typeface="+mn-ea"/>
                                  </a:rPr>
                                  <m:t>𝛿</m:t>
                                </m:r>
                              </m:oMath>
                            </m:oMathPara>
                          </a14:m>
                          <a:endParaRPr lang="en-US" altLang="zh-CN" sz="1400" i="1">
                            <a:latin typeface="Cambria Math" panose="02040503050406030204" pitchFamily="18" charset="0"/>
                            <a:ea typeface="MS Mincho" charset="0"/>
                            <a:cs typeface="Cambria Math" panose="02040503050406030204" pitchFamily="18" charset="0"/>
                            <a:sym typeface="+mn-ea"/>
                          </a:endParaRPr>
                        </a:p>
                      </a:txBody>
                      <a:tcPr/>
                    </a:tc>
                    <a:tc>
                      <a:txBody>
                        <a:bodyPr/>
                        <a:lstStyle/>
                        <a:p>
                          <a:pPr algn="ctr">
                            <a:buNone/>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pitchFamily="18" charset="0"/>
                                        <a:sym typeface="+mn-ea"/>
                                      </a:rPr>
                                    </m:ctrlPr>
                                  </m:sSubPr>
                                  <m:e>
                                    <m:r>
                                      <a:rPr lang="en-US" altLang="zh-CN" sz="1400" i="1">
                                        <a:latin typeface="Cambria Math" panose="02040503050406030204" pitchFamily="18" charset="0"/>
                                        <a:cs typeface="Cambria Math" panose="02040503050406030204" pitchFamily="18" charset="0"/>
                                        <a:sym typeface="+mn-ea"/>
                                      </a:rPr>
                                      <m:t>𝛾</m:t>
                                    </m:r>
                                  </m:e>
                                  <m:sub>
                                    <m:r>
                                      <a:rPr lang="en-US" altLang="zh-CN" sz="1400" i="1">
                                        <a:latin typeface="Cambria Math" panose="02040503050406030204" pitchFamily="18" charset="0"/>
                                        <a:cs typeface="Cambria Math" panose="02040503050406030204" pitchFamily="18" charset="0"/>
                                        <a:sym typeface="+mn-ea"/>
                                      </a:rPr>
                                      <m:t>𝜋</m:t>
                                    </m:r>
                                  </m:sub>
                                </m:sSub>
                              </m:oMath>
                            </m:oMathPara>
                          </a14:m>
                          <a:endParaRPr lang="en-US" altLang="zh-CN" sz="1400" i="1">
                            <a:latin typeface="Cambria Math" panose="02040503050406030204" pitchFamily="18" charset="0"/>
                            <a:cs typeface="Cambria Math" panose="02040503050406030204" pitchFamily="18" charset="0"/>
                            <a:sym typeface="+mn-ea"/>
                          </a:endParaRPr>
                        </a:p>
                      </a:txBody>
                      <a:tcPr/>
                    </a:tc>
                  </a:tr>
                  <a:tr h="381000">
                    <a:tc>
                      <a:txBody>
                        <a:bodyPr/>
                        <a:lstStyle/>
                        <a:p>
                          <a:pPr algn="ctr">
                            <a:buNone/>
                          </a:pPr>
                          <a:r>
                            <a:rPr lang="en-US" altLang="zh-CN" sz="1400"/>
                            <a:t>36 MeV</a:t>
                          </a:r>
                          <a:endParaRPr lang="en-US" altLang="zh-CN" sz="1400"/>
                        </a:p>
                      </a:txBody>
                      <a:tcPr/>
                    </a:tc>
                    <a:tc>
                      <a:txBody>
                        <a:bodyPr/>
                        <a:lstStyle/>
                        <a:p>
                          <a:pPr algn="ctr">
                            <a:buNone/>
                          </a:pPr>
                          <a:r>
                            <a:rPr lang="en-US" altLang="zh-CN" sz="1400"/>
                            <a:t>-1</a:t>
                          </a:r>
                          <a:r>
                            <a:rPr lang="zh-CN" altLang="en-US" sz="1400"/>
                            <a:t>、</a:t>
                          </a:r>
                          <a:r>
                            <a:rPr lang="en-US" altLang="zh-CN" sz="1400"/>
                            <a:t>0</a:t>
                          </a:r>
                          <a:r>
                            <a:rPr lang="zh-CN" altLang="en-US" sz="1400"/>
                            <a:t>、</a:t>
                          </a:r>
                          <a:r>
                            <a:rPr lang="en-US" altLang="zh-CN" sz="1400"/>
                            <a:t>1</a:t>
                          </a:r>
                          <a:endParaRPr lang="en-US" altLang="zh-CN" sz="1400"/>
                        </a:p>
                      </a:txBody>
                      <a:tcPr/>
                    </a:tc>
                    <a:tc>
                      <a:txBody>
                        <a:bodyPr/>
                        <a:lstStyle/>
                        <a:p>
                          <a:pPr algn="ctr">
                            <a:buNone/>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ea typeface="Cambria Math" panose="02040503050406030204" pitchFamily="18" charset="0"/>
                                        <a:cs typeface="Times New Roman" panose="02020603050405020304" charset="0"/>
                                      </a:rPr>
                                    </m:ctrlPr>
                                  </m:sSubPr>
                                  <m:e>
                                    <m:r>
                                      <a:rPr lang="en-US" altLang="zh-CN" sz="1400" b="0" i="1" smtClean="0">
                                        <a:latin typeface="Cambria Math" panose="02040503050406030204" pitchFamily="18" charset="0"/>
                                        <a:ea typeface="Cambria Math" panose="02040503050406030204" pitchFamily="18" charset="0"/>
                                        <a:cs typeface="Times New Roman" panose="02020603050405020304" charset="0"/>
                                      </a:rPr>
                                      <m:t>（</m:t>
                                    </m:r>
                                    <m:r>
                                      <a:rPr lang="zh-CN" altLang="en-US" sz="1400" b="0" i="1" smtClean="0">
                                        <a:latin typeface="Cambria Math" panose="02040503050406030204" pitchFamily="18" charset="0"/>
                                        <a:ea typeface="Cambria Math" panose="02040503050406030204" pitchFamily="18" charset="0"/>
                                        <a:cs typeface="Times New Roman" panose="02020603050405020304" charset="0"/>
                                      </a:rPr>
                                      <m:t>𝜌</m:t>
                                    </m:r>
                                  </m:e>
                                  <m:sub>
                                    <m:r>
                                      <a:rPr lang="en-US" altLang="zh-CN" sz="1400" b="0" i="1" smtClean="0">
                                        <a:latin typeface="Cambria Math" panose="02040503050406030204" pitchFamily="18" charset="0"/>
                                        <a:ea typeface="Cambria Math" panose="02040503050406030204" pitchFamily="18" charset="0"/>
                                        <a:cs typeface="Times New Roman" panose="02020603050405020304" charset="0"/>
                                      </a:rPr>
                                      <m:t>𝑛</m:t>
                                    </m:r>
                                  </m:sub>
                                </m:sSub>
                                <m:r>
                                  <a:rPr lang="en-US" altLang="zh-CN" sz="1400" b="0" i="1" smtClean="0">
                                    <a:latin typeface="Cambria Math" panose="02040503050406030204" pitchFamily="18" charset="0"/>
                                    <a:ea typeface="Cambria Math" panose="02040503050406030204" pitchFamily="18" charset="0"/>
                                    <a:cs typeface="Times New Roman" panose="02020603050405020304" charset="0"/>
                                  </a:rPr>
                                  <m:t>−</m:t>
                                </m:r>
                                <m:sSub>
                                  <m:sSubPr>
                                    <m:ctrlPr>
                                      <a:rPr lang="en-US" altLang="zh-CN" sz="1400" b="0" i="1" smtClean="0">
                                        <a:latin typeface="Cambria Math" panose="02040503050406030204" pitchFamily="18" charset="0"/>
                                        <a:ea typeface="Cambria Math" panose="02040503050406030204" pitchFamily="18" charset="0"/>
                                        <a:cs typeface="Times New Roman" panose="02020603050405020304" charset="0"/>
                                      </a:rPr>
                                    </m:ctrlPr>
                                  </m:sSubPr>
                                  <m:e>
                                    <m:r>
                                      <a:rPr lang="zh-CN" altLang="en-US" sz="1400" b="0" i="1" smtClean="0">
                                        <a:latin typeface="Cambria Math" panose="02040503050406030204" pitchFamily="18" charset="0"/>
                                        <a:ea typeface="Cambria Math" panose="02040503050406030204" pitchFamily="18" charset="0"/>
                                        <a:cs typeface="Times New Roman" panose="02020603050405020304" charset="0"/>
                                      </a:rPr>
                                      <m:t>𝜌</m:t>
                                    </m:r>
                                  </m:e>
                                  <m:sub>
                                    <m:r>
                                      <a:rPr lang="en-US" altLang="zh-CN" sz="1400" b="0" i="1" smtClean="0">
                                        <a:latin typeface="Cambria Math" panose="02040503050406030204" pitchFamily="18" charset="0"/>
                                        <a:ea typeface="Cambria Math" panose="02040503050406030204" pitchFamily="18" charset="0"/>
                                        <a:cs typeface="Times New Roman" panose="02020603050405020304" charset="0"/>
                                      </a:rPr>
                                      <m:t>𝑝</m:t>
                                    </m:r>
                                  </m:sub>
                                </m:sSub>
                                <m:r>
                                  <a:rPr lang="en-US" altLang="zh-CN" sz="1400" b="0" i="1" smtClean="0">
                                    <a:latin typeface="Cambria Math" panose="02040503050406030204" pitchFamily="18" charset="0"/>
                                    <a:ea typeface="Cambria Math" panose="02040503050406030204" pitchFamily="18" charset="0"/>
                                    <a:cs typeface="Times New Roman" panose="02020603050405020304" charset="0"/>
                                  </a:rPr>
                                  <m:t>）/</m:t>
                                </m:r>
                                <m:sSub>
                                  <m:sSubPr>
                                    <m:ctrlPr>
                                      <a:rPr lang="en-US" altLang="zh-CN" sz="1400" b="0" i="1" smtClean="0">
                                        <a:latin typeface="Cambria Math" panose="02040503050406030204" pitchFamily="18" charset="0"/>
                                        <a:ea typeface="Cambria Math" panose="02040503050406030204" pitchFamily="18" charset="0"/>
                                        <a:cs typeface="Times New Roman" panose="02020603050405020304" charset="0"/>
                                      </a:rPr>
                                    </m:ctrlPr>
                                  </m:sSubPr>
                                  <m:e>
                                    <m:r>
                                      <a:rPr lang="en-US" altLang="zh-CN" sz="1400" b="0" i="1" smtClean="0">
                                        <a:latin typeface="Cambria Math" panose="02040503050406030204" pitchFamily="18" charset="0"/>
                                        <a:ea typeface="Cambria Math" panose="02040503050406030204" pitchFamily="18" charset="0"/>
                                        <a:cs typeface="Times New Roman" panose="02020603050405020304" charset="0"/>
                                      </a:rPr>
                                      <m:t>（</m:t>
                                    </m:r>
                                    <m:r>
                                      <a:rPr lang="zh-CN" altLang="en-US" sz="1400" b="0" i="1" smtClean="0">
                                        <a:latin typeface="Cambria Math" panose="02040503050406030204" pitchFamily="18" charset="0"/>
                                        <a:ea typeface="Cambria Math" panose="02040503050406030204" pitchFamily="18" charset="0"/>
                                        <a:cs typeface="Times New Roman" panose="02020603050405020304" charset="0"/>
                                      </a:rPr>
                                      <m:t>𝜌</m:t>
                                    </m:r>
                                  </m:e>
                                  <m:sub>
                                    <m:r>
                                      <a:rPr lang="en-US" altLang="zh-CN" sz="1400" b="0" i="1" smtClean="0">
                                        <a:latin typeface="Cambria Math" panose="02040503050406030204" pitchFamily="18" charset="0"/>
                                        <a:ea typeface="Cambria Math" panose="02040503050406030204" pitchFamily="18" charset="0"/>
                                        <a:cs typeface="Times New Roman" panose="02020603050405020304" charset="0"/>
                                      </a:rPr>
                                      <m:t>𝑛</m:t>
                                    </m:r>
                                  </m:sub>
                                </m:sSub>
                                <m:r>
                                  <a:rPr lang="en-US" altLang="zh-CN" sz="1400" b="0" i="1" smtClean="0">
                                    <a:latin typeface="Cambria Math" panose="02040503050406030204" pitchFamily="18" charset="0"/>
                                    <a:ea typeface="Cambria Math" panose="02040503050406030204" pitchFamily="18" charset="0"/>
                                    <a:cs typeface="Times New Roman" panose="02020603050405020304" charset="0"/>
                                  </a:rPr>
                                  <m:t>+</m:t>
                                </m:r>
                                <m:sSub>
                                  <m:sSubPr>
                                    <m:ctrlPr>
                                      <a:rPr lang="en-US" altLang="zh-CN" sz="1400" b="0" i="1" smtClean="0">
                                        <a:latin typeface="Cambria Math" panose="02040503050406030204" pitchFamily="18" charset="0"/>
                                        <a:ea typeface="Cambria Math" panose="02040503050406030204" pitchFamily="18" charset="0"/>
                                        <a:cs typeface="Times New Roman" panose="02020603050405020304" charset="0"/>
                                      </a:rPr>
                                    </m:ctrlPr>
                                  </m:sSubPr>
                                  <m:e>
                                    <m:r>
                                      <a:rPr lang="zh-CN" altLang="en-US" sz="1400" b="0" i="1" smtClean="0">
                                        <a:latin typeface="Cambria Math" panose="02040503050406030204" pitchFamily="18" charset="0"/>
                                        <a:ea typeface="Cambria Math" panose="02040503050406030204" pitchFamily="18" charset="0"/>
                                        <a:cs typeface="Times New Roman" panose="02020603050405020304" charset="0"/>
                                      </a:rPr>
                                      <m:t>𝜌</m:t>
                                    </m:r>
                                  </m:e>
                                  <m:sub>
                                    <m:r>
                                      <a:rPr lang="en-US" altLang="zh-CN" sz="1400" b="0" i="1" smtClean="0">
                                        <a:latin typeface="Cambria Math" panose="02040503050406030204" pitchFamily="18" charset="0"/>
                                        <a:ea typeface="Cambria Math" panose="02040503050406030204" pitchFamily="18" charset="0"/>
                                        <a:cs typeface="Times New Roman" panose="02020603050405020304" charset="0"/>
                                      </a:rPr>
                                      <m:t>𝑝</m:t>
                                    </m:r>
                                  </m:sub>
                                </m:sSub>
                                <m:r>
                                  <a:rPr lang="en-US" altLang="zh-CN" sz="1400" b="0" i="1" smtClean="0">
                                    <a:latin typeface="Cambria Math" panose="02040503050406030204" pitchFamily="18" charset="0"/>
                                    <a:ea typeface="Cambria Math" panose="02040503050406030204" pitchFamily="18" charset="0"/>
                                    <a:cs typeface="Times New Roman" panose="02020603050405020304" charset="0"/>
                                  </a:rPr>
                                  <m:t>）</m:t>
                                </m:r>
                              </m:oMath>
                            </m:oMathPara>
                          </a14:m>
                          <a:endParaRPr lang="en-US" altLang="zh-CN" sz="1400" b="0" i="1">
                            <a:latin typeface="Cambria Math" panose="02040503050406030204" pitchFamily="18" charset="0"/>
                            <a:ea typeface="Cambria Math" panose="02040503050406030204" pitchFamily="18" charset="0"/>
                            <a:cs typeface="Times New Roman" panose="02020603050405020304" charset="0"/>
                          </a:endParaRPr>
                        </a:p>
                      </a:txBody>
                      <a:tcPr/>
                    </a:tc>
                    <a:tc>
                      <a:txBody>
                        <a:bodyPr/>
                        <a:lstStyle/>
                        <a:p>
                          <a:pPr algn="ctr">
                            <a:buNone/>
                          </a:pPr>
                          <a:r>
                            <a:rPr lang="en-US" altLang="zh-CN" sz="1400"/>
                            <a:t>2</a:t>
                          </a:r>
                          <a:endParaRPr lang="en-US" altLang="zh-CN" sz="1400"/>
                        </a:p>
                      </a:txBody>
                      <a:tcPr/>
                    </a:tc>
                  </a:tr>
                </a:tbl>
              </a:graphicData>
            </a:graphic>
          </p:graphicFrame>
        </mc:Choice>
        <mc:Fallback xmlns="">
          <p:graphicFrame>
            <p:nvGraphicFramePr>
              <p:cNvPr id="19" name="表格 18"/>
              <p:cNvGraphicFramePr/>
              <p:nvPr>
                <p:custDataLst>
                  <p:tags r:id="rId7"/>
                </p:custDataLst>
              </p:nvPr>
            </p:nvGraphicFramePr>
            <p:xfrm>
              <a:off x="74295" y="6014720"/>
              <a:ext cx="5328285" cy="695325"/>
            </p:xfrm>
            <a:graphic>
              <a:graphicData uri="http://schemas.openxmlformats.org/drawingml/2006/table">
                <a:tbl>
                  <a:tblPr firstRow="1" bandRow="1">
                    <a:tableStyleId>{5C22544A-7EE6-4342-B048-85BDC9FD1C3A}</a:tableStyleId>
                  </a:tblPr>
                  <a:tblGrid>
                    <a:gridCol w="872031"/>
                    <a:gridCol w="1163955"/>
                    <a:gridCol w="2399323"/>
                    <a:gridCol w="892810"/>
                  </a:tblGrid>
                  <a:tr h="314325">
                    <a:tc>
                      <a:txBody>
                        <a:bodyPr/>
                        <a:lstStyle/>
                        <a:p>
                          <a:endParaRPr lang="zh-CN"/>
                        </a:p>
                      </a:txBody>
                      <a:tcPr>
                        <a:blipFill>
                          <a:blip r:embed="rId8"/>
                        </a:blipFill>
                      </a:tcPr>
                    </a:tc>
                    <a:tc>
                      <a:txBody>
                        <a:bodyPr/>
                        <a:lstStyle/>
                        <a:p>
                          <a:endParaRPr lang="zh-CN"/>
                        </a:p>
                      </a:txBody>
                      <a:tcPr>
                        <a:blipFill>
                          <a:blip r:embed="rId8"/>
                        </a:blipFill>
                      </a:tcPr>
                    </a:tc>
                    <a:tc>
                      <a:txBody>
                        <a:bodyPr/>
                        <a:lstStyle/>
                        <a:p>
                          <a:endParaRPr lang="zh-CN"/>
                        </a:p>
                      </a:txBody>
                      <a:tcPr>
                        <a:blipFill>
                          <a:blip r:embed="rId8"/>
                        </a:blipFill>
                      </a:tcPr>
                    </a:tc>
                    <a:tc>
                      <a:txBody>
                        <a:bodyPr/>
                        <a:lstStyle/>
                        <a:p>
                          <a:endParaRPr lang="zh-CN"/>
                        </a:p>
                      </a:txBody>
                      <a:tcPr>
                        <a:blipFill>
                          <a:blip r:embed="rId8"/>
                        </a:blipFill>
                      </a:tcPr>
                    </a:tc>
                  </a:tr>
                  <a:tr h="381000">
                    <a:tc>
                      <a:txBody>
                        <a:bodyPr/>
                        <a:lstStyle/>
                        <a:p>
                          <a:pPr algn="ctr">
                            <a:buNone/>
                          </a:pPr>
                          <a:r>
                            <a:rPr lang="en-US" altLang="zh-CN" sz="1400"/>
                            <a:t>36 MeV</a:t>
                          </a:r>
                          <a:endParaRPr lang="en-US" altLang="zh-CN" sz="1400"/>
                        </a:p>
                      </a:txBody>
                      <a:tcPr/>
                    </a:tc>
                    <a:tc>
                      <a:txBody>
                        <a:bodyPr/>
                        <a:lstStyle/>
                        <a:p>
                          <a:pPr algn="ctr">
                            <a:buNone/>
                          </a:pPr>
                          <a:r>
                            <a:rPr lang="en-US" altLang="zh-CN" sz="1400"/>
                            <a:t>-1</a:t>
                          </a:r>
                          <a:r>
                            <a:rPr lang="zh-CN" altLang="en-US" sz="1400"/>
                            <a:t>、</a:t>
                          </a:r>
                          <a:r>
                            <a:rPr lang="en-US" altLang="zh-CN" sz="1400"/>
                            <a:t>0</a:t>
                          </a:r>
                          <a:r>
                            <a:rPr lang="zh-CN" altLang="en-US" sz="1400"/>
                            <a:t>、</a:t>
                          </a:r>
                          <a:r>
                            <a:rPr lang="en-US" altLang="zh-CN" sz="1400"/>
                            <a:t>1</a:t>
                          </a:r>
                          <a:endParaRPr lang="en-US" altLang="zh-CN" sz="1400"/>
                        </a:p>
                      </a:txBody>
                      <a:tcPr/>
                    </a:tc>
                    <a:tc>
                      <a:txBody>
                        <a:bodyPr/>
                        <a:lstStyle/>
                        <a:p>
                          <a:endParaRPr lang="zh-CN"/>
                        </a:p>
                      </a:txBody>
                      <a:tcPr>
                        <a:blipFill>
                          <a:blip r:embed="rId8"/>
                        </a:blipFill>
                      </a:tcPr>
                    </a:tc>
                    <a:tc>
                      <a:txBody>
                        <a:bodyPr/>
                        <a:lstStyle/>
                        <a:p>
                          <a:pPr algn="ctr">
                            <a:buNone/>
                          </a:pPr>
                          <a:r>
                            <a:rPr lang="en-US" altLang="zh-CN" sz="1400"/>
                            <a:t>2</a:t>
                          </a:r>
                          <a:endParaRPr lang="en-US" altLang="zh-CN" sz="1400"/>
                        </a:p>
                      </a:txBody>
                      <a:tcPr/>
                    </a:tc>
                  </a:tr>
                </a:tbl>
              </a:graphicData>
            </a:graphic>
          </p:graphicFrame>
        </mc:Fallback>
      </mc:AlternateContent>
      <mc:AlternateContent xmlns:mc="http://schemas.openxmlformats.org/markup-compatibility/2006">
        <mc:Choice xmlns:a14="http://schemas.microsoft.com/office/drawing/2010/main" Requires="a14">
          <p:sp>
            <p:nvSpPr>
              <p:cNvPr id="20" name="文本框 19"/>
              <p:cNvSpPr txBox="1"/>
              <p:nvPr/>
            </p:nvSpPr>
            <p:spPr>
              <a:xfrm>
                <a:off x="528320" y="2590800"/>
                <a:ext cx="3950335" cy="842645"/>
              </a:xfrm>
              <a:prstGeom prst="rect">
                <a:avLst/>
              </a:prstGeom>
              <a:noFill/>
            </p:spPr>
            <p:txBody>
              <a:bodyPr wrap="square" rtlCol="0" anchor="t">
                <a:spAutoFit/>
              </a:bodyPr>
              <a:lstStyle/>
              <a:p>
                <a14:m>
                  <m:oMathPara xmlns:m="http://schemas.openxmlformats.org/officeDocument/2006/math">
                    <m:oMathParaPr>
                      <m:jc m:val="centerGroup"/>
                    </m:oMathParaPr>
                    <m:oMath xmlns:m="http://schemas.openxmlformats.org/officeDocument/2006/math">
                      <m:sSubSup>
                        <m:sSubSupPr>
                          <m:ctrlPr>
                            <a:rPr lang="en-US" altLang="zh-CN" sz="1600" i="1">
                              <a:latin typeface="Cambria Math" panose="02040503050406030204" pitchFamily="18" charset="0"/>
                              <a:cs typeface="Cambria Math" panose="02040503050406030204" pitchFamily="18" charset="0"/>
                              <a:sym typeface="+mn-ea"/>
                            </a:rPr>
                          </m:ctrlPr>
                        </m:sSubSupPr>
                        <m:e>
                          <m:r>
                            <a:rPr lang="en-US" altLang="zh-CN" sz="1600" i="1">
                              <a:latin typeface="Cambria Math" panose="02040503050406030204" pitchFamily="18" charset="0"/>
                              <a:cs typeface="Cambria Math" panose="02040503050406030204" pitchFamily="18" charset="0"/>
                              <a:sym typeface="+mn-ea"/>
                            </a:rPr>
                            <m:t>𝑉</m:t>
                          </m:r>
                        </m:e>
                        <m:sub>
                          <m:r>
                            <a:rPr lang="en-US" altLang="zh-CN" sz="1600" i="1">
                              <a:latin typeface="Cambria Math" panose="02040503050406030204" pitchFamily="18" charset="0"/>
                              <a:cs typeface="Cambria Math" panose="02040503050406030204" pitchFamily="18" charset="0"/>
                              <a:sym typeface="+mn-ea"/>
                            </a:rPr>
                            <m:t>𝑖</m:t>
                          </m:r>
                        </m:sub>
                        <m:sup>
                          <m:r>
                            <a:rPr lang="en-US" altLang="zh-CN" sz="1600" i="1">
                              <a:latin typeface="Cambria Math" panose="02040503050406030204" pitchFamily="18" charset="0"/>
                              <a:cs typeface="Cambria Math" panose="02040503050406030204" pitchFamily="18" charset="0"/>
                              <a:sym typeface="+mn-ea"/>
                            </a:rPr>
                            <m:t>𝐶𝑜𝑎𝑙</m:t>
                          </m:r>
                        </m:sup>
                      </m:sSubSup>
                      <m:r>
                        <a:rPr lang="en-US" altLang="zh-CN" sz="1600" i="1">
                          <a:latin typeface="Cambria Math" panose="02040503050406030204" pitchFamily="18" charset="0"/>
                          <a:cs typeface="Cambria Math" panose="02040503050406030204" pitchFamily="18" charset="0"/>
                          <a:sym typeface="+mn-ea"/>
                        </a:rPr>
                        <m:t>=</m:t>
                      </m:r>
                      <m:nary>
                        <m:naryPr>
                          <m:chr m:val="∑"/>
                          <m:limLoc m:val="undOvr"/>
                          <m:ctrlPr>
                            <a:rPr lang="en-US" altLang="zh-CN" sz="1600" i="1">
                              <a:latin typeface="Cambria Math" panose="02040503050406030204" pitchFamily="18" charset="0"/>
                              <a:cs typeface="Cambria Math" panose="02040503050406030204" pitchFamily="18" charset="0"/>
                              <a:sym typeface="+mn-ea"/>
                            </a:rPr>
                          </m:ctrlPr>
                        </m:naryPr>
                        <m:sub>
                          <m:r>
                            <a:rPr lang="en-US" altLang="zh-CN" sz="1600" i="1">
                              <a:latin typeface="Cambria Math" panose="02040503050406030204" pitchFamily="18" charset="0"/>
                              <a:cs typeface="Cambria Math" panose="02040503050406030204" pitchFamily="18" charset="0"/>
                              <a:sym typeface="+mn-ea"/>
                            </a:rPr>
                            <m:t>𝑗</m:t>
                          </m:r>
                          <m:r>
                            <a:rPr lang="en-US" altLang="zh-CN" sz="1600" i="1">
                              <a:latin typeface="Cambria Math" panose="02040503050406030204" pitchFamily="18" charset="0"/>
                              <a:cs typeface="Cambria Math" panose="02040503050406030204" pitchFamily="18" charset="0"/>
                              <a:sym typeface="+mn-ea"/>
                            </a:rPr>
                            <m:t>=</m:t>
                          </m:r>
                          <m:r>
                            <a:rPr lang="en-US" altLang="zh-CN" sz="1600" i="1">
                              <a:latin typeface="Cambria Math" panose="02040503050406030204" pitchFamily="18" charset="0"/>
                              <a:cs typeface="Cambria Math" panose="02040503050406030204" pitchFamily="18" charset="0"/>
                              <a:sym typeface="+mn-ea"/>
                            </a:rPr>
                            <m:t>1</m:t>
                          </m:r>
                        </m:sub>
                        <m:sup>
                          <m:sSub>
                            <m:sSubPr>
                              <m:ctrlPr>
                                <a:rPr lang="en-US" altLang="zh-CN" sz="1600" i="1">
                                  <a:latin typeface="Cambria Math" panose="02040503050406030204" pitchFamily="18" charset="0"/>
                                  <a:cs typeface="Cambria Math" panose="02040503050406030204" pitchFamily="18" charset="0"/>
                                  <a:sym typeface="+mn-ea"/>
                                </a:rPr>
                              </m:ctrlPr>
                            </m:sSubPr>
                            <m:e>
                              <m:r>
                                <a:rPr lang="en-US" altLang="zh-CN" sz="1600" i="1">
                                  <a:latin typeface="Cambria Math" panose="02040503050406030204" pitchFamily="18" charset="0"/>
                                  <a:cs typeface="Cambria Math" panose="02040503050406030204" pitchFamily="18" charset="0"/>
                                  <a:sym typeface="+mn-ea"/>
                                </a:rPr>
                                <m:t>𝑁</m:t>
                              </m:r>
                            </m:e>
                            <m:sub>
                              <m:r>
                                <a:rPr lang="en-US" altLang="zh-CN" sz="1600" i="1">
                                  <a:latin typeface="Cambria Math" panose="02040503050406030204" pitchFamily="18" charset="0"/>
                                  <a:cs typeface="Cambria Math" panose="02040503050406030204" pitchFamily="18" charset="0"/>
                                  <a:sym typeface="+mn-ea"/>
                                </a:rPr>
                                <m:t>𝐵</m:t>
                              </m:r>
                            </m:sub>
                          </m:sSub>
                        </m:sup>
                        <m:e>
                          <m:f>
                            <m:fPr>
                              <m:ctrlPr>
                                <a:rPr lang="en-US" altLang="zh-CN" sz="1600" i="1">
                                  <a:latin typeface="Cambria Math" panose="02040503050406030204" pitchFamily="18" charset="0"/>
                                  <a:cs typeface="Cambria Math" panose="02040503050406030204" pitchFamily="18" charset="0"/>
                                  <a:sym typeface="+mn-ea"/>
                                </a:rPr>
                              </m:ctrlPr>
                            </m:fPr>
                            <m:num>
                              <m:sSub>
                                <m:sSubPr>
                                  <m:ctrlPr>
                                    <a:rPr lang="en-US" altLang="zh-CN" sz="1600" i="1" smtClean="0">
                                      <a:latin typeface="Cambria Math" panose="02040503050406030204" pitchFamily="18" charset="0"/>
                                      <a:ea typeface="微软雅黑" panose="020B0503020204020204" charset="-122"/>
                                      <a:cs typeface="Times New Roman" panose="02020603050405020304" charset="0"/>
                                    </a:rPr>
                                  </m:ctrlPr>
                                </m:sSubPr>
                                <m:e>
                                  <m:r>
                                    <a:rPr lang="en-US" altLang="zh-CN" sz="1600" b="0" i="1" smtClean="0">
                                      <a:latin typeface="Cambria Math" panose="02040503050406030204" pitchFamily="18" charset="0"/>
                                      <a:ea typeface="微软雅黑" panose="020B0503020204020204" charset="-122"/>
                                      <a:cs typeface="Times New Roman" panose="02020603050405020304" charset="0"/>
                                    </a:rPr>
                                    <m:t>𝑒</m:t>
                                  </m:r>
                                </m:e>
                                <m:sub>
                                  <m:r>
                                    <a:rPr lang="en-US" altLang="zh-CN" sz="1600" b="0" i="1" smtClean="0">
                                      <a:latin typeface="Cambria Math" panose="02040503050406030204" pitchFamily="18" charset="0"/>
                                      <a:ea typeface="微软雅黑" panose="020B0503020204020204" charset="-122"/>
                                      <a:cs typeface="Times New Roman" panose="02020603050405020304" charset="0"/>
                                    </a:rPr>
                                    <m:t>𝑖</m:t>
                                  </m:r>
                                </m:sub>
                              </m:sSub>
                              <m:sSub>
                                <m:sSubPr>
                                  <m:ctrlPr>
                                    <a:rPr lang="en-US" altLang="zh-CN" sz="1600" i="1" smtClean="0">
                                      <a:latin typeface="Cambria Math" panose="02040503050406030204" pitchFamily="18" charset="0"/>
                                      <a:ea typeface="微软雅黑" panose="020B0503020204020204" charset="-122"/>
                                      <a:cs typeface="Times New Roman" panose="02020603050405020304" charset="0"/>
                                    </a:rPr>
                                  </m:ctrlPr>
                                </m:sSubPr>
                                <m:e>
                                  <m:r>
                                    <a:rPr lang="en-US" altLang="zh-CN" sz="1600" b="0" i="1" smtClean="0">
                                      <a:latin typeface="Cambria Math" panose="02040503050406030204" pitchFamily="18" charset="0"/>
                                      <a:ea typeface="微软雅黑" panose="020B0503020204020204" charset="-122"/>
                                      <a:cs typeface="Times New Roman" panose="02020603050405020304" charset="0"/>
                                    </a:rPr>
                                    <m:t>𝑒</m:t>
                                  </m:r>
                                </m:e>
                                <m:sub>
                                  <m:r>
                                    <a:rPr lang="en-US" altLang="zh-CN" sz="1600" b="0" i="1" smtClean="0">
                                      <a:latin typeface="Cambria Math" panose="02040503050406030204" pitchFamily="18" charset="0"/>
                                      <a:ea typeface="微软雅黑" panose="020B0503020204020204" charset="-122"/>
                                      <a:cs typeface="Times New Roman" panose="02020603050405020304" charset="0"/>
                                    </a:rPr>
                                    <m:t>𝑗</m:t>
                                  </m:r>
                                </m:sub>
                              </m:sSub>
                            </m:num>
                            <m:den>
                              <m:sSub>
                                <m:sSubPr>
                                  <m:ctrlPr>
                                    <a:rPr lang="en-US" altLang="zh-CN" sz="1600" i="1" smtClean="0">
                                      <a:latin typeface="Cambria Math" panose="02040503050406030204" pitchFamily="18" charset="0"/>
                                      <a:ea typeface="微软雅黑" panose="020B0503020204020204" charset="-122"/>
                                      <a:cs typeface="Times New Roman" panose="02020603050405020304" charset="0"/>
                                    </a:rPr>
                                  </m:ctrlPr>
                                </m:sSubPr>
                                <m:e>
                                  <m:r>
                                    <a:rPr lang="en-US" altLang="zh-CN" sz="1600" b="0" i="1" smtClean="0">
                                      <a:latin typeface="Cambria Math" panose="02040503050406030204" pitchFamily="18" charset="0"/>
                                      <a:ea typeface="微软雅黑" panose="020B0503020204020204" charset="-122"/>
                                      <a:cs typeface="Times New Roman" panose="02020603050405020304" charset="0"/>
                                    </a:rPr>
                                    <m:t>𝑟</m:t>
                                  </m:r>
                                </m:e>
                                <m:sub>
                                  <m:r>
                                    <a:rPr lang="en-US" altLang="zh-CN" sz="1600" b="0" i="1" smtClean="0">
                                      <a:latin typeface="Cambria Math" panose="02040503050406030204" pitchFamily="18" charset="0"/>
                                      <a:ea typeface="微软雅黑" panose="020B0503020204020204" charset="-122"/>
                                      <a:cs typeface="Times New Roman" panose="02020603050405020304" charset="0"/>
                                    </a:rPr>
                                    <m:t>𝑖𝑗</m:t>
                                  </m:r>
                                </m:sub>
                              </m:sSub>
                            </m:den>
                          </m:f>
                        </m:e>
                      </m:nary>
                    </m:oMath>
                  </m:oMathPara>
                </a14:m>
                <a:endParaRPr lang="en-US" altLang="zh-CN" sz="1600" i="1">
                  <a:latin typeface="Cambria Math" panose="02040503050406030204" pitchFamily="18" charset="0"/>
                  <a:cs typeface="Cambria Math" panose="02040503050406030204" pitchFamily="18" charset="0"/>
                  <a:sym typeface="+mn-ea"/>
                </a:endParaRPr>
              </a:p>
            </p:txBody>
          </p:sp>
        </mc:Choice>
        <mc:Fallback>
          <p:sp>
            <p:nvSpPr>
              <p:cNvPr id="20" name="文本框 19"/>
              <p:cNvSpPr txBox="1">
                <a:spLocks noRot="1" noChangeAspect="1" noMove="1" noResize="1" noEditPoints="1" noAdjustHandles="1" noChangeArrowheads="1" noChangeShapeType="1" noTextEdit="1"/>
              </p:cNvSpPr>
              <p:nvPr/>
            </p:nvSpPr>
            <p:spPr>
              <a:xfrm>
                <a:off x="528320" y="2590800"/>
                <a:ext cx="3950335" cy="842645"/>
              </a:xfrm>
              <a:prstGeom prst="rect">
                <a:avLst/>
              </a:prstGeom>
              <a:blipFill rotWithShape="1">
                <a:blip r:embed="rId9"/>
                <a:stretch>
                  <a:fillRect/>
                </a:stretch>
              </a:blipFill>
            </p:spPr>
            <p:txBody>
              <a:bodyPr/>
              <a:lstStyle/>
              <a:p>
                <a:r>
                  <a:rPr lang="zh-CN" altLang="en-US">
                    <a:noFill/>
                  </a:rPr>
                  <a:t> </a:t>
                </a:r>
              </a:p>
            </p:txBody>
          </p:sp>
        </mc:Fallback>
      </mc:AlternateContent>
      <p:pic>
        <p:nvPicPr>
          <p:cNvPr id="23" name="图片 3"/>
          <p:cNvPicPr>
            <a:picLocks noChangeAspect="1"/>
          </p:cNvPicPr>
          <p:nvPr>
            <p:custDataLst>
              <p:tags r:id="rId10"/>
            </p:custDataLst>
          </p:nvPr>
        </p:nvPicPr>
        <p:blipFill>
          <a:blip r:embed="rId11" cstate="print">
            <a:extLst>
              <a:ext uri="{28A0092B-C50C-407E-A947-70E740481C1C}">
                <a14:useLocalDpi xmlns:a14="http://schemas.microsoft.com/office/drawing/2010/main" val="0"/>
              </a:ext>
            </a:extLst>
          </a:blip>
          <a:stretch>
            <a:fillRect/>
          </a:stretch>
        </p:blipFill>
        <p:spPr>
          <a:xfrm>
            <a:off x="5578475" y="1969135"/>
            <a:ext cx="6545580" cy="4045585"/>
          </a:xfrm>
          <a:prstGeom prst="rect">
            <a:avLst/>
          </a:prstGeom>
        </p:spPr>
      </p:pic>
      <p:pic>
        <p:nvPicPr>
          <p:cNvPr id="24" name="图片 23"/>
          <p:cNvPicPr>
            <a:picLocks noChangeAspect="1"/>
          </p:cNvPicPr>
          <p:nvPr/>
        </p:nvPicPr>
        <p:blipFill>
          <a:blip r:embed="rId12"/>
          <a:stretch>
            <a:fillRect/>
          </a:stretch>
        </p:blipFill>
        <p:spPr>
          <a:xfrm>
            <a:off x="6671945" y="1151255"/>
            <a:ext cx="4981575" cy="638175"/>
          </a:xfrm>
          <a:prstGeom prst="rect">
            <a:avLst/>
          </a:prstGeom>
        </p:spPr>
      </p:pic>
      <p:sp>
        <p:nvSpPr>
          <p:cNvPr id="26" name="灯片编号占位符 25"/>
          <p:cNvSpPr>
            <a:spLocks noGrp="1"/>
          </p:cNvSpPr>
          <p:nvPr>
            <p:ph type="sldNum" sz="quarter" idx="12"/>
          </p:nvPr>
        </p:nvSpPr>
        <p:spPr/>
        <p:txBody>
          <a:bodyPr/>
          <a:p>
            <a:fld id="{49AE70B2-8BF9-45C0-BB95-33D1B9D3A854}" type="slidenum">
              <a:rPr lang="zh-CN" altLang="en-US" smtClean="0"/>
            </a:fld>
            <a:endParaRPr lang="zh-CN" altLang="en-US"/>
          </a:p>
        </p:txBody>
      </p:sp>
      <p:pic>
        <p:nvPicPr>
          <p:cNvPr id="27" name="图片 26"/>
          <p:cNvPicPr>
            <a:picLocks noChangeAspect="1"/>
          </p:cNvPicPr>
          <p:nvPr>
            <p:custDataLst>
              <p:tags r:id="rId13"/>
            </p:custDataLst>
          </p:nvPr>
        </p:nvPicPr>
        <p:blipFill>
          <a:blip r:embed="rId14"/>
          <a:stretch>
            <a:fillRect/>
          </a:stretch>
        </p:blipFill>
        <p:spPr>
          <a:xfrm>
            <a:off x="457200" y="1047115"/>
            <a:ext cx="3962400" cy="916305"/>
          </a:xfrm>
          <a:prstGeom prst="rect">
            <a:avLst/>
          </a:prstGeom>
        </p:spPr>
      </p:pic>
    </p:spTree>
    <p:custDataLst>
      <p:tags r:id="rId1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1830" y="386080"/>
            <a:ext cx="5767705" cy="474980"/>
          </a:xfrm>
        </p:spPr>
        <p:txBody>
          <a:bodyPr anchor="b" anchorCtr="0"/>
          <a:lstStyle/>
          <a:p>
            <a:pPr algn="ctr"/>
            <a:r>
              <a:rPr lang="zh-CN" altLang="en-US" sz="2200" b="1">
                <a:latin typeface="黑体" panose="02010609060101010101" charset="-122"/>
                <a:ea typeface="黑体" panose="02010609060101010101" charset="-122"/>
                <a:sym typeface="+mn-ea"/>
              </a:rPr>
              <a:t>研究方法与内容</a:t>
            </a:r>
            <a:endParaRPr lang="zh-CN" altLang="en-US" sz="2200" b="1">
              <a:latin typeface="黑体" panose="02010609060101010101" charset="-122"/>
              <a:ea typeface="黑体" panose="02010609060101010101" charset="-122"/>
              <a:sym typeface="+mn-ea"/>
            </a:endParaRPr>
          </a:p>
        </p:txBody>
      </p:sp>
      <p:cxnSp>
        <p:nvCxnSpPr>
          <p:cNvPr id="8" name="直接连接符 7"/>
          <p:cNvCxnSpPr/>
          <p:nvPr>
            <p:custDataLst>
              <p:tags r:id="rId2"/>
            </p:custDataLst>
          </p:nvPr>
        </p:nvCxnSpPr>
        <p:spPr>
          <a:xfrm flipV="1">
            <a:off x="9525" y="846455"/>
            <a:ext cx="12182475" cy="14605"/>
          </a:xfrm>
          <a:prstGeom prst="line">
            <a:avLst/>
          </a:prstGeom>
          <a:noFill/>
          <a:ln w="19050" cap="flat" cmpd="sng" algn="ctr">
            <a:solidFill>
              <a:schemeClr val="accent1"/>
            </a:solidFill>
            <a:prstDash val="solid"/>
            <a:miter lim="800000"/>
          </a:ln>
          <a:effectLst/>
        </p:spPr>
      </p:cxnSp>
      <p:sp>
        <p:nvSpPr>
          <p:cNvPr id="2" name="文本框 1"/>
          <p:cNvSpPr txBox="1"/>
          <p:nvPr/>
        </p:nvSpPr>
        <p:spPr>
          <a:xfrm>
            <a:off x="356235" y="2349500"/>
            <a:ext cx="2628265" cy="645160"/>
          </a:xfrm>
          <a:prstGeom prst="rect">
            <a:avLst/>
          </a:prstGeom>
          <a:noFill/>
        </p:spPr>
        <p:txBody>
          <a:bodyPr wrap="square" rtlCol="0">
            <a:spAutoFit/>
          </a:bodyPr>
          <a:lstStyle/>
          <a:p>
            <a:pPr indent="0" fontAlgn="auto">
              <a:lnSpc>
                <a:spcPct val="150000"/>
              </a:lnSpc>
            </a:pPr>
            <a:r>
              <a:rPr lang="zh-CN" altLang="en-US" sz="2400">
                <a:latin typeface="Times New Roman" panose="02020603050405020304" charset="0"/>
                <a:ea typeface="黑体" panose="02010609060101010101" charset="-122"/>
                <a:cs typeface="Times New Roman" panose="02020603050405020304" charset="0"/>
              </a:rPr>
              <a:t>涉及到的反应道有：</a:t>
            </a:r>
            <a:endParaRPr lang="zh-CN" altLang="en-US" sz="2400">
              <a:latin typeface="Times New Roman" panose="02020603050405020304" charset="0"/>
              <a:ea typeface="黑体" panose="02010609060101010101" charset="-122"/>
              <a:cs typeface="Times New Roman" panose="02020603050405020304" charset="0"/>
            </a:endParaRPr>
          </a:p>
        </p:txBody>
      </p:sp>
      <mc:AlternateContent xmlns:mc="http://schemas.openxmlformats.org/markup-compatibility/2006">
        <mc:Choice xmlns:a14="http://schemas.microsoft.com/office/drawing/2010/main" Requires="a14">
          <p:sp>
            <p:nvSpPr>
              <p:cNvPr id="5" name="文本框 4"/>
              <p:cNvSpPr txBox="1"/>
              <p:nvPr/>
            </p:nvSpPr>
            <p:spPr>
              <a:xfrm>
                <a:off x="251396" y="3311779"/>
                <a:ext cx="4926965" cy="1953260"/>
              </a:xfrm>
              <a:prstGeom prst="rect">
                <a:avLst/>
              </a:prstGeom>
              <a:noFill/>
            </p:spPr>
            <p:txBody>
              <a:bodyPr wrap="none" rtlCol="0" anchor="t">
                <a:spAutoFit/>
              </a:bodyPr>
              <a:lstStyle/>
              <a:p>
                <a:pPr indent="0" algn="l" fontAlgn="auto">
                  <a:lnSpc>
                    <a:spcPct val="150000"/>
                  </a:lnSpc>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cs typeface="Cambria Math" panose="02040503050406030204" pitchFamily="18" charset="0"/>
                        </a:rPr>
                        <m:t>𝑁𝑁</m:t>
                      </m:r>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𝑁</m:t>
                      </m:r>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cs typeface="Cambria Math" panose="02040503050406030204" pitchFamily="18" charset="0"/>
                        </a:rPr>
                        <m:t>𝑁𝑁</m:t>
                      </m:r>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𝑁</m:t>
                      </m:r>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𝑁</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cs typeface="Cambria Math" panose="02040503050406030204" pitchFamily="18" charset="0"/>
                        </a:rPr>
                        <m:t>𝑁𝑁</m:t>
                      </m:r>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m:t>
                      </m:r>
                    </m:oMath>
                  </m:oMathPara>
                </a14:m>
                <a:endParaRPr lang="en-US" altLang="zh-CN" sz="2200" i="1">
                  <a:latin typeface="Cambria Math" panose="02040503050406030204" pitchFamily="18" charset="0"/>
                  <a:ea typeface="MS Mincho" charset="0"/>
                  <a:cs typeface="Cambria Math" panose="02040503050406030204" pitchFamily="18" charset="0"/>
                </a:endParaRPr>
              </a:p>
              <a:p>
                <a:pPr indent="0" algn="l" fontAlgn="auto">
                  <a:lnSpc>
                    <a:spcPct val="150000"/>
                  </a:lnSpc>
                </a:pPr>
                <a14:m>
                  <m:oMath xmlns:m="http://schemas.openxmlformats.org/officeDocument/2006/math">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𝑁</m:t>
                    </m:r>
                    <m:r>
                      <a:rPr lang="en-US" altLang="zh-CN" sz="2200" i="1">
                        <a:latin typeface="Cambria Math" panose="02040503050406030204" pitchFamily="18" charset="0"/>
                        <a:ea typeface="MS Mincho" charset="0"/>
                        <a:cs typeface="Cambria Math" panose="02040503050406030204" pitchFamily="18" charset="0"/>
                      </a:rPr>
                      <m:t>𝜋</m:t>
                    </m:r>
                    <m:r>
                      <a:rPr lang="en-US" altLang="zh-CN" sz="2200" i="1">
                        <a:latin typeface="Cambria Math" panose="02040503050406030204" pitchFamily="18" charset="0"/>
                        <a:ea typeface="MS Mincho" charset="0"/>
                        <a:cs typeface="Cambria Math" panose="02040503050406030204" pitchFamily="18" charset="0"/>
                      </a:rPr>
                      <m:t>，</m:t>
                    </m:r>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𝑁</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𝑁</m:t>
                    </m:r>
                    <m:r>
                      <a:rPr lang="en-US" altLang="zh-CN" sz="2200" i="1">
                        <a:latin typeface="Cambria Math" panose="02040503050406030204" pitchFamily="18" charset="0"/>
                        <a:ea typeface="MS Mincho" charset="0"/>
                        <a:cs typeface="Cambria Math" panose="02040503050406030204" pitchFamily="18" charset="0"/>
                      </a:rPr>
                      <m:t>𝜋</m:t>
                    </m:r>
                    <m:r>
                      <a:rPr lang="en-US" altLang="zh-CN" sz="2200" i="1">
                        <a:latin typeface="Cambria Math" panose="02040503050406030204" pitchFamily="18" charset="0"/>
                        <a:ea typeface="MS Mincho" charset="0"/>
                        <a:cs typeface="Cambria Math" panose="02040503050406030204" pitchFamily="18" charset="0"/>
                      </a:rPr>
                      <m:t>，</m:t>
                    </m:r>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𝑁</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𝜋</m:t>
                    </m:r>
                  </m:oMath>
                </a14:m>
                <a:r>
                  <a:rPr lang="zh-CN" altLang="en-US" sz="2200">
                    <a:latin typeface="Cambria Math" panose="02040503050406030204" pitchFamily="18" charset="0"/>
                    <a:ea typeface="宋体" panose="02010600030101010101" pitchFamily="2" charset="-122"/>
                    <a:cs typeface="Cambria Math" panose="02040503050406030204" pitchFamily="18" charset="0"/>
                  </a:rPr>
                  <a:t>，</a:t>
                </a:r>
                <a:endParaRPr lang="zh-CN" altLang="en-US" sz="2200">
                  <a:latin typeface="Cambria Math" panose="02040503050406030204" pitchFamily="18" charset="0"/>
                  <a:ea typeface="宋体" panose="02010600030101010101" pitchFamily="2" charset="-122"/>
                  <a:cs typeface="Cambria Math" panose="02040503050406030204" pitchFamily="18" charset="0"/>
                </a:endParaRPr>
              </a:p>
              <a:p>
                <a:pPr indent="0" algn="l" fontAlgn="auto">
                  <a:lnSpc>
                    <a:spcPct val="150000"/>
                  </a:lnSpc>
                </a:pPr>
                <a14:m>
                  <m:oMathPara xmlns:m="http://schemas.openxmlformats.org/officeDocument/2006/math">
                    <m:oMathParaPr>
                      <m:jc m:val="centerGroup"/>
                    </m:oMathParaPr>
                    <m:oMath xmlns:m="http://schemas.openxmlformats.org/officeDocument/2006/math">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𝑁</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𝑁</m:t>
                      </m:r>
                      <m:r>
                        <a:rPr lang="en-US" altLang="zh-CN" sz="2200" i="1">
                          <a:latin typeface="Cambria Math" panose="02040503050406030204" pitchFamily="18" charset="0"/>
                          <a:ea typeface="MS Mincho" charset="0"/>
                          <a:cs typeface="Cambria Math" panose="02040503050406030204" pitchFamily="18" charset="0"/>
                        </a:rPr>
                        <m:t>𝜋𝜋</m:t>
                      </m:r>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cs typeface="Cambria Math" panose="02040503050406030204" pitchFamily="18" charset="0"/>
                        </a:rPr>
                        <m:t>𝑁𝑁</m:t>
                      </m:r>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𝑁𝑁</m:t>
                      </m:r>
                      <m:r>
                        <a:rPr lang="en-US" altLang="zh-CN" sz="2200" i="1">
                          <a:latin typeface="Cambria Math" panose="02040503050406030204" pitchFamily="18" charset="0"/>
                          <a:ea typeface="MS Mincho" charset="0"/>
                          <a:cs typeface="Cambria Math" panose="02040503050406030204" pitchFamily="18" charset="0"/>
                        </a:rPr>
                        <m:t>𝜋</m:t>
                      </m:r>
                      <m:d>
                        <m:dPr>
                          <m:ctrlPr>
                            <a:rPr lang="en-US" altLang="zh-CN" sz="2200" i="1">
                              <a:latin typeface="Cambria Math" panose="02040503050406030204" pitchFamily="18" charset="0"/>
                              <a:ea typeface="MS Mincho" charset="0"/>
                              <a:cs typeface="Cambria Math" panose="02040503050406030204" pitchFamily="18" charset="0"/>
                            </a:rPr>
                          </m:ctrlPr>
                        </m:dPr>
                        <m:e>
                          <m:r>
                            <a:rPr lang="en-US" altLang="zh-CN" sz="2200" i="1">
                              <a:latin typeface="Cambria Math" panose="02040503050406030204" pitchFamily="18" charset="0"/>
                              <a:ea typeface="MS Mincho" charset="0"/>
                              <a:cs typeface="Cambria Math" panose="02040503050406030204" pitchFamily="18" charset="0"/>
                            </a:rPr>
                            <m:t>𝑠</m:t>
                          </m:r>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𝑠𝑡𝑎𝑡𝑒</m:t>
                          </m:r>
                        </m:e>
                      </m:d>
                      <m:r>
                        <a:rPr lang="en-US" altLang="zh-CN" sz="2200" i="1">
                          <a:latin typeface="Cambria Math" panose="02040503050406030204" pitchFamily="18" charset="0"/>
                          <a:ea typeface="MS Mincho" charset="0"/>
                          <a:cs typeface="Cambria Math" panose="02040503050406030204" pitchFamily="18" charset="0"/>
                        </a:rPr>
                        <m:t>.</m:t>
                      </m:r>
                    </m:oMath>
                  </m:oMathPara>
                </a14:m>
                <a:endParaRPr lang="en-US" altLang="zh-CN" sz="2200" i="1">
                  <a:latin typeface="Cambria Math" panose="02040503050406030204" pitchFamily="18" charset="0"/>
                  <a:cs typeface="Cambria Math" panose="02040503050406030204" pitchFamily="18" charset="0"/>
                </a:endParaRPr>
              </a:p>
              <a:p>
                <a:pPr algn="l"/>
                <a:endParaRPr lang="en-US" altLang="zh-CN" sz="2200" i="1">
                  <a:latin typeface="Cambria Math" panose="02040503050406030204" pitchFamily="18" charset="0"/>
                  <a:cs typeface="Cambria Math" panose="020405030504060302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251396" y="3311779"/>
                <a:ext cx="4926965" cy="1953260"/>
              </a:xfrm>
              <a:prstGeom prst="rect">
                <a:avLst/>
              </a:prstGeom>
              <a:blipFill rotWithShape="1">
                <a:blip r:embed="rId3"/>
                <a:stretch>
                  <a:fillRect l="-12" t="-13" r="12" b="13"/>
                </a:stretch>
              </a:blipFill>
            </p:spPr>
            <p:txBody>
              <a:bodyPr/>
              <a:lstStyle/>
              <a:p>
                <a:r>
                  <a:rPr lang="zh-CN" altLang="en-US">
                    <a:noFill/>
                  </a:rPr>
                  <a:t> </a:t>
                </a:r>
              </a:p>
            </p:txBody>
          </p:sp>
        </mc:Fallback>
      </mc:AlternateContent>
      <p:sp>
        <p:nvSpPr>
          <p:cNvPr id="6" name="文本框 5"/>
          <p:cNvSpPr txBox="1"/>
          <p:nvPr/>
        </p:nvSpPr>
        <p:spPr>
          <a:xfrm>
            <a:off x="5721985" y="1189990"/>
            <a:ext cx="6096000" cy="1014730"/>
          </a:xfrm>
          <a:prstGeom prst="rect">
            <a:avLst/>
          </a:prstGeom>
          <a:noFill/>
        </p:spPr>
        <p:txBody>
          <a:bodyPr wrap="square" rtlCol="0" anchor="t">
            <a:spAutoFit/>
          </a:bodyPr>
          <a:lstStyle/>
          <a:p>
            <a:pPr indent="0" fontAlgn="auto">
              <a:lnSpc>
                <a:spcPct val="150000"/>
              </a:lnSpc>
            </a:pPr>
            <a:r>
              <a:rPr lang="zh-CN" altLang="en-US" sz="2000">
                <a:latin typeface="Times New Roman" panose="02020603050405020304" charset="0"/>
                <a:ea typeface="黑体" panose="02010609060101010101" charset="-122"/>
                <a:cs typeface="Times New Roman" panose="02020603050405020304" charset="0"/>
              </a:rPr>
              <a:t>不同的同位旋反应道分支概率由克莱布希</a:t>
            </a:r>
            <a:r>
              <a:rPr lang="en-US" altLang="zh-CN" sz="2000">
                <a:latin typeface="Times New Roman" panose="02020603050405020304" charset="0"/>
                <a:ea typeface="黑体" panose="02010609060101010101" charset="-122"/>
                <a:cs typeface="Times New Roman" panose="02020603050405020304" charset="0"/>
              </a:rPr>
              <a:t>-</a:t>
            </a:r>
            <a:r>
              <a:rPr lang="zh-CN" altLang="en-US" sz="2000">
                <a:latin typeface="Times New Roman" panose="02020603050405020304" charset="0"/>
                <a:ea typeface="黑体" panose="02010609060101010101" charset="-122"/>
                <a:cs typeface="Times New Roman" panose="02020603050405020304" charset="0"/>
              </a:rPr>
              <a:t>戈登 (Clebsch-Gordan) 系数的平方确定，如 Δ(1232) ：</a:t>
            </a:r>
            <a:endParaRPr lang="zh-CN" altLang="en-US" sz="2000">
              <a:latin typeface="Times New Roman" panose="02020603050405020304" charset="0"/>
              <a:ea typeface="黑体" panose="02010609060101010101" charset="-122"/>
              <a:cs typeface="Times New Roman" panose="02020603050405020304" charset="0"/>
            </a:endParaRPr>
          </a:p>
        </p:txBody>
      </p:sp>
      <mc:AlternateContent xmlns:mc="http://schemas.openxmlformats.org/markup-compatibility/2006">
        <mc:Choice xmlns:a14="http://schemas.microsoft.com/office/drawing/2010/main" Requires="a14">
          <p:sp>
            <p:nvSpPr>
              <p:cNvPr id="7" name="文本框 6"/>
              <p:cNvSpPr txBox="1"/>
              <p:nvPr/>
            </p:nvSpPr>
            <p:spPr>
              <a:xfrm>
                <a:off x="5626100" y="1997075"/>
                <a:ext cx="6096000" cy="2229485"/>
              </a:xfrm>
              <a:prstGeom prst="rect">
                <a:avLst/>
              </a:prstGeom>
              <a:noFill/>
            </p:spPr>
            <p:txBody>
              <a:bodyPr wrap="square" rtlCol="0" anchor="t">
                <a:noAutofit/>
              </a:bodyPr>
              <a:lstStyle/>
              <a:p>
                <a:pPr indent="0" fontAlgn="auto">
                  <a:lnSpc>
                    <a:spcPct val="140000"/>
                  </a:lnSpc>
                </a:pPr>
                <a14:m>
                  <m:oMathPara xmlns:m="http://schemas.openxmlformats.org/officeDocument/2006/math">
                    <m:oMathParaPr>
                      <m:jc m:val="centerGroup"/>
                    </m:oMathParaPr>
                    <m:oMath xmlns:m="http://schemas.openxmlformats.org/officeDocument/2006/math">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f>
                        <m:fPr>
                          <m:ctrlPr>
                            <a:rPr lang="en-US" altLang="zh-CN" sz="2200" i="1">
                              <a:latin typeface="Cambria Math" panose="02040503050406030204" pitchFamily="18" charset="0"/>
                              <a:ea typeface="MS Mincho" charset="0"/>
                              <a:cs typeface="Cambria Math" panose="02040503050406030204" pitchFamily="18" charset="0"/>
                            </a:rPr>
                          </m:ctrlPr>
                        </m:fPr>
                        <m:num>
                          <m:r>
                            <a:rPr lang="en-US" altLang="zh-CN" sz="2200" i="1">
                              <a:latin typeface="Cambria Math" panose="02040503050406030204" pitchFamily="18" charset="0"/>
                              <a:ea typeface="MS Mincho" charset="0"/>
                              <a:cs typeface="Cambria Math" panose="02040503050406030204" pitchFamily="18" charset="0"/>
                            </a:rPr>
                            <m:t>1</m:t>
                          </m:r>
                        </m:num>
                        <m:den>
                          <m:r>
                            <a:rPr lang="en-US" altLang="zh-CN" sz="2200" i="1">
                              <a:latin typeface="Cambria Math" panose="02040503050406030204" pitchFamily="18" charset="0"/>
                              <a:ea typeface="MS Mincho" charset="0"/>
                              <a:cs typeface="Cambria Math" panose="02040503050406030204" pitchFamily="18" charset="0"/>
                            </a:rPr>
                            <m:t>3</m:t>
                          </m:r>
                        </m:den>
                      </m:f>
                      <m:d>
                        <m:dPr>
                          <m:ctrlPr>
                            <a:rPr lang="en-US" altLang="zh-CN" sz="2200" i="1">
                              <a:latin typeface="Cambria Math" panose="02040503050406030204" pitchFamily="18" charset="0"/>
                              <a:ea typeface="MS Mincho" charset="0"/>
                              <a:cs typeface="Cambria Math" panose="02040503050406030204" pitchFamily="18" charset="0"/>
                            </a:rPr>
                          </m:ctrlPr>
                        </m:dPr>
                        <m:e>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𝜋</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𝑛</m:t>
                          </m:r>
                        </m:e>
                      </m:d>
                      <m:r>
                        <a:rPr lang="en-US" altLang="zh-CN" sz="2200" i="1">
                          <a:latin typeface="Cambria Math" panose="02040503050406030204" pitchFamily="18" charset="0"/>
                          <a:ea typeface="MS Mincho" charset="0"/>
                          <a:cs typeface="Cambria Math" panose="02040503050406030204" pitchFamily="18" charset="0"/>
                        </a:rPr>
                        <m:t>+</m:t>
                      </m:r>
                      <m:f>
                        <m:fPr>
                          <m:ctrlPr>
                            <a:rPr lang="en-US" altLang="zh-CN" sz="2200" i="1">
                              <a:latin typeface="Cambria Math" panose="02040503050406030204" pitchFamily="18" charset="0"/>
                              <a:ea typeface="MS Mincho" charset="0"/>
                              <a:cs typeface="Cambria Math" panose="02040503050406030204" pitchFamily="18" charset="0"/>
                            </a:rPr>
                          </m:ctrlPr>
                        </m:fPr>
                        <m:num>
                          <m:r>
                            <a:rPr lang="en-US" altLang="zh-CN" sz="2200" i="1">
                              <a:latin typeface="Cambria Math" panose="02040503050406030204" pitchFamily="18" charset="0"/>
                              <a:ea typeface="MS Mincho" charset="0"/>
                              <a:cs typeface="Cambria Math" panose="02040503050406030204" pitchFamily="18" charset="0"/>
                            </a:rPr>
                            <m:t>2</m:t>
                          </m:r>
                        </m:num>
                        <m:den>
                          <m:r>
                            <a:rPr lang="en-US" altLang="zh-CN" sz="2200" i="1">
                              <a:latin typeface="Cambria Math" panose="02040503050406030204" pitchFamily="18" charset="0"/>
                              <a:ea typeface="MS Mincho" charset="0"/>
                              <a:cs typeface="Cambria Math" panose="02040503050406030204" pitchFamily="18" charset="0"/>
                            </a:rPr>
                            <m:t>3</m:t>
                          </m:r>
                        </m:den>
                      </m:f>
                      <m:d>
                        <m:dPr>
                          <m:ctrlPr>
                            <a:rPr lang="en-US" altLang="zh-CN" sz="2200" i="1">
                              <a:latin typeface="Cambria Math" panose="02040503050406030204" pitchFamily="18" charset="0"/>
                              <a:ea typeface="MS Mincho" charset="0"/>
                              <a:cs typeface="Cambria Math" panose="02040503050406030204" pitchFamily="18" charset="0"/>
                            </a:rPr>
                          </m:ctrlPr>
                        </m:dPr>
                        <m:e>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𝜋</m:t>
                              </m:r>
                            </m:e>
                            <m:sup>
                              <m:r>
                                <a:rPr lang="en-US" altLang="zh-CN" sz="2200" i="1">
                                  <a:latin typeface="Cambria Math" panose="02040503050406030204" pitchFamily="18" charset="0"/>
                                  <a:ea typeface="MS Mincho" charset="0"/>
                                  <a:cs typeface="Cambria Math" panose="02040503050406030204" pitchFamily="18" charset="0"/>
                                </a:rPr>
                                <m:t>0</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𝑝</m:t>
                          </m:r>
                        </m:e>
                      </m:d>
                      <m:r>
                        <a:rPr lang="en-US" altLang="zh-CN" sz="2200" i="1">
                          <a:latin typeface="Cambria Math" panose="02040503050406030204" pitchFamily="18" charset="0"/>
                          <a:ea typeface="MS Mincho" charset="0"/>
                          <a:cs typeface="Cambria Math" panose="02040503050406030204" pitchFamily="18" charset="0"/>
                        </a:rPr>
                        <m:t>,</m:t>
                      </m:r>
                    </m:oMath>
                  </m:oMathPara>
                </a14:m>
                <a:endParaRPr lang="en-US" altLang="zh-CN" sz="2200" i="1">
                  <a:latin typeface="Cambria Math" panose="02040503050406030204" pitchFamily="18" charset="0"/>
                  <a:ea typeface="MS Mincho" charset="0"/>
                  <a:cs typeface="Cambria Math" panose="02040503050406030204" pitchFamily="18" charset="0"/>
                </a:endParaRPr>
              </a:p>
              <a:p>
                <a:pPr indent="0" fontAlgn="auto">
                  <a:lnSpc>
                    <a:spcPct val="140000"/>
                  </a:lnSpc>
                </a:pPr>
                <a14:m>
                  <m:oMathPara xmlns:m="http://schemas.openxmlformats.org/officeDocument/2006/math">
                    <m:oMathParaPr>
                      <m:jc m:val="centerGroup"/>
                    </m:oMathParaPr>
                    <m:oMath xmlns:m="http://schemas.openxmlformats.org/officeDocument/2006/math">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m:t>
                          </m:r>
                        </m:e>
                        <m:sup>
                          <m:r>
                            <a:rPr lang="en-US" altLang="zh-CN" sz="2200" i="1">
                              <a:latin typeface="Cambria Math" panose="02040503050406030204" pitchFamily="18" charset="0"/>
                              <a:ea typeface="MS Mincho" charset="0"/>
                              <a:cs typeface="Cambria Math" panose="02040503050406030204" pitchFamily="18" charset="0"/>
                            </a:rPr>
                            <m:t>0</m:t>
                          </m:r>
                        </m:sup>
                      </m:sSup>
                      <m:r>
                        <a:rPr lang="en-US" altLang="zh-CN" sz="2200" i="1">
                          <a:latin typeface="Cambria Math" panose="02040503050406030204" pitchFamily="18" charset="0"/>
                          <a:ea typeface="MS Mincho" charset="0"/>
                          <a:cs typeface="Cambria Math" panose="02040503050406030204" pitchFamily="18" charset="0"/>
                        </a:rPr>
                        <m:t>⟷</m:t>
                      </m:r>
                      <m:f>
                        <m:fPr>
                          <m:ctrlPr>
                            <a:rPr lang="en-US" altLang="zh-CN" sz="2200" i="1">
                              <a:latin typeface="Cambria Math" panose="02040503050406030204" pitchFamily="18" charset="0"/>
                              <a:ea typeface="MS Mincho" charset="0"/>
                              <a:cs typeface="Cambria Math" panose="02040503050406030204" pitchFamily="18" charset="0"/>
                            </a:rPr>
                          </m:ctrlPr>
                        </m:fPr>
                        <m:num>
                          <m:r>
                            <a:rPr lang="en-US" altLang="zh-CN" sz="2200" i="1">
                              <a:latin typeface="Cambria Math" panose="02040503050406030204" pitchFamily="18" charset="0"/>
                              <a:ea typeface="MS Mincho" charset="0"/>
                              <a:cs typeface="Cambria Math" panose="02040503050406030204" pitchFamily="18" charset="0"/>
                            </a:rPr>
                            <m:t>1</m:t>
                          </m:r>
                        </m:num>
                        <m:den>
                          <m:r>
                            <a:rPr lang="en-US" altLang="zh-CN" sz="2200" i="1">
                              <a:latin typeface="Cambria Math" panose="02040503050406030204" pitchFamily="18" charset="0"/>
                              <a:ea typeface="MS Mincho" charset="0"/>
                              <a:cs typeface="Cambria Math" panose="02040503050406030204" pitchFamily="18" charset="0"/>
                            </a:rPr>
                            <m:t>3</m:t>
                          </m:r>
                        </m:den>
                      </m:f>
                      <m:d>
                        <m:dPr>
                          <m:ctrlPr>
                            <a:rPr lang="en-US" altLang="zh-CN" sz="2200" i="1">
                              <a:latin typeface="Cambria Math" panose="02040503050406030204" pitchFamily="18" charset="0"/>
                              <a:ea typeface="MS Mincho" charset="0"/>
                              <a:cs typeface="Cambria Math" panose="02040503050406030204" pitchFamily="18" charset="0"/>
                            </a:rPr>
                          </m:ctrlPr>
                        </m:dPr>
                        <m:e>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𝜋</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𝑝</m:t>
                          </m:r>
                        </m:e>
                      </m:d>
                      <m:r>
                        <a:rPr lang="en-US" altLang="zh-CN" sz="2200" i="1">
                          <a:latin typeface="Cambria Math" panose="02040503050406030204" pitchFamily="18" charset="0"/>
                          <a:ea typeface="MS Mincho" charset="0"/>
                          <a:cs typeface="Cambria Math" panose="02040503050406030204" pitchFamily="18" charset="0"/>
                        </a:rPr>
                        <m:t>+</m:t>
                      </m:r>
                      <m:f>
                        <m:fPr>
                          <m:ctrlPr>
                            <a:rPr lang="en-US" altLang="zh-CN" sz="2200" i="1">
                              <a:latin typeface="Cambria Math" panose="02040503050406030204" pitchFamily="18" charset="0"/>
                              <a:ea typeface="MS Mincho" charset="0"/>
                              <a:cs typeface="Cambria Math" panose="02040503050406030204" pitchFamily="18" charset="0"/>
                            </a:rPr>
                          </m:ctrlPr>
                        </m:fPr>
                        <m:num>
                          <m:r>
                            <a:rPr lang="en-US" altLang="zh-CN" sz="2200" i="1">
                              <a:latin typeface="Cambria Math" panose="02040503050406030204" pitchFamily="18" charset="0"/>
                              <a:ea typeface="MS Mincho" charset="0"/>
                              <a:cs typeface="Cambria Math" panose="02040503050406030204" pitchFamily="18" charset="0"/>
                            </a:rPr>
                            <m:t>2</m:t>
                          </m:r>
                        </m:num>
                        <m:den>
                          <m:r>
                            <a:rPr lang="en-US" altLang="zh-CN" sz="2200" i="1">
                              <a:latin typeface="Cambria Math" panose="02040503050406030204" pitchFamily="18" charset="0"/>
                              <a:ea typeface="MS Mincho" charset="0"/>
                              <a:cs typeface="Cambria Math" panose="02040503050406030204" pitchFamily="18" charset="0"/>
                            </a:rPr>
                            <m:t>3</m:t>
                          </m:r>
                        </m:den>
                      </m:f>
                      <m:d>
                        <m:dPr>
                          <m:ctrlPr>
                            <a:rPr lang="en-US" altLang="zh-CN" sz="2200" i="1">
                              <a:latin typeface="Cambria Math" panose="02040503050406030204" pitchFamily="18" charset="0"/>
                              <a:ea typeface="MS Mincho" charset="0"/>
                              <a:cs typeface="Cambria Math" panose="02040503050406030204" pitchFamily="18" charset="0"/>
                            </a:rPr>
                          </m:ctrlPr>
                        </m:dPr>
                        <m:e>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𝜋</m:t>
                              </m:r>
                            </m:e>
                            <m:sup>
                              <m:r>
                                <a:rPr lang="en-US" altLang="zh-CN" sz="2200" i="1">
                                  <a:latin typeface="Cambria Math" panose="02040503050406030204" pitchFamily="18" charset="0"/>
                                  <a:ea typeface="MS Mincho" charset="0"/>
                                  <a:cs typeface="Cambria Math" panose="02040503050406030204" pitchFamily="18" charset="0"/>
                                </a:rPr>
                                <m:t>0</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𝑛</m:t>
                          </m:r>
                        </m:e>
                      </m:d>
                      <m:r>
                        <a:rPr lang="en-US" altLang="zh-CN" sz="2200" i="1">
                          <a:latin typeface="Cambria Math" panose="02040503050406030204" pitchFamily="18" charset="0"/>
                          <a:ea typeface="MS Mincho" charset="0"/>
                          <a:cs typeface="Cambria Math" panose="02040503050406030204" pitchFamily="18" charset="0"/>
                        </a:rPr>
                        <m:t>,</m:t>
                      </m:r>
                    </m:oMath>
                  </m:oMathPara>
                </a14:m>
                <a:endParaRPr lang="en-US" altLang="zh-CN" sz="2200" i="1">
                  <a:latin typeface="Cambria Math" panose="02040503050406030204" pitchFamily="18" charset="0"/>
                  <a:ea typeface="MS Mincho" charset="0"/>
                  <a:cs typeface="Cambria Math" panose="02040503050406030204" pitchFamily="18" charset="0"/>
                </a:endParaRPr>
              </a:p>
              <a:p>
                <a:pPr indent="0" fontAlgn="auto">
                  <a:lnSpc>
                    <a:spcPct val="140000"/>
                  </a:lnSpc>
                </a:pPr>
                <a14:m>
                  <m:oMathPara xmlns:m="http://schemas.openxmlformats.org/officeDocument/2006/math">
                    <m:oMathParaPr>
                      <m:jc m:val="centerGroup"/>
                    </m:oMathParaPr>
                    <m:oMath xmlns:m="http://schemas.openxmlformats.org/officeDocument/2006/math">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1</m:t>
                      </m:r>
                      <m:d>
                        <m:dPr>
                          <m:ctrlPr>
                            <a:rPr lang="en-US" altLang="zh-CN" sz="2200" i="1">
                              <a:latin typeface="Cambria Math" panose="02040503050406030204" pitchFamily="18" charset="0"/>
                              <a:ea typeface="MS Mincho" charset="0"/>
                              <a:cs typeface="Cambria Math" panose="02040503050406030204" pitchFamily="18" charset="0"/>
                            </a:rPr>
                          </m:ctrlPr>
                        </m:dPr>
                        <m:e>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𝜋</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𝑛</m:t>
                          </m:r>
                        </m:e>
                      </m:d>
                      <m:r>
                        <a:rPr lang="en-US" altLang="zh-CN" sz="2200" i="1">
                          <a:latin typeface="Cambria Math" panose="02040503050406030204" pitchFamily="18" charset="0"/>
                          <a:ea typeface="MS Mincho" charset="0"/>
                          <a:cs typeface="Cambria Math" panose="02040503050406030204" pitchFamily="18" charset="0"/>
                        </a:rPr>
                        <m:t>,</m:t>
                      </m:r>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1</m:t>
                      </m:r>
                      <m:d>
                        <m:dPr>
                          <m:ctrlPr>
                            <a:rPr lang="en-US" altLang="zh-CN" sz="2200" i="1">
                              <a:latin typeface="Cambria Math" panose="02040503050406030204" pitchFamily="18" charset="0"/>
                              <a:ea typeface="MS Mincho" charset="0"/>
                              <a:cs typeface="Cambria Math" panose="02040503050406030204" pitchFamily="18" charset="0"/>
                            </a:rPr>
                          </m:ctrlPr>
                        </m:dPr>
                        <m:e>
                          <m:sSup>
                            <m:sSupPr>
                              <m:ctrlPr>
                                <a:rPr lang="en-US" altLang="zh-CN" sz="2200" i="1">
                                  <a:latin typeface="Cambria Math" panose="02040503050406030204" pitchFamily="18" charset="0"/>
                                  <a:ea typeface="MS Mincho" charset="0"/>
                                  <a:cs typeface="Cambria Math" panose="02040503050406030204" pitchFamily="18" charset="0"/>
                                </a:rPr>
                              </m:ctrlPr>
                            </m:sSupPr>
                            <m:e>
                              <m:r>
                                <a:rPr lang="en-US" altLang="zh-CN" sz="2200" i="1">
                                  <a:latin typeface="Cambria Math" panose="02040503050406030204" pitchFamily="18" charset="0"/>
                                  <a:ea typeface="MS Mincho" charset="0"/>
                                  <a:cs typeface="Cambria Math" panose="02040503050406030204" pitchFamily="18" charset="0"/>
                                </a:rPr>
                                <m:t>𝜋</m:t>
                              </m:r>
                            </m:e>
                            <m:sup>
                              <m:r>
                                <a:rPr lang="en-US" altLang="zh-CN" sz="2200" i="1">
                                  <a:latin typeface="Cambria Math" panose="02040503050406030204" pitchFamily="18" charset="0"/>
                                  <a:ea typeface="MS Mincho" charset="0"/>
                                  <a:cs typeface="Cambria Math" panose="02040503050406030204" pitchFamily="18" charset="0"/>
                                </a:rPr>
                                <m:t>+</m:t>
                              </m:r>
                            </m:sup>
                          </m:sSup>
                          <m:r>
                            <a:rPr lang="en-US" altLang="zh-CN" sz="2200" i="1">
                              <a:latin typeface="Cambria Math" panose="02040503050406030204" pitchFamily="18" charset="0"/>
                              <a:ea typeface="MS Mincho" charset="0"/>
                              <a:cs typeface="Cambria Math" panose="02040503050406030204" pitchFamily="18" charset="0"/>
                            </a:rPr>
                            <m:t>+</m:t>
                          </m:r>
                          <m:r>
                            <a:rPr lang="en-US" altLang="zh-CN" sz="2200" i="1">
                              <a:latin typeface="Cambria Math" panose="02040503050406030204" pitchFamily="18" charset="0"/>
                              <a:ea typeface="MS Mincho" charset="0"/>
                              <a:cs typeface="Cambria Math" panose="02040503050406030204" pitchFamily="18" charset="0"/>
                            </a:rPr>
                            <m:t>𝑝</m:t>
                          </m:r>
                        </m:e>
                      </m:d>
                      <m:r>
                        <a:rPr lang="en-US" altLang="zh-CN" sz="2200" i="1">
                          <a:latin typeface="Cambria Math" panose="02040503050406030204" pitchFamily="18" charset="0"/>
                          <a:ea typeface="MS Mincho" charset="0"/>
                          <a:cs typeface="Cambria Math" panose="02040503050406030204" pitchFamily="18" charset="0"/>
                        </a:rPr>
                        <m:t>.</m:t>
                      </m:r>
                    </m:oMath>
                  </m:oMathPara>
                </a14:m>
                <a:endParaRPr lang="en-US" altLang="zh-CN" sz="2200" i="1">
                  <a:latin typeface="Cambria Math" panose="02040503050406030204" pitchFamily="18" charset="0"/>
                  <a:ea typeface="MS Mincho" charset="0"/>
                  <a:cs typeface="Cambria Math" panose="020405030504060302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5626100" y="1997075"/>
                <a:ext cx="6096000" cy="2229485"/>
              </a:xfrm>
              <a:prstGeom prst="rect">
                <a:avLst/>
              </a:prstGeom>
              <a:blipFill rotWithShape="1">
                <a:blip r:embed="rId4"/>
                <a:stretch>
                  <a:fillRect b="-1709"/>
                </a:stretch>
              </a:blipFill>
            </p:spPr>
            <p:txBody>
              <a:bodyPr/>
              <a:lstStyle/>
              <a:p>
                <a:r>
                  <a:rPr lang="zh-CN" altLang="en-US">
                    <a:noFill/>
                  </a:rPr>
                  <a:t> </a:t>
                </a:r>
              </a:p>
            </p:txBody>
          </p:sp>
        </mc:Fallback>
      </mc:AlternateContent>
      <p:sp>
        <p:nvSpPr>
          <p:cNvPr id="9" name="文本框 8"/>
          <p:cNvSpPr txBox="1"/>
          <p:nvPr/>
        </p:nvSpPr>
        <p:spPr>
          <a:xfrm>
            <a:off x="5626100" y="4226560"/>
            <a:ext cx="6096000" cy="1476375"/>
          </a:xfrm>
          <a:prstGeom prst="rect">
            <a:avLst/>
          </a:prstGeom>
          <a:noFill/>
        </p:spPr>
        <p:txBody>
          <a:bodyPr wrap="square" rtlCol="0" anchor="t">
            <a:spAutoFit/>
          </a:bodyPr>
          <a:lstStyle/>
          <a:p>
            <a:pPr indent="0" fontAlgn="auto">
              <a:lnSpc>
                <a:spcPct val="150000"/>
              </a:lnSpc>
            </a:pPr>
            <a:r>
              <a:rPr lang="zh-CN" altLang="en-US" sz="2000">
                <a:latin typeface="Times New Roman" panose="02020603050405020304" charset="0"/>
                <a:ea typeface="黑体" panose="02010609060101010101" charset="-122"/>
                <a:cs typeface="Times New Roman" panose="02020603050405020304" charset="0"/>
              </a:rPr>
              <a:t>在考虑 π介子的光学势后，在</a:t>
            </a:r>
            <a:r>
              <a:rPr lang="zh-CN" altLang="en-US" sz="2000">
                <a:latin typeface="Times New Roman" panose="02020603050405020304" charset="0"/>
                <a:ea typeface="黑体" panose="02010609060101010101" charset="-122"/>
                <a:cs typeface="Times New Roman" panose="02020603050405020304" charset="0"/>
                <a:sym typeface="+mn-ea"/>
              </a:rPr>
              <a:t>Δ</a:t>
            </a:r>
            <a:r>
              <a:rPr lang="zh-CN" altLang="en-US" sz="2000">
                <a:latin typeface="Times New Roman" panose="02020603050405020304" charset="0"/>
                <a:ea typeface="黑体" panose="02010609060101010101" charset="-122"/>
                <a:cs typeface="Times New Roman" panose="02020603050405020304" charset="0"/>
              </a:rPr>
              <a:t>共振态衰变与 π介子被核子重吸收为 </a:t>
            </a:r>
            <a:r>
              <a:rPr lang="zh-CN" altLang="en-US" sz="2000">
                <a:latin typeface="Times New Roman" panose="02020603050405020304" charset="0"/>
                <a:ea typeface="黑体" panose="02010609060101010101" charset="-122"/>
                <a:cs typeface="Times New Roman" panose="02020603050405020304" charset="0"/>
                <a:sym typeface="+mn-ea"/>
              </a:rPr>
              <a:t>Δ</a:t>
            </a:r>
            <a:r>
              <a:rPr lang="zh-CN" altLang="en-US" sz="2000">
                <a:latin typeface="Times New Roman" panose="02020603050405020304" charset="0"/>
                <a:ea typeface="黑体" panose="02010609060101010101" charset="-122"/>
                <a:cs typeface="Times New Roman" panose="02020603050405020304" charset="0"/>
              </a:rPr>
              <a:t>的过程中我们通过光学势对其进行了阈能修正使得满足以下能量守恒关系</a:t>
            </a:r>
            <a:r>
              <a:rPr lang="en-US" altLang="zh-CN" sz="2000">
                <a:latin typeface="Times New Roman" panose="02020603050405020304" charset="0"/>
                <a:ea typeface="黑体" panose="02010609060101010101" charset="-122"/>
                <a:cs typeface="Times New Roman" panose="02020603050405020304" charset="0"/>
              </a:rPr>
              <a:t>(</a:t>
            </a:r>
            <a:r>
              <a:rPr lang="zh-CN" altLang="en-US" sz="2000">
                <a:solidFill>
                  <a:srgbClr val="FF0000"/>
                </a:solidFill>
                <a:latin typeface="Times New Roman" panose="02020603050405020304" charset="0"/>
                <a:ea typeface="黑体" panose="02010609060101010101" charset="-122"/>
                <a:cs typeface="Times New Roman" panose="02020603050405020304" charset="0"/>
              </a:rPr>
              <a:t>创新点</a:t>
            </a:r>
            <a:r>
              <a:rPr lang="en-US" altLang="zh-CN" sz="2000">
                <a:latin typeface="Times New Roman" panose="02020603050405020304" charset="0"/>
                <a:ea typeface="黑体" panose="02010609060101010101" charset="-122"/>
                <a:cs typeface="Times New Roman" panose="02020603050405020304" charset="0"/>
              </a:rPr>
              <a:t>)</a:t>
            </a:r>
            <a:r>
              <a:rPr lang="zh-CN" altLang="en-US" sz="2000">
                <a:latin typeface="Times New Roman" panose="02020603050405020304" charset="0"/>
                <a:ea typeface="黑体" panose="02010609060101010101" charset="-122"/>
                <a:cs typeface="Times New Roman" panose="02020603050405020304" charset="0"/>
              </a:rPr>
              <a:t>：</a:t>
            </a:r>
            <a:endParaRPr lang="zh-CN" altLang="en-US" sz="2000">
              <a:latin typeface="Times New Roman" panose="02020603050405020304" charset="0"/>
              <a:ea typeface="黑体" panose="02010609060101010101" charset="-122"/>
              <a:cs typeface="Times New Roman" panose="02020603050405020304" charset="0"/>
            </a:endParaRPr>
          </a:p>
        </p:txBody>
      </p:sp>
      <mc:AlternateContent xmlns:mc="http://schemas.openxmlformats.org/markup-compatibility/2006">
        <mc:Choice xmlns:a14="http://schemas.microsoft.com/office/drawing/2010/main" Requires="a14">
          <p:sp>
            <p:nvSpPr>
              <p:cNvPr id="10" name="文本框 9"/>
              <p:cNvSpPr txBox="1"/>
              <p:nvPr/>
            </p:nvSpPr>
            <p:spPr>
              <a:xfrm>
                <a:off x="2488501" y="5702554"/>
                <a:ext cx="7969885" cy="65024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ad>
                        <m:radPr>
                          <m:degHide m:val="on"/>
                          <m:ctrlPr>
                            <a:rPr lang="en-US" altLang="zh-CN" i="1">
                              <a:latin typeface="Cambria Math" panose="02040503050406030204" pitchFamily="18" charset="0"/>
                              <a:cs typeface="Cambria Math" panose="02040503050406030204" pitchFamily="18" charset="0"/>
                            </a:rPr>
                          </m:ctrlPr>
                        </m:radPr>
                        <m:deg/>
                        <m:e>
                          <m:sSubSup>
                            <m:sSubSupPr>
                              <m:ctrlPr>
                                <a:rPr lang="en-US" altLang="zh-CN" i="1">
                                  <a:latin typeface="Cambria Math" panose="02040503050406030204" pitchFamily="18" charset="0"/>
                                  <a:cs typeface="Cambria Math" panose="02040503050406030204" pitchFamily="18" charset="0"/>
                                  <a:sym typeface="+mn-ea"/>
                                </a:rPr>
                              </m:ctrlPr>
                            </m:sSubSupPr>
                            <m:e>
                              <m:r>
                                <a:rPr lang="en-US" altLang="zh-CN" b="1" i="1">
                                  <a:latin typeface="Cambria Math" panose="02040503050406030204" pitchFamily="18" charset="0"/>
                                  <a:cs typeface="Cambria Math" panose="02040503050406030204" pitchFamily="18" charset="0"/>
                                  <a:sym typeface="+mn-ea"/>
                                </a:rPr>
                                <m:t>𝒑</m:t>
                              </m:r>
                            </m:e>
                            <m:sub>
                              <m:r>
                                <a:rPr lang="en-US" altLang="zh-CN" b="1" i="1">
                                  <a:latin typeface="Cambria Math" panose="02040503050406030204" pitchFamily="18" charset="0"/>
                                  <a:cs typeface="Cambria Math" panose="02040503050406030204" pitchFamily="18" charset="0"/>
                                  <a:sym typeface="+mn-ea"/>
                                </a:rPr>
                                <m:t>𝑅</m:t>
                              </m:r>
                            </m:sub>
                            <m:sup>
                              <m:r>
                                <a:rPr lang="en-US" altLang="zh-CN" i="1">
                                  <a:latin typeface="Cambria Math" panose="02040503050406030204" pitchFamily="18" charset="0"/>
                                  <a:cs typeface="Cambria Math" panose="02040503050406030204" pitchFamily="18" charset="0"/>
                                  <a:sym typeface="+mn-ea"/>
                                </a:rPr>
                                <m:t>2</m:t>
                              </m:r>
                            </m:sup>
                          </m:sSubSup>
                          <m:r>
                            <a:rPr lang="en-US" altLang="zh-CN" i="1">
                              <a:latin typeface="Cambria Math" panose="02040503050406030204" pitchFamily="18" charset="0"/>
                              <a:cs typeface="Cambria Math" panose="02040503050406030204" pitchFamily="18" charset="0"/>
                              <a:sym typeface="+mn-ea"/>
                            </a:rPr>
                            <m:t>+</m:t>
                          </m:r>
                          <m:sSubSup>
                            <m:sSubSupPr>
                              <m:ctrlPr>
                                <a:rPr lang="en-US" altLang="zh-CN" i="1">
                                  <a:latin typeface="Cambria Math" panose="02040503050406030204" pitchFamily="18" charset="0"/>
                                  <a:cs typeface="Cambria Math" panose="02040503050406030204" pitchFamily="18" charset="0"/>
                                  <a:sym typeface="+mn-ea"/>
                                </a:rPr>
                              </m:ctrlPr>
                            </m:sSubSupPr>
                            <m:e>
                              <m:r>
                                <a:rPr lang="en-US" altLang="zh-CN" i="1">
                                  <a:latin typeface="Cambria Math" panose="02040503050406030204" pitchFamily="18" charset="0"/>
                                  <a:cs typeface="Cambria Math" panose="02040503050406030204" pitchFamily="18" charset="0"/>
                                  <a:sym typeface="+mn-ea"/>
                                </a:rPr>
                                <m:t>𝑚</m:t>
                              </m:r>
                            </m:e>
                            <m:sub>
                              <m:r>
                                <a:rPr lang="en-US" altLang="zh-CN" i="1">
                                  <a:latin typeface="Cambria Math" panose="02040503050406030204" pitchFamily="18" charset="0"/>
                                  <a:cs typeface="Cambria Math" panose="02040503050406030204" pitchFamily="18" charset="0"/>
                                  <a:sym typeface="+mn-ea"/>
                                </a:rPr>
                                <m:t>𝑅</m:t>
                              </m:r>
                            </m:sub>
                            <m:sup>
                              <m:r>
                                <a:rPr lang="en-US" altLang="zh-CN" i="1">
                                  <a:latin typeface="Cambria Math" panose="02040503050406030204" pitchFamily="18" charset="0"/>
                                  <a:cs typeface="Cambria Math" panose="02040503050406030204" pitchFamily="18" charset="0"/>
                                  <a:sym typeface="+mn-ea"/>
                                </a:rPr>
                                <m:t>2</m:t>
                              </m:r>
                            </m:sup>
                          </m:sSubSup>
                        </m:e>
                      </m:rad>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𝑈</m:t>
                          </m:r>
                        </m:e>
                        <m:sub>
                          <m:r>
                            <a:rPr lang="en-US" altLang="zh-CN" i="1">
                              <a:latin typeface="Cambria Math" panose="02040503050406030204" pitchFamily="18" charset="0"/>
                              <a:cs typeface="Cambria Math" panose="02040503050406030204" pitchFamily="18" charset="0"/>
                            </a:rPr>
                            <m:t>𝑅</m:t>
                          </m:r>
                        </m:sub>
                      </m:sSub>
                      <m:d>
                        <m:dPr>
                          <m:ctrlPr>
                            <a:rPr lang="en-US" altLang="zh-CN" i="1">
                              <a:latin typeface="Cambria Math" panose="02040503050406030204" pitchFamily="18" charset="0"/>
                              <a:cs typeface="Cambria Math" panose="02040503050406030204" pitchFamily="18" charset="0"/>
                            </a:rPr>
                          </m:ctrlPr>
                        </m:dPr>
                        <m:e>
                          <m:r>
                            <a:rPr lang="en-US" altLang="zh-CN" b="1" i="1">
                              <a:latin typeface="Cambria Math" panose="02040503050406030204" pitchFamily="18" charset="0"/>
                              <a:cs typeface="Cambria Math" panose="02040503050406030204" pitchFamily="18" charset="0"/>
                            </a:rPr>
                            <m:t>𝒑</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𝜌</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𝛿</m:t>
                          </m:r>
                        </m:e>
                      </m:d>
                      <m:r>
                        <a:rPr lang="en-US" altLang="zh-CN" i="1">
                          <a:latin typeface="Cambria Math" panose="02040503050406030204" pitchFamily="18" charset="0"/>
                          <a:cs typeface="Cambria Math" panose="02040503050406030204" pitchFamily="18" charset="0"/>
                        </a:rPr>
                        <m:t>=</m:t>
                      </m:r>
                      <m:rad>
                        <m:radPr>
                          <m:degHide m:val="on"/>
                          <m:ctrlPr>
                            <a:rPr lang="en-US" altLang="zh-CN" i="1">
                              <a:latin typeface="Cambria Math" panose="02040503050406030204" pitchFamily="18" charset="0"/>
                              <a:cs typeface="Cambria Math" panose="02040503050406030204" pitchFamily="18" charset="0"/>
                            </a:rPr>
                          </m:ctrlPr>
                        </m:radPr>
                        <m:deg/>
                        <m:e>
                          <m:sSup>
                            <m:sSupPr>
                              <m:ctrlPr>
                                <a:rPr i="1">
                                  <a:latin typeface="Cambria Math" panose="02040503050406030204" pitchFamily="18" charset="0"/>
                                  <a:cs typeface="Cambria Math" panose="02040503050406030204" pitchFamily="18" charset="0"/>
                                </a:rPr>
                              </m:ctrlPr>
                            </m:sSupPr>
                            <m:e>
                              <m:d>
                                <m:dPr>
                                  <m:ctrlPr>
                                    <a:rPr i="1">
                                      <a:latin typeface="Cambria Math" panose="02040503050406030204" pitchFamily="18" charset="0"/>
                                      <a:cs typeface="Cambria Math" panose="02040503050406030204" pitchFamily="18" charset="0"/>
                                    </a:rPr>
                                  </m:ctrlPr>
                                </m:dPr>
                                <m:e>
                                  <m:sSub>
                                    <m:sSubPr>
                                      <m:ctrlPr>
                                        <a:rPr i="1">
                                          <a:latin typeface="Cambria Math" panose="02040503050406030204" pitchFamily="18" charset="0"/>
                                          <a:cs typeface="Cambria Math" panose="02040503050406030204" pitchFamily="18" charset="0"/>
                                        </a:rPr>
                                      </m:ctrlPr>
                                    </m:sSubPr>
                                    <m:e>
                                      <m:r>
                                        <a:rPr lang="en-US" b="1" i="1">
                                          <a:latin typeface="Cambria Math" panose="02040503050406030204" pitchFamily="18" charset="0"/>
                                          <a:cs typeface="Cambria Math" panose="02040503050406030204" pitchFamily="18" charset="0"/>
                                        </a:rPr>
                                        <m:t>𝒑</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sSub>
                                    <m:sSubPr>
                                      <m:ctrlPr>
                                        <a:rPr i="1">
                                          <a:latin typeface="Cambria Math" panose="02040503050406030204" pitchFamily="18" charset="0"/>
                                          <a:cs typeface="Cambria Math" panose="02040503050406030204" pitchFamily="18" charset="0"/>
                                        </a:rPr>
                                      </m:ctrlPr>
                                    </m:sSubPr>
                                    <m:e>
                                      <m:r>
                                        <a:rPr lang="en-US" b="1" i="1">
                                          <a:latin typeface="Cambria Math" panose="02040503050406030204" pitchFamily="18" charset="0"/>
                                          <a:cs typeface="Cambria Math" panose="02040503050406030204" pitchFamily="18" charset="0"/>
                                        </a:rPr>
                                        <m:t>𝒑</m:t>
                                      </m:r>
                                    </m:e>
                                    <m:sub>
                                      <m:r>
                                        <a:rPr lang="en-US" b="1" i="1">
                                          <a:latin typeface="Cambria Math" panose="02040503050406030204" pitchFamily="18" charset="0"/>
                                          <a:cs typeface="Cambria Math" panose="02040503050406030204" pitchFamily="18" charset="0"/>
                                        </a:rPr>
                                        <m:t>𝝅</m:t>
                                      </m:r>
                                    </m:sub>
                                  </m:sSub>
                                </m:e>
                              </m:d>
                            </m:e>
                            <m:sup>
                              <m:r>
                                <a:rPr lang="en-US" i="1">
                                  <a:latin typeface="Cambria Math" panose="02040503050406030204" pitchFamily="18" charset="0"/>
                                  <a:cs typeface="Cambria Math" panose="02040503050406030204" pitchFamily="18" charset="0"/>
                                </a:rPr>
                                <m:t>2</m:t>
                              </m:r>
                            </m:sup>
                          </m:sSup>
                          <m:r>
                            <a:rPr lang="en-US" altLang="zh-CN" i="1">
                              <a:latin typeface="Cambria Math" panose="02040503050406030204" pitchFamily="18" charset="0"/>
                              <a:cs typeface="Cambria Math" panose="02040503050406030204" pitchFamily="18" charset="0"/>
                              <a:sym typeface="+mn-ea"/>
                            </a:rPr>
                            <m:t>+</m:t>
                          </m:r>
                          <m:sSubSup>
                            <m:sSubSupPr>
                              <m:ctrlPr>
                                <a:rPr lang="en-US" altLang="zh-CN" i="1">
                                  <a:latin typeface="Cambria Math" panose="02040503050406030204" pitchFamily="18" charset="0"/>
                                  <a:cs typeface="Cambria Math" panose="02040503050406030204" pitchFamily="18" charset="0"/>
                                  <a:sym typeface="+mn-ea"/>
                                </a:rPr>
                              </m:ctrlPr>
                            </m:sSubSupPr>
                            <m:e>
                              <m:r>
                                <a:rPr lang="en-US" altLang="zh-CN" i="1">
                                  <a:latin typeface="Cambria Math" panose="02040503050406030204" pitchFamily="18" charset="0"/>
                                  <a:cs typeface="Cambria Math" panose="02040503050406030204" pitchFamily="18" charset="0"/>
                                  <a:sym typeface="+mn-ea"/>
                                </a:rPr>
                                <m:t>𝑚</m:t>
                              </m:r>
                            </m:e>
                            <m:sub>
                              <m:r>
                                <a:rPr lang="en-US" altLang="zh-CN" i="1">
                                  <a:latin typeface="Cambria Math" panose="02040503050406030204" pitchFamily="18" charset="0"/>
                                  <a:cs typeface="Cambria Math" panose="02040503050406030204" pitchFamily="18" charset="0"/>
                                  <a:sym typeface="+mn-ea"/>
                                </a:rPr>
                                <m:t>𝑁</m:t>
                              </m:r>
                            </m:sub>
                            <m:sup>
                              <m:r>
                                <a:rPr lang="en-US" altLang="zh-CN" i="1">
                                  <a:latin typeface="Cambria Math" panose="02040503050406030204" pitchFamily="18" charset="0"/>
                                  <a:cs typeface="Cambria Math" panose="02040503050406030204" pitchFamily="18" charset="0"/>
                                  <a:sym typeface="+mn-ea"/>
                                </a:rPr>
                                <m:t>2</m:t>
                              </m:r>
                            </m:sup>
                          </m:sSubSup>
                        </m:e>
                      </m:rad>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𝑈</m:t>
                          </m:r>
                        </m:e>
                        <m:sub>
                          <m:r>
                            <a:rPr lang="en-US" altLang="zh-CN" i="1">
                              <a:latin typeface="Cambria Math" panose="02040503050406030204" pitchFamily="18" charset="0"/>
                              <a:cs typeface="Cambria Math" panose="02040503050406030204" pitchFamily="18" charset="0"/>
                            </a:rPr>
                            <m:t>𝑁</m:t>
                          </m:r>
                        </m:sub>
                      </m:sSub>
                      <m:d>
                        <m:dPr>
                          <m:ctrlPr>
                            <a:rPr lang="en-US" altLang="zh-CN" i="1">
                              <a:latin typeface="Cambria Math" panose="02040503050406030204" pitchFamily="18" charset="0"/>
                              <a:cs typeface="Cambria Math" panose="02040503050406030204" pitchFamily="18" charset="0"/>
                            </a:rPr>
                          </m:ctrlPr>
                        </m:dPr>
                        <m:e>
                          <m:r>
                            <a:rPr lang="en-US" altLang="zh-CN" b="1" i="1">
                              <a:latin typeface="Cambria Math" panose="02040503050406030204" pitchFamily="18" charset="0"/>
                              <a:cs typeface="Cambria Math" panose="02040503050406030204" pitchFamily="18" charset="0"/>
                            </a:rPr>
                            <m:t>𝒑</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𝜌</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𝛿</m:t>
                          </m:r>
                        </m:e>
                      </m:d>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ea typeface="黑体" panose="02010609060101010101" charset="-122"/>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𝜔</m:t>
                          </m:r>
                        </m:e>
                        <m:sub>
                          <m:r>
                            <a:rPr lang="en-US" altLang="zh-CN" i="1">
                              <a:latin typeface="Cambria Math" panose="02040503050406030204" pitchFamily="18" charset="0"/>
                              <a:ea typeface="黑体" panose="02010609060101010101" charset="-122"/>
                              <a:cs typeface="Cambria Math" panose="02040503050406030204" pitchFamily="18" charset="0"/>
                              <a:sym typeface="+mn-ea"/>
                            </a:rPr>
                            <m:t>𝜋</m:t>
                          </m:r>
                        </m:sub>
                      </m:sSub>
                      <m:d>
                        <m:dPr>
                          <m:ctrlPr>
                            <a:rPr lang="en-US" altLang="zh-CN" i="1">
                              <a:latin typeface="Cambria Math" panose="02040503050406030204" pitchFamily="18" charset="0"/>
                              <a:cs typeface="Cambria Math" panose="02040503050406030204" pitchFamily="18" charset="0"/>
                              <a:sym typeface="+mn-ea"/>
                            </a:rPr>
                          </m:ctrlPr>
                        </m:dPr>
                        <m:e>
                          <m:sSub>
                            <m:sSubPr>
                              <m:ctrlPr>
                                <a:rPr lang="en-US" altLang="zh-CN" i="1">
                                  <a:latin typeface="Cambria Math" panose="02040503050406030204" pitchFamily="18" charset="0"/>
                                  <a:cs typeface="Cambria Math" panose="02040503050406030204" pitchFamily="18" charset="0"/>
                                  <a:sym typeface="+mn-ea"/>
                                </a:rPr>
                              </m:ctrlPr>
                            </m:sSubPr>
                            <m:e>
                              <m:r>
                                <a:rPr lang="en-US" altLang="zh-CN" b="1" i="1">
                                  <a:latin typeface="Cambria Math" panose="02040503050406030204" pitchFamily="18" charset="0"/>
                                  <a:cs typeface="Cambria Math" panose="02040503050406030204" pitchFamily="18" charset="0"/>
                                  <a:sym typeface="+mn-ea"/>
                                </a:rPr>
                                <m:t>𝒑</m:t>
                              </m:r>
                            </m:e>
                            <m:sub>
                              <m:r>
                                <a:rPr lang="en-US" altLang="zh-CN" b="1" i="1">
                                  <a:latin typeface="Cambria Math" panose="02040503050406030204" pitchFamily="18" charset="0"/>
                                  <a:cs typeface="Cambria Math" panose="02040503050406030204" pitchFamily="18" charset="0"/>
                                  <a:sym typeface="+mn-ea"/>
                                </a:rPr>
                                <m:t>𝝅</m:t>
                              </m:r>
                            </m:sub>
                          </m:sSub>
                          <m:r>
                            <a:rPr lang="en-US" altLang="zh-CN" i="1">
                              <a:latin typeface="Cambria Math" panose="02040503050406030204" pitchFamily="18" charset="0"/>
                              <a:cs typeface="Cambria Math" panose="02040503050406030204" pitchFamily="18" charset="0"/>
                              <a:sym typeface="+mn-ea"/>
                            </a:rPr>
                            <m:t>,</m:t>
                          </m:r>
                          <m:r>
                            <a:rPr lang="en-US" altLang="zh-CN" i="1">
                              <a:latin typeface="Cambria Math" panose="02040503050406030204" pitchFamily="18" charset="0"/>
                              <a:cs typeface="Cambria Math" panose="02040503050406030204" pitchFamily="18" charset="0"/>
                              <a:sym typeface="+mn-ea"/>
                            </a:rPr>
                            <m:t>𝜌</m:t>
                          </m:r>
                        </m:e>
                      </m:d>
                      <m:r>
                        <a:rPr lang="en-US" altLang="zh-CN" i="1">
                          <a:latin typeface="Cambria Math" panose="02040503050406030204" pitchFamily="18" charset="0"/>
                          <a:cs typeface="Cambria Math" panose="02040503050406030204" pitchFamily="18" charset="0"/>
                          <a:sym typeface="+mn-ea"/>
                        </a:rPr>
                        <m:t>+</m:t>
                      </m:r>
                      <m:sSubSup>
                        <m:sSubSupPr>
                          <m:ctrlPr>
                            <a:rPr lang="en-US" altLang="zh-CN" i="1">
                              <a:latin typeface="Cambria Math" panose="02040503050406030204" pitchFamily="18" charset="0"/>
                              <a:ea typeface="黑体" panose="02010609060101010101" charset="-122"/>
                              <a:cs typeface="Cambria Math" panose="02040503050406030204" pitchFamily="18" charset="0"/>
                              <a:sym typeface="+mn-ea"/>
                            </a:rPr>
                          </m:ctrlPr>
                        </m:sSubSupPr>
                        <m:e>
                          <m:r>
                            <a:rPr lang="en-US" altLang="zh-CN" i="1">
                              <a:latin typeface="Cambria Math" panose="02040503050406030204" pitchFamily="18" charset="0"/>
                              <a:ea typeface="黑体" panose="02010609060101010101" charset="-122"/>
                              <a:cs typeface="Cambria Math" panose="02040503050406030204" pitchFamily="18" charset="0"/>
                              <a:sym typeface="+mn-ea"/>
                            </a:rPr>
                            <m:t>𝑉</m:t>
                          </m:r>
                        </m:e>
                        <m:sub>
                          <m:r>
                            <a:rPr lang="en-US" altLang="zh-CN" i="1">
                              <a:latin typeface="Cambria Math" panose="02040503050406030204" pitchFamily="18" charset="0"/>
                              <a:ea typeface="黑体" panose="02010609060101010101" charset="-122"/>
                              <a:cs typeface="Cambria Math" panose="02040503050406030204" pitchFamily="18" charset="0"/>
                              <a:sym typeface="+mn-ea"/>
                            </a:rPr>
                            <m:t>𝜋</m:t>
                          </m:r>
                          <m:r>
                            <a:rPr lang="en-US" altLang="zh-CN" i="1">
                              <a:latin typeface="Cambria Math" panose="02040503050406030204" pitchFamily="18" charset="0"/>
                              <a:ea typeface="黑体" panose="02010609060101010101" charset="-122"/>
                              <a:cs typeface="Cambria Math" panose="02040503050406030204" pitchFamily="18" charset="0"/>
                              <a:sym typeface="+mn-ea"/>
                            </a:rPr>
                            <m:t>𝑁</m:t>
                          </m:r>
                        </m:sub>
                        <m:sup>
                          <m:r>
                            <a:rPr lang="en-US" altLang="zh-CN" i="1">
                              <a:latin typeface="Cambria Math" panose="02040503050406030204" pitchFamily="18" charset="0"/>
                              <a:ea typeface="黑体" panose="02010609060101010101" charset="-122"/>
                              <a:cs typeface="Cambria Math" panose="02040503050406030204" pitchFamily="18" charset="0"/>
                              <a:sym typeface="+mn-ea"/>
                            </a:rPr>
                            <m:t>𝑐𝑜𝑢𝑙</m:t>
                          </m:r>
                        </m:sup>
                      </m:sSubSup>
                    </m:oMath>
                  </m:oMathPara>
                </a14:m>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2488501" y="5702554"/>
                <a:ext cx="7969885" cy="650240"/>
              </a:xfrm>
              <a:prstGeom prst="rect">
                <a:avLst/>
              </a:prstGeom>
              <a:blipFill rotWithShape="1">
                <a:blip r:embed="rId5"/>
                <a:stretch>
                  <a:fillRect l="-7" t="-39" r="7" b="39"/>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1831" y="243205"/>
            <a:ext cx="5767705" cy="835660"/>
          </a:xfrm>
        </p:spPr>
        <p:txBody>
          <a:bodyPr anchor="b" anchorCtr="0"/>
          <a:lstStyle/>
          <a:p>
            <a:pPr algn="ctr"/>
            <a:r>
              <a:rPr lang="zh-CN" altLang="en-US" sz="4000" b="1">
                <a:latin typeface="黑体" panose="02010609060101010101" charset="-122"/>
                <a:ea typeface="黑体" panose="02010609060101010101" charset="-122"/>
              </a:rPr>
              <a:t>结</a:t>
            </a:r>
            <a:r>
              <a:rPr lang="en-US" altLang="zh-CN" sz="4000" b="1">
                <a:latin typeface="黑体" panose="02010609060101010101" charset="-122"/>
                <a:ea typeface="黑体" panose="02010609060101010101" charset="-122"/>
              </a:rPr>
              <a:t> </a:t>
            </a:r>
            <a:r>
              <a:rPr lang="zh-CN" altLang="en-US" sz="4000" b="1">
                <a:latin typeface="黑体" panose="02010609060101010101" charset="-122"/>
                <a:ea typeface="黑体" panose="02010609060101010101" charset="-122"/>
              </a:rPr>
              <a:t>果</a:t>
            </a:r>
            <a:r>
              <a:rPr lang="en-US" altLang="zh-CN" sz="4000" b="1">
                <a:latin typeface="黑体" panose="02010609060101010101" charset="-122"/>
                <a:ea typeface="黑体" panose="02010609060101010101" charset="-122"/>
              </a:rPr>
              <a:t> </a:t>
            </a:r>
            <a:r>
              <a:rPr lang="zh-CN" altLang="en-US" sz="4000" b="1">
                <a:latin typeface="黑体" panose="02010609060101010101" charset="-122"/>
                <a:ea typeface="黑体" panose="02010609060101010101" charset="-122"/>
              </a:rPr>
              <a:t>与</a:t>
            </a:r>
            <a:r>
              <a:rPr lang="en-US" altLang="zh-CN" sz="4000" b="1">
                <a:latin typeface="黑体" panose="02010609060101010101" charset="-122"/>
                <a:ea typeface="黑体" panose="02010609060101010101" charset="-122"/>
              </a:rPr>
              <a:t> </a:t>
            </a:r>
            <a:r>
              <a:rPr lang="zh-CN" altLang="en-US" sz="4000" b="1">
                <a:latin typeface="黑体" panose="02010609060101010101" charset="-122"/>
                <a:ea typeface="黑体" panose="02010609060101010101" charset="-122"/>
              </a:rPr>
              <a:t>讨</a:t>
            </a:r>
            <a:r>
              <a:rPr lang="en-US" altLang="zh-CN" sz="4000" b="1">
                <a:latin typeface="黑体" panose="02010609060101010101" charset="-122"/>
                <a:ea typeface="黑体" panose="02010609060101010101" charset="-122"/>
              </a:rPr>
              <a:t> </a:t>
            </a:r>
            <a:r>
              <a:rPr lang="zh-CN" altLang="en-US" sz="4000" b="1">
                <a:latin typeface="黑体" panose="02010609060101010101" charset="-122"/>
                <a:ea typeface="黑体" panose="02010609060101010101" charset="-122"/>
              </a:rPr>
              <a:t>论</a:t>
            </a:r>
            <a:endParaRPr lang="zh-CN" altLang="en-US" sz="4000" b="1">
              <a:latin typeface="黑体" panose="02010609060101010101" charset="-122"/>
              <a:ea typeface="黑体" panose="02010609060101010101" charset="-122"/>
            </a:endParaRPr>
          </a:p>
        </p:txBody>
      </p:sp>
      <p:cxnSp>
        <p:nvCxnSpPr>
          <p:cNvPr id="12" name="直接连接符 11"/>
          <p:cNvCxnSpPr/>
          <p:nvPr>
            <p:custDataLst>
              <p:tags r:id="rId2"/>
            </p:custDataLst>
          </p:nvPr>
        </p:nvCxnSpPr>
        <p:spPr>
          <a:xfrm>
            <a:off x="398145" y="1191895"/>
            <a:ext cx="1179195" cy="5080"/>
          </a:xfrm>
          <a:prstGeom prst="line">
            <a:avLst/>
          </a:prstGeom>
          <a:noFill/>
          <a:ln w="19050" cap="flat" cmpd="sng" algn="ctr">
            <a:solidFill>
              <a:schemeClr val="accent1"/>
            </a:solidFill>
            <a:prstDash val="solid"/>
            <a:miter lim="800000"/>
          </a:ln>
          <a:effectLst/>
        </p:spPr>
      </p:cxnSp>
      <p:pic>
        <p:nvPicPr>
          <p:cNvPr id="11" name="图片 10"/>
          <p:cNvPicPr>
            <a:picLocks noChangeAspect="1"/>
          </p:cNvPicPr>
          <p:nvPr>
            <p:custDataLst>
              <p:tags r:id="rId3"/>
            </p:custDataLst>
          </p:nvPr>
        </p:nvPicPr>
        <p:blipFill>
          <a:blip r:embed="rId4"/>
          <a:stretch>
            <a:fillRect/>
          </a:stretch>
        </p:blipFill>
        <p:spPr>
          <a:xfrm>
            <a:off x="7188200" y="1980565"/>
            <a:ext cx="4698365" cy="354203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158115" y="2098040"/>
                <a:ext cx="6484620" cy="3822700"/>
              </a:xfrm>
              <a:prstGeom prst="rect">
                <a:avLst/>
              </a:prstGeom>
              <a:noFill/>
            </p:spPr>
            <p:txBody>
              <a:bodyPr wrap="square" rtlCol="0" anchor="t">
                <a:noAutofit/>
              </a:bodyPr>
              <a:lstStyle/>
              <a:p>
                <a:pPr indent="0" algn="just" fontAlgn="auto">
                  <a:lnSpc>
                    <a:spcPct val="90000"/>
                  </a:lnSpc>
                </a:pPr>
                <a:r>
                  <a:rPr lang="zh-CN" altLang="en-US" sz="1200" dirty="0">
                    <a:latin typeface="Times New Roman" panose="02020603050405020304" charset="0"/>
                    <a:ea typeface="黑体" panose="02010609060101010101" charset="-122"/>
                    <a:cs typeface="Times New Roman" panose="02020603050405020304" charset="0"/>
                    <a:sym typeface="+mn-ea"/>
                  </a:rPr>
                  <a:t>        </a:t>
                </a:r>
                <a:r>
                  <a:rPr lang="zh-CN" altLang="en-US" dirty="0">
                    <a:latin typeface="Times New Roman" panose="02020603050405020304" charset="0"/>
                    <a:ea typeface="黑体" panose="02010609060101010101" charset="-122"/>
                    <a:cs typeface="Times New Roman" panose="02020603050405020304" charset="0"/>
                    <a:sym typeface="+mn-ea"/>
                  </a:rPr>
                  <a:t> </a:t>
                </a:r>
                <a:r>
                  <a:rPr lang="en-US" altLang="zh-CN" sz="2000" dirty="0">
                    <a:latin typeface="Times New Roman" panose="02020603050405020304" charset="0"/>
                    <a:ea typeface="黑体" panose="02010609060101010101" charset="-122"/>
                    <a:cs typeface="Times New Roman" panose="02020603050405020304" charset="0"/>
                    <a:sym typeface="+mn-ea"/>
                  </a:rPr>
                  <a:t> </a:t>
                </a:r>
                <a14:m>
                  <m:oMath xmlns:m="http://schemas.openxmlformats.org/officeDocument/2006/math">
                    <m:sSub>
                      <m:sSubPr>
                        <m:ctrlPr>
                          <a:rPr lang="en-US" altLang="zh-CN" sz="2000" i="1"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eqArr>
                          <m:eqArrPr>
                            <m:ctrlP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ctrlPr>
                          </m:eqArrPr>
                          <m:e>
                            <m:f>
                              <m:fPr>
                                <m:ctrlPr>
                                  <a:rPr lang="en-US" altLang="zh-CN" sz="2000" i="1" smtClean="0">
                                    <a:solidFill>
                                      <a:schemeClr val="tx1"/>
                                    </a:solidFill>
                                    <a:latin typeface="Cambria Math" panose="02040503050406030204" pitchFamily="18" charset="0"/>
                                    <a:ea typeface="黑体" panose="02010609060101010101" charset="-122"/>
                                    <a:cs typeface="Cambria Math" panose="02040503050406030204" pitchFamily="18" charset="0"/>
                                  </a:rPr>
                                </m:ctrlPr>
                              </m:fPr>
                              <m:num>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𝑑𝑁</m:t>
                                </m:r>
                              </m:num>
                              <m:den>
                                <m:r>
                                  <m:rPr>
                                    <m:sty m:val="p"/>
                                  </m:rPr>
                                  <a:rPr lang="en-US" altLang="zh-CN" sz="2000" i="1">
                                    <a:solidFill>
                                      <a:schemeClr val="tx1"/>
                                    </a:solidFill>
                                    <a:latin typeface="Cambria Math" panose="02040503050406030204" pitchFamily="18" charset="0"/>
                                    <a:ea typeface="黑体" panose="02010609060101010101" charset="-122"/>
                                    <a:cs typeface="Cambria Math" panose="02040503050406030204" pitchFamily="18" charset="0"/>
                                  </a:rPr>
                                  <m:t>d</m:t>
                                </m:r>
                                <m:r>
                                  <a:rPr lang="zh-CN" altLang="en-US" sz="2000" i="1" smtClean="0">
                                    <a:solidFill>
                                      <a:schemeClr val="tx1"/>
                                    </a:solidFill>
                                    <a:latin typeface="Cambria Math" panose="02040503050406030204" pitchFamily="18" charset="0"/>
                                    <a:ea typeface="MS Mincho" charset="0"/>
                                    <a:cs typeface="Cambria Math" panose="02040503050406030204" pitchFamily="18" charset="0"/>
                                  </a:rPr>
                                  <m:t>𝜙</m:t>
                                </m:r>
                              </m:den>
                            </m:f>
                            <m:d>
                              <m:d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dPr>
                              <m:e>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𝑦</m:t>
                                </m:r>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𝑡</m:t>
                                    </m:r>
                                  </m:sub>
                                </m:sSub>
                              </m:e>
                            </m:d>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𝑁</m:t>
                                </m:r>
                              </m:e>
                              <m:sub>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0</m:t>
                                </m:r>
                              </m:sub>
                            </m:sSub>
                            <m:d>
                              <m:dPr>
                                <m:begChr m:val="["/>
                                <m:endChr m:val="]"/>
                                <m:ctrlP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ctrlPr>
                              </m:dPr>
                              <m:e>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1</m:t>
                                </m:r>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2</m:t>
                                </m:r>
                                <m:sSub>
                                  <m:sSub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𝑣</m:t>
                                    </m:r>
                                  </m:e>
                                  <m:sub>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1</m:t>
                                    </m:r>
                                  </m:sub>
                                </m:sSub>
                                <m:d>
                                  <m:d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dPr>
                                  <m:e>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𝑦</m:t>
                                    </m:r>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𝑡</m:t>
                                        </m:r>
                                      </m:sub>
                                    </m:sSub>
                                  </m:e>
                                </m:d>
                                <m:func>
                                  <m:func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funcPr>
                                  <m:fName>
                                    <m:r>
                                      <m:rPr>
                                        <m:sty m:val="p"/>
                                      </m:rPr>
                                      <a:rPr lang="en-US" altLang="zh-CN" sz="2000" b="0" i="0" smtClean="0">
                                        <a:solidFill>
                                          <a:schemeClr val="tx1"/>
                                        </a:solidFill>
                                        <a:latin typeface="Cambria Math" panose="02040503050406030204" pitchFamily="18" charset="0"/>
                                        <a:ea typeface="黑体" panose="02010609060101010101" charset="-122"/>
                                        <a:cs typeface="Cambria Math" panose="02040503050406030204" pitchFamily="18" charset="0"/>
                                      </a:rPr>
                                      <m:t>cos</m:t>
                                    </m:r>
                                  </m:fName>
                                  <m:e>
                                    <m:r>
                                      <a:rPr lang="zh-CN" altLang="en-US" sz="2000" b="0" i="1" smtClean="0">
                                        <a:solidFill>
                                          <a:schemeClr val="tx1"/>
                                        </a:solidFill>
                                        <a:latin typeface="Cambria Math" panose="02040503050406030204" pitchFamily="18" charset="0"/>
                                        <a:ea typeface="MS Mincho" charset="0"/>
                                        <a:cs typeface="Cambria Math" panose="02040503050406030204" pitchFamily="18" charset="0"/>
                                      </a:rPr>
                                      <m:t>𝜙</m:t>
                                    </m:r>
                                  </m:e>
                                </m:func>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2</m:t>
                                </m:r>
                                <m:sSub>
                                  <m:sSub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𝑣</m:t>
                                    </m:r>
                                  </m:e>
                                  <m:sub>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2</m:t>
                                    </m:r>
                                  </m:sub>
                                </m:sSub>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𝑦</m:t>
                                </m:r>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t>𝑡</m:t>
                                    </m:r>
                                  </m:sub>
                                </m:sSub>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func>
                                  <m:funcPr>
                                    <m:ctrlPr>
                                      <a:rPr lang="en-US" altLang="zh-CN" sz="2000"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funcPr>
                                  <m:fName>
                                    <m:r>
                                      <m:rPr>
                                        <m:sty m:val="p"/>
                                      </m:rPr>
                                      <a:rPr lang="en-US" altLang="zh-CN" sz="2000" b="0" i="0" smtClean="0">
                                        <a:solidFill>
                                          <a:schemeClr val="tx1"/>
                                        </a:solidFill>
                                        <a:latin typeface="Cambria Math" panose="02040503050406030204" pitchFamily="18" charset="0"/>
                                        <a:ea typeface="黑体" panose="02010609060101010101" charset="-122"/>
                                        <a:cs typeface="Cambria Math" panose="02040503050406030204" pitchFamily="18" charset="0"/>
                                      </a:rPr>
                                      <m:t>cos</m:t>
                                    </m:r>
                                  </m:fName>
                                  <m:e>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2</m:t>
                                    </m:r>
                                    <m:r>
                                      <a:rPr lang="zh-CN" altLang="en-US" sz="2000" b="0" i="1" smtClean="0">
                                        <a:solidFill>
                                          <a:schemeClr val="tx1"/>
                                        </a:solidFill>
                                        <a:latin typeface="Cambria Math" panose="02040503050406030204" pitchFamily="18" charset="0"/>
                                        <a:ea typeface="MS Mincho" charset="0"/>
                                        <a:cs typeface="Cambria Math" panose="02040503050406030204" pitchFamily="18" charset="0"/>
                                      </a:rPr>
                                      <m:t>𝜙</m:t>
                                    </m:r>
                                  </m:e>
                                </m:func>
                              </m:e>
                            </m:d>
                          </m:e>
                          <m:e>
                            <m:r>
                              <a:rPr lang="en-US" altLang="zh-CN" sz="2000" i="1" smtClean="0">
                                <a:solidFill>
                                  <a:schemeClr val="tx1"/>
                                </a:solidFill>
                                <a:latin typeface="Cambria Math" panose="02040503050406030204" pitchFamily="18" charset="0"/>
                                <a:ea typeface="MS Mincho" charset="0"/>
                                <a:cs typeface="Cambria Math" panose="02040503050406030204" pitchFamily="18" charset="0"/>
                              </a:rPr>
                              <m:t> </m:t>
                            </m:r>
                          </m:e>
                        </m:eqArr>
                      </m:e>
                      <m:sub>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 </m:t>
                        </m:r>
                      </m:sub>
                    </m:sSub>
                  </m:oMath>
                </a14:m>
                <a:endParaRPr lang="en-US" altLang="zh-CN" sz="2000" b="0" i="1">
                  <a:solidFill>
                    <a:schemeClr val="tx1"/>
                  </a:solidFill>
                  <a:latin typeface="Cambria Math" panose="02040503050406030204" pitchFamily="18" charset="0"/>
                  <a:ea typeface="MS Mincho" charset="0"/>
                  <a:cs typeface="Cambria Math" panose="02040503050406030204" pitchFamily="18" charset="0"/>
                </a:endParaRPr>
              </a:p>
              <a:p>
                <a:pPr indent="0" algn="just" fontAlgn="auto">
                  <a:lnSpc>
                    <a:spcPct val="100000"/>
                  </a:lnSpc>
                </a:pPr>
                <a:r>
                  <a:rPr lang="zh-CN" altLang="en-US" b="0">
                    <a:solidFill>
                      <a:schemeClr val="tx1"/>
                    </a:solidFill>
                    <a:latin typeface="黑体" panose="02010609060101010101" charset="-122"/>
                    <a:ea typeface="黑体" panose="02010609060101010101" charset="-122"/>
                    <a:cs typeface="Cambria Math" panose="02040503050406030204" pitchFamily="18" charset="0"/>
                  </a:rPr>
                  <a:t>其中</a:t>
                </a:r>
                <a14:m>
                  <m:oMath xmlns:m="http://schemas.openxmlformats.org/officeDocument/2006/math">
                    <m:r>
                      <a:rPr lang="zh-CN" altLang="en-US" b="0" i="1" smtClean="0">
                        <a:solidFill>
                          <a:schemeClr val="tx1"/>
                        </a:solidFill>
                        <a:latin typeface="Cambria Math" panose="02040503050406030204" pitchFamily="18" charset="0"/>
                        <a:ea typeface="MS Mincho" charset="0"/>
                        <a:cs typeface="Cambria Math" panose="02040503050406030204" pitchFamily="18" charset="0"/>
                      </a:rPr>
                      <m:t>𝜙</m:t>
                    </m:r>
                  </m:oMath>
                </a14:m>
                <a:r>
                  <a:rPr lang="zh-CN" altLang="en-US">
                    <a:solidFill>
                      <a:schemeClr val="tx1"/>
                    </a:solidFill>
                    <a:latin typeface="黑体" panose="02010609060101010101" charset="-122"/>
                    <a:ea typeface="黑体" panose="02010609060101010101" charset="-122"/>
                    <a:cs typeface="Cambria Math" panose="02040503050406030204" pitchFamily="18" charset="0"/>
                  </a:rPr>
                  <a:t>为出</a:t>
                </a:r>
                <a:r>
                  <a:rPr lang="zh-CN" altLang="en-US" dirty="0">
                    <a:latin typeface="Times New Roman" panose="02020603050405020304" charset="0"/>
                    <a:ea typeface="黑体" panose="02010609060101010101" charset="-122"/>
                    <a:cs typeface="Times New Roman" panose="02020603050405020304" charset="0"/>
                    <a:sym typeface="+mn-ea"/>
                  </a:rPr>
                  <a:t>射粒子的方位角（</a:t>
                </a:r>
                <a14:m>
                  <m:oMath xmlns:m="http://schemas.openxmlformats.org/officeDocument/2006/math">
                    <m:r>
                      <m:rPr>
                        <m:sty m:val="p"/>
                      </m:rPr>
                      <a:rPr lang="en-US" altLang="zh-CN" i="1" dirty="0">
                        <a:solidFill>
                          <a:schemeClr val="tx1"/>
                        </a:solidFill>
                        <a:latin typeface="Cambria Math" panose="02040503050406030204" pitchFamily="18" charset="0"/>
                        <a:ea typeface="黑体" panose="02010609060101010101" charset="-122"/>
                        <a:cs typeface="Cambria Math" panose="02040503050406030204" pitchFamily="18" charset="0"/>
                      </a:rPr>
                      <m:t>tan</m:t>
                    </m:r>
                    <m:r>
                      <a:rPr lang="zh-CN" altLang="en-US" i="1" dirty="0" smtClean="0">
                        <a:solidFill>
                          <a:schemeClr val="tx1"/>
                        </a:solidFill>
                        <a:latin typeface="Cambria Math" panose="02040503050406030204" pitchFamily="18" charset="0"/>
                        <a:ea typeface="MS Mincho" charset="0"/>
                        <a:cs typeface="Cambria Math" panose="02040503050406030204" pitchFamily="18" charset="0"/>
                      </a:rPr>
                      <m:t>𝜙</m:t>
                    </m:r>
                    <m:r>
                      <a:rPr lang="en-US" altLang="zh-CN" b="0" i="1" dirty="0" smtClean="0">
                        <a:solidFill>
                          <a:schemeClr val="tx1"/>
                        </a:solidFill>
                        <a:latin typeface="Cambria Math" panose="02040503050406030204" pitchFamily="18" charset="0"/>
                        <a:ea typeface="MS Mincho" charset="0"/>
                        <a:cs typeface="Cambria Math" panose="02040503050406030204" pitchFamily="18" charset="0"/>
                      </a:rPr>
                      <m:t>=</m:t>
                    </m:r>
                    <m:f>
                      <m:fPr>
                        <m:type m:val="lin"/>
                        <m:ctrlPr>
                          <a:rPr lang="en-US" altLang="zh-CN" b="0" i="1" dirty="0" smtClean="0">
                            <a:solidFill>
                              <a:schemeClr val="tx1"/>
                            </a:solidFill>
                            <a:latin typeface="Cambria Math" panose="02040503050406030204" pitchFamily="18" charset="0"/>
                            <a:ea typeface="黑体" panose="02010609060101010101" charset="-122"/>
                            <a:cs typeface="Cambria Math" panose="02040503050406030204" pitchFamily="18" charset="0"/>
                          </a:rPr>
                        </m:ctrlPr>
                      </m:fPr>
                      <m:num>
                        <m:sSub>
                          <m:sSubPr>
                            <m:ctrlPr>
                              <a:rPr lang="en-US" altLang="zh-CN" b="0" i="1" dirty="0"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b="0" i="1" dirty="0" smtClean="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b="0" i="1" dirty="0" smtClean="0">
                                <a:solidFill>
                                  <a:schemeClr val="tx1"/>
                                </a:solidFill>
                                <a:latin typeface="Cambria Math" panose="02040503050406030204" pitchFamily="18" charset="0"/>
                                <a:ea typeface="黑体" panose="02010609060101010101" charset="-122"/>
                                <a:cs typeface="Cambria Math" panose="02040503050406030204" pitchFamily="18" charset="0"/>
                              </a:rPr>
                              <m:t>𝑦</m:t>
                            </m:r>
                          </m:sub>
                        </m:sSub>
                      </m:num>
                      <m:den>
                        <m:sSub>
                          <m:sSubPr>
                            <m:ctrlPr>
                              <a:rPr lang="en-US" altLang="zh-CN" b="0" i="1" dirty="0"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b="0" i="1" dirty="0" smtClean="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b="0" i="1" dirty="0" smtClean="0">
                                <a:solidFill>
                                  <a:schemeClr val="tx1"/>
                                </a:solidFill>
                                <a:latin typeface="Cambria Math" panose="02040503050406030204" pitchFamily="18" charset="0"/>
                                <a:ea typeface="黑体" panose="02010609060101010101" charset="-122"/>
                                <a:cs typeface="Cambria Math" panose="02040503050406030204" pitchFamily="18" charset="0"/>
                              </a:rPr>
                              <m:t>𝑥</m:t>
                            </m:r>
                          </m:sub>
                        </m:sSub>
                      </m:den>
                    </m:f>
                  </m:oMath>
                </a14:m>
                <a:r>
                  <a:rPr lang="zh-CN" altLang="en-US" dirty="0">
                    <a:solidFill>
                      <a:schemeClr val="tx1"/>
                    </a:solidFill>
                    <a:latin typeface="Cambria Math" panose="02040503050406030204" pitchFamily="18" charset="0"/>
                    <a:ea typeface="黑体" panose="02010609060101010101" charset="-122"/>
                    <a:cs typeface="Cambria Math" panose="02040503050406030204" pitchFamily="18" charset="0"/>
                  </a:rPr>
                  <a:t>），</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𝑦</m:t>
                    </m:r>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m:t>
                    </m:r>
                    <m:f>
                      <m:fPr>
                        <m:ctrlP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fPr>
                      <m:num>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1</m:t>
                        </m:r>
                      </m:num>
                      <m:den>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2</m:t>
                        </m:r>
                      </m:den>
                    </m:f>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𝑙𝑛</m:t>
                    </m:r>
                    <m:f>
                      <m:fPr>
                        <m:ctrlP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fPr>
                      <m:num>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𝐸</m:t>
                        </m:r>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m:t>
                        </m:r>
                        <m:sSub>
                          <m:sSubPr>
                            <m:ctrlP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𝑧</m:t>
                            </m:r>
                          </m:sub>
                        </m:sSub>
                      </m:num>
                      <m:den>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𝐸</m:t>
                        </m:r>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m:t>
                        </m:r>
                        <m:sSub>
                          <m:sSubPr>
                            <m:ctrlP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b="0" i="1" smtClean="0">
                                <a:solidFill>
                                  <a:schemeClr val="tx1"/>
                                </a:solidFill>
                                <a:latin typeface="Cambria Math" panose="02040503050406030204" pitchFamily="18" charset="0"/>
                                <a:ea typeface="黑体" panose="02010609060101010101" charset="-122"/>
                                <a:cs typeface="Cambria Math" panose="02040503050406030204" pitchFamily="18" charset="0"/>
                              </a:rPr>
                              <m:t>𝑧</m:t>
                            </m:r>
                          </m:sub>
                        </m:sSub>
                      </m:den>
                    </m:f>
                  </m:oMath>
                </a14:m>
                <a:r>
                  <a:rPr lang="zh-CN" altLang="en-US" dirty="0">
                    <a:latin typeface="Times New Roman" panose="02020603050405020304" charset="0"/>
                    <a:ea typeface="黑体" panose="02010609060101010101" charset="-122"/>
                    <a:cs typeface="Times New Roman" panose="02020603050405020304" charset="0"/>
                    <a:sym typeface="+mn-ea"/>
                  </a:rPr>
                  <a:t>。</a:t>
                </a:r>
                <a:endParaRPr lang="en-US" altLang="zh-CN" dirty="0">
                  <a:solidFill>
                    <a:schemeClr val="tx1"/>
                  </a:solidFill>
                  <a:latin typeface="Times New Roman" panose="02020603050405020304" charset="0"/>
                  <a:ea typeface="黑体" panose="02010609060101010101" charset="-122"/>
                  <a:cs typeface="Times New Roman" panose="02020603050405020304" charset="0"/>
                </a:endParaRPr>
              </a:p>
              <a:p>
                <a:pPr marL="171450" indent="-171450" algn="just">
                  <a:lnSpc>
                    <a:spcPct val="150000"/>
                  </a:lnSpc>
                  <a:buFont typeface="Wingdings" panose="05000000000000000000" pitchFamily="2" charset="2"/>
                  <a:buChar char="Ø"/>
                </a:pPr>
                <a:r>
                  <a:rPr lang="zh-CN" altLang="en-US" sz="2000" dirty="0">
                    <a:solidFill>
                      <a:srgbClr val="FF0000"/>
                    </a:solidFill>
                    <a:latin typeface="Times New Roman" panose="02020603050405020304" charset="0"/>
                    <a:ea typeface="黑体" panose="02010609060101010101" charset="-122"/>
                    <a:cs typeface="Times New Roman" panose="02020603050405020304" charset="0"/>
                    <a:sym typeface="+mn-ea"/>
                  </a:rPr>
                  <a:t>直接流</a:t>
                </a:r>
                <a:r>
                  <a:rPr lang="zh-CN" altLang="en-US" sz="2000" dirty="0">
                    <a:latin typeface="Times New Roman" panose="02020603050405020304" charset="0"/>
                    <a:ea typeface="黑体" panose="02010609060101010101" charset="-122"/>
                    <a:cs typeface="Times New Roman" panose="02020603050405020304" charset="0"/>
                    <a:sym typeface="+mn-ea"/>
                  </a:rPr>
                  <a:t>反映粒子的动量方向相对于束流方向发生偏转的程度，定义</a:t>
                </a:r>
                <a14:m>
                  <m:oMath xmlns:m="http://schemas.openxmlformats.org/officeDocument/2006/math">
                    <m:sSub>
                      <m:sSubPr>
                        <m:ctrlPr>
                          <a:rPr lang="en-US" altLang="zh-CN" sz="2000" i="1">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i="1">
                            <a:solidFill>
                              <a:schemeClr val="tx1"/>
                            </a:solidFill>
                            <a:latin typeface="Cambria Math" panose="02040503050406030204" pitchFamily="18" charset="0"/>
                            <a:ea typeface="黑体" panose="02010609060101010101" charset="-122"/>
                            <a:cs typeface="Cambria Math" panose="02040503050406030204" pitchFamily="18" charset="0"/>
                          </a:rPr>
                          <m:t>𝑣</m:t>
                        </m:r>
                      </m:e>
                      <m:sub>
                        <m:r>
                          <a:rPr lang="en-US" altLang="zh-CN" sz="2000" i="1">
                            <a:solidFill>
                              <a:schemeClr val="tx1"/>
                            </a:solidFill>
                            <a:latin typeface="Cambria Math" panose="02040503050406030204" pitchFamily="18" charset="0"/>
                            <a:ea typeface="MS Mincho" charset="0"/>
                            <a:cs typeface="Cambria Math" panose="02040503050406030204" pitchFamily="18" charset="0"/>
                          </a:rPr>
                          <m:t>1</m:t>
                        </m:r>
                      </m:sub>
                    </m:sSub>
                    <m:r>
                      <a:rPr lang="en-US" altLang="zh-CN" sz="2000" i="1">
                        <a:solidFill>
                          <a:schemeClr val="tx1"/>
                        </a:solidFill>
                        <a:latin typeface="Cambria Math" panose="02040503050406030204" pitchFamily="18" charset="0"/>
                        <a:ea typeface="MS Mincho" charset="0"/>
                        <a:cs typeface="Cambria Math" panose="02040503050406030204" pitchFamily="18" charset="0"/>
                      </a:rPr>
                      <m:t>=</m:t>
                    </m:r>
                    <m:d>
                      <m:dPr>
                        <m:begChr m:val="⟨"/>
                        <m:endChr m:val="⟩"/>
                        <m:ctrlPr>
                          <a:rPr lang="en-US" altLang="zh-CN" sz="2000" i="1" smtClean="0">
                            <a:solidFill>
                              <a:schemeClr val="tx1"/>
                            </a:solidFill>
                            <a:latin typeface="Cambria Math" panose="02040503050406030204" pitchFamily="18" charset="0"/>
                            <a:ea typeface="黑体" panose="02010609060101010101" charset="-122"/>
                            <a:cs typeface="Cambria Math" panose="02040503050406030204" pitchFamily="18" charset="0"/>
                          </a:rPr>
                        </m:ctrlPr>
                      </m:dPr>
                      <m:e>
                        <m:f>
                          <m:fPr>
                            <m:type m:val="lin"/>
                            <m:ctrlPr>
                              <a:rPr lang="en-US" altLang="zh-CN" sz="2000" i="1">
                                <a:latin typeface="Cambria Math" panose="02040503050406030204" pitchFamily="18" charset="0"/>
                                <a:ea typeface="黑体" panose="02010609060101010101" charset="-122"/>
                                <a:cs typeface="Cambria Math" panose="02040503050406030204" pitchFamily="18" charset="0"/>
                              </a:rPr>
                            </m:ctrlPr>
                          </m:fPr>
                          <m:num>
                            <m:sSub>
                              <m:sSubPr>
                                <m:ctrlPr>
                                  <a:rPr lang="en-US" altLang="zh-CN" sz="2000" i="1">
                                    <a:latin typeface="Cambria Math" panose="02040503050406030204" pitchFamily="18" charset="0"/>
                                    <a:ea typeface="黑体" panose="02010609060101010101" charset="-122"/>
                                    <a:cs typeface="Cambria Math" panose="02040503050406030204" pitchFamily="18" charset="0"/>
                                  </a:rPr>
                                </m:ctrlPr>
                              </m:sSubPr>
                              <m:e>
                                <m:r>
                                  <a:rPr lang="en-US" altLang="zh-CN" sz="2000" i="1">
                                    <a:latin typeface="Cambria Math" panose="02040503050406030204" pitchFamily="18" charset="0"/>
                                    <a:ea typeface="黑体" panose="02010609060101010101" charset="-122"/>
                                    <a:cs typeface="Cambria Math" panose="02040503050406030204" pitchFamily="18" charset="0"/>
                                  </a:rPr>
                                  <m:t>𝑝</m:t>
                                </m:r>
                              </m:e>
                              <m:sub>
                                <m:r>
                                  <a:rPr lang="en-US" altLang="zh-CN" sz="2000" i="1">
                                    <a:latin typeface="Cambria Math" panose="02040503050406030204" pitchFamily="18" charset="0"/>
                                    <a:ea typeface="黑体" panose="02010609060101010101" charset="-122"/>
                                    <a:cs typeface="Cambria Math" panose="02040503050406030204" pitchFamily="18" charset="0"/>
                                  </a:rPr>
                                  <m:t>𝑥</m:t>
                                </m:r>
                              </m:sub>
                            </m:sSub>
                          </m:num>
                          <m:den>
                            <m:sSub>
                              <m:sSubPr>
                                <m:ctrlPr>
                                  <a:rPr lang="en-US" altLang="zh-CN" sz="2000" i="1">
                                    <a:latin typeface="Cambria Math" panose="02040503050406030204" pitchFamily="18" charset="0"/>
                                    <a:ea typeface="黑体" panose="02010609060101010101" charset="-122"/>
                                    <a:cs typeface="Cambria Math" panose="02040503050406030204" pitchFamily="18" charset="0"/>
                                  </a:rPr>
                                </m:ctrlPr>
                              </m:sSubPr>
                              <m:e>
                                <m:r>
                                  <a:rPr lang="en-US" altLang="zh-CN" sz="2000" i="1">
                                    <a:latin typeface="Cambria Math" panose="02040503050406030204" pitchFamily="18" charset="0"/>
                                    <a:ea typeface="黑体" panose="02010609060101010101" charset="-122"/>
                                    <a:cs typeface="Cambria Math" panose="02040503050406030204" pitchFamily="18" charset="0"/>
                                  </a:rPr>
                                  <m:t>𝑝</m:t>
                                </m:r>
                              </m:e>
                              <m:sub>
                                <m:r>
                                  <a:rPr lang="en-US" altLang="zh-CN" sz="2000" i="1">
                                    <a:latin typeface="Cambria Math" panose="02040503050406030204" pitchFamily="18" charset="0"/>
                                    <a:ea typeface="黑体" panose="02010609060101010101" charset="-122"/>
                                    <a:cs typeface="Cambria Math" panose="02040503050406030204" pitchFamily="18" charset="0"/>
                                  </a:rPr>
                                  <m:t>𝑦</m:t>
                                </m:r>
                              </m:sub>
                            </m:sSub>
                          </m:den>
                        </m:f>
                      </m:e>
                    </m:d>
                  </m:oMath>
                </a14:m>
                <a:r>
                  <a:rPr lang="zh-CN" altLang="en-US" sz="2000" dirty="0">
                    <a:latin typeface="Times New Roman" panose="02020603050405020304" charset="0"/>
                    <a:ea typeface="黑体" panose="02010609060101010101" charset="-122"/>
                    <a:cs typeface="Times New Roman" panose="02020603050405020304" charset="0"/>
                    <a:sym typeface="+mn-ea"/>
                  </a:rPr>
                  <a:t>；</a:t>
                </a:r>
                <a:endParaRPr lang="en-US" altLang="zh-CN" sz="2000" dirty="0">
                  <a:solidFill>
                    <a:schemeClr val="tx1"/>
                  </a:solidFill>
                  <a:latin typeface="Times New Roman" panose="02020603050405020304" charset="0"/>
                  <a:ea typeface="黑体" panose="02010609060101010101" charset="-122"/>
                  <a:cs typeface="Times New Roman" panose="02020603050405020304" charset="0"/>
                </a:endParaRPr>
              </a:p>
              <a:p>
                <a:pPr marL="171450" indent="-171450" algn="just">
                  <a:lnSpc>
                    <a:spcPct val="150000"/>
                  </a:lnSpc>
                  <a:buFont typeface="Wingdings" panose="05000000000000000000" pitchFamily="2" charset="2"/>
                  <a:buChar char="Ø"/>
                </a:pPr>
                <a:r>
                  <a:rPr lang="zh-CN" altLang="en-US" sz="2000" dirty="0">
                    <a:solidFill>
                      <a:srgbClr val="FF0000"/>
                    </a:solidFill>
                    <a:latin typeface="Times New Roman" panose="02020603050405020304" charset="0"/>
                    <a:ea typeface="黑体" panose="02010609060101010101" charset="-122"/>
                    <a:cs typeface="Times New Roman" panose="02020603050405020304" charset="0"/>
                    <a:sym typeface="+mn-ea"/>
                  </a:rPr>
                  <a:t>椭圆流</a:t>
                </a:r>
                <a:r>
                  <a:rPr lang="zh-CN" altLang="en-US" sz="2000" dirty="0">
                    <a:latin typeface="Times New Roman" panose="02020603050405020304" charset="0"/>
                    <a:ea typeface="黑体" panose="02010609060101010101" charset="-122"/>
                    <a:cs typeface="Times New Roman" panose="02020603050405020304" charset="0"/>
                    <a:sym typeface="+mn-ea"/>
                  </a:rPr>
                  <a:t>反映了粒子的挤出效应</a:t>
                </a:r>
                <a:r>
                  <a:rPr lang="en-US" altLang="zh-CN" sz="2000" dirty="0">
                    <a:latin typeface="Times New Roman" panose="02020603050405020304" charset="0"/>
                    <a:ea typeface="黑体" panose="02010609060101010101" charset="-122"/>
                    <a:cs typeface="Times New Roman" panose="02020603050405020304" charset="0"/>
                    <a:sym typeface="+mn-ea"/>
                  </a:rPr>
                  <a:t>-</a:t>
                </a:r>
                <a:r>
                  <a:rPr lang="zh-CN" altLang="en-US" sz="2000" dirty="0">
                    <a:latin typeface="Times New Roman" panose="02020603050405020304" charset="0"/>
                    <a:ea typeface="黑体" panose="02010609060101010101" charset="-122"/>
                    <a:cs typeface="Times New Roman" panose="02020603050405020304" charset="0"/>
                    <a:sym typeface="+mn-ea"/>
                  </a:rPr>
                  <a:t>反映平面内 (</a:t>
                </a:r>
                <a14:m>
                  <m:oMath xmlns:m="http://schemas.openxmlformats.org/officeDocument/2006/math">
                    <m:sSub>
                      <m:sSubPr>
                        <m:ctrlP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t>𝑣</m:t>
                        </m:r>
                      </m:e>
                      <m:sub>
                        <m:r>
                          <a:rPr lang="en-US" altLang="zh-CN" sz="2000" i="1" dirty="0">
                            <a:solidFill>
                              <a:schemeClr val="tx1"/>
                            </a:solidFill>
                            <a:latin typeface="Cambria Math" panose="02040503050406030204" pitchFamily="18" charset="0"/>
                            <a:ea typeface="MS Mincho" charset="0"/>
                            <a:cs typeface="Cambria Math" panose="02040503050406030204" pitchFamily="18" charset="0"/>
                          </a:rPr>
                          <m:t>2</m:t>
                        </m:r>
                      </m:sub>
                    </m:sSub>
                  </m:oMath>
                </a14:m>
                <a:r>
                  <a:rPr lang="zh-CN" altLang="en-US" sz="2000" dirty="0">
                    <a:latin typeface="Times New Roman" panose="02020603050405020304" charset="0"/>
                    <a:ea typeface="黑体" panose="02010609060101010101" charset="-122"/>
                    <a:cs typeface="Times New Roman" panose="02020603050405020304" charset="0"/>
                    <a:sym typeface="+mn-ea"/>
                  </a:rPr>
                  <a:t> &gt; 0) 与出平面粒子 (</a:t>
                </a:r>
                <a14:m>
                  <m:oMath xmlns:m="http://schemas.openxmlformats.org/officeDocument/2006/math">
                    <m:sSub>
                      <m:sSubPr>
                        <m:ctrlP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t>𝑣</m:t>
                        </m:r>
                      </m:e>
                      <m:sub>
                        <m:r>
                          <a:rPr lang="en-US" altLang="zh-CN" sz="2000" i="1" dirty="0">
                            <a:solidFill>
                              <a:schemeClr val="tx1"/>
                            </a:solidFill>
                            <a:latin typeface="Cambria Math" panose="02040503050406030204" pitchFamily="18" charset="0"/>
                            <a:ea typeface="MS Mincho" charset="0"/>
                            <a:cs typeface="Cambria Math" panose="02040503050406030204" pitchFamily="18" charset="0"/>
                          </a:rPr>
                          <m:t>2</m:t>
                        </m:r>
                      </m:sub>
                    </m:sSub>
                  </m:oMath>
                </a14:m>
                <a:r>
                  <a:rPr lang="zh-CN" altLang="en-US" sz="2000" dirty="0">
                    <a:latin typeface="Times New Roman" panose="02020603050405020304" charset="0"/>
                    <a:ea typeface="黑体" panose="02010609060101010101" charset="-122"/>
                    <a:cs typeface="Times New Roman" panose="02020603050405020304" charset="0"/>
                    <a:sym typeface="+mn-ea"/>
                  </a:rPr>
                  <a:t> &lt; 0) 出射的竞争，</a:t>
                </a:r>
                <a:r>
                  <a:rPr lang="en-US" altLang="zh-CN" sz="2000" dirty="0">
                    <a:latin typeface="Times New Roman" panose="02020603050405020304" charset="0"/>
                    <a:ea typeface="黑体" panose="02010609060101010101" charset="-122"/>
                    <a:cs typeface="Times New Roman" panose="02020603050405020304" charset="0"/>
                    <a:sym typeface="+mn-ea"/>
                  </a:rPr>
                  <a:t> </a:t>
                </a:r>
                <a:r>
                  <a:rPr lang="zh-CN" altLang="en-US" sz="2000" dirty="0">
                    <a:latin typeface="Times New Roman" panose="02020603050405020304" charset="0"/>
                    <a:ea typeface="黑体" panose="02010609060101010101" charset="-122"/>
                    <a:cs typeface="Times New Roman" panose="02020603050405020304" charset="0"/>
                    <a:sym typeface="+mn-ea"/>
                  </a:rPr>
                  <a:t>定义</a:t>
                </a:r>
                <a14:m>
                  <m:oMath xmlns:m="http://schemas.openxmlformats.org/officeDocument/2006/math">
                    <m:sSub>
                      <m:sSubPr>
                        <m:ctrlP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ctrlPr>
                      </m:sSubPr>
                      <m:e>
                        <m: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t>𝑣</m:t>
                        </m:r>
                      </m:e>
                      <m:sub>
                        <m:r>
                          <a:rPr lang="en-US" altLang="zh-CN" sz="2000" i="1" dirty="0">
                            <a:solidFill>
                              <a:schemeClr val="tx1"/>
                            </a:solidFill>
                            <a:latin typeface="Cambria Math" panose="02040503050406030204" pitchFamily="18" charset="0"/>
                            <a:ea typeface="MS Mincho" charset="0"/>
                            <a:cs typeface="Cambria Math" panose="02040503050406030204" pitchFamily="18" charset="0"/>
                          </a:rPr>
                          <m:t>2</m:t>
                        </m:r>
                      </m:sub>
                    </m:sSub>
                    <m:r>
                      <a:rPr lang="en-US" altLang="zh-CN" sz="2000" i="1" dirty="0">
                        <a:solidFill>
                          <a:schemeClr val="tx1"/>
                        </a:solidFill>
                        <a:latin typeface="Cambria Math" panose="02040503050406030204" pitchFamily="18" charset="0"/>
                        <a:ea typeface="MS Mincho" charset="0"/>
                        <a:cs typeface="Cambria Math" panose="02040503050406030204" pitchFamily="18" charset="0"/>
                      </a:rPr>
                      <m:t>=</m:t>
                    </m:r>
                    <m:d>
                      <m:dPr>
                        <m:begChr m:val="⟨"/>
                        <m:endChr m:val="⟩"/>
                        <m:ctrlP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ctrlPr>
                      </m:dPr>
                      <m:e>
                        <m:f>
                          <m:fPr>
                            <m:type m:val="lin"/>
                            <m:ctrlP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ctrlPr>
                          </m:fPr>
                          <m:num>
                            <m:r>
                              <a:rPr lang="en-US" altLang="zh-CN" sz="2000" i="1" dirty="0">
                                <a:solidFill>
                                  <a:schemeClr val="tx1"/>
                                </a:solidFill>
                                <a:latin typeface="Cambria Math" panose="02040503050406030204" pitchFamily="18" charset="0"/>
                                <a:ea typeface="MS Mincho" charset="0"/>
                                <a:cs typeface="Cambria Math" panose="02040503050406030204" pitchFamily="18" charset="0"/>
                              </a:rPr>
                              <m:t>(</m:t>
                            </m:r>
                            <m:sSubSup>
                              <m:sSubSupPr>
                                <m:ctrlP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ctrlPr>
                              </m:sSubSupPr>
                              <m:e>
                                <m: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t>𝑥</m:t>
                                </m:r>
                              </m:sub>
                              <m:sup>
                                <m:r>
                                  <a:rPr lang="en-US" altLang="zh-CN" sz="2000" i="1" dirty="0">
                                    <a:solidFill>
                                      <a:schemeClr val="tx1"/>
                                    </a:solidFill>
                                    <a:latin typeface="Cambria Math" panose="02040503050406030204" pitchFamily="18" charset="0"/>
                                    <a:ea typeface="MS Mincho" charset="0"/>
                                    <a:cs typeface="Cambria Math" panose="02040503050406030204" pitchFamily="18" charset="0"/>
                                  </a:rPr>
                                  <m:t>2</m:t>
                                </m:r>
                              </m:sup>
                            </m:sSubSup>
                            <m:r>
                              <a:rPr lang="en-US" altLang="zh-CN" sz="2000" i="1" dirty="0">
                                <a:solidFill>
                                  <a:schemeClr val="tx1"/>
                                </a:solidFill>
                                <a:latin typeface="Cambria Math" panose="02040503050406030204" pitchFamily="18" charset="0"/>
                                <a:ea typeface="MS Mincho" charset="0"/>
                                <a:cs typeface="Cambria Math" panose="02040503050406030204" pitchFamily="18" charset="0"/>
                              </a:rPr>
                              <m:t>−</m:t>
                            </m:r>
                            <m:sSubSup>
                              <m:sSubSupPr>
                                <m:ctrlP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ctrlPr>
                              </m:sSubSupPr>
                              <m:e>
                                <m: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t>𝑦</m:t>
                                </m:r>
                              </m:sub>
                              <m:sup>
                                <m:r>
                                  <a:rPr lang="en-US" altLang="zh-CN" sz="2000" i="1" dirty="0">
                                    <a:solidFill>
                                      <a:schemeClr val="tx1"/>
                                    </a:solidFill>
                                    <a:latin typeface="Cambria Math" panose="02040503050406030204" pitchFamily="18" charset="0"/>
                                    <a:ea typeface="MS Mincho" charset="0"/>
                                    <a:cs typeface="Cambria Math" panose="02040503050406030204" pitchFamily="18" charset="0"/>
                                  </a:rPr>
                                  <m:t>2</m:t>
                                </m:r>
                              </m:sup>
                            </m:sSubSup>
                            <m:r>
                              <a:rPr lang="en-US" altLang="zh-CN" sz="2000" i="1" dirty="0">
                                <a:solidFill>
                                  <a:schemeClr val="tx1"/>
                                </a:solidFill>
                                <a:latin typeface="Cambria Math" panose="02040503050406030204" pitchFamily="18" charset="0"/>
                                <a:ea typeface="MS Mincho" charset="0"/>
                                <a:cs typeface="Cambria Math" panose="02040503050406030204" pitchFamily="18" charset="0"/>
                              </a:rPr>
                              <m:t>)</m:t>
                            </m:r>
                          </m:num>
                          <m:den>
                            <m:sSubSup>
                              <m:sSubSupPr>
                                <m:ctrlP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ctrlPr>
                              </m:sSubSupPr>
                              <m:e>
                                <m: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t>𝑝</m:t>
                                </m:r>
                              </m:e>
                              <m:sub>
                                <m:r>
                                  <a:rPr lang="en-US" altLang="zh-CN" sz="2000" i="1" dirty="0">
                                    <a:solidFill>
                                      <a:schemeClr val="tx1"/>
                                    </a:solidFill>
                                    <a:latin typeface="Cambria Math" panose="02040503050406030204" pitchFamily="18" charset="0"/>
                                    <a:ea typeface="黑体" panose="02010609060101010101" charset="-122"/>
                                    <a:cs typeface="Cambria Math" panose="02040503050406030204" pitchFamily="18" charset="0"/>
                                  </a:rPr>
                                  <m:t>𝑡</m:t>
                                </m:r>
                              </m:sub>
                              <m:sup>
                                <m:r>
                                  <a:rPr lang="en-US" altLang="zh-CN" sz="2000" i="1" dirty="0">
                                    <a:solidFill>
                                      <a:schemeClr val="tx1"/>
                                    </a:solidFill>
                                    <a:latin typeface="Cambria Math" panose="02040503050406030204" pitchFamily="18" charset="0"/>
                                    <a:ea typeface="MS Mincho" charset="0"/>
                                    <a:cs typeface="Cambria Math" panose="02040503050406030204" pitchFamily="18" charset="0"/>
                                  </a:rPr>
                                  <m:t>2</m:t>
                                </m:r>
                              </m:sup>
                            </m:sSubSup>
                          </m:den>
                        </m:f>
                      </m:e>
                    </m:d>
                  </m:oMath>
                </a14:m>
                <a:r>
                  <a:rPr lang="zh-CN" altLang="en-US" sz="2000" dirty="0">
                    <a:latin typeface="Times New Roman" panose="02020603050405020304" charset="0"/>
                    <a:ea typeface="黑体" panose="02010609060101010101" charset="-122"/>
                    <a:cs typeface="Times New Roman" panose="02020603050405020304" charset="0"/>
                    <a:sym typeface="+mn-ea"/>
                  </a:rPr>
                  <a:t>为椭圆流大小。</a:t>
                </a:r>
                <a:endParaRPr lang="zh-CN" altLang="en-US" sz="2000" dirty="0">
                  <a:solidFill>
                    <a:schemeClr val="tx1"/>
                  </a:solidFill>
                  <a:latin typeface="Times New Roman" panose="02020603050405020304" charset="0"/>
                  <a:ea typeface="黑体" panose="02010609060101010101" charset="-122"/>
                  <a:cs typeface="Times New Roman" panose="02020603050405020304" charset="0"/>
                  <a:sym typeface="+mn-ea"/>
                </a:endParaRPr>
              </a:p>
            </p:txBody>
          </p:sp>
        </mc:Choice>
        <mc:Fallback>
          <p:sp>
            <p:nvSpPr>
              <p:cNvPr id="6" name="文本框 5"/>
              <p:cNvSpPr txBox="1">
                <a:spLocks noRot="1" noChangeAspect="1" noMove="1" noResize="1" noEditPoints="1" noAdjustHandles="1" noChangeArrowheads="1" noChangeShapeType="1" noTextEdit="1"/>
              </p:cNvSpPr>
              <p:nvPr/>
            </p:nvSpPr>
            <p:spPr>
              <a:xfrm>
                <a:off x="158115" y="2098040"/>
                <a:ext cx="6484620" cy="3822700"/>
              </a:xfrm>
              <a:prstGeom prst="rect">
                <a:avLst/>
              </a:prstGeom>
              <a:blipFill rotWithShape="1">
                <a:blip r:embed="rId5"/>
                <a:stretch>
                  <a:fillRect b="-399"/>
                </a:stretch>
              </a:blipFill>
            </p:spPr>
            <p:txBody>
              <a:bodyPr/>
              <a:lstStyle/>
              <a:p>
                <a:r>
                  <a:rPr lang="zh-CN" altLang="en-US">
                    <a:noFill/>
                  </a:rPr>
                  <a:t> </a:t>
                </a:r>
              </a:p>
            </p:txBody>
          </p:sp>
        </mc:Fallback>
      </mc:AlternateContent>
      <p:sp>
        <p:nvSpPr>
          <p:cNvPr id="5" name="文本框 4"/>
          <p:cNvSpPr txBox="1"/>
          <p:nvPr/>
        </p:nvSpPr>
        <p:spPr>
          <a:xfrm>
            <a:off x="398145" y="1581785"/>
            <a:ext cx="4999990" cy="398780"/>
          </a:xfrm>
          <a:prstGeom prst="rect">
            <a:avLst/>
          </a:prstGeom>
          <a:noFill/>
        </p:spPr>
        <p:txBody>
          <a:bodyPr wrap="square" rtlCol="0">
            <a:spAutoFit/>
          </a:bodyPr>
          <a:lstStyle/>
          <a:p>
            <a:r>
              <a:rPr lang="zh-CN" altLang="en-US" sz="2000" dirty="0">
                <a:latin typeface="Times New Roman" panose="02020603050405020304" charset="0"/>
                <a:ea typeface="黑体" panose="02010609060101010101" charset="-122"/>
                <a:cs typeface="Times New Roman" panose="02020603050405020304" charset="0"/>
                <a:sym typeface="+mn-ea"/>
              </a:rPr>
              <a:t>出射粒子的角分布可按傅里叶展开表示为：</a:t>
            </a:r>
            <a:endParaRPr lang="zh-CN" altLang="en-US" sz="2000" dirty="0">
              <a:latin typeface="Times New Roman" panose="02020603050405020304" charset="0"/>
              <a:ea typeface="黑体" panose="02010609060101010101" charset="-122"/>
              <a:cs typeface="Times New Roman" panose="02020603050405020304" charset="0"/>
              <a:sym typeface="+mn-ea"/>
            </a:endParaRPr>
          </a:p>
        </p:txBody>
      </p:sp>
      <p:sp>
        <p:nvSpPr>
          <p:cNvPr id="14" name="文本框 13"/>
          <p:cNvSpPr txBox="1"/>
          <p:nvPr>
            <p:custDataLst>
              <p:tags r:id="rId6"/>
            </p:custDataLst>
          </p:nvPr>
        </p:nvSpPr>
        <p:spPr>
          <a:xfrm>
            <a:off x="158115" y="22034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16" name="灯片编号占位符 1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7"/>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212465" y="437515"/>
            <a:ext cx="5767705" cy="423545"/>
          </a:xfrm>
        </p:spPr>
        <p:txBody>
          <a:bodyPr anchor="b" anchorCtr="0">
            <a:normAutofit fontScale="90000"/>
          </a:bodyPr>
          <a:lstStyle/>
          <a:p>
            <a:pPr algn="ctr"/>
            <a:r>
              <a:rPr lang="zh-CN" altLang="en-US" sz="2200" b="1">
                <a:latin typeface="黑体" panose="02010609060101010101" charset="-122"/>
                <a:ea typeface="黑体" panose="02010609060101010101" charset="-122"/>
                <a:sym typeface="+mn-ea"/>
              </a:rPr>
              <a:t>结果与讨论</a:t>
            </a:r>
            <a:endParaRPr lang="zh-CN" altLang="en-US" sz="2200" b="1">
              <a:latin typeface="黑体" panose="02010609060101010101" charset="-122"/>
              <a:ea typeface="黑体" panose="02010609060101010101" charset="-122"/>
            </a:endParaRPr>
          </a:p>
        </p:txBody>
      </p:sp>
      <p:cxnSp>
        <p:nvCxnSpPr>
          <p:cNvPr id="8" name="直接连接符 7"/>
          <p:cNvCxnSpPr/>
          <p:nvPr>
            <p:custDataLst>
              <p:tags r:id="rId2"/>
            </p:custDataLst>
          </p:nvPr>
        </p:nvCxnSpPr>
        <p:spPr>
          <a:xfrm flipV="1">
            <a:off x="-28575" y="836930"/>
            <a:ext cx="12220575" cy="32385"/>
          </a:xfrm>
          <a:prstGeom prst="line">
            <a:avLst/>
          </a:prstGeom>
          <a:noFill/>
          <a:ln w="19050" cap="flat" cmpd="sng" algn="ctr">
            <a:solidFill>
              <a:schemeClr val="accent1"/>
            </a:solidFill>
            <a:prstDash val="solid"/>
            <a:miter lim="800000"/>
          </a:ln>
          <a:effectLst/>
        </p:spPr>
      </p:cxnSp>
      <p:sp>
        <p:nvSpPr>
          <p:cNvPr id="7" name="文本框 6"/>
          <p:cNvSpPr txBox="1"/>
          <p:nvPr/>
        </p:nvSpPr>
        <p:spPr>
          <a:xfrm>
            <a:off x="86360" y="2227580"/>
            <a:ext cx="4236720" cy="1362075"/>
          </a:xfrm>
          <a:prstGeom prst="rect">
            <a:avLst/>
          </a:prstGeom>
          <a:noFill/>
        </p:spPr>
        <p:txBody>
          <a:bodyPr wrap="square" rtlCol="0">
            <a:noAutofit/>
          </a:bodyPr>
          <a:lstStyle/>
          <a:p>
            <a:r>
              <a:rPr lang="en-US" altLang="zh-CN" sz="2000">
                <a:latin typeface="Times New Roman" panose="02020603050405020304" charset="0"/>
                <a:ea typeface="黑体" panose="02010609060101010101" charset="-122"/>
                <a:cs typeface="Times New Roman" panose="02020603050405020304" charset="0"/>
              </a:rPr>
              <a:t>       </a:t>
            </a:r>
            <a:r>
              <a:rPr lang="zh-CN" altLang="en-US" sz="2000">
                <a:latin typeface="Times New Roman" panose="02020603050405020304" charset="0"/>
                <a:ea typeface="黑体" panose="02010609060101010101" charset="-122"/>
                <a:cs typeface="Times New Roman" panose="02020603050405020304" charset="0"/>
              </a:rPr>
              <a:t>众所周知的 “S” 形在 π</a:t>
            </a:r>
            <a:r>
              <a:rPr lang="zh-CN" altLang="en-US" sz="2000" baseline="30000">
                <a:latin typeface="Times New Roman" panose="02020603050405020304" charset="0"/>
                <a:ea typeface="黑体" panose="02010609060101010101" charset="-122"/>
                <a:cs typeface="Times New Roman" panose="02020603050405020304" charset="0"/>
              </a:rPr>
              <a:t>−</a:t>
            </a:r>
            <a:r>
              <a:rPr lang="zh-CN" altLang="en-US" sz="2000">
                <a:latin typeface="Times New Roman" panose="02020603050405020304" charset="0"/>
                <a:ea typeface="黑体" panose="02010609060101010101" charset="-122"/>
                <a:cs typeface="Times New Roman" panose="02020603050405020304" charset="0"/>
              </a:rPr>
              <a:t> 的直接流分布中很明显。此外，由于π-核子势的存在，π</a:t>
            </a:r>
            <a:r>
              <a:rPr lang="zh-CN" altLang="en-US" sz="2000" baseline="30000">
                <a:latin typeface="Times New Roman" panose="02020603050405020304" charset="0"/>
                <a:ea typeface="黑体" panose="02010609060101010101" charset="-122"/>
                <a:cs typeface="Times New Roman" panose="02020603050405020304" charset="0"/>
              </a:rPr>
              <a:t>+</a:t>
            </a:r>
            <a:r>
              <a:rPr lang="zh-CN" altLang="en-US" sz="2000">
                <a:latin typeface="Times New Roman" panose="02020603050405020304" charset="0"/>
                <a:ea typeface="黑体" panose="02010609060101010101" charset="-122"/>
                <a:cs typeface="Times New Roman" panose="02020603050405020304" charset="0"/>
              </a:rPr>
              <a:t> 的直接流表现出了著名的阴影效应。</a:t>
            </a:r>
            <a:endParaRPr lang="zh-CN" altLang="en-US" sz="2000">
              <a:latin typeface="Times New Roman" panose="02020603050405020304" charset="0"/>
              <a:ea typeface="黑体" panose="02010609060101010101" charset="-122"/>
              <a:cs typeface="Times New Roman" panose="02020603050405020304" charset="0"/>
            </a:endParaRPr>
          </a:p>
          <a:p>
            <a:r>
              <a:rPr lang="zh-CN" altLang="en-US" sz="2000">
                <a:latin typeface="Times New Roman" panose="02020603050405020304" charset="0"/>
                <a:ea typeface="黑体" panose="02010609060101010101" charset="-122"/>
                <a:cs typeface="Times New Roman" panose="02020603050405020304" charset="0"/>
              </a:rPr>
              <a:t> </a:t>
            </a:r>
            <a:r>
              <a:rPr lang="en-US" altLang="zh-CN" sz="2000">
                <a:latin typeface="Times New Roman" panose="02020603050405020304" charset="0"/>
                <a:ea typeface="黑体" panose="02010609060101010101" charset="-122"/>
                <a:cs typeface="Times New Roman" panose="02020603050405020304" charset="0"/>
              </a:rPr>
              <a:t>       </a:t>
            </a:r>
            <a:endParaRPr lang="zh-CN" altLang="en-US" sz="2000">
              <a:latin typeface="Times New Roman" panose="02020603050405020304" charset="0"/>
              <a:ea typeface="黑体" panose="02010609060101010101" charset="-122"/>
              <a:cs typeface="Times New Roman" panose="02020603050405020304" charset="0"/>
            </a:endParaRPr>
          </a:p>
        </p:txBody>
      </p:sp>
      <mc:AlternateContent xmlns:mc="http://schemas.openxmlformats.org/markup-compatibility/2006">
        <mc:Choice xmlns:a14="http://schemas.microsoft.com/office/drawing/2010/main" Requires="a14">
          <p:sp>
            <p:nvSpPr>
              <p:cNvPr id="2" name="文本框 1"/>
              <p:cNvSpPr txBox="1"/>
              <p:nvPr/>
            </p:nvSpPr>
            <p:spPr>
              <a:xfrm>
                <a:off x="604456" y="1441069"/>
                <a:ext cx="2752725" cy="50101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𝑏</m:t>
                          </m:r>
                        </m:e>
                        <m:sub>
                          <m:r>
                            <a:rPr lang="en-US" altLang="zh-CN" i="1">
                              <a:latin typeface="Cambria Math" panose="02040503050406030204" pitchFamily="18" charset="0"/>
                              <a:cs typeface="Cambria Math" panose="02040503050406030204" pitchFamily="18" charset="0"/>
                            </a:rPr>
                            <m:t>0</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𝑏</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15</m:t>
                      </m:r>
                      <m:d>
                        <m:dPr>
                          <m:ctrlPr>
                            <a:rPr lang="en-US" altLang="zh-CN" i="1">
                              <a:latin typeface="Cambria Math" panose="02040503050406030204" pitchFamily="18" charset="0"/>
                              <a:cs typeface="Cambria Math" panose="02040503050406030204" pitchFamily="18" charset="0"/>
                            </a:rPr>
                          </m:ctrlPr>
                        </m:dPr>
                        <m:e>
                          <m:sSubSup>
                            <m:sSubSupPr>
                              <m:ctrlPr>
                                <a:rPr lang="en-US" altLang="zh-CN" i="1">
                                  <a:latin typeface="Cambria Math" panose="02040503050406030204" pitchFamily="18" charset="0"/>
                                  <a:cs typeface="Cambria Math" panose="02040503050406030204" pitchFamily="18" charset="0"/>
                                </a:rPr>
                              </m:ctrlPr>
                            </m:sSubSupPr>
                            <m:e>
                              <m:r>
                                <a:rPr lang="en-US" altLang="zh-CN" i="1">
                                  <a:latin typeface="Cambria Math" panose="02040503050406030204" pitchFamily="18" charset="0"/>
                                  <a:cs typeface="Cambria Math" panose="02040503050406030204" pitchFamily="18" charset="0"/>
                                </a:rPr>
                                <m:t>𝐴</m:t>
                              </m:r>
                            </m:e>
                            <m:sub>
                              <m:r>
                                <a:rPr lang="en-US" altLang="zh-CN" i="1">
                                  <a:latin typeface="Cambria Math" panose="02040503050406030204" pitchFamily="18" charset="0"/>
                                  <a:cs typeface="Cambria Math" panose="02040503050406030204" pitchFamily="18" charset="0"/>
                                </a:rPr>
                                <m:t>𝑝</m:t>
                              </m:r>
                            </m:sub>
                            <m:sup>
                              <m:r>
                                <a:rPr lang="en-US" altLang="zh-CN" i="1">
                                  <a:latin typeface="Cambria Math" panose="02040503050406030204" pitchFamily="18" charset="0"/>
                                  <a:cs typeface="Cambria Math" panose="02040503050406030204" pitchFamily="18" charset="0"/>
                                </a:rPr>
                                <m:t>1</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3</m:t>
                              </m:r>
                            </m:sup>
                          </m:sSubSup>
                          <m:r>
                            <a:rPr lang="en-US" altLang="zh-CN" i="1">
                              <a:latin typeface="Cambria Math" panose="02040503050406030204" pitchFamily="18" charset="0"/>
                              <a:cs typeface="Cambria Math" panose="02040503050406030204" pitchFamily="18" charset="0"/>
                            </a:rPr>
                            <m:t>+</m:t>
                          </m:r>
                          <m:sSubSup>
                            <m:sSubSupPr>
                              <m:ctrlPr>
                                <a:rPr lang="en-US" altLang="zh-CN" i="1">
                                  <a:latin typeface="Cambria Math" panose="02040503050406030204" pitchFamily="18" charset="0"/>
                                  <a:cs typeface="Cambria Math" panose="02040503050406030204" pitchFamily="18" charset="0"/>
                                </a:rPr>
                              </m:ctrlPr>
                            </m:sSubSupPr>
                            <m:e>
                              <m:r>
                                <a:rPr lang="en-US" altLang="zh-CN" i="1">
                                  <a:latin typeface="Cambria Math" panose="02040503050406030204" pitchFamily="18" charset="0"/>
                                  <a:cs typeface="Cambria Math" panose="02040503050406030204" pitchFamily="18" charset="0"/>
                                </a:rPr>
                                <m:t>𝐴</m:t>
                              </m:r>
                            </m:e>
                            <m:sub>
                              <m:r>
                                <a:rPr lang="en-US" altLang="zh-CN" i="1">
                                  <a:latin typeface="Cambria Math" panose="02040503050406030204" pitchFamily="18" charset="0"/>
                                  <a:cs typeface="Cambria Math" panose="02040503050406030204" pitchFamily="18" charset="0"/>
                                </a:rPr>
                                <m:t>𝑝</m:t>
                              </m:r>
                            </m:sub>
                            <m:sup>
                              <m:r>
                                <a:rPr lang="en-US" altLang="zh-CN" i="1">
                                  <a:latin typeface="Cambria Math" panose="02040503050406030204" pitchFamily="18" charset="0"/>
                                  <a:cs typeface="Cambria Math" panose="02040503050406030204" pitchFamily="18" charset="0"/>
                                </a:rPr>
                                <m:t>1</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3</m:t>
                              </m:r>
                            </m:sup>
                          </m:sSubSup>
                        </m:e>
                      </m:d>
                    </m:oMath>
                  </m:oMathPara>
                </a14:m>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604456" y="1441069"/>
                <a:ext cx="2752725" cy="501015"/>
              </a:xfrm>
              <a:prstGeom prst="rect">
                <a:avLst/>
              </a:prstGeom>
              <a:blipFill rotWithShape="1">
                <a:blip r:embed="rId3"/>
                <a:stretch>
                  <a:fillRect l="-21" t="-51" r="21" b="51"/>
                </a:stretch>
              </a:blipFill>
            </p:spPr>
            <p:txBody>
              <a:bodyPr/>
              <a:lstStyle/>
              <a:p>
                <a:r>
                  <a:rPr lang="zh-CN" altLang="en-US">
                    <a:noFill/>
                  </a:rPr>
                  <a:t> </a:t>
                </a:r>
              </a:p>
            </p:txBody>
          </p:sp>
        </mc:Fallback>
      </mc:AlternateContent>
      <p:sp>
        <p:nvSpPr>
          <p:cNvPr id="5" name="文本框 4"/>
          <p:cNvSpPr txBox="1"/>
          <p:nvPr/>
        </p:nvSpPr>
        <p:spPr>
          <a:xfrm>
            <a:off x="86360" y="3589655"/>
            <a:ext cx="4236720" cy="234315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a:latin typeface="Times New Roman" panose="02020603050405020304" charset="0"/>
                <a:ea typeface="黑体" panose="02010609060101010101" charset="-122"/>
                <a:cs typeface="Times New Roman" panose="02020603050405020304" charset="0"/>
                <a:sym typeface="+mn-ea"/>
              </a:rPr>
              <a:t>对于椭圆流，由于碰撞中心性和横向动量切割方法的选择不同，计算过度预测了外围碰撞的实验数据。但它仍然表明，部分π介子是平面外发射的。</a:t>
            </a:r>
            <a:endParaRPr lang="zh-CN" altLang="en-US">
              <a:latin typeface="Times New Roman" panose="02020603050405020304" charset="0"/>
              <a:ea typeface="黑体" panose="02010609060101010101" charset="-122"/>
              <a:cs typeface="Times New Roman" panose="02020603050405020304" charset="0"/>
            </a:endParaRPr>
          </a:p>
          <a:p>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14605" y="6206490"/>
            <a:ext cx="4498975" cy="460375"/>
          </a:xfrm>
          <a:prstGeom prst="rect">
            <a:avLst/>
          </a:prstGeom>
          <a:noFill/>
        </p:spPr>
        <p:txBody>
          <a:bodyPr wrap="square" rtlCol="0">
            <a:spAutoFit/>
          </a:bodyPr>
          <a:p>
            <a:r>
              <a:rPr lang="zh-CN" altLang="en-US" sz="1200">
                <a:latin typeface="Times New Roman" panose="02020603050405020304" charset="0"/>
                <a:cs typeface="Times New Roman" panose="02020603050405020304" charset="0"/>
              </a:rPr>
              <a:t>Reisdorf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 et al. Systematics of pion emission in heavy ion collisions in the 1 AGeV regime[J]. </a:t>
            </a:r>
            <a:r>
              <a:rPr lang="zh-CN" altLang="en-US" sz="1200">
                <a:solidFill>
                  <a:srgbClr val="FF0000"/>
                </a:solidFill>
                <a:latin typeface="Times New Roman" panose="02020603050405020304" charset="0"/>
                <a:cs typeface="Times New Roman" panose="02020603050405020304" charset="0"/>
              </a:rPr>
              <a:t>Nucl Phys A, 2007, 781: 459</a:t>
            </a:r>
            <a:r>
              <a:rPr lang="zh-CN" altLang="en-US"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p:txBody>
      </p:sp>
      <p:pic>
        <p:nvPicPr>
          <p:cNvPr id="12" name="图片 11" descr="1"/>
          <p:cNvPicPr>
            <a:picLocks noChangeAspect="1"/>
          </p:cNvPicPr>
          <p:nvPr/>
        </p:nvPicPr>
        <p:blipFill>
          <a:blip r:embed="rId4"/>
          <a:stretch>
            <a:fillRect/>
          </a:stretch>
        </p:blipFill>
        <p:spPr>
          <a:xfrm>
            <a:off x="4352290" y="1019175"/>
            <a:ext cx="7614920" cy="3287395"/>
          </a:xfrm>
          <a:prstGeom prst="rect">
            <a:avLst/>
          </a:prstGeom>
        </p:spPr>
      </p:pic>
      <p:pic>
        <p:nvPicPr>
          <p:cNvPr id="13" name="图片 12" descr="2"/>
          <p:cNvPicPr>
            <a:picLocks noChangeAspect="1"/>
          </p:cNvPicPr>
          <p:nvPr/>
        </p:nvPicPr>
        <p:blipFill>
          <a:blip r:embed="rId5"/>
          <a:stretch>
            <a:fillRect/>
          </a:stretch>
        </p:blipFill>
        <p:spPr>
          <a:xfrm>
            <a:off x="4352290" y="3201670"/>
            <a:ext cx="7689850" cy="340233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9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22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2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2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1.xml><?xml version="1.0" encoding="utf-8"?>
<p:tagLst xmlns:p="http://schemas.openxmlformats.org/presentationml/2006/main">
  <p:tag name="KSO_WM_TEMPLATE_THUMBS_INDEX" val="1、4、7、9、12、16、21、24、25、26、27、30、35、39、42、4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1"/>
  <p:tag name="KSO_WM_TEMPLATE_MASTER_TYPE" val="1"/>
</p:tagLst>
</file>

<file path=ppt/tags/tag28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8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84.xml><?xml version="1.0" encoding="utf-8"?>
<p:tagLst xmlns:p="http://schemas.openxmlformats.org/presentationml/2006/main">
  <p:tag name="KSO_WM_UNIT_PLACING_PICTURE_USER_VIEWPORT" val="{&quot;height&quot;:4934,&quot;width&quot;:4934}"/>
</p:tagLst>
</file>

<file path=ppt/tags/tag2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8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8458_1*i*1"/>
  <p:tag name="KSO_WM_TEMPLATE_CATEGORY" val="diagram"/>
  <p:tag name="KSO_WM_TEMPLATE_INDEX" val="20218458"/>
  <p:tag name="KSO_WM_UNIT_LAYERLEVEL" val="1"/>
  <p:tag name="KSO_WM_TAG_VERSION" val="1.0"/>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8458_1*i*2"/>
  <p:tag name="KSO_WM_TEMPLATE_CATEGORY" val="diagram"/>
  <p:tag name="KSO_WM_TEMPLATE_INDEX" val="20218458"/>
  <p:tag name="KSO_WM_UNIT_LAYERLEVEL" val="1"/>
  <p:tag name="KSO_WM_TAG_VERSION" val="1.0"/>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7"/>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18458_1*i*3"/>
  <p:tag name="KSO_WM_TEMPLATE_CATEGORY" val="diagram"/>
  <p:tag name="KSO_WM_TEMPLATE_INDEX" val="20218458"/>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91.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8458_1*a*1"/>
  <p:tag name="KSO_WM_TEMPLATE_CATEGORY" val="diagram"/>
  <p:tag name="KSO_WM_TEMPLATE_INDEX" val="20218458"/>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8458_2*l_h_i*1_1_1"/>
  <p:tag name="KSO_WM_TEMPLATE_CATEGORY" val="diagram"/>
  <p:tag name="KSO_WM_TEMPLATE_INDEX" val="2021845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8458_2*l_h_i*1_1_2"/>
  <p:tag name="KSO_WM_TEMPLATE_CATEGORY" val="diagram"/>
  <p:tag name="KSO_WM_TEMPLATE_INDEX" val="2021845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94.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8458_2*l_h_f*1_1_1"/>
  <p:tag name="KSO_WM_TEMPLATE_CATEGORY" val="diagram"/>
  <p:tag name="KSO_WM_TEMPLATE_INDEX" val="2021845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8458_2*l_h_i*1_2_1"/>
  <p:tag name="KSO_WM_TEMPLATE_CATEGORY" val="diagram"/>
  <p:tag name="KSO_WM_TEMPLATE_INDEX" val="2021845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8458_2*l_h_i*1_2_2"/>
  <p:tag name="KSO_WM_TEMPLATE_CATEGORY" val="diagram"/>
  <p:tag name="KSO_WM_TEMPLATE_INDEX" val="2021845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97.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8458_2*l_h_f*1_2_1"/>
  <p:tag name="KSO_WM_TEMPLATE_CATEGORY" val="diagram"/>
  <p:tag name="KSO_WM_TEMPLATE_INDEX" val="2021845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8458_2*l_h_i*1_3_1"/>
  <p:tag name="KSO_WM_TEMPLATE_CATEGORY" val="diagram"/>
  <p:tag name="KSO_WM_TEMPLATE_INDEX" val="2021845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8458_2*l_h_i*1_3_2"/>
  <p:tag name="KSO_WM_TEMPLATE_CATEGORY" val="diagram"/>
  <p:tag name="KSO_WM_TEMPLATE_INDEX" val="2021845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8458_2*l_h_f*1_3_1"/>
  <p:tag name="KSO_WM_TEMPLATE_CATEGORY" val="diagram"/>
  <p:tag name="KSO_WM_TEMPLATE_INDEX" val="2021845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8458_2*l_h_i*1_4_1"/>
  <p:tag name="KSO_WM_TEMPLATE_CATEGORY" val="diagram"/>
  <p:tag name="KSO_WM_TEMPLATE_INDEX" val="2021845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18458_2*l_h_i*1_4_2"/>
  <p:tag name="KSO_WM_TEMPLATE_CATEGORY" val="diagram"/>
  <p:tag name="KSO_WM_TEMPLATE_INDEX" val="2021845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303.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8458_2*l_h_f*1_4_1"/>
  <p:tag name="KSO_WM_TEMPLATE_CATEGORY" val="diagram"/>
  <p:tag name="KSO_WM_TEMPLATE_INDEX" val="2021845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SLIDE_ID" val="diagram20218458_1"/>
  <p:tag name="KSO_WM_TEMPLATE_SUBCATEGORY" val="0"/>
  <p:tag name="KSO_WM_TEMPLATE_MASTER_TYPE" val="0"/>
  <p:tag name="KSO_WM_TEMPLATE_COLOR_TYPE" val="0"/>
  <p:tag name="KSO_WM_SLIDE_TYPE" val="contents"/>
  <p:tag name="KSO_WM_SLIDE_SUBTYPE" val="diag"/>
  <p:tag name="KSO_WM_SLIDE_ITEM_CNT" val="4"/>
  <p:tag name="KSO_WM_SLIDE_INDEX" val="1"/>
  <p:tag name="KSO_WM_DIAGRAM_GROUP_CODE" val="l1-1"/>
  <p:tag name="KSO_WM_SLIDE_DIAGTYPE" val="l"/>
  <p:tag name="KSO_WM_TAG_VERSION" val="1.0"/>
  <p:tag name="KSO_WM_BEAUTIFY_FLAG" val="#wm#"/>
  <p:tag name="KSO_WM_TEMPLATE_CATEGORY" val="diagram"/>
  <p:tag name="KSO_WM_TEMPLATE_INDEX" val="20218458"/>
  <p:tag name="KSO_WM_SLIDE_LAYOUT" val="a_l"/>
  <p:tag name="KSO_WM_SLIDE_LAYOUT_CNT" val="1_1"/>
  <p:tag name="KSO_WM_SLIDE_BACKGROUND_TYPE" val="general"/>
</p:tagLst>
</file>

<file path=ppt/tags/tag30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307.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1_7*e*1"/>
  <p:tag name="KSO_WM_TEMPLATE_CATEGORY" val="custom"/>
  <p:tag name="KSO_WM_TEMPLATE_INDEX" val="20204411"/>
  <p:tag name="KSO_WM_UNIT_LAYERLEVEL" val="1"/>
  <p:tag name="KSO_WM_TAG_VERSION" val="1.0"/>
  <p:tag name="KSO_WM_BEAUTIFY_FLAG" val=""/>
</p:tagLst>
</file>

<file path=ppt/tags/tag308.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09.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14.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1_7*e*1"/>
  <p:tag name="KSO_WM_TEMPLATE_CATEGORY" val="custom"/>
  <p:tag name="KSO_WM_TEMPLATE_INDEX" val="20204411"/>
  <p:tag name="KSO_WM_UNIT_LAYERLEVEL" val="1"/>
  <p:tag name="KSO_WM_TAG_VERSION" val="1.0"/>
  <p:tag name="KSO_WM_BEAUTIFY_FLAG" val="#wm#"/>
</p:tagLst>
</file>

<file path=ppt/tags/tag31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24.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
</p:tagLst>
</file>

<file path=ppt/tags/tag326.xml><?xml version="1.0" encoding="utf-8"?>
<p:tagLst xmlns:p="http://schemas.openxmlformats.org/presentationml/2006/main">
  <p:tag name="KSO_WM_UNIT_TABLE_BEAUTIFY" val="smartTable{4139ea52-bac4-47b9-b33f-78ccacc2e805}"/>
  <p:tag name="TABLE_ENDDRAG_ORIGIN_RECT" val="616*60"/>
  <p:tag name="TABLE_ENDDRAG_RECT" val="275*95*616*60"/>
</p:tagLst>
</file>

<file path=ppt/tags/tag327.xml><?xml version="1.0" encoding="utf-8"?>
<p:tagLst xmlns:p="http://schemas.openxmlformats.org/presentationml/2006/main">
  <p:tag name="KSO_WM_UNIT_TABLE_BEAUTIFY" val="smartTable{4139ea52-bac4-47b9-b33f-78ccacc2e805}"/>
  <p:tag name="TABLE_ENDDRAG_ORIGIN_RECT" val="616*60"/>
  <p:tag name="TABLE_ENDDRAG_RECT" val="275*95*616*60"/>
</p:tagLst>
</file>

<file path=ppt/tags/tag328.xml><?xml version="1.0" encoding="utf-8"?>
<p:tagLst xmlns:p="http://schemas.openxmlformats.org/presentationml/2006/main">
  <p:tag name="KSO_WM_UNIT_PLACING_PICTURE_USER_VIEWPORT" val="{&quot;height&quot;:6244,&quot;width&quot;:9933}"/>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31.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
</p:tagLst>
</file>

<file path=ppt/tags/tag333.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34.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336.xml><?xml version="1.0" encoding="utf-8"?>
<p:tagLst xmlns:p="http://schemas.openxmlformats.org/presentationml/2006/main">
  <p:tag name="KSO_WM_BEAUTIFY_FLAG" val=""/>
  <p:tag name="KSO_WM_UNIT_PLACING_PICTURE_USER_VIEWPORT" val="{&quot;height&quot;:5565,&quot;width&quot;:6660}"/>
</p:tagLst>
</file>

<file path=ppt/tags/tag337.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1_7*e*1"/>
  <p:tag name="KSO_WM_TEMPLATE_CATEGORY" val="custom"/>
  <p:tag name="KSO_WM_TEMPLATE_INDEX" val="20204411"/>
  <p:tag name="KSO_WM_UNIT_LAYERLEVEL" val="1"/>
  <p:tag name="KSO_WM_TAG_VERSION" val="1.0"/>
  <p:tag name="KSO_WM_BEAUTIFY_FLAG" val=""/>
</p:tagLst>
</file>

<file path=ppt/tags/tag338.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39.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
</p:tagLst>
</file>

<file path=ppt/tags/tag341.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4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UNIT_TABLE_BEAUTIFY" val="smartTable{eae9c201-ba17-46b4-8bd5-ddef58e1f200}"/>
  <p:tag name="TABLE_ENDDRAG_ORIGIN_RECT" val="404*81"/>
  <p:tag name="TABLE_ENDDRAG_RECT" val="438*109*404*81"/>
</p:tagLst>
</file>

<file path=ppt/tags/tag347.xml><?xml version="1.0" encoding="utf-8"?>
<p:tagLst xmlns:p="http://schemas.openxmlformats.org/presentationml/2006/main">
  <p:tag name="KSO_WM_UNIT_TABLE_BEAUTIFY" val="smartTable{eae9c201-ba17-46b4-8bd5-ddef58e1f200}"/>
  <p:tag name="TABLE_ENDDRAG_ORIGIN_RECT" val="404*81"/>
  <p:tag name="TABLE_ENDDRAG_RECT" val="438*109*404*81"/>
</p:tagLst>
</file>

<file path=ppt/tags/tag348.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49.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
</p:tagLst>
</file>

<file path=ppt/tags/tag351.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5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
</p:tagLst>
</file>

<file path=ppt/tags/tag354.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5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
</p:tagLst>
</file>

<file path=ppt/tags/tag357.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58.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61.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1_7*e*1"/>
  <p:tag name="KSO_WM_TEMPLATE_CATEGORY" val="custom"/>
  <p:tag name="KSO_WM_TEMPLATE_INDEX" val="20204411"/>
  <p:tag name="KSO_WM_UNIT_LAYERLEVEL" val="1"/>
  <p:tag name="KSO_WM_TAG_VERSION" val="1.0"/>
  <p:tag name="KSO_WM_BEAUTIFY_FLAG" val="#wm#"/>
</p:tagLst>
</file>

<file path=ppt/tags/tag36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364.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65.xml><?xml version="1.0" encoding="utf-8"?>
<p:tagLst xmlns:p="http://schemas.openxmlformats.org/presentationml/2006/main">
  <p:tag name="KSO_WM_UNIT_ISCONTENTSTITLE" val="0"/>
  <p:tag name="KSO_WM_UNIT_ISNUMDGM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11_43*a*1"/>
  <p:tag name="KSO_WM_TEMPLATE_CATEGORY" val="custom"/>
  <p:tag name="KSO_WM_TEMPLATE_INDEX" val="20204411"/>
  <p:tag name="KSO_WM_UNIT_LAYERLEVEL" val="1"/>
  <p:tag name="KSO_WM_TAG_VERSION" val="1.0"/>
  <p:tag name="KSO_WM_BEAUTIFY_FLAG" val="#wm#"/>
  <p:tag name="KSO_WM_UNIT_PRESET_TEXT" val="谢谢聆听"/>
</p:tagLst>
</file>

<file path=ppt/tags/tag366.xml><?xml version="1.0" encoding="utf-8"?>
<p:tagLst xmlns:p="http://schemas.openxmlformats.org/presentationml/2006/main">
  <p:tag name="KSO_WM_SLIDE_ID" val="custom20204411_43"/>
  <p:tag name="KSO_WM_TEMPLATE_SUBCATEGORY" val="0"/>
  <p:tag name="KSO_WM_TEMPLATE_MASTER_TYPE" val="1"/>
  <p:tag name="KSO_WM_TEMPLATE_COLOR_TYPE" val="1"/>
  <p:tag name="KSO_WM_SLIDE_TYPE" val="endPage"/>
  <p:tag name="KSO_WM_SLIDE_SUBTYPE" val="pureTxt"/>
  <p:tag name="KSO_WM_SLIDE_ITEM_CNT" val="0"/>
  <p:tag name="KSO_WM_SLIDE_INDEX" val="43"/>
  <p:tag name="KSO_WM_TAG_VERSION" val="1.0"/>
  <p:tag name="KSO_WM_BEAUTIFY_FLAG" val="#wm#"/>
  <p:tag name="KSO_WM_TEMPLATE_CATEGORY" val="custom"/>
  <p:tag name="KSO_WM_TEMPLATE_INDEX" val="20204411"/>
  <p:tag name="KSO_WM_SLIDE_LAYOUT" val="a_b"/>
  <p:tag name="KSO_WM_SLIDE_LAYOUT_CNT" val="1_1"/>
</p:tagLst>
</file>

<file path=ppt/tags/tag367.xml><?xml version="1.0" encoding="utf-8"?>
<p:tagLst xmlns:p="http://schemas.openxmlformats.org/presentationml/2006/main">
  <p:tag name="COMMONDATA" val="eyJoZGlkIjoiNmRlMWViNTZhM2JkNmRkYjU2ZTQxM2NhNmM1NzA0YzEifQ=="/>
  <p:tag name="KSO_WPP_MARK_KEY" val="731b39f5-f5f9-4f26-98df-8b6482fe549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35123452345">
      <a:dk1>
        <a:sysClr val="windowText" lastClr="000000"/>
      </a:dk1>
      <a:lt1>
        <a:sysClr val="window" lastClr="FFFFFF"/>
      </a:lt1>
      <a:dk2>
        <a:srgbClr val="ECEDEF"/>
      </a:dk2>
      <a:lt2>
        <a:srgbClr val="FFFFFF"/>
      </a:lt2>
      <a:accent1>
        <a:srgbClr val="79B1E3"/>
      </a:accent1>
      <a:accent2>
        <a:srgbClr val="8EA6D9"/>
      </a:accent2>
      <a:accent3>
        <a:srgbClr val="A39BCF"/>
      </a:accent3>
      <a:accent4>
        <a:srgbClr val="B98FC5"/>
      </a:accent4>
      <a:accent5>
        <a:srgbClr val="CE84BB"/>
      </a:accent5>
      <a:accent6>
        <a:srgbClr val="E379B1"/>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3349</Words>
  <Application>WPS 演示</Application>
  <PresentationFormat>宽屏</PresentationFormat>
  <Paragraphs>225</Paragraphs>
  <Slides>16</Slides>
  <Notes>29</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16</vt:i4>
      </vt:variant>
    </vt:vector>
  </HeadingPairs>
  <TitlesOfParts>
    <vt:vector size="32" baseType="lpstr">
      <vt:lpstr>Arial</vt:lpstr>
      <vt:lpstr>宋体</vt:lpstr>
      <vt:lpstr>Wingdings</vt:lpstr>
      <vt:lpstr>Wingdings</vt:lpstr>
      <vt:lpstr>微软雅黑</vt:lpstr>
      <vt:lpstr>汉仪旗黑-85S</vt:lpstr>
      <vt:lpstr>黑体</vt:lpstr>
      <vt:lpstr>隶书</vt:lpstr>
      <vt:lpstr>Times New Roman</vt:lpstr>
      <vt:lpstr>Cambria Math</vt:lpstr>
      <vt:lpstr>MS Mincho</vt:lpstr>
      <vt:lpstr>Segoe Print</vt:lpstr>
      <vt:lpstr>Arial Unicode MS</vt:lpstr>
      <vt:lpstr>Calibri</vt:lpstr>
      <vt:lpstr>Office 主题​​</vt:lpstr>
      <vt:lpstr>1_Office 主题​​</vt:lpstr>
      <vt:lpstr>“粤港澳”核物理论坛</vt:lpstr>
      <vt:lpstr>PowerPoint 演示文稿</vt:lpstr>
      <vt:lpstr>研究背景与意义</vt:lpstr>
      <vt:lpstr>研究背景与意义</vt:lpstr>
      <vt:lpstr>研究方法与内容</vt:lpstr>
      <vt:lpstr>研究方法与内容</vt:lpstr>
      <vt:lpstr>研究方法与内容</vt:lpstr>
      <vt:lpstr>结 果 与 讨 论</vt:lpstr>
      <vt:lpstr>结果与讨论</vt:lpstr>
      <vt:lpstr>结果与讨论</vt:lpstr>
      <vt:lpstr>结果与讨论</vt:lpstr>
      <vt:lpstr>结果与讨论</vt:lpstr>
      <vt:lpstr>结果与讨论</vt:lpstr>
      <vt:lpstr>结果与讨论</vt:lpstr>
      <vt:lpstr>总 结</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硕 士 毕 业 答 辩</dc:title>
  <dc:creator/>
  <cp:lastModifiedBy>LHJ</cp:lastModifiedBy>
  <cp:revision>265</cp:revision>
  <dcterms:created xsi:type="dcterms:W3CDTF">2019-06-19T02:08:00Z</dcterms:created>
  <dcterms:modified xsi:type="dcterms:W3CDTF">2023-06-16T07:43:29Z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68A4E668AECB4CA89BC7AD1DF6717DA0</vt:lpwstr>
  </property>
</Properties>
</file>