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0" r:id="rId2"/>
    <p:sldId id="331" r:id="rId3"/>
    <p:sldId id="332" r:id="rId4"/>
    <p:sldId id="330" r:id="rId5"/>
    <p:sldId id="369" r:id="rId6"/>
    <p:sldId id="370" r:id="rId7"/>
    <p:sldId id="371" r:id="rId8"/>
    <p:sldId id="372" r:id="rId9"/>
    <p:sldId id="400" r:id="rId10"/>
    <p:sldId id="373" r:id="rId11"/>
    <p:sldId id="376" r:id="rId12"/>
    <p:sldId id="394" r:id="rId13"/>
    <p:sldId id="377" r:id="rId14"/>
    <p:sldId id="384" r:id="rId15"/>
    <p:sldId id="392" r:id="rId16"/>
    <p:sldId id="395" r:id="rId17"/>
    <p:sldId id="386" r:id="rId18"/>
    <p:sldId id="387" r:id="rId19"/>
    <p:sldId id="388" r:id="rId20"/>
    <p:sldId id="396" r:id="rId21"/>
    <p:sldId id="378" r:id="rId22"/>
    <p:sldId id="379" r:id="rId23"/>
    <p:sldId id="390" r:id="rId24"/>
    <p:sldId id="380" r:id="rId25"/>
    <p:sldId id="393" r:id="rId26"/>
    <p:sldId id="397" r:id="rId27"/>
    <p:sldId id="398" r:id="rId28"/>
    <p:sldId id="399" r:id="rId29"/>
    <p:sldId id="338" r:id="rId30"/>
  </p:sldIdLst>
  <p:sldSz cx="12198350" cy="6859588"/>
  <p:notesSz cx="6858000" cy="9144000"/>
  <p:custDataLst>
    <p:tags r:id="rId32"/>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595"/>
    <a:srgbClr val="FFC400"/>
    <a:srgbClr val="005DA2"/>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5244" autoAdjust="0"/>
  </p:normalViewPr>
  <p:slideViewPr>
    <p:cSldViewPr>
      <p:cViewPr varScale="1">
        <p:scale>
          <a:sx n="111" d="100"/>
          <a:sy n="111" d="100"/>
        </p:scale>
        <p:origin x="474" y="114"/>
      </p:cViewPr>
      <p:guideLst>
        <p:guide orient="horz" pos="2160"/>
        <p:guide pos="384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2023/06/17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662425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216723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120488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extLst>
      <p:ext uri="{BB962C8B-B14F-4D97-AF65-F5344CB8AC3E}">
        <p14:creationId xmlns:p14="http://schemas.microsoft.com/office/powerpoint/2010/main" val="1664731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13</a:t>
            </a:fld>
            <a:endParaRPr lang="zh-CN" altLang="en-US"/>
          </a:p>
        </p:txBody>
      </p:sp>
    </p:spTree>
    <p:extLst>
      <p:ext uri="{BB962C8B-B14F-4D97-AF65-F5344CB8AC3E}">
        <p14:creationId xmlns:p14="http://schemas.microsoft.com/office/powerpoint/2010/main" val="342132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extLst>
      <p:ext uri="{BB962C8B-B14F-4D97-AF65-F5344CB8AC3E}">
        <p14:creationId xmlns:p14="http://schemas.microsoft.com/office/powerpoint/2010/main" val="44592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1548774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extLst>
      <p:ext uri="{BB962C8B-B14F-4D97-AF65-F5344CB8AC3E}">
        <p14:creationId xmlns:p14="http://schemas.microsoft.com/office/powerpoint/2010/main" val="340666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17</a:t>
            </a:fld>
            <a:endParaRPr lang="zh-CN" altLang="en-US"/>
          </a:p>
        </p:txBody>
      </p:sp>
    </p:spTree>
    <p:extLst>
      <p:ext uri="{BB962C8B-B14F-4D97-AF65-F5344CB8AC3E}">
        <p14:creationId xmlns:p14="http://schemas.microsoft.com/office/powerpoint/2010/main" val="119509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18</a:t>
            </a:fld>
            <a:endParaRPr lang="zh-CN" altLang="en-US"/>
          </a:p>
        </p:txBody>
      </p:sp>
    </p:spTree>
    <p:extLst>
      <p:ext uri="{BB962C8B-B14F-4D97-AF65-F5344CB8AC3E}">
        <p14:creationId xmlns:p14="http://schemas.microsoft.com/office/powerpoint/2010/main" val="2318861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extLst>
      <p:ext uri="{BB962C8B-B14F-4D97-AF65-F5344CB8AC3E}">
        <p14:creationId xmlns:p14="http://schemas.microsoft.com/office/powerpoint/2010/main" val="361915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539457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20</a:t>
            </a:fld>
            <a:endParaRPr lang="zh-CN" altLang="en-US"/>
          </a:p>
        </p:txBody>
      </p:sp>
    </p:spTree>
    <p:extLst>
      <p:ext uri="{BB962C8B-B14F-4D97-AF65-F5344CB8AC3E}">
        <p14:creationId xmlns:p14="http://schemas.microsoft.com/office/powerpoint/2010/main" val="813989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21</a:t>
            </a:fld>
            <a:endParaRPr lang="zh-CN" altLang="en-US"/>
          </a:p>
        </p:txBody>
      </p:sp>
    </p:spTree>
    <p:extLst>
      <p:ext uri="{BB962C8B-B14F-4D97-AF65-F5344CB8AC3E}">
        <p14:creationId xmlns:p14="http://schemas.microsoft.com/office/powerpoint/2010/main" val="1854166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22</a:t>
            </a:fld>
            <a:endParaRPr lang="zh-CN" altLang="en-US"/>
          </a:p>
        </p:txBody>
      </p:sp>
    </p:spTree>
    <p:extLst>
      <p:ext uri="{BB962C8B-B14F-4D97-AF65-F5344CB8AC3E}">
        <p14:creationId xmlns:p14="http://schemas.microsoft.com/office/powerpoint/2010/main" val="428868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23</a:t>
            </a:fld>
            <a:endParaRPr lang="zh-CN" altLang="en-US"/>
          </a:p>
        </p:txBody>
      </p:sp>
    </p:spTree>
    <p:extLst>
      <p:ext uri="{BB962C8B-B14F-4D97-AF65-F5344CB8AC3E}">
        <p14:creationId xmlns:p14="http://schemas.microsoft.com/office/powerpoint/2010/main" val="188321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2700130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25</a:t>
            </a:fld>
            <a:endParaRPr lang="zh-CN" altLang="en-US"/>
          </a:p>
        </p:txBody>
      </p:sp>
    </p:spTree>
    <p:extLst>
      <p:ext uri="{BB962C8B-B14F-4D97-AF65-F5344CB8AC3E}">
        <p14:creationId xmlns:p14="http://schemas.microsoft.com/office/powerpoint/2010/main" val="780905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26</a:t>
            </a:fld>
            <a:endParaRPr lang="zh-CN" altLang="en-US"/>
          </a:p>
        </p:txBody>
      </p:sp>
    </p:spTree>
    <p:extLst>
      <p:ext uri="{BB962C8B-B14F-4D97-AF65-F5344CB8AC3E}">
        <p14:creationId xmlns:p14="http://schemas.microsoft.com/office/powerpoint/2010/main" val="3593058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27</a:t>
            </a:fld>
            <a:endParaRPr lang="zh-CN" altLang="en-US"/>
          </a:p>
        </p:txBody>
      </p:sp>
    </p:spTree>
    <p:extLst>
      <p:ext uri="{BB962C8B-B14F-4D97-AF65-F5344CB8AC3E}">
        <p14:creationId xmlns:p14="http://schemas.microsoft.com/office/powerpoint/2010/main" val="3117644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28</a:t>
            </a:fld>
            <a:endParaRPr lang="zh-CN" altLang="en-US"/>
          </a:p>
        </p:txBody>
      </p:sp>
    </p:spTree>
    <p:extLst>
      <p:ext uri="{BB962C8B-B14F-4D97-AF65-F5344CB8AC3E}">
        <p14:creationId xmlns:p14="http://schemas.microsoft.com/office/powerpoint/2010/main" val="3163830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29</a:t>
            </a:fld>
            <a:endParaRPr lang="zh-CN" altLang="en-US"/>
          </a:p>
        </p:txBody>
      </p:sp>
    </p:spTree>
    <p:extLst>
      <p:ext uri="{BB962C8B-B14F-4D97-AF65-F5344CB8AC3E}">
        <p14:creationId xmlns:p14="http://schemas.microsoft.com/office/powerpoint/2010/main" val="421756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236172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233179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313336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183594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17357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163290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45723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2470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5" name="TextBox 24"/>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rgbClr val="005DA2"/>
                </a:solidFill>
                <a:effectLst/>
                <a:latin typeface="Arial Black" pitchFamily="34" charset="0"/>
                <a:ea typeface="微软雅黑" pitchFamily="34" charset="-122"/>
              </a:rPr>
              <a:t>LOGO</a:t>
            </a:r>
            <a:endParaRPr lang="zh-CN" altLang="en-US" sz="3600" b="1" spc="-150" dirty="0">
              <a:solidFill>
                <a:srgbClr val="005DA2"/>
              </a:solidFill>
              <a:effectLst/>
              <a:latin typeface="Arial Black" pitchFamily="34" charset="0"/>
              <a:ea typeface="微软雅黑" pitchFamily="34" charset="-122"/>
            </a:endParaRPr>
          </a:p>
        </p:txBody>
      </p:sp>
      <p:cxnSp>
        <p:nvCxnSpPr>
          <p:cNvPr id="3" name="直接连接符 2"/>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5DA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08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内容占位符 2"/>
          <p:cNvSpPr>
            <a:spLocks noGrp="1"/>
          </p:cNvSpPr>
          <p:nvPr>
            <p:ph sz="half" idx="1"/>
          </p:nvPr>
        </p:nvSpPr>
        <p:spPr>
          <a:xfrm>
            <a:off x="609917" y="1200428"/>
            <a:ext cx="5387605" cy="3394861"/>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0828" y="1200428"/>
            <a:ext cx="5387605" cy="3394861"/>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
        <p:nvSpPr>
          <p:cNvPr id="9" name="矩形 8"/>
          <p:cNvSpPr/>
          <p:nvPr userDrawn="1"/>
        </p:nvSpPr>
        <p:spPr>
          <a:xfrm>
            <a:off x="9644519" y="638212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72385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lvl1pPr>
              <a:defRPr/>
            </a:lvl1pPr>
          </a:lstStyle>
          <a:p>
            <a:r>
              <a:rPr lang="zh-CN" altLang="en-US"/>
              <a:t>单击此处编辑母版标题样式</a:t>
            </a:r>
          </a:p>
        </p:txBody>
      </p:sp>
      <p:sp>
        <p:nvSpPr>
          <p:cNvPr id="3" name="文本占位符 2"/>
          <p:cNvSpPr>
            <a:spLocks noGrp="1"/>
          </p:cNvSpPr>
          <p:nvPr>
            <p:ph type="body" idx="1"/>
          </p:nvPr>
        </p:nvSpPr>
        <p:spPr>
          <a:xfrm>
            <a:off x="609918" y="1535469"/>
            <a:ext cx="5389723" cy="639911"/>
          </a:xfrm>
          <a:prstGeom prst="rect">
            <a:avLst/>
          </a:prstGeom>
        </p:spPr>
        <p:txBody>
          <a:bodyPr lIns="121963" tIns="60981" rIns="121963" bIns="60981"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918" y="2175378"/>
            <a:ext cx="5389723" cy="3952203"/>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594" y="1535469"/>
            <a:ext cx="5391840" cy="639911"/>
          </a:xfrm>
          <a:prstGeom prst="rect">
            <a:avLst/>
          </a:prstGeom>
        </p:spPr>
        <p:txBody>
          <a:bodyPr lIns="121963" tIns="60981" rIns="121963" bIns="60981"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6594" y="2175378"/>
            <a:ext cx="5391840" cy="3952203"/>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8" name="页脚占位符 7"/>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9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2023/06/17</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Lst>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418655" y="1917626"/>
            <a:ext cx="9001000" cy="769474"/>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itchFamily="34" charset="0"/>
                <a:ea typeface="微软雅黑" pitchFamily="34" charset="-122"/>
                <a:cs typeface="Arial" pitchFamily="34" charset="0"/>
              </a:defRPr>
            </a:lvl1pPr>
          </a:lstStyle>
          <a:p>
            <a:r>
              <a:rPr lang="zh-CN" altLang="en-US" sz="4400" dirty="0">
                <a:solidFill>
                  <a:schemeClr val="tx2"/>
                </a:solidFill>
              </a:rPr>
              <a:t>中子光子反应截面计算方法研究</a:t>
            </a:r>
          </a:p>
        </p:txBody>
      </p:sp>
      <p:pic>
        <p:nvPicPr>
          <p:cNvPr id="3" name="图片 2">
            <a:extLst>
              <a:ext uri="{FF2B5EF4-FFF2-40B4-BE49-F238E27FC236}">
                <a16:creationId xmlns:a16="http://schemas.microsoft.com/office/drawing/2014/main" id="{8E1AD13A-12F7-4D2E-B6CE-F4E8415A8F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3039" y="35506"/>
            <a:ext cx="3983990" cy="905510"/>
          </a:xfrm>
          <a:prstGeom prst="rect">
            <a:avLst/>
          </a:prstGeom>
          <a:noFill/>
          <a:ln>
            <a:noFill/>
          </a:ln>
        </p:spPr>
      </p:pic>
      <p:grpSp>
        <p:nvGrpSpPr>
          <p:cNvPr id="4" name="组合 3">
            <a:extLst>
              <a:ext uri="{FF2B5EF4-FFF2-40B4-BE49-F238E27FC236}">
                <a16:creationId xmlns:a16="http://schemas.microsoft.com/office/drawing/2014/main" id="{07EECC4B-9909-4AEF-A0D6-09828F1E248A}"/>
              </a:ext>
            </a:extLst>
          </p:cNvPr>
          <p:cNvGrpSpPr/>
          <p:nvPr/>
        </p:nvGrpSpPr>
        <p:grpSpPr>
          <a:xfrm>
            <a:off x="7323311" y="4172489"/>
            <a:ext cx="4700137" cy="461665"/>
            <a:chOff x="1456521" y="4970379"/>
            <a:chExt cx="3484934" cy="461665"/>
          </a:xfrm>
        </p:grpSpPr>
        <p:pic>
          <p:nvPicPr>
            <p:cNvPr id="5" name="图形 4">
              <a:extLst>
                <a:ext uri="{FF2B5EF4-FFF2-40B4-BE49-F238E27FC236}">
                  <a16:creationId xmlns:a16="http://schemas.microsoft.com/office/drawing/2014/main" id="{7791F28C-126F-47BC-BE02-46B9C3F8C7C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6521" y="5033465"/>
              <a:ext cx="243160" cy="243160"/>
            </a:xfrm>
            <a:prstGeom prst="rect">
              <a:avLst/>
            </a:prstGeom>
          </p:spPr>
        </p:pic>
        <p:sp>
          <p:nvSpPr>
            <p:cNvPr id="6" name="文本框 5">
              <a:extLst>
                <a:ext uri="{FF2B5EF4-FFF2-40B4-BE49-F238E27FC236}">
                  <a16:creationId xmlns:a16="http://schemas.microsoft.com/office/drawing/2014/main" id="{B9943C3C-689D-4CBF-9008-32F0D10B6F26}"/>
                </a:ext>
              </a:extLst>
            </p:cNvPr>
            <p:cNvSpPr txBox="1"/>
            <p:nvPr/>
          </p:nvSpPr>
          <p:spPr>
            <a:xfrm>
              <a:off x="1871744" y="4970379"/>
              <a:ext cx="3069711" cy="461665"/>
            </a:xfrm>
            <a:prstGeom prst="rect">
              <a:avLst/>
            </a:prstGeom>
            <a:noFill/>
          </p:spPr>
          <p:txBody>
            <a:bodyPr wrap="square" rtlCol="0">
              <a:spAutoFit/>
            </a:bodyPr>
            <a:lstStyle/>
            <a:p>
              <a:r>
                <a:rPr lang="zh-CN" altLang="en-US" dirty="0"/>
                <a:t>日期：</a:t>
              </a:r>
              <a:r>
                <a:rPr lang="en-US" altLang="zh-CN" dirty="0"/>
                <a:t>2023</a:t>
              </a:r>
              <a:r>
                <a:rPr lang="zh-CN" altLang="en-US" dirty="0"/>
                <a:t>年</a:t>
              </a:r>
              <a:r>
                <a:rPr lang="en-US" altLang="zh-CN" dirty="0"/>
                <a:t>6</a:t>
              </a:r>
              <a:r>
                <a:rPr lang="zh-CN" altLang="en-US" dirty="0"/>
                <a:t>月</a:t>
              </a:r>
              <a:r>
                <a:rPr lang="en-US" altLang="zh-CN" dirty="0"/>
                <a:t>19</a:t>
              </a:r>
              <a:r>
                <a:rPr lang="zh-CN" altLang="en-US" dirty="0"/>
                <a:t>日</a:t>
              </a:r>
            </a:p>
          </p:txBody>
        </p:sp>
      </p:grpSp>
      <p:grpSp>
        <p:nvGrpSpPr>
          <p:cNvPr id="7" name="组合 6">
            <a:extLst>
              <a:ext uri="{FF2B5EF4-FFF2-40B4-BE49-F238E27FC236}">
                <a16:creationId xmlns:a16="http://schemas.microsoft.com/office/drawing/2014/main" id="{DA81D6D1-5794-43AD-95DF-D5D252535DCD}"/>
              </a:ext>
            </a:extLst>
          </p:cNvPr>
          <p:cNvGrpSpPr/>
          <p:nvPr/>
        </p:nvGrpSpPr>
        <p:grpSpPr>
          <a:xfrm>
            <a:off x="7293612" y="4724375"/>
            <a:ext cx="3096344" cy="830997"/>
            <a:chOff x="1456521" y="4403045"/>
            <a:chExt cx="3096344" cy="830997"/>
          </a:xfrm>
        </p:grpSpPr>
        <p:sp>
          <p:nvSpPr>
            <p:cNvPr id="8" name="Oval 10">
              <a:extLst>
                <a:ext uri="{FF2B5EF4-FFF2-40B4-BE49-F238E27FC236}">
                  <a16:creationId xmlns:a16="http://schemas.microsoft.com/office/drawing/2014/main" id="{35F97475-65EE-4717-B226-DF368AD3920C}"/>
                </a:ext>
              </a:extLst>
            </p:cNvPr>
            <p:cNvSpPr/>
            <p:nvPr/>
          </p:nvSpPr>
          <p:spPr>
            <a:xfrm>
              <a:off x="1456521" y="4599272"/>
              <a:ext cx="243160" cy="219272"/>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B5990AB2-066C-4BE9-A3BA-1E602E7F981B}"/>
                </a:ext>
              </a:extLst>
            </p:cNvPr>
            <p:cNvSpPr txBox="1"/>
            <p:nvPr/>
          </p:nvSpPr>
          <p:spPr>
            <a:xfrm>
              <a:off x="2016533" y="4403045"/>
              <a:ext cx="2536332" cy="830997"/>
            </a:xfrm>
            <a:prstGeom prst="rect">
              <a:avLst/>
            </a:prstGeom>
            <a:noFill/>
          </p:spPr>
          <p:txBody>
            <a:bodyPr wrap="square" rtlCol="0">
              <a:spAutoFit/>
            </a:bodyPr>
            <a:lstStyle/>
            <a:p>
              <a:r>
                <a:rPr lang="zh-CN" altLang="en-US" dirty="0"/>
                <a:t>汇报人：徐京港</a:t>
              </a:r>
              <a:r>
                <a:rPr lang="en-US" altLang="zh-CN" dirty="0"/>
                <a:t>	</a:t>
              </a:r>
              <a:endParaRPr lang="zh-CN" altLang="en-US" dirty="0"/>
            </a:p>
          </p:txBody>
        </p:sp>
      </p:grpSp>
      <p:grpSp>
        <p:nvGrpSpPr>
          <p:cNvPr id="10" name="组合 9">
            <a:extLst>
              <a:ext uri="{FF2B5EF4-FFF2-40B4-BE49-F238E27FC236}">
                <a16:creationId xmlns:a16="http://schemas.microsoft.com/office/drawing/2014/main" id="{AEFF8648-F5B5-4EAC-83F9-7D2AF04EFACA}"/>
              </a:ext>
            </a:extLst>
          </p:cNvPr>
          <p:cNvGrpSpPr/>
          <p:nvPr/>
        </p:nvGrpSpPr>
        <p:grpSpPr>
          <a:xfrm>
            <a:off x="7268442" y="5341013"/>
            <a:ext cx="3439244" cy="461665"/>
            <a:chOff x="1249252" y="4842901"/>
            <a:chExt cx="3439244" cy="461665"/>
          </a:xfrm>
        </p:grpSpPr>
        <p:sp>
          <p:nvSpPr>
            <p:cNvPr id="11" name="Oval 10">
              <a:extLst>
                <a:ext uri="{FF2B5EF4-FFF2-40B4-BE49-F238E27FC236}">
                  <a16:creationId xmlns:a16="http://schemas.microsoft.com/office/drawing/2014/main" id="{07E38527-4656-4FDA-9E20-D5F5D90E6A05}"/>
                </a:ext>
              </a:extLst>
            </p:cNvPr>
            <p:cNvSpPr/>
            <p:nvPr/>
          </p:nvSpPr>
          <p:spPr>
            <a:xfrm>
              <a:off x="1249252" y="5039128"/>
              <a:ext cx="243160" cy="219272"/>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2" name="文本框 11">
              <a:extLst>
                <a:ext uri="{FF2B5EF4-FFF2-40B4-BE49-F238E27FC236}">
                  <a16:creationId xmlns:a16="http://schemas.microsoft.com/office/drawing/2014/main" id="{4BFB221F-7BB0-4757-A631-8F7B4B237E6F}"/>
                </a:ext>
              </a:extLst>
            </p:cNvPr>
            <p:cNvSpPr txBox="1"/>
            <p:nvPr/>
          </p:nvSpPr>
          <p:spPr>
            <a:xfrm>
              <a:off x="1809263" y="4842901"/>
              <a:ext cx="2879233" cy="461665"/>
            </a:xfrm>
            <a:prstGeom prst="rect">
              <a:avLst/>
            </a:prstGeom>
            <a:noFill/>
          </p:spPr>
          <p:txBody>
            <a:bodyPr wrap="square" rtlCol="0">
              <a:spAutoFit/>
            </a:bodyPr>
            <a:lstStyle/>
            <a:p>
              <a:r>
                <a:rPr lang="zh-CN" altLang="en-US" dirty="0"/>
                <a:t>指导老师：曾勤</a:t>
              </a:r>
              <a:r>
                <a:rPr lang="en-US" altLang="zh-CN" dirty="0"/>
                <a:t>	</a:t>
              </a:r>
              <a:endParaRPr lang="zh-CN" altLang="en-US" dirty="0"/>
            </a:p>
          </p:txBody>
        </p:sp>
      </p:grpSp>
    </p:spTree>
    <p:extLst>
      <p:ext uri="{BB962C8B-B14F-4D97-AF65-F5344CB8AC3E}">
        <p14:creationId xmlns:p14="http://schemas.microsoft.com/office/powerpoint/2010/main" val="294655444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424446" y="193676"/>
            <a:ext cx="3816424"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中子反应截面计算</a:t>
            </a:r>
          </a:p>
        </p:txBody>
      </p:sp>
      <p:sp>
        <p:nvSpPr>
          <p:cNvPr id="4" name="文本框 3">
            <a:extLst>
              <a:ext uri="{FF2B5EF4-FFF2-40B4-BE49-F238E27FC236}">
                <a16:creationId xmlns:a16="http://schemas.microsoft.com/office/drawing/2014/main" id="{A5226A67-E4B7-E5EC-B0B0-E82DDB39E114}"/>
              </a:ext>
            </a:extLst>
          </p:cNvPr>
          <p:cNvSpPr txBox="1"/>
          <p:nvPr/>
        </p:nvSpPr>
        <p:spPr>
          <a:xfrm>
            <a:off x="410545" y="1617530"/>
            <a:ext cx="7128792" cy="5447645"/>
          </a:xfrm>
          <a:prstGeom prst="rect">
            <a:avLst/>
          </a:prstGeom>
          <a:noFill/>
        </p:spPr>
        <p:txBody>
          <a:bodyPr wrap="square" rtlCol="0">
            <a:spAutoFit/>
          </a:bodyPr>
          <a:lstStyle/>
          <a:p>
            <a:pPr>
              <a:lnSpc>
                <a:spcPct val="150000"/>
              </a:lnSpc>
            </a:pPr>
            <a:r>
              <a:rPr lang="zh-CN" altLang="en-US" sz="1800" dirty="0"/>
              <a:t>中子在某一能区的反应截面会出现剧烈的震荡现象，这一能区称为</a:t>
            </a:r>
            <a:r>
              <a:rPr lang="zh-CN" altLang="en-US" sz="1800" dirty="0">
                <a:solidFill>
                  <a:srgbClr val="FF0000"/>
                </a:solidFill>
              </a:rPr>
              <a:t>共振区</a:t>
            </a:r>
            <a:r>
              <a:rPr lang="zh-CN" altLang="en-US" sz="1800" dirty="0"/>
              <a:t>，该区内出现许多截面很大的峰叫共振峰，该区内截面变化复杂，数据库通常给出共振参数，然后根据共振参数计算出该区截面。</a:t>
            </a:r>
            <a:endParaRPr lang="en-US" altLang="zh-CN" sz="1800" dirty="0"/>
          </a:p>
          <a:p>
            <a:pPr>
              <a:lnSpc>
                <a:spcPct val="150000"/>
              </a:lnSpc>
            </a:pPr>
            <a:r>
              <a:rPr lang="en-US" altLang="zh-CN" sz="1800" dirty="0">
                <a:latin typeface="+mn-ea"/>
              </a:rPr>
              <a:t>ENDF</a:t>
            </a:r>
            <a:r>
              <a:rPr lang="zh-CN" altLang="en-US" sz="1800" dirty="0">
                <a:latin typeface="+mn-ea"/>
              </a:rPr>
              <a:t>库给出的能量点数目较少，并且插值方式也有多种，为了后续方便取出不同能量点的截面值，要统一将其处理为线性插值点。</a:t>
            </a:r>
            <a:endParaRPr lang="en-US" altLang="zh-CN" sz="1800" dirty="0">
              <a:latin typeface="+mn-ea"/>
            </a:endParaRPr>
          </a:p>
          <a:p>
            <a:pPr>
              <a:lnSpc>
                <a:spcPct val="150000"/>
              </a:lnSpc>
            </a:pPr>
            <a:endParaRPr lang="en-US" altLang="zh-CN" sz="1800" dirty="0"/>
          </a:p>
          <a:p>
            <a:pPr>
              <a:lnSpc>
                <a:spcPct val="150000"/>
              </a:lnSpc>
            </a:pPr>
            <a:r>
              <a:rPr lang="zh-CN" altLang="en-US" sz="1800" dirty="0">
                <a:solidFill>
                  <a:srgbClr val="FF0000"/>
                </a:solidFill>
              </a:rPr>
              <a:t>目的：</a:t>
            </a:r>
            <a:r>
              <a:rPr lang="zh-CN" altLang="en-US" sz="1800" dirty="0"/>
              <a:t>将</a:t>
            </a:r>
            <a:r>
              <a:rPr lang="en-US" altLang="zh-CN" sz="1800" dirty="0"/>
              <a:t>ENDF</a:t>
            </a:r>
            <a:r>
              <a:rPr lang="zh-CN" altLang="en-US" sz="1800" dirty="0"/>
              <a:t>评价库中以共振参数和非线性插值的截面信息以线性插值的方式表示出来，使截面数据方便被使用。</a:t>
            </a:r>
            <a:endParaRPr lang="en-US" altLang="zh-CN" sz="1800" dirty="0"/>
          </a:p>
          <a:p>
            <a:pPr>
              <a:lnSpc>
                <a:spcPct val="150000"/>
              </a:lnSpc>
            </a:pPr>
            <a:endParaRPr lang="en-US" altLang="zh-CN" sz="1800" dirty="0"/>
          </a:p>
          <a:p>
            <a:pPr>
              <a:lnSpc>
                <a:spcPct val="150000"/>
              </a:lnSpc>
            </a:pPr>
            <a:r>
              <a:rPr lang="zh-CN" altLang="en-US" sz="1800" dirty="0">
                <a:solidFill>
                  <a:srgbClr val="FF0000"/>
                </a:solidFill>
              </a:rPr>
              <a:t>计算公式：</a:t>
            </a:r>
            <a:r>
              <a:rPr lang="zh-CN" altLang="en-US" sz="1800" dirty="0"/>
              <a:t>使用</a:t>
            </a:r>
            <a:r>
              <a:rPr lang="en-US" altLang="zh-CN" sz="1800" dirty="0"/>
              <a:t>R</a:t>
            </a:r>
            <a:r>
              <a:rPr lang="zh-CN" altLang="en-US" sz="1800" dirty="0"/>
              <a:t>矩阵理论公式，能够精确描述中子共振反应截面的经典理论。其中包括单能级布赖特</a:t>
            </a:r>
            <a:r>
              <a:rPr lang="en-US" altLang="zh-CN" sz="1800" dirty="0"/>
              <a:t>-</a:t>
            </a:r>
            <a:r>
              <a:rPr lang="zh-CN" altLang="en-US" sz="1800" dirty="0"/>
              <a:t>维格纳公式</a:t>
            </a:r>
            <a:r>
              <a:rPr lang="en-US" altLang="zh-CN" sz="1800" dirty="0"/>
              <a:t>(SLBW),</a:t>
            </a:r>
          </a:p>
          <a:p>
            <a:pPr>
              <a:lnSpc>
                <a:spcPct val="150000"/>
              </a:lnSpc>
            </a:pPr>
            <a:r>
              <a:rPr lang="zh-CN" altLang="en-US" sz="1800" dirty="0"/>
              <a:t>多能级布赖特</a:t>
            </a:r>
            <a:r>
              <a:rPr lang="en-US" altLang="zh-CN" sz="1800" dirty="0"/>
              <a:t>-</a:t>
            </a:r>
            <a:r>
              <a:rPr lang="zh-CN" altLang="en-US" sz="1800" dirty="0"/>
              <a:t>维格纳公式</a:t>
            </a:r>
            <a:r>
              <a:rPr lang="en-US" altLang="zh-CN" sz="1800" dirty="0"/>
              <a:t>(MLBW), Reich-Moore</a:t>
            </a:r>
            <a:r>
              <a:rPr lang="zh-CN" altLang="en-US" sz="1800" dirty="0"/>
              <a:t>公式等。</a:t>
            </a:r>
            <a:endParaRPr lang="en-US" altLang="zh-CN" dirty="0"/>
          </a:p>
          <a:p>
            <a:pPr marL="342900" indent="-342900">
              <a:buFont typeface="Wingdings" panose="05000000000000000000" pitchFamily="2" charset="2"/>
              <a:buChar char="Ø"/>
            </a:pPr>
            <a:endParaRPr lang="zh-CN" altLang="en-US" dirty="0"/>
          </a:p>
        </p:txBody>
      </p:sp>
      <p:pic>
        <p:nvPicPr>
          <p:cNvPr id="5" name="图片 4">
            <a:extLst>
              <a:ext uri="{FF2B5EF4-FFF2-40B4-BE49-F238E27FC236}">
                <a16:creationId xmlns:a16="http://schemas.microsoft.com/office/drawing/2014/main" id="{2DD6DEB7-6BB4-B531-1F9B-656333B1CBB5}"/>
              </a:ext>
            </a:extLst>
          </p:cNvPr>
          <p:cNvPicPr>
            <a:picLocks noChangeAspect="1"/>
          </p:cNvPicPr>
          <p:nvPr/>
        </p:nvPicPr>
        <p:blipFill>
          <a:blip r:embed="rId3"/>
          <a:stretch>
            <a:fillRect/>
          </a:stretch>
        </p:blipFill>
        <p:spPr>
          <a:xfrm>
            <a:off x="7683351" y="1773610"/>
            <a:ext cx="4352925" cy="3076575"/>
          </a:xfrm>
          <a:prstGeom prst="rect">
            <a:avLst/>
          </a:prstGeom>
        </p:spPr>
      </p:pic>
      <p:sp>
        <p:nvSpPr>
          <p:cNvPr id="3" name="文本框 2">
            <a:extLst>
              <a:ext uri="{FF2B5EF4-FFF2-40B4-BE49-F238E27FC236}">
                <a16:creationId xmlns:a16="http://schemas.microsoft.com/office/drawing/2014/main" id="{CA59D3E8-FFAE-4BCD-8F51-502460A4EBEE}"/>
              </a:ext>
            </a:extLst>
          </p:cNvPr>
          <p:cNvSpPr txBox="1"/>
          <p:nvPr/>
        </p:nvSpPr>
        <p:spPr>
          <a:xfrm>
            <a:off x="410545" y="963247"/>
            <a:ext cx="540060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共振区截面重造</a:t>
            </a:r>
            <a:endParaRPr lang="zh-CN" altLang="en-US" dirty="0"/>
          </a:p>
        </p:txBody>
      </p:sp>
      <p:sp>
        <p:nvSpPr>
          <p:cNvPr id="7" name="文本框 6">
            <a:extLst>
              <a:ext uri="{FF2B5EF4-FFF2-40B4-BE49-F238E27FC236}">
                <a16:creationId xmlns:a16="http://schemas.microsoft.com/office/drawing/2014/main" id="{E9E51DA1-9043-1E9A-A945-6A93C0735BE1}"/>
              </a:ext>
            </a:extLst>
          </p:cNvPr>
          <p:cNvSpPr txBox="1"/>
          <p:nvPr/>
        </p:nvSpPr>
        <p:spPr>
          <a:xfrm>
            <a:off x="7807585" y="5085978"/>
            <a:ext cx="4104456" cy="400110"/>
          </a:xfrm>
          <a:prstGeom prst="rect">
            <a:avLst/>
          </a:prstGeom>
          <a:noFill/>
        </p:spPr>
        <p:txBody>
          <a:bodyPr wrap="square" rtlCol="0">
            <a:spAutoFit/>
          </a:bodyPr>
          <a:lstStyle/>
          <a:p>
            <a:r>
              <a:rPr lang="zh-CN" altLang="en-US" sz="2000" dirty="0"/>
              <a:t>图</a:t>
            </a:r>
            <a:r>
              <a:rPr lang="en-US" altLang="zh-CN" sz="2000" dirty="0"/>
              <a:t>2.1 U235</a:t>
            </a:r>
            <a:r>
              <a:rPr lang="zh-CN" altLang="en-US" sz="2000" dirty="0"/>
              <a:t>总截面不同能区示意图</a:t>
            </a:r>
          </a:p>
        </p:txBody>
      </p:sp>
    </p:spTree>
    <p:extLst>
      <p:ext uri="{BB962C8B-B14F-4D97-AF65-F5344CB8AC3E}">
        <p14:creationId xmlns:p14="http://schemas.microsoft.com/office/powerpoint/2010/main" val="288216485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67322" y="454505"/>
            <a:ext cx="4464496"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2.2.1 </a:t>
            </a:r>
            <a:r>
              <a:rPr lang="zh-CN" altLang="en-US" b="1" dirty="0">
                <a:latin typeface="微软雅黑" panose="020B0503020204020204" pitchFamily="34" charset="-122"/>
                <a:ea typeface="微软雅黑" panose="020B0503020204020204" pitchFamily="34" charset="-122"/>
              </a:rPr>
              <a:t>共振区截面重造</a:t>
            </a:r>
          </a:p>
        </p:txBody>
      </p:sp>
      <p:sp>
        <p:nvSpPr>
          <p:cNvPr id="2" name="文本框 1">
            <a:extLst>
              <a:ext uri="{FF2B5EF4-FFF2-40B4-BE49-F238E27FC236}">
                <a16:creationId xmlns:a16="http://schemas.microsoft.com/office/drawing/2014/main" id="{19EFD4DB-9527-BE1E-2560-066968F74C41}"/>
              </a:ext>
            </a:extLst>
          </p:cNvPr>
          <p:cNvSpPr txBox="1"/>
          <p:nvPr/>
        </p:nvSpPr>
        <p:spPr>
          <a:xfrm>
            <a:off x="626567" y="981522"/>
            <a:ext cx="10225136" cy="206210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1800" b="1" dirty="0"/>
              <a:t>SLBW</a:t>
            </a:r>
            <a:r>
              <a:rPr lang="zh-CN" altLang="en-US" sz="1800" dirty="0"/>
              <a:t>：能够描述能级间距大于共振峰跨度的共振截面，该公式忽略了能级间的干涉效应。</a:t>
            </a:r>
            <a:endParaRPr lang="en-US" altLang="zh-CN" sz="1800" dirty="0"/>
          </a:p>
          <a:p>
            <a:pPr marL="342900" indent="-342900">
              <a:lnSpc>
                <a:spcPct val="150000"/>
              </a:lnSpc>
              <a:buFont typeface="Wingdings" panose="05000000000000000000" pitchFamily="2" charset="2"/>
              <a:buChar char="Ø"/>
            </a:pPr>
            <a:r>
              <a:rPr lang="en-US" altLang="zh-CN" sz="1800" b="1" dirty="0"/>
              <a:t>MLBW</a:t>
            </a:r>
            <a:r>
              <a:rPr lang="en-US" altLang="zh-CN" sz="1800" dirty="0"/>
              <a:t>: </a:t>
            </a:r>
            <a:r>
              <a:rPr lang="zh-CN" altLang="en-US" sz="1800" dirty="0"/>
              <a:t>能够描述非裂变核的具有能级叠加的共振截面，不能描写裂变反应道。</a:t>
            </a:r>
            <a:endParaRPr lang="en-US" altLang="zh-CN" sz="1800" dirty="0"/>
          </a:p>
          <a:p>
            <a:pPr marL="342900" indent="-342900">
              <a:lnSpc>
                <a:spcPct val="150000"/>
              </a:lnSpc>
              <a:buFont typeface="Wingdings" panose="05000000000000000000" pitchFamily="2" charset="2"/>
              <a:buChar char="Ø"/>
            </a:pPr>
            <a:r>
              <a:rPr lang="en-US" altLang="zh-CN" sz="1800" b="1" dirty="0"/>
              <a:t>Reich-Moore</a:t>
            </a:r>
            <a:r>
              <a:rPr lang="en-US" altLang="zh-CN" sz="1800" dirty="0"/>
              <a:t>: </a:t>
            </a:r>
            <a:r>
              <a:rPr lang="zh-CN" altLang="en-US" sz="1800" dirty="0"/>
              <a:t>能够描述裂变核多能级间弹性散射反应道间的干涉效应，应用范围广，但忽略了其他反应道间的干涉效应。</a:t>
            </a:r>
            <a:endParaRPr lang="en-US" altLang="zh-CN" sz="1800" dirty="0"/>
          </a:p>
          <a:p>
            <a:endParaRPr lang="en-US" altLang="zh-CN" sz="2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A27469E-81B1-BF56-4CEF-9925AF853487}"/>
                  </a:ext>
                </a:extLst>
              </p:cNvPr>
              <p:cNvSpPr txBox="1"/>
              <p:nvPr/>
            </p:nvSpPr>
            <p:spPr>
              <a:xfrm>
                <a:off x="656859" y="3042046"/>
                <a:ext cx="10085863" cy="3132204"/>
              </a:xfrm>
              <a:prstGeom prst="rect">
                <a:avLst/>
              </a:prstGeom>
              <a:noFill/>
            </p:spPr>
            <p:txBody>
              <a:bodyPr wrap="square" rtlCol="0">
                <a:spAutoFit/>
              </a:bodyPr>
              <a:lstStyle/>
              <a:p>
                <a:pPr>
                  <a:lnSpc>
                    <a:spcPct val="150000"/>
                  </a:lnSpc>
                </a:pPr>
                <a:r>
                  <a:rPr lang="zh-CN" altLang="en-US" sz="1800" dirty="0"/>
                  <a:t>以</a:t>
                </a:r>
                <a:r>
                  <a:rPr lang="en-US" altLang="zh-CN" sz="1800" dirty="0"/>
                  <a:t>SLBW</a:t>
                </a:r>
                <a:r>
                  <a:rPr lang="zh-CN" altLang="en-US" sz="1800" dirty="0"/>
                  <a:t>公式为例：</a:t>
                </a:r>
                <a:endParaRPr lang="en-US" altLang="zh-CN" sz="18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a:rPr lang="en-US" altLang="zh-CN" sz="1800" b="0" i="1" smtClean="0">
                              <a:latin typeface="Cambria Math" panose="02040503050406030204" pitchFamily="18" charset="0"/>
                            </a:rPr>
                            <m:t>𝑥</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𝜎</m:t>
                          </m:r>
                        </m:e>
                        <m:sub>
                          <m:r>
                            <a:rPr lang="en-US" altLang="zh-CN" sz="1800" b="0" i="1" smtClean="0">
                              <a:latin typeface="Cambria Math" panose="02040503050406030204" pitchFamily="18" charset="0"/>
                            </a:rPr>
                            <m:t>0</m:t>
                          </m:r>
                        </m:sub>
                      </m:sSub>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m:rPr>
                                  <m:sty m:val="p"/>
                                </m:rPr>
                                <a:rPr lang="el-GR" altLang="zh-CN" sz="1800" b="0" i="1" smtClean="0">
                                  <a:latin typeface="Cambria Math" panose="02040503050406030204" pitchFamily="18" charset="0"/>
                                  <a:ea typeface="Cambria Math" panose="02040503050406030204" pitchFamily="18" charset="0"/>
                                </a:rPr>
                                <m:t>Γ</m:t>
                              </m:r>
                            </m:e>
                            <m:sub>
                              <m:r>
                                <a:rPr lang="en-US" altLang="zh-CN" sz="1800" b="0" i="1" smtClean="0">
                                  <a:latin typeface="Cambria Math" panose="02040503050406030204" pitchFamily="18" charset="0"/>
                                </a:rPr>
                                <m:t>𝑥</m:t>
                              </m:r>
                            </m:sub>
                          </m:sSub>
                        </m:num>
                        <m:den>
                          <m:r>
                            <m:rPr>
                              <m:sty m:val="p"/>
                            </m:rPr>
                            <a:rPr lang="el-GR" altLang="zh-CN" sz="1800" b="0" i="1" smtClean="0">
                              <a:latin typeface="Cambria Math" panose="02040503050406030204" pitchFamily="18" charset="0"/>
                              <a:ea typeface="Cambria Math" panose="02040503050406030204" pitchFamily="18" charset="0"/>
                            </a:rPr>
                            <m:t>Γ</m:t>
                          </m:r>
                        </m:den>
                      </m:f>
                      <m:rad>
                        <m:radPr>
                          <m:degHide m:val="on"/>
                          <m:ctrlPr>
                            <a:rPr lang="en-US" altLang="zh-CN" sz="1800" b="0" i="1" smtClean="0">
                              <a:latin typeface="Cambria Math" panose="02040503050406030204" pitchFamily="18" charset="0"/>
                            </a:rPr>
                          </m:ctrlPr>
                        </m:radPr>
                        <m:deg/>
                        <m:e>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𝑟</m:t>
                                  </m:r>
                                </m:sub>
                              </m:sSub>
                            </m:num>
                            <m:den>
                              <m:r>
                                <a:rPr lang="en-US" altLang="zh-CN" sz="1800" b="0" i="1" smtClean="0">
                                  <a:latin typeface="Cambria Math" panose="02040503050406030204" pitchFamily="18" charset="0"/>
                                </a:rPr>
                                <m:t>𝐸</m:t>
                              </m:r>
                            </m:den>
                          </m:f>
                        </m:e>
                      </m:rad>
                      <m:f>
                        <m:fPr>
                          <m:ctrlPr>
                            <a:rPr lang="en-US" altLang="zh-CN" sz="1800" b="0" i="1" smtClean="0">
                              <a:latin typeface="Cambria Math" panose="02040503050406030204" pitchFamily="18" charset="0"/>
                            </a:rPr>
                          </m:ctrlPr>
                        </m:fPr>
                        <m:num>
                          <m:sSup>
                            <m:sSupPr>
                              <m:ctrlPr>
                                <a:rPr lang="en-US" altLang="zh-CN" sz="1800" b="0" i="1" smtClean="0">
                                  <a:latin typeface="Cambria Math" panose="02040503050406030204" pitchFamily="18" charset="0"/>
                                </a:rPr>
                              </m:ctrlPr>
                            </m:sSupPr>
                            <m:e>
                              <m:r>
                                <m:rPr>
                                  <m:sty m:val="p"/>
                                </m:rPr>
                                <a:rPr lang="el-GR" altLang="zh-CN" sz="1800" b="0" i="1" smtClean="0">
                                  <a:latin typeface="Cambria Math" panose="02040503050406030204" pitchFamily="18" charset="0"/>
                                  <a:ea typeface="Cambria Math" panose="02040503050406030204" pitchFamily="18" charset="0"/>
                                </a:rPr>
                                <m:t>Γ</m:t>
                              </m:r>
                            </m:e>
                            <m:sup>
                              <m:r>
                                <a:rPr lang="en-US" altLang="zh-CN" sz="1800" b="0" i="1" smtClean="0">
                                  <a:latin typeface="Cambria Math" panose="02040503050406030204" pitchFamily="18" charset="0"/>
                                </a:rPr>
                                <m:t>2</m:t>
                              </m:r>
                            </m:sup>
                          </m:sSup>
                        </m:num>
                        <m:den>
                          <m:r>
                            <a:rPr lang="en-US" altLang="zh-CN" sz="1800" b="0" i="1" smtClean="0">
                              <a:latin typeface="Cambria Math" panose="02040503050406030204" pitchFamily="18" charset="0"/>
                            </a:rPr>
                            <m:t>4</m:t>
                          </m:r>
                          <m:sSup>
                            <m:sSupPr>
                              <m:ctrlPr>
                                <a:rPr lang="en-US" altLang="zh-CN" sz="1800" b="0" i="1" smtClean="0">
                                  <a:latin typeface="Cambria Math" panose="02040503050406030204" pitchFamily="18" charset="0"/>
                                </a:rPr>
                              </m:ctrlPr>
                            </m:sSupPr>
                            <m:e>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𝑟</m:t>
                                  </m:r>
                                </m:sub>
                              </m:sSub>
                              <m:r>
                                <a:rPr lang="en-US" altLang="zh-CN" sz="1800" i="1">
                                  <a:latin typeface="Cambria Math" panose="02040503050406030204" pitchFamily="18" charset="0"/>
                                </a:rPr>
                                <m:t>)</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m:rPr>
                                  <m:sty m:val="p"/>
                                </m:rPr>
                                <a:rPr lang="el-GR" altLang="zh-CN" sz="1800" i="1">
                                  <a:latin typeface="Cambria Math" panose="02040503050406030204" pitchFamily="18" charset="0"/>
                                  <a:ea typeface="Cambria Math" panose="02040503050406030204" pitchFamily="18" charset="0"/>
                                </a:rPr>
                                <m:t>Γ</m:t>
                              </m:r>
                            </m:e>
                            <m:sup>
                              <m:r>
                                <a:rPr lang="en-US" altLang="zh-CN" sz="1800" b="0" i="1" smtClean="0">
                                  <a:latin typeface="Cambria Math" panose="02040503050406030204" pitchFamily="18" charset="0"/>
                                </a:rPr>
                                <m:t>2</m:t>
                              </m:r>
                            </m:sup>
                          </m:sSup>
                        </m:den>
                      </m:f>
                    </m:oMath>
                  </m:oMathPara>
                </a14:m>
                <a:endParaRPr lang="en-US" altLang="zh-CN" sz="1800" dirty="0"/>
              </a:p>
              <a:p>
                <a:pPr>
                  <a:lnSpc>
                    <a:spcPct val="150000"/>
                  </a:lnSpc>
                </a:pPr>
                <a:r>
                  <a:rPr lang="zh-CN" altLang="en-US" sz="1800" dirty="0"/>
                  <a:t>式中：</a:t>
                </a:r>
                <a14:m>
                  <m:oMath xmlns:m="http://schemas.openxmlformats.org/officeDocument/2006/math">
                    <m:r>
                      <m:rPr>
                        <m:sty m:val="p"/>
                      </m:rPr>
                      <a:rPr lang="el-GR" altLang="zh-CN" sz="1800" i="1" smtClean="0">
                        <a:latin typeface="Cambria Math" panose="02040503050406030204" pitchFamily="18" charset="0"/>
                        <a:ea typeface="Cambria Math" panose="02040503050406030204" pitchFamily="18" charset="0"/>
                      </a:rPr>
                      <m:t>Γ</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Γ</m:t>
                        </m:r>
                      </m:e>
                      <m:sub>
                        <m:r>
                          <a:rPr lang="en-US" altLang="zh-CN" sz="1800" b="0" i="1" smtClean="0">
                            <a:latin typeface="Cambria Math" panose="02040503050406030204" pitchFamily="18" charset="0"/>
                            <a:ea typeface="Cambria Math" panose="02040503050406030204" pitchFamily="18" charset="0"/>
                          </a:rPr>
                          <m:t>𝑛</m:t>
                        </m:r>
                      </m:sub>
                    </m:sSub>
                    <m:r>
                      <a:rPr lang="en-US" altLang="zh-CN" sz="1800" i="1" smtClean="0">
                        <a:latin typeface="Cambria Math" panose="02040503050406030204" pitchFamily="18" charset="0"/>
                      </a:rPr>
                      <m:t>+</m:t>
                    </m:r>
                    <m:nary>
                      <m:naryPr>
                        <m:chr m:val="∑"/>
                        <m:supHide m:val="on"/>
                        <m:ctrlPr>
                          <a:rPr lang="en-US" altLang="zh-CN" sz="180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𝑥</m:t>
                        </m:r>
                      </m:sub>
                      <m:sup/>
                      <m:e>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Γ</m:t>
                            </m:r>
                          </m:e>
                          <m:sub>
                            <m:r>
                              <a:rPr lang="en-US" altLang="zh-CN" sz="1800" i="1">
                                <a:latin typeface="Cambria Math" panose="02040503050406030204" pitchFamily="18" charset="0"/>
                              </a:rPr>
                              <m:t>𝑥</m:t>
                            </m:r>
                          </m:sub>
                        </m:sSub>
                      </m:e>
                    </m:nary>
                  </m:oMath>
                </a14:m>
                <a:r>
                  <a:rPr lang="zh-CN" altLang="en-US" sz="1800" dirty="0"/>
                  <a:t> </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0</m:t>
                        </m:r>
                      </m:sub>
                    </m:sSub>
                    <m:r>
                      <a:rPr lang="en-US" altLang="zh-CN" sz="1800" b="0" i="1" smtClean="0">
                        <a:latin typeface="Cambria Math" panose="02040503050406030204" pitchFamily="18" charset="0"/>
                      </a:rPr>
                      <m:t>=4</m:t>
                    </m:r>
                    <m:r>
                      <a:rPr lang="zh-CN" altLang="en-US" sz="1800" b="0" i="1" smtClean="0">
                        <a:latin typeface="Cambria Math" panose="02040503050406030204" pitchFamily="18" charset="0"/>
                      </a:rPr>
                      <m:t>𝜋</m:t>
                    </m:r>
                    <m:sSup>
                      <m:sSupPr>
                        <m:ctrlPr>
                          <a:rPr lang="en-US" altLang="zh-CN" sz="1800" b="0" i="1" smtClean="0">
                            <a:latin typeface="Cambria Math" panose="02040503050406030204" pitchFamily="18" charset="0"/>
                          </a:rPr>
                        </m:ctrlPr>
                      </m:sSupPr>
                      <m:e>
                        <m:acc>
                          <m:accPr>
                            <m:chr m:val="̅"/>
                            <m:ctrlPr>
                              <a:rPr lang="en-US" altLang="zh-CN" sz="1800" b="0" i="1" smtClean="0">
                                <a:latin typeface="Cambria Math" panose="02040503050406030204" pitchFamily="18" charset="0"/>
                              </a:rPr>
                            </m:ctrlPr>
                          </m:accPr>
                          <m:e>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𝜆</m:t>
                                </m:r>
                              </m:e>
                              <m:sub>
                                <m:r>
                                  <a:rPr lang="en-US" altLang="zh-CN" sz="1800" b="0" i="1" smtClean="0">
                                    <a:latin typeface="Cambria Math" panose="02040503050406030204" pitchFamily="18" charset="0"/>
                                  </a:rPr>
                                  <m:t>0</m:t>
                                </m:r>
                              </m:sub>
                            </m:sSub>
                          </m:e>
                        </m:acc>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𝑔</m:t>
                    </m:r>
                    <m:f>
                      <m:fPr>
                        <m:ctrlPr>
                          <a:rPr lang="en-US" altLang="zh-CN" sz="1800" i="1">
                            <a:latin typeface="Cambria Math" panose="02040503050406030204" pitchFamily="18" charset="0"/>
                          </a:rPr>
                        </m:ctrlPr>
                      </m:fPr>
                      <m:num>
                        <m:sSub>
                          <m:sSubPr>
                            <m:ctrlPr>
                              <a:rPr lang="en-US" altLang="zh-CN" sz="1800" i="1" smtClean="0">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Γ</m:t>
                            </m:r>
                          </m:e>
                          <m:sub>
                            <m:r>
                              <a:rPr lang="en-US" altLang="zh-CN" sz="1800" b="0" i="1" smtClean="0">
                                <a:latin typeface="Cambria Math" panose="02040503050406030204" pitchFamily="18" charset="0"/>
                                <a:ea typeface="Cambria Math" panose="02040503050406030204" pitchFamily="18" charset="0"/>
                              </a:rPr>
                              <m:t>𝑛</m:t>
                            </m:r>
                          </m:sub>
                        </m:sSub>
                      </m:num>
                      <m:den>
                        <m:r>
                          <m:rPr>
                            <m:sty m:val="p"/>
                          </m:rPr>
                          <a:rPr lang="el-GR" altLang="zh-CN" sz="1800" i="1">
                            <a:latin typeface="Cambria Math" panose="02040503050406030204" pitchFamily="18" charset="0"/>
                            <a:ea typeface="Cambria Math" panose="02040503050406030204" pitchFamily="18" charset="0"/>
                          </a:rPr>
                          <m:t>Γ</m:t>
                        </m:r>
                      </m:den>
                    </m:f>
                  </m:oMath>
                </a14:m>
                <a:endParaRPr lang="en-US" altLang="zh-CN" sz="1800" dirty="0">
                  <a:ea typeface="Cambria Math" panose="02040503050406030204" pitchFamily="18" charset="0"/>
                </a:endParaRPr>
              </a:p>
              <a:p>
                <a:pPr>
                  <a:lnSpc>
                    <a:spcPct val="150000"/>
                  </a:lnSpc>
                </a:pPr>
                <a:r>
                  <a:rPr lang="zh-CN" altLang="en-US" sz="1800" dirty="0"/>
                  <a:t>其中：</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𝑥</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r>
                      <a:rPr lang="zh-CN" altLang="en-US" sz="1800" i="1" smtClean="0">
                        <a:latin typeface="Cambria Math" panose="02040503050406030204" pitchFamily="18" charset="0"/>
                      </a:rPr>
                      <m:t>表示</m:t>
                    </m:r>
                  </m:oMath>
                </a14:m>
                <a:r>
                  <a:rPr lang="zh-CN" altLang="en-US" sz="1800" dirty="0">
                    <a:ea typeface="Cambria Math" panose="02040503050406030204" pitchFamily="18" charset="0"/>
                  </a:rPr>
                  <a:t>发生</a:t>
                </a:r>
                <a14:m>
                  <m:oMath xmlns:m="http://schemas.openxmlformats.org/officeDocument/2006/math">
                    <m:r>
                      <a:rPr lang="en-US" altLang="zh-CN" sz="1800" b="0" i="1" dirty="0" smtClean="0">
                        <a:latin typeface="Cambria Math" panose="02040503050406030204" pitchFamily="18" charset="0"/>
                        <a:ea typeface="Cambria Math" panose="02040503050406030204" pitchFamily="18" charset="0"/>
                      </a:rPr>
                      <m:t>𝑥</m:t>
                    </m:r>
                    <m:r>
                      <a:rPr lang="zh-CN" altLang="en-US" sz="1800" i="1" dirty="0">
                        <a:latin typeface="Cambria Math" panose="02040503050406030204" pitchFamily="18" charset="0"/>
                        <a:ea typeface="Cambria Math" panose="02040503050406030204" pitchFamily="18" charset="0"/>
                      </a:rPr>
                      <m:t>反应</m:t>
                    </m:r>
                  </m:oMath>
                </a14:m>
                <a:r>
                  <a:rPr lang="zh-CN" altLang="en-US" sz="1800" dirty="0">
                    <a:ea typeface="Cambria Math" panose="02040503050406030204" pitchFamily="18" charset="0"/>
                  </a:rPr>
                  <a:t>的截面，</a:t>
                </a:r>
                <a:r>
                  <a:rPr lang="el-GR" altLang="zh-CN" sz="1800" dirty="0">
                    <a:ea typeface="Cambria Math" panose="02040503050406030204" pitchFamily="18" charset="0"/>
                  </a:rPr>
                  <a:t> </a:t>
                </a:r>
                <a14:m>
                  <m:oMath xmlns:m="http://schemas.openxmlformats.org/officeDocument/2006/math">
                    <m:r>
                      <m:rPr>
                        <m:sty m:val="p"/>
                      </m:rPr>
                      <a:rPr lang="el-GR" altLang="zh-CN" sz="1800" i="1">
                        <a:latin typeface="Cambria Math" panose="02040503050406030204" pitchFamily="18" charset="0"/>
                        <a:ea typeface="Cambria Math" panose="02040503050406030204" pitchFamily="18" charset="0"/>
                      </a:rPr>
                      <m:t>Γ</m:t>
                    </m:r>
                    <m:r>
                      <a:rPr lang="en-US" altLang="zh-CN" sz="1800" b="0" i="0" smtClean="0">
                        <a:latin typeface="Cambria Math" panose="02040503050406030204" pitchFamily="18" charset="0"/>
                        <a:ea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Γ</m:t>
                        </m:r>
                      </m:e>
                      <m:sub>
                        <m:r>
                          <a:rPr lang="en-US" altLang="zh-CN" sz="1800" i="1">
                            <a:latin typeface="Cambria Math" panose="02040503050406030204" pitchFamily="18" charset="0"/>
                            <a:ea typeface="Cambria Math" panose="02040503050406030204" pitchFamily="18" charset="0"/>
                          </a:rPr>
                          <m:t>𝑛</m:t>
                        </m:r>
                      </m:sub>
                    </m:sSub>
                    <m:r>
                      <a:rPr lang="en-US" altLang="zh-CN" sz="1800" b="0" i="0"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Γ</m:t>
                        </m:r>
                      </m:e>
                      <m:sub>
                        <m:r>
                          <a:rPr lang="en-US" altLang="zh-CN" sz="1800" i="1">
                            <a:latin typeface="Cambria Math" panose="02040503050406030204" pitchFamily="18" charset="0"/>
                          </a:rPr>
                          <m:t>𝑥</m:t>
                        </m:r>
                      </m:sub>
                    </m:sSub>
                  </m:oMath>
                </a14:m>
                <a:r>
                  <a:rPr lang="zh-CN" altLang="en-US" sz="1800" dirty="0"/>
                  <a:t>分别为总宽度、中子宽度、该反应宽度，</a:t>
                </a:r>
                <a:r>
                  <a:rPr lang="en-US" altLang="zh-CN" sz="1800" dirty="0"/>
                  <a:t> </a:t>
                </a:r>
                <a14:m>
                  <m:oMath xmlns:m="http://schemas.openxmlformats.org/officeDocument/2006/math">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𝜆</m:t>
                            </m:r>
                          </m:e>
                          <m:sub>
                            <m:r>
                              <a:rPr lang="en-US" altLang="zh-CN" sz="1800" i="1">
                                <a:latin typeface="Cambria Math" panose="02040503050406030204" pitchFamily="18" charset="0"/>
                              </a:rPr>
                              <m:t>0</m:t>
                            </m:r>
                          </m:sub>
                        </m:sSub>
                      </m:e>
                    </m:acc>
                  </m:oMath>
                </a14:m>
                <a:r>
                  <a:rPr lang="zh-CN" altLang="en-US" sz="1800" dirty="0"/>
                  <a:t>为约化波长，</a:t>
                </a:r>
                <a:r>
                  <a:rPr lang="en-US" altLang="zh-CN" sz="1800" dirty="0"/>
                  <a:t> </a:t>
                </a:r>
                <a14:m>
                  <m:oMath xmlns:m="http://schemas.openxmlformats.org/officeDocument/2006/math">
                    <m:r>
                      <a:rPr lang="en-US" altLang="zh-CN" sz="1800" i="1">
                        <a:latin typeface="Cambria Math" panose="02040503050406030204" pitchFamily="18" charset="0"/>
                      </a:rPr>
                      <m:t>𝑔</m:t>
                    </m:r>
                  </m:oMath>
                </a14:m>
                <a:r>
                  <a:rPr lang="zh-CN" altLang="en-US" sz="1800" dirty="0"/>
                  <a:t>为统计因子。</a:t>
                </a:r>
              </a:p>
            </p:txBody>
          </p:sp>
        </mc:Choice>
        <mc:Fallback xmlns="">
          <p:sp>
            <p:nvSpPr>
              <p:cNvPr id="5" name="文本框 4">
                <a:extLst>
                  <a:ext uri="{FF2B5EF4-FFF2-40B4-BE49-F238E27FC236}">
                    <a16:creationId xmlns:a16="http://schemas.microsoft.com/office/drawing/2014/main" id="{5A27469E-81B1-BF56-4CEF-9925AF853487}"/>
                  </a:ext>
                </a:extLst>
              </p:cNvPr>
              <p:cNvSpPr txBox="1">
                <a:spLocks noRot="1" noChangeAspect="1" noMove="1" noResize="1" noEditPoints="1" noAdjustHandles="1" noChangeArrowheads="1" noChangeShapeType="1" noTextEdit="1"/>
              </p:cNvSpPr>
              <p:nvPr/>
            </p:nvSpPr>
            <p:spPr>
              <a:xfrm>
                <a:off x="656859" y="3042046"/>
                <a:ext cx="10085863" cy="3132204"/>
              </a:xfrm>
              <a:prstGeom prst="rect">
                <a:avLst/>
              </a:prstGeom>
              <a:blipFill>
                <a:blip r:embed="rId3"/>
                <a:stretch>
                  <a:fillRect l="-544" b="-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569424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43876" y="477466"/>
            <a:ext cx="4464496"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2.2.1 </a:t>
            </a:r>
            <a:r>
              <a:rPr lang="zh-CN" altLang="en-US" b="1" dirty="0">
                <a:latin typeface="微软雅黑" panose="020B0503020204020204" pitchFamily="34" charset="-122"/>
                <a:ea typeface="微软雅黑" panose="020B0503020204020204" pitchFamily="34" charset="-122"/>
              </a:rPr>
              <a:t>共振区截面重造</a:t>
            </a:r>
          </a:p>
        </p:txBody>
      </p:sp>
      <p:sp>
        <p:nvSpPr>
          <p:cNvPr id="3" name="文本框 2">
            <a:extLst>
              <a:ext uri="{FF2B5EF4-FFF2-40B4-BE49-F238E27FC236}">
                <a16:creationId xmlns:a16="http://schemas.microsoft.com/office/drawing/2014/main" id="{41813CF0-C49B-F2A8-EA0E-7DF12F080126}"/>
              </a:ext>
            </a:extLst>
          </p:cNvPr>
          <p:cNvSpPr txBox="1"/>
          <p:nvPr/>
        </p:nvSpPr>
        <p:spPr>
          <a:xfrm>
            <a:off x="643876" y="1341562"/>
            <a:ext cx="9919795" cy="3724096"/>
          </a:xfrm>
          <a:prstGeom prst="rect">
            <a:avLst/>
          </a:prstGeom>
          <a:noFill/>
        </p:spPr>
        <p:txBody>
          <a:bodyPr wrap="square" rtlCol="0">
            <a:spAutoFit/>
          </a:bodyPr>
          <a:lstStyle/>
          <a:p>
            <a:pPr>
              <a:lnSpc>
                <a:spcPct val="150000"/>
              </a:lnSpc>
            </a:pPr>
            <a:r>
              <a:rPr lang="zh-CN" altLang="en-US" sz="1800" dirty="0">
                <a:solidFill>
                  <a:srgbClr val="FF0000"/>
                </a:solidFill>
              </a:rPr>
              <a:t>计算方法：</a:t>
            </a:r>
            <a:endParaRPr lang="en-US" altLang="zh-CN" sz="1800" dirty="0">
              <a:solidFill>
                <a:srgbClr val="FF0000"/>
              </a:solidFill>
            </a:endParaRPr>
          </a:p>
          <a:p>
            <a:pPr marL="285750" indent="-285750">
              <a:lnSpc>
                <a:spcPct val="150000"/>
              </a:lnSpc>
              <a:buFont typeface="Wingdings" panose="05000000000000000000" pitchFamily="2" charset="2"/>
              <a:buChar char="Ø"/>
            </a:pPr>
            <a:r>
              <a:rPr lang="zh-CN" altLang="en-US" sz="1800" dirty="0"/>
              <a:t>首先将一个核素所有的反应道的能量点从小到大添加到链表中，生成初始的能量框架。</a:t>
            </a:r>
            <a:endParaRPr lang="en-US" altLang="zh-CN" sz="1800" dirty="0"/>
          </a:p>
          <a:p>
            <a:pPr marL="285750" indent="-285750">
              <a:lnSpc>
                <a:spcPct val="150000"/>
              </a:lnSpc>
              <a:buFont typeface="Wingdings" panose="05000000000000000000" pitchFamily="2" charset="2"/>
              <a:buChar char="Ø"/>
            </a:pPr>
            <a:r>
              <a:rPr lang="zh-CN" altLang="en-US" sz="1800" dirty="0"/>
              <a:t>然后以每两个能量点为一个区间，采用倒栈算法进行线性插值，直到所有的区间都能以线性插值的方式表示。</a:t>
            </a:r>
            <a:endParaRPr lang="en-US" altLang="zh-CN" sz="1800" dirty="0"/>
          </a:p>
          <a:p>
            <a:pPr marL="285750" indent="-285750">
              <a:lnSpc>
                <a:spcPct val="150000"/>
              </a:lnSpc>
              <a:buFont typeface="Wingdings" panose="05000000000000000000" pitchFamily="2" charset="2"/>
              <a:buChar char="Ø"/>
            </a:pPr>
            <a:r>
              <a:rPr lang="zh-CN" altLang="en-US" sz="1800" dirty="0"/>
              <a:t>线性化之后，得到了一个初始的能量框架，在此框架上，处理共振区数据。</a:t>
            </a:r>
            <a:endParaRPr lang="en-US" altLang="zh-CN" sz="1800" dirty="0"/>
          </a:p>
          <a:p>
            <a:pPr marL="285750" indent="-285750">
              <a:lnSpc>
                <a:spcPct val="150000"/>
              </a:lnSpc>
              <a:buFont typeface="Wingdings" panose="05000000000000000000" pitchFamily="2" charset="2"/>
              <a:buChar char="Ø"/>
            </a:pPr>
            <a:r>
              <a:rPr lang="zh-CN" altLang="en-US" sz="1800" dirty="0"/>
              <a:t>根据给出的共振参数和计算公式，计算出共振区的吸收、裂变、散射截面和总截面。</a:t>
            </a:r>
            <a:endParaRPr lang="en-US" altLang="zh-CN" sz="1800" dirty="0"/>
          </a:p>
          <a:p>
            <a:pPr marL="285750" indent="-285750">
              <a:lnSpc>
                <a:spcPct val="150000"/>
              </a:lnSpc>
              <a:buFont typeface="Wingdings" panose="05000000000000000000" pitchFamily="2" charset="2"/>
              <a:buChar char="Ø"/>
            </a:pPr>
            <a:r>
              <a:rPr lang="zh-CN" altLang="en-US" sz="1800" dirty="0"/>
              <a:t>将计算后的共振区数据有序插入能量框架中。</a:t>
            </a:r>
            <a:endParaRPr lang="en-US" altLang="zh-CN" sz="1800" dirty="0"/>
          </a:p>
          <a:p>
            <a:pPr marL="285750" indent="-285750">
              <a:lnSpc>
                <a:spcPct val="150000"/>
              </a:lnSpc>
              <a:buFont typeface="Wingdings" panose="05000000000000000000" pitchFamily="2" charset="2"/>
              <a:buChar char="Ø"/>
            </a:pPr>
            <a:r>
              <a:rPr lang="zh-CN" altLang="en-US" sz="1800" dirty="0"/>
              <a:t>最终重造后的能量和截面写入每个反应道，供之后的计算使用。</a:t>
            </a:r>
            <a:endParaRPr lang="en-US" altLang="zh-CN" sz="1800" dirty="0"/>
          </a:p>
          <a:p>
            <a:pPr marL="457200" indent="-457200">
              <a:buFont typeface="+mj-lt"/>
              <a:buAutoNum type="arabicPeriod"/>
            </a:pPr>
            <a:endParaRPr lang="zh-CN" altLang="en-US" sz="2000" dirty="0"/>
          </a:p>
        </p:txBody>
      </p:sp>
    </p:spTree>
    <p:extLst>
      <p:ext uri="{BB962C8B-B14F-4D97-AF65-F5344CB8AC3E}">
        <p14:creationId xmlns:p14="http://schemas.microsoft.com/office/powerpoint/2010/main" val="260706697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2.2.1 </a:t>
            </a:r>
            <a:r>
              <a:rPr lang="zh-CN" altLang="en-US" b="1" dirty="0">
                <a:latin typeface="微软雅黑" panose="020B0503020204020204" pitchFamily="34" charset="-122"/>
                <a:ea typeface="微软雅黑" panose="020B0503020204020204" pitchFamily="34" charset="-122"/>
              </a:rPr>
              <a:t>共振区重造处理方法</a:t>
            </a:r>
          </a:p>
        </p:txBody>
      </p:sp>
      <p:sp>
        <p:nvSpPr>
          <p:cNvPr id="5" name="文本框 4">
            <a:extLst>
              <a:ext uri="{FF2B5EF4-FFF2-40B4-BE49-F238E27FC236}">
                <a16:creationId xmlns:a16="http://schemas.microsoft.com/office/drawing/2014/main" id="{AE95D916-269C-C6BC-C14A-7C96CB1E954F}"/>
              </a:ext>
            </a:extLst>
          </p:cNvPr>
          <p:cNvSpPr txBox="1"/>
          <p:nvPr/>
        </p:nvSpPr>
        <p:spPr>
          <a:xfrm>
            <a:off x="914599" y="1089593"/>
            <a:ext cx="4032448" cy="400110"/>
          </a:xfrm>
          <a:prstGeom prst="rect">
            <a:avLst/>
          </a:prstGeom>
          <a:noFill/>
        </p:spPr>
        <p:txBody>
          <a:bodyPr wrap="square" rtlCol="0">
            <a:spAutoFit/>
          </a:bodyPr>
          <a:lstStyle/>
          <a:p>
            <a:r>
              <a:rPr lang="zh-CN" altLang="en-US" sz="2000" dirty="0">
                <a:solidFill>
                  <a:srgbClr val="FF0000"/>
                </a:solidFill>
                <a:latin typeface="+mn-ea"/>
              </a:rPr>
              <a:t>倒栈算法</a:t>
            </a:r>
          </a:p>
        </p:txBody>
      </p:sp>
      <p:pic>
        <p:nvPicPr>
          <p:cNvPr id="8" name="图片 7">
            <a:extLst>
              <a:ext uri="{FF2B5EF4-FFF2-40B4-BE49-F238E27FC236}">
                <a16:creationId xmlns:a16="http://schemas.microsoft.com/office/drawing/2014/main" id="{93A0F916-1799-E67E-815F-7CA01A949D89}"/>
              </a:ext>
            </a:extLst>
          </p:cNvPr>
          <p:cNvPicPr>
            <a:picLocks noChangeAspect="1"/>
          </p:cNvPicPr>
          <p:nvPr/>
        </p:nvPicPr>
        <p:blipFill>
          <a:blip r:embed="rId3"/>
          <a:stretch>
            <a:fillRect/>
          </a:stretch>
        </p:blipFill>
        <p:spPr>
          <a:xfrm>
            <a:off x="6396973" y="1089593"/>
            <a:ext cx="5328592" cy="424847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B91C2DD-B873-DFE0-CD19-4E71C4BB93E3}"/>
                  </a:ext>
                </a:extLst>
              </p:cNvPr>
              <p:cNvSpPr txBox="1"/>
              <p:nvPr/>
            </p:nvSpPr>
            <p:spPr>
              <a:xfrm>
                <a:off x="592456" y="1590439"/>
                <a:ext cx="5184576" cy="447039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目的：</a:t>
                </a:r>
                <a:r>
                  <a:rPr lang="zh-CN" altLang="en-US" sz="2000" dirty="0">
                    <a:latin typeface="+mj-ea"/>
                    <a:ea typeface="+mj-ea"/>
                  </a:rPr>
                  <a:t>对通过共振参数计算出的截面或非线性插值得到的截面，进行线性化，使最终得到的都是</a:t>
                </a:r>
                <a:r>
                  <a:rPr lang="zh-CN" altLang="en-US" sz="2000" dirty="0">
                    <a:solidFill>
                      <a:srgbClr val="FF0000"/>
                    </a:solidFill>
                    <a:latin typeface="+mj-ea"/>
                    <a:ea typeface="+mj-ea"/>
                  </a:rPr>
                  <a:t>线性化的截面数据</a:t>
                </a:r>
                <a:r>
                  <a:rPr lang="zh-CN" altLang="en-US" sz="2000" dirty="0">
                    <a:latin typeface="+mj-ea"/>
                    <a:ea typeface="+mj-ea"/>
                  </a:rPr>
                  <a:t>。</a:t>
                </a:r>
                <a:endParaRPr lang="en-US" altLang="zh-CN" sz="2000" dirty="0">
                  <a:latin typeface="+mj-ea"/>
                  <a:ea typeface="+mj-ea"/>
                </a:endParaRPr>
              </a:p>
              <a:p>
                <a:endParaRPr lang="en-US" altLang="zh-CN" dirty="0">
                  <a:latin typeface="+mj-ea"/>
                  <a:ea typeface="+mj-ea"/>
                </a:endParaRPr>
              </a:p>
              <a:p>
                <a:pPr marL="342900" indent="-342900">
                  <a:buFont typeface="Wingdings" panose="05000000000000000000" pitchFamily="2" charset="2"/>
                  <a:buChar char="Ø"/>
                </a:pPr>
                <a:r>
                  <a:rPr lang="zh-CN" altLang="en-US" sz="2000" dirty="0"/>
                  <a:t>方法：如右图所示，横坐标为入射中子能量，纵坐标为截面值</a:t>
                </a:r>
                <a:r>
                  <a:rPr lang="en-US" altLang="zh-CN" sz="2000" dirty="0"/>
                  <a:t>,</a:t>
                </a:r>
                <a:r>
                  <a:rPr lang="zh-CN" altLang="en-US" sz="2000" dirty="0"/>
                  <a:t> </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zh-CN" altLang="en-US" sz="2000" dirty="0"/>
                  <a:t>为真实截面值，</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𝑓</m:t>
                        </m:r>
                      </m:e>
                    </m:acc>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m:t>
                        </m:r>
                      </m:e>
                    </m:d>
                    <m:r>
                      <a:rPr lang="zh-CN" altLang="en-US" sz="2000" i="1">
                        <a:latin typeface="Cambria Math" panose="02040503050406030204" pitchFamily="18" charset="0"/>
                      </a:rPr>
                      <m:t>为</m:t>
                    </m:r>
                  </m:oMath>
                </a14:m>
                <a:r>
                  <a:rPr lang="zh-CN" altLang="en-US" sz="2000" dirty="0"/>
                  <a:t>线性插值截面，比较两者的相对误差，如不满足收敛条件，则保留半分点，存入到堆栈中，与前一个能量点组成新的区间，继续插值；如果满足收敛条件，则处理完成，把插值能量点和截面存入能量框架；然后继续处理下一能量区间，直到所有的完成。</a:t>
                </a:r>
                <a:endParaRPr lang="en-US" altLang="zh-CN" sz="2000" dirty="0"/>
              </a:p>
              <a:p>
                <a:pPr marL="342900" indent="-342900">
                  <a:buFont typeface="Wingdings" panose="05000000000000000000" pitchFamily="2" charset="2"/>
                  <a:buChar char="Ø"/>
                </a:pPr>
                <a:endParaRPr lang="en-US" altLang="zh-CN" sz="2000" dirty="0"/>
              </a:p>
            </p:txBody>
          </p:sp>
        </mc:Choice>
        <mc:Fallback xmlns="">
          <p:sp>
            <p:nvSpPr>
              <p:cNvPr id="9" name="文本框 8">
                <a:extLst>
                  <a:ext uri="{FF2B5EF4-FFF2-40B4-BE49-F238E27FC236}">
                    <a16:creationId xmlns:a16="http://schemas.microsoft.com/office/drawing/2014/main" id="{5B91C2DD-B873-DFE0-CD19-4E71C4BB93E3}"/>
                  </a:ext>
                </a:extLst>
              </p:cNvPr>
              <p:cNvSpPr txBox="1">
                <a:spLocks noRot="1" noChangeAspect="1" noMove="1" noResize="1" noEditPoints="1" noAdjustHandles="1" noChangeArrowheads="1" noChangeShapeType="1" noTextEdit="1"/>
              </p:cNvSpPr>
              <p:nvPr/>
            </p:nvSpPr>
            <p:spPr>
              <a:xfrm>
                <a:off x="592456" y="1590439"/>
                <a:ext cx="5184576" cy="4470391"/>
              </a:xfrm>
              <a:prstGeom prst="rect">
                <a:avLst/>
              </a:prstGeom>
              <a:blipFill>
                <a:blip r:embed="rId4"/>
                <a:stretch>
                  <a:fillRect l="-1058" t="-819" r="-599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4DA87F8-3818-2FD6-7BEA-45794CA437FF}"/>
              </a:ext>
            </a:extLst>
          </p:cNvPr>
          <p:cNvSpPr txBox="1"/>
          <p:nvPr/>
        </p:nvSpPr>
        <p:spPr>
          <a:xfrm>
            <a:off x="7323311" y="5569940"/>
            <a:ext cx="4104456" cy="400110"/>
          </a:xfrm>
          <a:prstGeom prst="rect">
            <a:avLst/>
          </a:prstGeom>
          <a:noFill/>
        </p:spPr>
        <p:txBody>
          <a:bodyPr wrap="square" rtlCol="0">
            <a:spAutoFit/>
          </a:bodyPr>
          <a:lstStyle/>
          <a:p>
            <a:r>
              <a:rPr lang="zh-CN" altLang="en-US" sz="2000" dirty="0"/>
              <a:t>图</a:t>
            </a:r>
            <a:r>
              <a:rPr lang="en-US" altLang="zh-CN" sz="2000" dirty="0"/>
              <a:t>2.2 </a:t>
            </a:r>
            <a:r>
              <a:rPr lang="zh-CN" altLang="en-US" sz="2000" dirty="0"/>
              <a:t>倒栈重造线性化过程示意图</a:t>
            </a:r>
          </a:p>
        </p:txBody>
      </p:sp>
    </p:spTree>
    <p:extLst>
      <p:ext uri="{BB962C8B-B14F-4D97-AF65-F5344CB8AC3E}">
        <p14:creationId xmlns:p14="http://schemas.microsoft.com/office/powerpoint/2010/main" val="291064468"/>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2.2.2 </a:t>
            </a:r>
            <a:r>
              <a:rPr lang="zh-CN" altLang="en-US" b="1" dirty="0">
                <a:latin typeface="微软雅黑" panose="020B0503020204020204" pitchFamily="34" charset="-122"/>
                <a:ea typeface="微软雅黑" panose="020B0503020204020204" pitchFamily="34" charset="-122"/>
              </a:rPr>
              <a:t>不可分辨共振自屏处理</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5226A67-E4B7-E5EC-B0B0-E82DDB39E114}"/>
                  </a:ext>
                </a:extLst>
              </p:cNvPr>
              <p:cNvSpPr txBox="1"/>
              <p:nvPr/>
            </p:nvSpPr>
            <p:spPr>
              <a:xfrm>
                <a:off x="594493" y="909514"/>
                <a:ext cx="7016850" cy="5472973"/>
              </a:xfrm>
              <a:prstGeom prst="rect">
                <a:avLst/>
              </a:prstGeom>
              <a:noFill/>
            </p:spPr>
            <p:txBody>
              <a:bodyPr wrap="square" rtlCol="0">
                <a:spAutoFit/>
              </a:bodyPr>
              <a:lstStyle/>
              <a:p>
                <a:pPr>
                  <a:lnSpc>
                    <a:spcPct val="150000"/>
                  </a:lnSpc>
                </a:pPr>
                <a:r>
                  <a:rPr lang="zh-CN" altLang="en-US" sz="1800" dirty="0"/>
                  <a:t>不可分辨共振能区是指在实验中共振测量不可区分的能区。在该能区不可能准确定义共振反应截面，只能根据数据库给的共振宽度、能级间隔的均值以及分布函数计算平均值。</a:t>
                </a:r>
                <a:endParaRPr lang="en-US" altLang="zh-CN" sz="1800" dirty="0"/>
              </a:p>
              <a:p>
                <a:pPr>
                  <a:lnSpc>
                    <a:spcPct val="150000"/>
                  </a:lnSpc>
                </a:pPr>
                <a:endParaRPr lang="en-US" altLang="zh-CN" sz="1800" dirty="0"/>
              </a:p>
              <a:p>
                <a:pPr>
                  <a:lnSpc>
                    <a:spcPct val="150000"/>
                  </a:lnSpc>
                </a:pPr>
                <a:r>
                  <a:rPr lang="zh-CN" altLang="en-US" sz="1800" dirty="0">
                    <a:solidFill>
                      <a:srgbClr val="FF0000"/>
                    </a:solidFill>
                  </a:rPr>
                  <a:t>目的：</a:t>
                </a:r>
                <a:r>
                  <a:rPr lang="zh-CN" altLang="en-US" sz="1800" dirty="0"/>
                  <a:t>经过该处理可以获得不可分辨共振区的有效截面。</a:t>
                </a:r>
                <a:endParaRPr lang="en-US" altLang="zh-CN" sz="1800" dirty="0"/>
              </a:p>
              <a:p>
                <a:pPr marL="342900" indent="-342900">
                  <a:lnSpc>
                    <a:spcPct val="150000"/>
                  </a:lnSpc>
                  <a:buFont typeface="Wingdings" panose="05000000000000000000" pitchFamily="2" charset="2"/>
                  <a:buChar char="Ø"/>
                </a:pPr>
                <a:endParaRPr lang="en-US" altLang="zh-CN" sz="1800" dirty="0"/>
              </a:p>
              <a:p>
                <a:pPr>
                  <a:lnSpc>
                    <a:spcPct val="150000"/>
                  </a:lnSpc>
                </a:pPr>
                <a:r>
                  <a:rPr lang="zh-CN" altLang="en-US" sz="1800" dirty="0">
                    <a:solidFill>
                      <a:srgbClr val="FF0000"/>
                    </a:solidFill>
                  </a:rPr>
                  <a:t>计算公式：</a:t>
                </a:r>
                <a:endParaRPr lang="en-US" altLang="zh-CN" sz="1800" dirty="0">
                  <a:solidFill>
                    <a:srgbClr val="FF0000"/>
                  </a:solidFill>
                </a:endParaRPr>
              </a:p>
              <a:p>
                <a:pPr>
                  <a:lnSpc>
                    <a:spcPct val="150000"/>
                  </a:lnSpc>
                </a:pPr>
                <a:r>
                  <a:rPr lang="zh-CN" altLang="en-US" sz="1800" dirty="0"/>
                  <a:t>定义的平均截面：</a:t>
                </a:r>
                <a:endParaRPr lang="en-US" altLang="zh-CN" sz="1800" dirty="0"/>
              </a:p>
              <a:p>
                <a:pPr/>
                <a14:m>
                  <m:oMathPara xmlns:m="http://schemas.openxmlformats.org/officeDocument/2006/math">
                    <m:oMathParaPr>
                      <m:jc m:val="centerGroup"/>
                    </m:oMathParaPr>
                    <m:oMath xmlns:m="http://schemas.openxmlformats.org/officeDocument/2006/math">
                      <m:acc>
                        <m:accPr>
                          <m:chr m:val="̅"/>
                          <m:ctrlPr>
                            <a:rPr lang="en-US" altLang="zh-CN" sz="1800" i="1" smtClean="0">
                              <a:latin typeface="Cambria Math" panose="02040503050406030204" pitchFamily="18" charset="0"/>
                            </a:rPr>
                          </m:ctrlPr>
                        </m:accPr>
                        <m:e>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a:rPr lang="en-US" altLang="zh-CN" sz="1800" i="1">
                                  <a:latin typeface="Cambria Math" panose="02040503050406030204" pitchFamily="18" charset="0"/>
                                </a:rPr>
                                <m:t>0</m:t>
                              </m:r>
                              <m:r>
                                <m:rPr>
                                  <m:sty m:val="p"/>
                                </m:rPr>
                                <a:rPr lang="en-US" altLang="zh-CN" sz="1800" i="1" smtClean="0">
                                  <a:latin typeface="Cambria Math" panose="02040503050406030204" pitchFamily="18" charset="0"/>
                                </a:rPr>
                                <m:t>x</m:t>
                              </m:r>
                            </m:sub>
                          </m:sSub>
                        </m:e>
                      </m:acc>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𝐸</m:t>
                              </m:r>
                            </m:e>
                            <m:sup>
                              <m:r>
                                <a:rPr lang="en-US" altLang="zh-CN" sz="1800" b="0" i="1" smtClean="0">
                                  <a:latin typeface="Cambria Math" panose="02040503050406030204" pitchFamily="18" charset="0"/>
                                </a:rPr>
                                <m:t>∗</m:t>
                              </m:r>
                            </m:sup>
                          </m:sSup>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nary>
                            <m:naryPr>
                              <m:ctrlPr>
                                <a:rPr lang="en-US" altLang="zh-CN" sz="1800" b="0" i="1" smtClean="0">
                                  <a:latin typeface="Cambria Math" panose="02040503050406030204" pitchFamily="18" charset="0"/>
                                </a:rPr>
                              </m:ctrlPr>
                            </m:naryPr>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1</m:t>
                                  </m:r>
                                </m:sub>
                              </m:sSub>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2</m:t>
                                  </m:r>
                                </m:sub>
                              </m:sSub>
                            </m:sup>
                            <m:e>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𝜎</m:t>
                                  </m:r>
                                </m:e>
                                <m:sub>
                                  <m:r>
                                    <a:rPr lang="en-US" altLang="zh-CN" sz="1800" b="0" i="1" smtClean="0">
                                      <a:latin typeface="Cambria Math" panose="02040503050406030204" pitchFamily="18" charset="0"/>
                                    </a:rPr>
                                    <m:t>𝑥</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zh-CN" altLang="en-US" sz="1800" b="0" i="1" smtClean="0">
                                  <a:latin typeface="Cambria Math" panose="02040503050406030204" pitchFamily="18" charset="0"/>
                                </a:rPr>
                                <m:t>𝜙</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en-US" altLang="zh-CN" sz="1800" b="0" i="1" smtClean="0">
                                  <a:latin typeface="Cambria Math" panose="02040503050406030204" pitchFamily="18" charset="0"/>
                                </a:rPr>
                                <m:t>𝑑𝐸</m:t>
                              </m:r>
                            </m:e>
                          </m:nary>
                        </m:num>
                        <m:den>
                          <m:nary>
                            <m:naryPr>
                              <m:ctrlPr>
                                <a:rPr lang="en-US" altLang="zh-CN" sz="1800" i="1">
                                  <a:latin typeface="Cambria Math" panose="02040503050406030204" pitchFamily="18" charset="0"/>
                                </a:rPr>
                              </m:ctrlPr>
                            </m:naryPr>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1</m:t>
                                  </m:r>
                                </m:sub>
                              </m:sSub>
                            </m:sub>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2</m:t>
                                  </m:r>
                                </m:sub>
                              </m:sSub>
                            </m:sup>
                            <m:e>
                              <m:r>
                                <a:rPr lang="zh-CN" altLang="en-US" sz="1800" i="1">
                                  <a:latin typeface="Cambria Math" panose="02040503050406030204" pitchFamily="18" charset="0"/>
                                </a:rPr>
                                <m:t>𝜙</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r>
                                <a:rPr lang="en-US" altLang="zh-CN" sz="1800" i="1">
                                  <a:latin typeface="Cambria Math" panose="02040503050406030204" pitchFamily="18" charset="0"/>
                                </a:rPr>
                                <m:t>𝑑𝐸</m:t>
                              </m:r>
                            </m:e>
                          </m:nary>
                        </m:den>
                      </m:f>
                    </m:oMath>
                  </m:oMathPara>
                </a14:m>
                <a:endParaRPr lang="en-US" altLang="zh-CN" sz="1800" dirty="0"/>
              </a:p>
              <a:p>
                <a:pPr>
                  <a:lnSpc>
                    <a:spcPct val="150000"/>
                  </a:lnSpc>
                </a:pPr>
                <a:r>
                  <a:rPr lang="zh-CN" altLang="en-US" sz="1800" dirty="0"/>
                  <a:t>其中</a:t>
                </a:r>
                <a14:m>
                  <m:oMath xmlns:m="http://schemas.openxmlformats.org/officeDocument/2006/math">
                    <m:r>
                      <a:rPr lang="zh-CN" altLang="en-US" sz="1800" b="0" i="1" smtClean="0">
                        <a:latin typeface="Cambria Math" panose="02040503050406030204" pitchFamily="18" charset="0"/>
                      </a:rPr>
                      <m:t>𝜙</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oMath>
                </a14:m>
                <a:r>
                  <a:rPr lang="zh-CN" altLang="en-US" sz="1800" dirty="0"/>
                  <a:t>为中子通量，</a:t>
                </a:r>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𝐸</m:t>
                        </m:r>
                      </m:e>
                      <m:sup>
                        <m:r>
                          <a:rPr lang="en-US" altLang="zh-CN" sz="1800" i="1">
                            <a:latin typeface="Cambria Math" panose="02040503050406030204" pitchFamily="18" charset="0"/>
                          </a:rPr>
                          <m:t>∗</m:t>
                        </m:r>
                      </m:sup>
                    </m:sSup>
                  </m:oMath>
                </a14:m>
                <a:r>
                  <a:rPr lang="zh-CN" altLang="en-US" sz="1800" dirty="0"/>
                  <a:t>为能量区间</a:t>
                </a:r>
                <a:r>
                  <a:rPr lang="en-US" altLang="zh-CN"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1</m:t>
                        </m:r>
                      </m:sub>
                    </m:sSub>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2</m:t>
                        </m:r>
                      </m:sub>
                    </m:sSub>
                  </m:oMath>
                </a14:m>
                <a:r>
                  <a:rPr lang="en-US" altLang="zh-CN" sz="1800" dirty="0"/>
                  <a:t>]</a:t>
                </a:r>
                <a:r>
                  <a:rPr lang="zh-CN" altLang="en-US" sz="1800" dirty="0"/>
                  <a:t>内的有效能量，此区间的选择保证它能够容纳较多的共振，但与缓慢变化的能量函数相比又足够小。</a:t>
                </a:r>
              </a:p>
            </p:txBody>
          </p:sp>
        </mc:Choice>
        <mc:Fallback xmlns="">
          <p:sp>
            <p:nvSpPr>
              <p:cNvPr id="4" name="文本框 3">
                <a:extLst>
                  <a:ext uri="{FF2B5EF4-FFF2-40B4-BE49-F238E27FC236}">
                    <a16:creationId xmlns:a16="http://schemas.microsoft.com/office/drawing/2014/main" id="{A5226A67-E4B7-E5EC-B0B0-E82DDB39E114}"/>
                  </a:ext>
                </a:extLst>
              </p:cNvPr>
              <p:cNvSpPr txBox="1">
                <a:spLocks noRot="1" noChangeAspect="1" noMove="1" noResize="1" noEditPoints="1" noAdjustHandles="1" noChangeArrowheads="1" noChangeShapeType="1" noTextEdit="1"/>
              </p:cNvSpPr>
              <p:nvPr/>
            </p:nvSpPr>
            <p:spPr>
              <a:xfrm>
                <a:off x="594493" y="909514"/>
                <a:ext cx="7016850" cy="5472973"/>
              </a:xfrm>
              <a:prstGeom prst="rect">
                <a:avLst/>
              </a:prstGeom>
              <a:blipFill>
                <a:blip r:embed="rId3"/>
                <a:stretch>
                  <a:fillRect l="-782" r="-87" b="-44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46C0EC9-30AD-A53F-CD04-D67F17CB3F0D}"/>
              </a:ext>
            </a:extLst>
          </p:cNvPr>
          <p:cNvPicPr>
            <a:picLocks noChangeAspect="1"/>
          </p:cNvPicPr>
          <p:nvPr/>
        </p:nvPicPr>
        <p:blipFill>
          <a:blip r:embed="rId4"/>
          <a:stretch>
            <a:fillRect/>
          </a:stretch>
        </p:blipFill>
        <p:spPr>
          <a:xfrm>
            <a:off x="7816036" y="909514"/>
            <a:ext cx="4352925" cy="3076575"/>
          </a:xfrm>
          <a:prstGeom prst="rect">
            <a:avLst/>
          </a:prstGeom>
        </p:spPr>
      </p:pic>
    </p:spTree>
    <p:extLst>
      <p:ext uri="{BB962C8B-B14F-4D97-AF65-F5344CB8AC3E}">
        <p14:creationId xmlns:p14="http://schemas.microsoft.com/office/powerpoint/2010/main" val="89136044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不可分辨共振自屏处理</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5226A67-E4B7-E5EC-B0B0-E82DDB39E114}"/>
                  </a:ext>
                </a:extLst>
              </p:cNvPr>
              <p:cNvSpPr txBox="1"/>
              <p:nvPr/>
            </p:nvSpPr>
            <p:spPr>
              <a:xfrm>
                <a:off x="594493" y="909514"/>
                <a:ext cx="10441160" cy="5434629"/>
              </a:xfrm>
              <a:prstGeom prst="rect">
                <a:avLst/>
              </a:prstGeom>
              <a:noFill/>
            </p:spPr>
            <p:txBody>
              <a:bodyPr wrap="square" rtlCol="0">
                <a:spAutoFit/>
              </a:bodyPr>
              <a:lstStyle/>
              <a:p>
                <a:pPr>
                  <a:lnSpc>
                    <a:spcPct val="150000"/>
                  </a:lnSpc>
                </a:pPr>
                <a:r>
                  <a:rPr lang="zh-CN" altLang="en-US" sz="1800" dirty="0"/>
                  <a:t>对于</a:t>
                </a:r>
                <a14:m>
                  <m:oMath xmlns:m="http://schemas.openxmlformats.org/officeDocument/2006/math">
                    <m:r>
                      <a:rPr lang="zh-CN" altLang="en-US" sz="1800" i="1">
                        <a:latin typeface="Cambria Math" panose="02040503050406030204" pitchFamily="18" charset="0"/>
                      </a:rPr>
                      <m:t>𝜙</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oMath>
                </a14:m>
                <a:r>
                  <a:rPr lang="zh-CN" altLang="en-US" sz="1800" dirty="0"/>
                  <a:t>，其计算方法为：</a:t>
                </a:r>
                <a:endParaRPr lang="en-US" altLang="zh-CN" sz="1800" dirty="0"/>
              </a:p>
              <a:p>
                <a:pPr/>
                <a14:m>
                  <m:oMathPara xmlns:m="http://schemas.openxmlformats.org/officeDocument/2006/math">
                    <m:oMathParaPr>
                      <m:jc m:val="centerGroup"/>
                    </m:oMathParaPr>
                    <m:oMath xmlns:m="http://schemas.openxmlformats.org/officeDocument/2006/math">
                      <m:r>
                        <a:rPr lang="zh-CN" altLang="en-US" sz="1800" b="0" i="1" smtClean="0">
                          <a:latin typeface="Cambria Math" panose="02040503050406030204" pitchFamily="18" charset="0"/>
                        </a:rPr>
                        <m:t>𝜙</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en-US" altLang="zh-CN" sz="1800" i="1">
                          <a:latin typeface="Cambria Math" panose="02040503050406030204" pitchFamily="18" charset="0"/>
                        </a:rPr>
                        <m:t>=</m:t>
                      </m:r>
                      <m:f>
                        <m:fPr>
                          <m:ctrlPr>
                            <a:rPr lang="en-US" altLang="zh-CN" sz="1800" i="1" smtClean="0">
                              <a:latin typeface="Cambria Math" panose="02040503050406030204" pitchFamily="18" charset="0"/>
                            </a:rPr>
                          </m:ctrlPr>
                        </m:fPr>
                        <m:num>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num>
                        <m:den>
                          <m:nary>
                            <m:naryPr>
                              <m:chr m:val="∑"/>
                              <m:limLoc m:val="subSup"/>
                              <m:supHide m:val="on"/>
                              <m:ctrlPr>
                                <a:rPr lang="en-US" altLang="zh-CN" sz="1800" i="1" smtClean="0">
                                  <a:latin typeface="Cambria Math" panose="02040503050406030204" pitchFamily="18" charset="0"/>
                                </a:rPr>
                              </m:ctrlPr>
                            </m:naryPr>
                            <m:sub>
                              <m:r>
                                <m:rPr>
                                  <m:brk m:alnAt="9"/>
                                </m:rPr>
                                <a:rPr lang="en-US" altLang="zh-CN" sz="1800" b="0" i="1" smtClean="0">
                                  <a:latin typeface="Cambria Math" panose="02040503050406030204" pitchFamily="18" charset="0"/>
                                </a:rPr>
                                <m:t>𝑡</m:t>
                              </m:r>
                            </m:sub>
                            <m:sup/>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e>
                          </m:nary>
                          <m:r>
                            <a:rPr lang="en-US" altLang="zh-CN" sz="1800" b="0" i="1" smtClean="0">
                              <a:latin typeface="Cambria Math" panose="02040503050406030204" pitchFamily="18" charset="0"/>
                            </a:rPr>
                            <m:t>)</m:t>
                          </m:r>
                        </m:den>
                      </m:f>
                    </m:oMath>
                  </m:oMathPara>
                </a14:m>
                <a:endParaRPr lang="en-US" altLang="zh-CN" sz="1800" dirty="0"/>
              </a:p>
              <a:p>
                <a:pPr>
                  <a:lnSpc>
                    <a:spcPct val="150000"/>
                  </a:lnSpc>
                </a:pPr>
                <a:r>
                  <a:rPr lang="zh-CN" altLang="en-US" sz="1800" dirty="0"/>
                  <a:t>其中</a:t>
                </a:r>
                <a14:m>
                  <m:oMath xmlns:m="http://schemas.openxmlformats.org/officeDocument/2006/math">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oMath>
                </a14:m>
                <a:r>
                  <a:rPr lang="zh-CN" altLang="en-US" sz="1800" dirty="0"/>
                  <a:t>为标准能谱，</a:t>
                </a:r>
                <a:r>
                  <a:rPr lang="en-US" altLang="zh-CN" sz="1800" dirty="0"/>
                  <a:t> </a:t>
                </a:r>
                <a14:m>
                  <m:oMath xmlns:m="http://schemas.openxmlformats.org/officeDocument/2006/math">
                    <m:nary>
                      <m:naryPr>
                        <m:chr m:val="∑"/>
                        <m:limLoc m:val="subSup"/>
                        <m:supHide m:val="on"/>
                        <m:ctrlPr>
                          <a:rPr lang="en-US" altLang="zh-CN" sz="1800" i="1">
                            <a:latin typeface="Cambria Math" panose="02040503050406030204" pitchFamily="18" charset="0"/>
                          </a:rPr>
                        </m:ctrlPr>
                      </m:naryPr>
                      <m:sub>
                        <m:r>
                          <m:rPr>
                            <m:brk m:alnAt="9"/>
                          </m:rPr>
                          <a:rPr lang="en-US" altLang="zh-CN" sz="1800" i="1">
                            <a:latin typeface="Cambria Math" panose="02040503050406030204" pitchFamily="18" charset="0"/>
                          </a:rPr>
                          <m:t>𝑡</m:t>
                        </m:r>
                      </m:sub>
                      <m:sup/>
                      <m:e>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b="0" i="1" smtClean="0">
                            <a:latin typeface="Cambria Math" panose="02040503050406030204" pitchFamily="18" charset="0"/>
                          </a:rPr>
                          <m:t>)</m:t>
                        </m:r>
                      </m:e>
                    </m:nary>
                    <m:r>
                      <a:rPr lang="zh-CN" altLang="en-US" sz="1800" i="1" smtClean="0">
                        <a:latin typeface="Cambria Math" panose="02040503050406030204" pitchFamily="18" charset="0"/>
                      </a:rPr>
                      <m:t>为</m:t>
                    </m:r>
                  </m:oMath>
                </a14:m>
                <a:r>
                  <a:rPr lang="zh-CN" altLang="en-US" sz="1800" dirty="0"/>
                  <a:t>系统的总宏观截面。为了计算系统的宏观截面，引入了邦达连科方法，该方法用背景截面</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m:t>
                        </m:r>
                        <m:r>
                          <a:rPr lang="zh-CN" altLang="en-US" sz="1800" i="1" smtClean="0">
                            <a:latin typeface="Cambria Math" panose="02040503050406030204" pitchFamily="18" charset="0"/>
                          </a:rPr>
                          <m:t>𝜎</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oMath>
                </a14:m>
                <a:r>
                  <a:rPr lang="zh-CN" altLang="en-US" sz="1800" dirty="0"/>
                  <a:t>来表示这种核素一个核原子所分担的系统内除自己外其他所有核素的总截面之和，即其他核素对该核素反应截面的影响程度。其表示方法为：</a:t>
                </a:r>
                <a:endParaRPr lang="en-US" altLang="zh-CN" sz="1800" dirty="0"/>
              </a:p>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rPr>
                          </m:ctrlPr>
                        </m:sSubSupPr>
                        <m:e>
                          <m:r>
                            <a:rPr lang="zh-CN" altLang="en-US" sz="1800" i="1" smtClean="0">
                              <a:latin typeface="Cambria Math" panose="02040503050406030204" pitchFamily="18" charset="0"/>
                            </a:rPr>
                            <m:t>𝜎</m:t>
                          </m:r>
                        </m:e>
                        <m:sub>
                          <m:r>
                            <a:rPr lang="en-US" altLang="zh-CN" sz="1800" i="1">
                              <a:latin typeface="Cambria Math" panose="02040503050406030204" pitchFamily="18" charset="0"/>
                            </a:rPr>
                            <m:t>0</m:t>
                          </m:r>
                        </m:sub>
                        <m:sup>
                          <m:r>
                            <a:rPr lang="en-US" altLang="zh-CN" sz="1800" b="0" i="1" smtClean="0">
                              <a:latin typeface="Cambria Math" panose="02040503050406030204" pitchFamily="18" charset="0"/>
                            </a:rPr>
                            <m:t>𝑖</m:t>
                          </m:r>
                        </m:sup>
                      </m:sSubSup>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sub>
                        <m:sup/>
                        <m:e>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𝑁</m:t>
                                  </m:r>
                                </m:e>
                                <m:sub>
                                  <m:r>
                                    <a:rPr lang="en-US" altLang="zh-CN" sz="1800" b="0" i="1" smtClean="0">
                                      <a:latin typeface="Cambria Math" panose="02040503050406030204" pitchFamily="18" charset="0"/>
                                    </a:rPr>
                                    <m:t>𝑗</m:t>
                                  </m:r>
                                </m:sub>
                              </m:sSub>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𝑁</m:t>
                                  </m:r>
                                </m:e>
                                <m:sub>
                                  <m:r>
                                    <a:rPr lang="en-US" altLang="zh-CN" sz="1800" b="0" i="1" smtClean="0">
                                      <a:latin typeface="Cambria Math" panose="02040503050406030204" pitchFamily="18" charset="0"/>
                                    </a:rPr>
                                    <m:t>𝑖</m:t>
                                  </m:r>
                                </m:sub>
                              </m:sSub>
                            </m:den>
                          </m:f>
                        </m:e>
                      </m:nary>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𝜎</m:t>
                          </m:r>
                        </m:e>
                        <m:sub>
                          <m:r>
                            <a:rPr lang="en-US" altLang="zh-CN" sz="1800" b="0" i="1" smtClean="0">
                              <a:latin typeface="Cambria Math" panose="02040503050406030204" pitchFamily="18" charset="0"/>
                            </a:rPr>
                            <m:t>𝑡</m:t>
                          </m:r>
                        </m:sub>
                        <m:sup>
                          <m:r>
                            <a:rPr lang="en-US" altLang="zh-CN" sz="1800" b="0" i="1" smtClean="0">
                              <a:latin typeface="Cambria Math" panose="02040503050406030204" pitchFamily="18" charset="0"/>
                            </a:rPr>
                            <m:t>𝑗</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oMath>
                  </m:oMathPara>
                </a14:m>
                <a:endParaRPr lang="en-US" altLang="zh-CN" sz="1800" dirty="0"/>
              </a:p>
              <a:p>
                <a:pPr>
                  <a:lnSpc>
                    <a:spcPct val="150000"/>
                  </a:lnSpc>
                </a:pPr>
                <a:r>
                  <a:rPr lang="zh-CN" altLang="en-US" sz="1800" dirty="0"/>
                  <a:t>则有：</a:t>
                </a:r>
                <a:endParaRPr lang="en-US" altLang="zh-CN" sz="1800" dirty="0"/>
              </a:p>
              <a:p>
                <a:pPr/>
                <a14:m>
                  <m:oMathPara xmlns:m="http://schemas.openxmlformats.org/officeDocument/2006/math">
                    <m:oMathParaPr>
                      <m:jc m:val="centerGroup"/>
                    </m:oMathParaPr>
                    <m:oMath xmlns:m="http://schemas.openxmlformats.org/officeDocument/2006/math">
                      <m:nary>
                        <m:naryPr>
                          <m:chr m:val="∑"/>
                          <m:limLoc m:val="subSup"/>
                          <m:supHide m:val="on"/>
                          <m:ctrlPr>
                            <a:rPr lang="en-US" altLang="zh-CN" sz="1800" i="1" smtClean="0">
                              <a:latin typeface="Cambria Math" panose="02040503050406030204" pitchFamily="18" charset="0"/>
                            </a:rPr>
                          </m:ctrlPr>
                        </m:naryPr>
                        <m:sub>
                          <m:r>
                            <m:rPr>
                              <m:brk m:alnAt="9"/>
                            </m:rPr>
                            <a:rPr lang="en-US" altLang="zh-CN" sz="1800" i="1">
                              <a:latin typeface="Cambria Math" panose="02040503050406030204" pitchFamily="18" charset="0"/>
                            </a:rPr>
                            <m:t>𝑡</m:t>
                          </m:r>
                        </m:sub>
                        <m:sup/>
                        <m:e>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b="0" i="1" smtClean="0">
                              <a:latin typeface="Cambria Math" panose="02040503050406030204" pitchFamily="18" charset="0"/>
                            </a:rPr>
                            <m:t>)</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e>
                      </m:nary>
                    </m:oMath>
                  </m:oMathPara>
                </a14:m>
                <a:endParaRPr lang="en-US" altLang="zh-CN" sz="1800" dirty="0"/>
              </a:p>
              <a:p>
                <a:pPr>
                  <a:lnSpc>
                    <a:spcPct val="150000"/>
                  </a:lnSpc>
                </a:pPr>
                <a:r>
                  <a:rPr lang="zh-CN" altLang="en-US" sz="1800" dirty="0"/>
                  <a:t>则：</a:t>
                </a:r>
                <a:endParaRPr lang="en-US" altLang="zh-CN" sz="1800" dirty="0"/>
              </a:p>
              <a:p>
                <a:pPr/>
                <a14:m>
                  <m:oMathPara xmlns:m="http://schemas.openxmlformats.org/officeDocument/2006/math">
                    <m:oMathParaPr>
                      <m:jc m:val="centerGroup"/>
                    </m:oMathParaPr>
                    <m:oMath xmlns:m="http://schemas.openxmlformats.org/officeDocument/2006/math">
                      <m:acc>
                        <m:accPr>
                          <m:chr m:val="̅"/>
                          <m:ctrlPr>
                            <a:rPr lang="en-US" altLang="zh-CN" sz="1800" i="1" smtClean="0">
                              <a:latin typeface="Cambria Math" panose="02040503050406030204" pitchFamily="18" charset="0"/>
                            </a:rPr>
                          </m:ctrlPr>
                        </m:accPr>
                        <m:e>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a:rPr lang="en-US" altLang="zh-CN" sz="1800" i="1">
                                  <a:latin typeface="Cambria Math" panose="02040503050406030204" pitchFamily="18" charset="0"/>
                                </a:rPr>
                                <m:t>0</m:t>
                              </m:r>
                              <m:r>
                                <m:rPr>
                                  <m:sty m:val="p"/>
                                </m:rPr>
                                <a:rPr lang="en-US" altLang="zh-CN" sz="1800" i="1" smtClean="0">
                                  <a:latin typeface="Cambria Math" panose="02040503050406030204" pitchFamily="18" charset="0"/>
                                </a:rPr>
                                <m:t>x</m:t>
                              </m:r>
                            </m:sub>
                          </m:sSub>
                        </m:e>
                      </m:acc>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𝐸</m:t>
                              </m:r>
                            </m:e>
                            <m:sup>
                              <m:r>
                                <a:rPr lang="en-US" altLang="zh-CN" sz="1800" b="0" i="1" smtClean="0">
                                  <a:latin typeface="Cambria Math" panose="02040503050406030204" pitchFamily="18" charset="0"/>
                                </a:rPr>
                                <m:t>∗</m:t>
                              </m:r>
                            </m:sup>
                          </m:sSup>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nary>
                            <m:naryPr>
                              <m:ctrlPr>
                                <a:rPr lang="en-US" altLang="zh-CN" sz="1800" b="0" i="1" smtClean="0">
                                  <a:latin typeface="Cambria Math" panose="02040503050406030204" pitchFamily="18" charset="0"/>
                                </a:rPr>
                              </m:ctrlPr>
                            </m:naryPr>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1</m:t>
                                  </m:r>
                                </m:sub>
                              </m:sSub>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2</m:t>
                                  </m:r>
                                </m:sub>
                              </m:sSub>
                            </m:sup>
                            <m:e>
                              <m:f>
                                <m:fPr>
                                  <m:ctrlPr>
                                    <a:rPr lang="en-US" altLang="zh-CN" sz="1800" b="0" i="1" smtClean="0">
                                      <a:latin typeface="Cambria Math" panose="02040503050406030204" pitchFamily="18" charset="0"/>
                                    </a:rPr>
                                  </m:ctrlPr>
                                </m:fPr>
                                <m:num>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𝑥</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num>
                                <m:den>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b="0" i="1" smtClean="0">
                                      <a:latin typeface="Cambria Math" panose="02040503050406030204" pitchFamily="18" charset="0"/>
                                    </a:rPr>
                                    <m:t>)</m:t>
                                  </m:r>
                                </m:den>
                              </m:f>
                              <m:r>
                                <a:rPr lang="en-US" altLang="zh-CN" sz="1800" b="0" i="1" smtClean="0">
                                  <a:latin typeface="Cambria Math" panose="02040503050406030204" pitchFamily="18" charset="0"/>
                                </a:rPr>
                                <m:t>𝐶</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m:t>
                                  </m:r>
                                </m:e>
                              </m:d>
                              <m:r>
                                <a:rPr lang="en-US" altLang="zh-CN" sz="1800" b="0" i="1" smtClean="0">
                                  <a:latin typeface="Cambria Math" panose="02040503050406030204" pitchFamily="18" charset="0"/>
                                </a:rPr>
                                <m:t>𝑑𝐸</m:t>
                              </m:r>
                            </m:e>
                          </m:nary>
                        </m:num>
                        <m:den>
                          <m:nary>
                            <m:naryPr>
                              <m:ctrlPr>
                                <a:rPr lang="en-US" altLang="zh-CN" sz="1800" i="1">
                                  <a:latin typeface="Cambria Math" panose="02040503050406030204" pitchFamily="18" charset="0"/>
                                </a:rPr>
                              </m:ctrlPr>
                            </m:naryPr>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1</m:t>
                                  </m:r>
                                </m:sub>
                              </m:sSub>
                            </m:sub>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2</m:t>
                                  </m:r>
                                </m:sub>
                              </m:sSub>
                            </m:sup>
                            <m:e>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1</m:t>
                                  </m:r>
                                </m:num>
                                <m:den>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i="1">
                                      <a:latin typeface="Cambria Math" panose="02040503050406030204" pitchFamily="18" charset="0"/>
                                    </a:rPr>
                                    <m:t>)</m:t>
                                  </m:r>
                                </m:den>
                              </m:f>
                              <m:r>
                                <a:rPr lang="en-US" altLang="zh-CN" sz="1800" i="1">
                                  <a:latin typeface="Cambria Math" panose="02040503050406030204" pitchFamily="18" charset="0"/>
                                </a:rPr>
                                <m:t>𝐶</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𝐸</m:t>
                                  </m:r>
                                </m:e>
                              </m:d>
                              <m:r>
                                <a:rPr lang="en-US" altLang="zh-CN" sz="1800" i="1">
                                  <a:latin typeface="Cambria Math" panose="02040503050406030204" pitchFamily="18" charset="0"/>
                                </a:rPr>
                                <m:t>𝑑𝐸</m:t>
                              </m:r>
                            </m:e>
                          </m:nary>
                        </m:den>
                      </m:f>
                    </m:oMath>
                  </m:oMathPara>
                </a14:m>
                <a:endParaRPr lang="en-US" altLang="zh-CN" sz="1800" dirty="0"/>
              </a:p>
            </p:txBody>
          </p:sp>
        </mc:Choice>
        <mc:Fallback xmlns="">
          <p:sp>
            <p:nvSpPr>
              <p:cNvPr id="4" name="文本框 3">
                <a:extLst>
                  <a:ext uri="{FF2B5EF4-FFF2-40B4-BE49-F238E27FC236}">
                    <a16:creationId xmlns:a16="http://schemas.microsoft.com/office/drawing/2014/main" id="{A5226A67-E4B7-E5EC-B0B0-E82DDB39E114}"/>
                  </a:ext>
                </a:extLst>
              </p:cNvPr>
              <p:cNvSpPr txBox="1">
                <a:spLocks noRot="1" noChangeAspect="1" noMove="1" noResize="1" noEditPoints="1" noAdjustHandles="1" noChangeArrowheads="1" noChangeShapeType="1" noTextEdit="1"/>
              </p:cNvSpPr>
              <p:nvPr/>
            </p:nvSpPr>
            <p:spPr>
              <a:xfrm>
                <a:off x="594493" y="909514"/>
                <a:ext cx="10441160" cy="5434629"/>
              </a:xfrm>
              <a:prstGeom prst="rect">
                <a:avLst/>
              </a:prstGeom>
              <a:blipFill>
                <a:blip r:embed="rId3"/>
                <a:stretch>
                  <a:fillRect l="-526" r="-2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2398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不可分辨共振自屏处理</a:t>
            </a:r>
          </a:p>
        </p:txBody>
      </p:sp>
      <p:sp>
        <p:nvSpPr>
          <p:cNvPr id="4" name="文本框 3">
            <a:extLst>
              <a:ext uri="{FF2B5EF4-FFF2-40B4-BE49-F238E27FC236}">
                <a16:creationId xmlns:a16="http://schemas.microsoft.com/office/drawing/2014/main" id="{A5226A67-E4B7-E5EC-B0B0-E82DDB39E114}"/>
              </a:ext>
            </a:extLst>
          </p:cNvPr>
          <p:cNvSpPr txBox="1"/>
          <p:nvPr/>
        </p:nvSpPr>
        <p:spPr>
          <a:xfrm>
            <a:off x="554559" y="1197546"/>
            <a:ext cx="10113194" cy="3368871"/>
          </a:xfrm>
          <a:prstGeom prst="rect">
            <a:avLst/>
          </a:prstGeom>
          <a:noFill/>
        </p:spPr>
        <p:txBody>
          <a:bodyPr wrap="square" rtlCol="0">
            <a:spAutoFit/>
          </a:bodyPr>
          <a:lstStyle/>
          <a:p>
            <a:pPr>
              <a:lnSpc>
                <a:spcPct val="150000"/>
              </a:lnSpc>
            </a:pPr>
            <a:r>
              <a:rPr lang="zh-CN" altLang="en-US" sz="1800" dirty="0">
                <a:solidFill>
                  <a:srgbClr val="FF0000"/>
                </a:solidFill>
              </a:rPr>
              <a:t>计算方法：</a:t>
            </a:r>
            <a:endParaRPr lang="en-US" altLang="zh-CN" sz="1800" dirty="0">
              <a:solidFill>
                <a:srgbClr val="FF0000"/>
              </a:solidFill>
            </a:endParaRPr>
          </a:p>
          <a:p>
            <a:pPr marL="285750" indent="-285750">
              <a:lnSpc>
                <a:spcPct val="150000"/>
              </a:lnSpc>
              <a:buFont typeface="Wingdings" panose="05000000000000000000" pitchFamily="2" charset="2"/>
              <a:buChar char="Ø"/>
            </a:pPr>
            <a:r>
              <a:rPr lang="zh-CN" altLang="en-US" sz="1800" dirty="0"/>
              <a:t>首先读入邦达连科法的背景截面，该截面的选取对处理自屏效应的结果影响较大，对于不同系统环境所选取的背景截面是不同的，一般通过迭代插值的方式计算对应的背景截面值。</a:t>
            </a:r>
            <a:endParaRPr lang="en-US" altLang="zh-CN" sz="1800" dirty="0"/>
          </a:p>
          <a:p>
            <a:pPr marL="285750" indent="-285750">
              <a:lnSpc>
                <a:spcPct val="150000"/>
              </a:lnSpc>
              <a:buFont typeface="Wingdings" panose="05000000000000000000" pitchFamily="2" charset="2"/>
              <a:buChar char="Ø"/>
            </a:pPr>
            <a:r>
              <a:rPr lang="zh-CN" altLang="en-US" sz="1800" dirty="0"/>
              <a:t>读取数据库中给出的不同分辨共振区的能量点。</a:t>
            </a:r>
            <a:endParaRPr lang="en-US" altLang="zh-CN" sz="1800" dirty="0"/>
          </a:p>
          <a:p>
            <a:pPr marL="285750" indent="-285750">
              <a:lnSpc>
                <a:spcPct val="150000"/>
              </a:lnSpc>
              <a:buFont typeface="Wingdings" panose="05000000000000000000" pitchFamily="2" charset="2"/>
              <a:buChar char="Ø"/>
            </a:pPr>
            <a:r>
              <a:rPr lang="zh-CN" altLang="en-US" sz="1800" dirty="0"/>
              <a:t>以能量点为循环，首先插值出该能量点下的截面，然后根据背景截面，计算每个背景截面下的该共振核素的系统总截面，最终根据公式计算出该共振核素该能量点下不同背景截面下的各反应道的平均截面。</a:t>
            </a:r>
            <a:endParaRPr lang="en-US" altLang="zh-CN" sz="1800" dirty="0"/>
          </a:p>
          <a:p>
            <a:pPr marL="285750" indent="-285750">
              <a:lnSpc>
                <a:spcPct val="150000"/>
              </a:lnSpc>
              <a:buFont typeface="Wingdings" panose="05000000000000000000" pitchFamily="2" charset="2"/>
              <a:buChar char="Ø"/>
            </a:pPr>
            <a:r>
              <a:rPr lang="zh-CN" altLang="en-US" sz="1800" dirty="0"/>
              <a:t>待所有的能量点处理完毕，最终得到该共振核素所有能量点，不同背景截面下的平均截面。</a:t>
            </a:r>
            <a:endParaRPr lang="en-US" altLang="zh-CN" sz="1800" dirty="0"/>
          </a:p>
        </p:txBody>
      </p:sp>
    </p:spTree>
    <p:extLst>
      <p:ext uri="{BB962C8B-B14F-4D97-AF65-F5344CB8AC3E}">
        <p14:creationId xmlns:p14="http://schemas.microsoft.com/office/powerpoint/2010/main" val="399936984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中子多群常数计算</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5226A67-E4B7-E5EC-B0B0-E82DDB39E114}"/>
                  </a:ext>
                </a:extLst>
              </p:cNvPr>
              <p:cNvSpPr txBox="1"/>
              <p:nvPr/>
            </p:nvSpPr>
            <p:spPr>
              <a:xfrm>
                <a:off x="626567" y="981522"/>
                <a:ext cx="11089232" cy="4537717"/>
              </a:xfrm>
              <a:prstGeom prst="rect">
                <a:avLst/>
              </a:prstGeom>
              <a:noFill/>
            </p:spPr>
            <p:txBody>
              <a:bodyPr wrap="square" rtlCol="0">
                <a:spAutoFit/>
              </a:bodyPr>
              <a:lstStyle/>
              <a:p>
                <a:endParaRPr lang="en-US" altLang="zh-CN" dirty="0"/>
              </a:p>
              <a:p>
                <a:r>
                  <a:rPr lang="zh-CN" altLang="en-US" sz="1800" dirty="0"/>
                  <a:t>反应堆内中子输运方程如下：</a:t>
                </a:r>
                <a:endParaRPr lang="en-US" altLang="zh-CN" sz="18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smtClean="0">
                              <a:effectLst/>
                              <a:latin typeface="Cambria Math" panose="02040503050406030204" pitchFamily="18" charset="0"/>
                              <a:ea typeface="Cambria Math" panose="02040503050406030204" pitchFamily="18" charset="0"/>
                            </a:rPr>
                          </m:ctrlPr>
                        </m:eqArr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&amp;</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qArr>
                      <m:r>
                        <a:rPr lang="en-US" altLang="zh-CN" sz="1800" i="1">
                          <a:latin typeface="Cambria Math" panose="02040503050406030204" pitchFamily="18" charset="0"/>
                          <a:cs typeface="Times New Roman" panose="02020603050405020304" pitchFamily="18" charset="0"/>
                        </a:rPr>
                        <m:t>𝜇</m:t>
                      </m:r>
                      <m:f>
                        <m:fPr>
                          <m:ctrlPr>
                            <a:rPr lang="zh-CN" altLang="zh-CN" sz="1800" i="1">
                              <a:latin typeface="Cambria Math" panose="02040503050406030204" pitchFamily="18" charset="0"/>
                              <a:ea typeface="Cambria Math" panose="02040503050406030204" pitchFamily="18" charset="0"/>
                            </a:rPr>
                          </m:ctrlPr>
                        </m:fPr>
                        <m:num>
                          <m:r>
                            <a:rPr lang="en-US" altLang="zh-CN" sz="1800">
                              <a:latin typeface="Cambria Math" panose="02040503050406030204" pitchFamily="18" charset="0"/>
                              <a:cs typeface="Times New Roman" panose="02020603050405020304" pitchFamily="18" charset="0"/>
                            </a:rPr>
                            <m:t>𝜕</m:t>
                          </m:r>
                        </m:num>
                        <m:den>
                          <m:r>
                            <a:rPr lang="en-US" altLang="zh-CN" sz="1800">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𝑥</m:t>
                          </m:r>
                        </m:den>
                      </m:f>
                      <m:r>
                        <a:rPr lang="en-US" altLang="zh-CN" sz="1800" i="1">
                          <a:latin typeface="Cambria Math" panose="02040503050406030204" pitchFamily="18" charset="0"/>
                          <a:cs typeface="Times New Roman" panose="02020603050405020304" pitchFamily="18" charset="0"/>
                        </a:rPr>
                        <m:t>𝜙</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𝜇</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i="1">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cs typeface="Times New Roman" panose="02020603050405020304" pitchFamily="18" charset="0"/>
                            </a:rPr>
                            <m:t>𝜎</m:t>
                          </m:r>
                        </m:e>
                        <m:sub>
                          <m:r>
                            <a:rPr lang="en-US" altLang="zh-CN" sz="1800" i="1">
                              <a:latin typeface="Cambria Math" panose="02040503050406030204" pitchFamily="18" charset="0"/>
                              <a:cs typeface="Times New Roman" panose="02020603050405020304" pitchFamily="18" charset="0"/>
                            </a:rPr>
                            <m:t>𝑡</m:t>
                          </m:r>
                        </m:sub>
                      </m:sSub>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𝜙</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𝜇</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𝑑</m:t>
                      </m:r>
                      <m:sSup>
                        <m:sSupPr>
                          <m:ctrlPr>
                            <a:rPr lang="zh-CN" altLang="zh-CN" sz="1800" i="1">
                              <a:latin typeface="Cambria Math" panose="02040503050406030204" pitchFamily="18" charset="0"/>
                              <a:ea typeface="Cambria Math" panose="02040503050406030204" pitchFamily="18" charset="0"/>
                            </a:rPr>
                          </m:ctrlPr>
                        </m:sSupPr>
                        <m:e>
                          <m:acc>
                            <m:accPr>
                              <m:chr m:val="̅"/>
                              <m:ctrlPr>
                                <a:rPr lang="zh-CN" altLang="zh-CN" sz="1800" i="1">
                                  <a:latin typeface="Cambria Math" panose="02040503050406030204" pitchFamily="18" charset="0"/>
                                  <a:ea typeface="Cambria Math" panose="02040503050406030204" pitchFamily="18" charset="0"/>
                                </a:rPr>
                              </m:ctrlPr>
                            </m:accPr>
                            <m:e>
                              <m:r>
                                <m:rPr>
                                  <m:sty m:val="p"/>
                                </m:rPr>
                                <a:rPr lang="en-US" altLang="zh-CN" sz="1800">
                                  <a:latin typeface="Cambria Math" panose="02040503050406030204" pitchFamily="18" charset="0"/>
                                  <a:cs typeface="Times New Roman" panose="02020603050405020304" pitchFamily="18" charset="0"/>
                                </a:rPr>
                                <m:t>Ω</m:t>
                              </m:r>
                            </m:e>
                          </m:acc>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𝑑</m:t>
                      </m:r>
                      <m:sSup>
                        <m:sSupPr>
                          <m:ctrlPr>
                            <a:rPr lang="zh-CN"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cs typeface="Times New Roman" panose="02020603050405020304" pitchFamily="18" charset="0"/>
                            </a:rPr>
                            <m:t>𝐸</m:t>
                          </m:r>
                        </m:e>
                        <m:sup>
                          <m:r>
                            <a:rPr lang="en-US" altLang="zh-CN" sz="1800" i="1">
                              <a:latin typeface="Cambria Math" panose="02040503050406030204" pitchFamily="18" charset="0"/>
                              <a:cs typeface="Times New Roman" panose="02020603050405020304" pitchFamily="18" charset="0"/>
                            </a:rPr>
                            <m:t>′</m:t>
                          </m:r>
                        </m:sup>
                      </m:sSup>
                      <m:sSub>
                        <m:sSubPr>
                          <m:ctrlPr>
                            <a:rPr lang="zh-CN"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cs typeface="Times New Roman" panose="02020603050405020304" pitchFamily="18" charset="0"/>
                            </a:rPr>
                            <m:t>𝜎</m:t>
                          </m:r>
                        </m:e>
                        <m:sub>
                          <m:r>
                            <a:rPr lang="en-US" altLang="zh-CN" sz="1800" i="1">
                              <a:latin typeface="Cambria Math" panose="02040503050406030204" pitchFamily="18" charset="0"/>
                              <a:cs typeface="Times New Roman" panose="02020603050405020304" pitchFamily="18" charset="0"/>
                            </a:rPr>
                            <m:t>𝑋</m:t>
                          </m:r>
                        </m:sub>
                      </m:sSub>
                      <m:d>
                        <m:dPr>
                          <m:ctrlPr>
                            <a:rPr lang="zh-CN"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cs typeface="Times New Roman" panose="02020603050405020304" pitchFamily="18" charset="0"/>
                                </a:rPr>
                                <m:t>𝐸</m:t>
                              </m:r>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acc>
                                <m:accPr>
                                  <m:chr m:val="̅"/>
                                  <m:ctrlPr>
                                    <a:rPr lang="zh-CN" altLang="zh-CN" sz="1800" i="1">
                                      <a:latin typeface="Cambria Math" panose="02040503050406030204" pitchFamily="18" charset="0"/>
                                      <a:ea typeface="Cambria Math" panose="02040503050406030204" pitchFamily="18" charset="0"/>
                                    </a:rPr>
                                  </m:ctrlPr>
                                </m:accPr>
                                <m:e>
                                  <m:r>
                                    <m:rPr>
                                      <m:sty m:val="p"/>
                                    </m:rPr>
                                    <a:rPr lang="en-US" altLang="zh-CN" sz="1800">
                                      <a:latin typeface="Cambria Math" panose="02040503050406030204" pitchFamily="18" charset="0"/>
                                      <a:cs typeface="Times New Roman" panose="02020603050405020304" pitchFamily="18" charset="0"/>
                                    </a:rPr>
                                    <m:t>Ω</m:t>
                                  </m:r>
                                </m:e>
                              </m:acc>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acc>
                            <m:accPr>
                              <m:chr m:val="̅"/>
                              <m:ctrlPr>
                                <a:rPr lang="zh-CN" altLang="zh-CN" sz="1800" i="1">
                                  <a:latin typeface="Cambria Math" panose="02040503050406030204" pitchFamily="18" charset="0"/>
                                  <a:ea typeface="Cambria Math" panose="02040503050406030204" pitchFamily="18" charset="0"/>
                                </a:rPr>
                              </m:ctrlPr>
                            </m:accPr>
                            <m:e>
                              <m:r>
                                <m:rPr>
                                  <m:sty m:val="p"/>
                                </m:rPr>
                                <a:rPr lang="en-US" altLang="zh-CN" sz="1800">
                                  <a:latin typeface="Cambria Math" panose="02040503050406030204" pitchFamily="18" charset="0"/>
                                  <a:cs typeface="Times New Roman" panose="02020603050405020304" pitchFamily="18" charset="0"/>
                                </a:rPr>
                                <m:t>Ω</m:t>
                              </m:r>
                            </m:e>
                          </m:acc>
                        </m:e>
                      </m:d>
                      <m:r>
                        <a:rPr lang="en-US" altLang="zh-CN" sz="1800" i="1">
                          <a:latin typeface="Cambria Math" panose="02040503050406030204" pitchFamily="18" charset="0"/>
                          <a:cs typeface="Times New Roman" panose="02020603050405020304" pitchFamily="18" charset="0"/>
                        </a:rPr>
                        <m:t>𝜙</m:t>
                      </m:r>
                      <m:d>
                        <m:dPr>
                          <m:ctrlPr>
                            <a:rPr lang="zh-CN"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cs typeface="Times New Roman" panose="02020603050405020304" pitchFamily="18" charset="0"/>
                                </a:rPr>
                                <m:t>𝜇</m:t>
                              </m:r>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cs typeface="Times New Roman" panose="02020603050405020304" pitchFamily="18" charset="0"/>
                                </a:rPr>
                                <m:t>𝐸</m:t>
                              </m:r>
                            </m:e>
                            <m:sup>
                              <m:r>
                                <a:rPr lang="en-US" altLang="zh-CN" sz="1800" i="1">
                                  <a:latin typeface="Cambria Math" panose="02040503050406030204" pitchFamily="18" charset="0"/>
                                  <a:cs typeface="Times New Roman" panose="02020603050405020304" pitchFamily="18" charset="0"/>
                                </a:rPr>
                                <m:t>′</m:t>
                              </m:r>
                            </m:sup>
                          </m:sSup>
                        </m:e>
                      </m:d>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𝑆</m:t>
                      </m:r>
                      <m:d>
                        <m:dPr>
                          <m:ctrlPr>
                            <a:rPr lang="zh-CN"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𝜇</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e>
                      </m:d>
                    </m:oMath>
                  </m:oMathPara>
                </a14:m>
                <a:endParaRPr lang="en-US" altLang="zh-CN" sz="1800" dirty="0"/>
              </a:p>
              <a:p>
                <a:pPr>
                  <a:lnSpc>
                    <a:spcPct val="150000"/>
                  </a:lnSpc>
                </a:pPr>
                <a:r>
                  <a:rPr lang="zh-CN" altLang="en-US" sz="1800" dirty="0"/>
                  <a:t>                        </a:t>
                </a:r>
                <a:r>
                  <a:rPr lang="zh-CN" altLang="en-US" sz="1800" dirty="0">
                    <a:solidFill>
                      <a:srgbClr val="FF0000"/>
                    </a:solidFill>
                  </a:rPr>
                  <a:t>中子泄露率 </a:t>
                </a:r>
                <a:r>
                  <a:rPr lang="en-US" altLang="zh-CN" sz="1800" dirty="0">
                    <a:solidFill>
                      <a:srgbClr val="FF0000"/>
                    </a:solidFill>
                  </a:rPr>
                  <a:t>  +     </a:t>
                </a:r>
                <a:r>
                  <a:rPr lang="zh-CN" altLang="en-US" sz="1800" dirty="0">
                    <a:solidFill>
                      <a:srgbClr val="FF0000"/>
                    </a:solidFill>
                  </a:rPr>
                  <a:t>中子损失率       </a:t>
                </a:r>
                <a:r>
                  <a:rPr lang="en-US" altLang="zh-CN" sz="1800" dirty="0">
                    <a:solidFill>
                      <a:srgbClr val="FF0000"/>
                    </a:solidFill>
                  </a:rPr>
                  <a:t>=          </a:t>
                </a:r>
                <a:r>
                  <a:rPr lang="zh-CN" altLang="en-US" sz="1800" dirty="0">
                    <a:solidFill>
                      <a:srgbClr val="FF0000"/>
                    </a:solidFill>
                  </a:rPr>
                  <a:t>中子产生率      </a:t>
                </a:r>
                <a:r>
                  <a:rPr lang="en-US" altLang="zh-CN" sz="1800" dirty="0">
                    <a:solidFill>
                      <a:srgbClr val="FF0000"/>
                    </a:solidFill>
                  </a:rPr>
                  <a:t>+             </a:t>
                </a:r>
                <a:r>
                  <a:rPr lang="zh-CN" altLang="en-US" sz="1800" dirty="0">
                    <a:solidFill>
                      <a:srgbClr val="FF0000"/>
                    </a:solidFill>
                  </a:rPr>
                  <a:t>源项</a:t>
                </a:r>
                <a:endParaRPr lang="en-US" altLang="zh-CN" sz="1800" dirty="0">
                  <a:solidFill>
                    <a:srgbClr val="FF0000"/>
                  </a:solidFill>
                </a:endParaRPr>
              </a:p>
              <a:p>
                <a:pPr>
                  <a:lnSpc>
                    <a:spcPct val="150000"/>
                  </a:lnSpc>
                </a:pPr>
                <a:r>
                  <a:rPr lang="zh-CN" altLang="en-US" sz="1800" dirty="0"/>
                  <a:t>式中</a:t>
                </a:r>
                <a14:m>
                  <m:oMath xmlns:m="http://schemas.openxmlformats.org/officeDocument/2006/math">
                    <m:sSub>
                      <m:sSubPr>
                        <m:ctrlPr>
                          <a:rPr lang="zh-CN" altLang="zh-CN" sz="1800" i="1" smtClean="0">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cs typeface="Times New Roman" panose="02020603050405020304" pitchFamily="18" charset="0"/>
                          </a:rPr>
                          <m:t>𝜎</m:t>
                        </m:r>
                      </m:e>
                      <m:sub>
                        <m:r>
                          <a:rPr lang="en-US" altLang="zh-CN" sz="1800" i="1">
                            <a:latin typeface="Cambria Math" panose="02040503050406030204" pitchFamily="18" charset="0"/>
                            <a:cs typeface="Times New Roman" panose="02020603050405020304" pitchFamily="18" charset="0"/>
                          </a:rPr>
                          <m:t>𝑡</m:t>
                        </m:r>
                      </m:sub>
                    </m:sSub>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i="1">
                        <a:latin typeface="Cambria Math" panose="02040503050406030204" pitchFamily="18" charset="0"/>
                        <a:cs typeface="Times New Roman" panose="02020603050405020304" pitchFamily="18" charset="0"/>
                      </a:rPr>
                      <m:t>)</m:t>
                    </m:r>
                  </m:oMath>
                </a14:m>
                <a:r>
                  <a:rPr lang="zh-CN" altLang="en-US" sz="1800" dirty="0"/>
                  <a:t>，</a:t>
                </a:r>
                <a:r>
                  <a:rPr lang="zh-CN" altLang="zh-CN" sz="1800" dirty="0">
                    <a:ea typeface="Cambria Math" panose="02040503050406030204" pitchFamily="18" charset="0"/>
                  </a:rPr>
                  <a:t> </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cs typeface="Times New Roman" panose="02020603050405020304" pitchFamily="18" charset="0"/>
                          </a:rPr>
                          <m:t>𝜎</m:t>
                        </m:r>
                      </m:e>
                      <m:sub>
                        <m:r>
                          <a:rPr lang="en-US" altLang="zh-CN" sz="1800" i="1">
                            <a:latin typeface="Cambria Math" panose="02040503050406030204" pitchFamily="18" charset="0"/>
                            <a:cs typeface="Times New Roman" panose="02020603050405020304" pitchFamily="18" charset="0"/>
                          </a:rPr>
                          <m:t>𝑋</m:t>
                        </m:r>
                      </m:sub>
                    </m:sSub>
                    <m:d>
                      <m:dPr>
                        <m:ctrlPr>
                          <a:rPr lang="zh-CN"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cs typeface="Times New Roman" panose="02020603050405020304" pitchFamily="18" charset="0"/>
                              </a:rPr>
                              <m:t>𝐸</m:t>
                            </m:r>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rPr>
                            </m:ctrlPr>
                          </m:sSupPr>
                          <m:e>
                            <m:acc>
                              <m:accPr>
                                <m:chr m:val="̅"/>
                                <m:ctrlPr>
                                  <a:rPr lang="zh-CN" altLang="zh-CN" sz="1800" i="1">
                                    <a:latin typeface="Cambria Math" panose="02040503050406030204" pitchFamily="18" charset="0"/>
                                    <a:ea typeface="Cambria Math" panose="02040503050406030204" pitchFamily="18" charset="0"/>
                                  </a:rPr>
                                </m:ctrlPr>
                              </m:accPr>
                              <m:e>
                                <m:r>
                                  <m:rPr>
                                    <m:sty m:val="p"/>
                                  </m:rPr>
                                  <a:rPr lang="en-US" altLang="zh-CN" sz="1800">
                                    <a:latin typeface="Cambria Math" panose="02040503050406030204" pitchFamily="18" charset="0"/>
                                    <a:cs typeface="Times New Roman" panose="02020603050405020304" pitchFamily="18" charset="0"/>
                                  </a:rPr>
                                  <m:t>Ω</m:t>
                                </m:r>
                              </m:e>
                            </m:acc>
                          </m:e>
                          <m:sup>
                            <m:r>
                              <a:rPr lang="en-US" altLang="zh-CN" sz="1800" i="1">
                                <a:latin typeface="Cambria Math" panose="02040503050406030204" pitchFamily="18" charset="0"/>
                                <a:cs typeface="Times New Roman" panose="02020603050405020304" pitchFamily="18" charset="0"/>
                              </a:rPr>
                              <m:t>′</m:t>
                            </m:r>
                          </m:sup>
                        </m:sSup>
                        <m:r>
                          <a:rPr lang="en-US" altLang="zh-CN" sz="1800" i="1">
                            <a:latin typeface="Cambria Math" panose="02040503050406030204" pitchFamily="18" charset="0"/>
                            <a:cs typeface="Times New Roman" panose="02020603050405020304" pitchFamily="18" charset="0"/>
                          </a:rPr>
                          <m:t>→</m:t>
                        </m:r>
                        <m:acc>
                          <m:accPr>
                            <m:chr m:val="̅"/>
                            <m:ctrlPr>
                              <a:rPr lang="zh-CN" altLang="zh-CN" sz="1800" i="1">
                                <a:latin typeface="Cambria Math" panose="02040503050406030204" pitchFamily="18" charset="0"/>
                                <a:ea typeface="Cambria Math" panose="02040503050406030204" pitchFamily="18" charset="0"/>
                              </a:rPr>
                            </m:ctrlPr>
                          </m:accPr>
                          <m:e>
                            <m:r>
                              <m:rPr>
                                <m:sty m:val="p"/>
                              </m:rPr>
                              <a:rPr lang="en-US" altLang="zh-CN" sz="1800">
                                <a:latin typeface="Cambria Math" panose="02040503050406030204" pitchFamily="18" charset="0"/>
                                <a:cs typeface="Times New Roman" panose="02020603050405020304" pitchFamily="18" charset="0"/>
                              </a:rPr>
                              <m:t>Ω</m:t>
                            </m:r>
                          </m:e>
                        </m:acc>
                      </m:e>
                    </m:d>
                    <m:r>
                      <a:rPr lang="zh-CN" altLang="en-US" sz="1800" i="1">
                        <a:latin typeface="Cambria Math" panose="02040503050406030204" pitchFamily="18" charset="0"/>
                        <a:cs typeface="Times New Roman" panose="02020603050405020304" pitchFamily="18" charset="0"/>
                      </a:rPr>
                      <m:t>表示能群</m:t>
                    </m:r>
                  </m:oMath>
                </a14:m>
                <a:r>
                  <a:rPr lang="zh-CN" altLang="en-US" sz="1800" dirty="0"/>
                  <a:t>的平均参数，称为群常数。其表达式如下：</a:t>
                </a:r>
                <a:endParaRPr lang="en-US" altLang="zh-CN" sz="1800" dirty="0"/>
              </a:p>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𝜎</m:t>
                          </m:r>
                        </m:e>
                        <m:sub>
                          <m:r>
                            <m:rPr>
                              <m:sty m:val="p"/>
                            </m:rPr>
                            <a:rPr lang="en-US" altLang="zh-CN" sz="1800" i="1">
                              <a:latin typeface="Cambria Math" panose="02040503050406030204" pitchFamily="18" charset="0"/>
                            </a:rPr>
                            <m:t>t</m:t>
                          </m:r>
                          <m:r>
                            <a:rPr lang="en-US" altLang="zh-CN" sz="1800" b="0" i="1" smtClean="0">
                              <a:latin typeface="Cambria Math" panose="02040503050406030204" pitchFamily="18" charset="0"/>
                            </a:rPr>
                            <m:t>𝑔</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nary>
                            <m:naryPr>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𝑔</m:t>
                              </m:r>
                            </m:sub>
                            <m:sup/>
                            <m:e>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𝜎</m:t>
                                  </m:r>
                                </m:e>
                                <m:sub>
                                  <m:r>
                                    <m:rPr>
                                      <m:sty m:val="p"/>
                                    </m:rPr>
                                    <a:rPr lang="en-US" altLang="zh-CN" sz="1800" i="1">
                                      <a:latin typeface="Cambria Math" panose="02040503050406030204" pitchFamily="18" charset="0"/>
                                    </a:rPr>
                                    <m:t>t</m:t>
                                  </m:r>
                                </m:sub>
                              </m:sSub>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e>
                              </m:d>
                              <m:r>
                                <a:rPr lang="en-US" altLang="zh-CN" sz="1800" i="1">
                                  <a:latin typeface="Cambria Math" panose="02040503050406030204" pitchFamily="18" charset="0"/>
                                  <a:cs typeface="Times New Roman" panose="02020603050405020304" pitchFamily="18" charset="0"/>
                                </a:rPr>
                                <m:t>𝜙</m:t>
                              </m:r>
                              <m:d>
                                <m:dPr>
                                  <m:ctrlPr>
                                    <a:rPr lang="en-US" altLang="zh-CN" sz="1800" i="1">
                                      <a:latin typeface="Cambria Math" panose="02040503050406030204" pitchFamily="18" charset="0"/>
                                      <a:cs typeface="Times New Roman" panose="020206030504050203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e>
                              </m:d>
                              <m:r>
                                <a:rPr lang="en-US" altLang="zh-CN" sz="1800" b="0" i="1" smtClean="0">
                                  <a:latin typeface="Cambria Math" panose="02040503050406030204" pitchFamily="18" charset="0"/>
                                  <a:cs typeface="Times New Roman" panose="02020603050405020304" pitchFamily="18" charset="0"/>
                                </a:rPr>
                                <m:t>𝑑𝐸</m:t>
                              </m:r>
                            </m:e>
                          </m:nary>
                        </m:num>
                        <m:den>
                          <m:nary>
                            <m:naryPr>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𝑔</m:t>
                              </m:r>
                            </m:sub>
                            <m:sup/>
                            <m:e>
                              <m:r>
                                <a:rPr lang="en-US" altLang="zh-CN" sz="1800" i="1">
                                  <a:latin typeface="Cambria Math" panose="02040503050406030204" pitchFamily="18" charset="0"/>
                                  <a:cs typeface="Times New Roman" panose="02020603050405020304" pitchFamily="18" charset="0"/>
                                </a:rPr>
                                <m:t>𝜙</m:t>
                              </m:r>
                              <m:d>
                                <m:dPr>
                                  <m:ctrlPr>
                                    <a:rPr lang="en-US" altLang="zh-CN" sz="1800" i="1">
                                      <a:latin typeface="Cambria Math" panose="02040503050406030204" pitchFamily="18" charset="0"/>
                                      <a:cs typeface="Times New Roman" panose="020206030504050203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e>
                              </m:d>
                              <m:r>
                                <a:rPr lang="en-US" altLang="zh-CN" sz="1800" i="1">
                                  <a:latin typeface="Cambria Math" panose="02040503050406030204" pitchFamily="18" charset="0"/>
                                  <a:cs typeface="Times New Roman" panose="02020603050405020304" pitchFamily="18" charset="0"/>
                                </a:rPr>
                                <m:t>𝑑𝐸</m:t>
                              </m:r>
                            </m:e>
                          </m:nary>
                        </m:den>
                      </m:f>
                    </m:oMath>
                  </m:oMathPara>
                </a14:m>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e>
                          </m:nary>
                          <m:nary>
                            <m:naryPr>
                              <m:limLoc m:val="subSup"/>
                              <m:ctrlPr>
                                <a:rPr lang="zh-CN" altLang="zh-CN" sz="1800" i="1">
                                  <a:effectLst/>
                                  <a:latin typeface="Cambria Math" panose="02040503050406030204" pitchFamily="18" charset="0"/>
                                  <a:ea typeface="Cambria Math" panose="02040503050406030204" pitchFamily="18" charset="0"/>
                                </a:rPr>
                              </m:ctrlPr>
                            </m:naryPr>
                            <m:sub>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nary>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num>
                        <m:den>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latin typeface="Cambria Math" panose="02040503050406030204" pitchFamily="18" charset="0"/>
                                  <a:cs typeface="Times New Roman" panose="02020603050405020304" pitchFamily="18" charset="0"/>
                                </a:rPr>
                                <m:t>𝜙</m:t>
                              </m:r>
                              <m:d>
                                <m:dPr>
                                  <m:ctrlPr>
                                    <a:rPr lang="en-US" altLang="zh-CN" sz="1800" i="1">
                                      <a:latin typeface="Cambria Math" panose="02040503050406030204" pitchFamily="18" charset="0"/>
                                      <a:cs typeface="Times New Roman" panose="02020603050405020304" pitchFamily="18" charset="0"/>
                                    </a:rPr>
                                  </m:ctrlPr>
                                </m:dPr>
                                <m:e>
                                  <m:r>
                                    <a:rPr lang="en-US" altLang="zh-CN" sz="1800" i="1">
                                      <a:latin typeface="Cambria Math" panose="02040503050406030204" pitchFamily="18" charset="0"/>
                                      <a:cs typeface="Times New Roman" panose="02020603050405020304" pitchFamily="18" charset="0"/>
                                    </a:rPr>
                                    <m:t>𝑥</m:t>
                                  </m:r>
                                  <m:r>
                                    <a:rPr lang="en-US" altLang="zh-CN" sz="1800" i="1">
                                      <a:latin typeface="Cambria Math" panose="02040503050406030204" pitchFamily="18" charset="0"/>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e>
                          </m:nary>
                        </m:den>
                      </m:f>
                    </m:oMath>
                  </m:oMathPara>
                </a14:m>
                <a:endParaRPr lang="en-US" altLang="zh-CN" sz="1800" dirty="0"/>
              </a:p>
              <a:p>
                <a:endParaRPr lang="zh-CN" altLang="en-US" sz="1800" dirty="0"/>
              </a:p>
            </p:txBody>
          </p:sp>
        </mc:Choice>
        <mc:Fallback>
          <p:sp>
            <p:nvSpPr>
              <p:cNvPr id="4" name="文本框 3">
                <a:extLst>
                  <a:ext uri="{FF2B5EF4-FFF2-40B4-BE49-F238E27FC236}">
                    <a16:creationId xmlns:a16="http://schemas.microsoft.com/office/drawing/2014/main" id="{A5226A67-E4B7-E5EC-B0B0-E82DDB39E114}"/>
                  </a:ext>
                </a:extLst>
              </p:cNvPr>
              <p:cNvSpPr txBox="1">
                <a:spLocks noRot="1" noChangeAspect="1" noMove="1" noResize="1" noEditPoints="1" noAdjustHandles="1" noChangeArrowheads="1" noChangeShapeType="1" noTextEdit="1"/>
              </p:cNvSpPr>
              <p:nvPr/>
            </p:nvSpPr>
            <p:spPr>
              <a:xfrm>
                <a:off x="626567" y="981522"/>
                <a:ext cx="11089232" cy="4537717"/>
              </a:xfrm>
              <a:prstGeom prst="rect">
                <a:avLst/>
              </a:prstGeom>
              <a:blipFill>
                <a:blip r:embed="rId3"/>
                <a:stretch>
                  <a:fillRect l="-4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19210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中子多群常数计算</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5226A67-E4B7-E5EC-B0B0-E82DDB39E114}"/>
                  </a:ext>
                </a:extLst>
              </p:cNvPr>
              <p:cNvSpPr txBox="1"/>
              <p:nvPr/>
            </p:nvSpPr>
            <p:spPr>
              <a:xfrm>
                <a:off x="482551" y="839600"/>
                <a:ext cx="11089232" cy="2553584"/>
              </a:xfrm>
              <a:prstGeom prst="rect">
                <a:avLst/>
              </a:prstGeom>
              <a:noFill/>
            </p:spPr>
            <p:txBody>
              <a:bodyPr wrap="square" rtlCol="0">
                <a:spAutoFit/>
              </a:bodyPr>
              <a:lstStyle/>
              <a:p>
                <a:pPr>
                  <a:lnSpc>
                    <a:spcPct val="150000"/>
                  </a:lnSpc>
                </a:pPr>
                <a:r>
                  <a:rPr lang="zh-CN" altLang="en-US" sz="1800" dirty="0"/>
                  <a:t>为了方便计算群常数，引入了广义群积分的概念，定义：</a:t>
                </a:r>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𝑑𝐸</m:t>
                          </m:r>
                        </m:num>
                        <m:den>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𝑑𝐸</m:t>
                              </m:r>
                            </m:e>
                          </m:nary>
                        </m:den>
                      </m:f>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𝑒</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𝑒</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2] </m:t>
                      </m:r>
                    </m:oMath>
                  </m:oMathPara>
                </a14:m>
                <a:endParaRPr lang="en-US" altLang="zh-CN" sz="1800" dirty="0"/>
              </a:p>
              <a:p>
                <a:pPr>
                  <a:lnSpc>
                    <a:spcPct val="150000"/>
                  </a:lnSpc>
                </a:pPr>
                <a:r>
                  <a:rPr lang="zh-CN" altLang="en-US" sz="1800" dirty="0"/>
                  <a:t>其中，</a:t>
                </a:r>
                <a:r>
                  <a:rPr lang="zh-CN" altLang="zh-CN" sz="1800" dirty="0">
                    <a:effectLst/>
                    <a:ea typeface="Cambria Math" panose="02040503050406030204" pitchFamily="18" charset="0"/>
                  </a:rPr>
                  <a:t>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Sub>
                  </m:oMath>
                </a14:m>
                <a:r>
                  <a:rPr lang="zh-CN" altLang="en-US" sz="1800" dirty="0"/>
                  <a:t>为群积分，</a:t>
                </a:r>
                <a:r>
                  <a:rPr lang="en-US" altLang="zh-CN" sz="1800" kern="100" dirty="0">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𝜎</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𝐸</m:t>
                        </m:r>
                      </m:e>
                    </m:d>
                  </m:oMath>
                </a14:m>
                <a:r>
                  <a:rPr lang="zh-CN" altLang="en-US" sz="1800" kern="100" dirty="0">
                    <a:cs typeface="Times New Roman" panose="02020603050405020304" pitchFamily="18" charset="0"/>
                  </a:rPr>
                  <a:t>为能量点</a:t>
                </a:r>
                <a:r>
                  <a:rPr lang="en-US" altLang="zh-CN" sz="1800" kern="100" dirty="0">
                    <a:cs typeface="Times New Roman" panose="02020603050405020304" pitchFamily="18" charset="0"/>
                  </a:rPr>
                  <a:t>E</a:t>
                </a:r>
                <a:r>
                  <a:rPr lang="zh-CN" altLang="en-US" sz="1800" kern="100" dirty="0">
                    <a:cs typeface="Times New Roman" panose="02020603050405020304" pitchFamily="18" charset="0"/>
                  </a:rPr>
                  <a:t>处的截面，</a:t>
                </a:r>
                <a:r>
                  <a:rPr lang="en-US" altLang="zh-CN" sz="1800" kern="100" dirty="0">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𝜙</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𝐸</m:t>
                        </m:r>
                      </m:e>
                    </m:d>
                  </m:oMath>
                </a14:m>
                <a:r>
                  <a:rPr lang="zh-CN" altLang="en-US" sz="1800" kern="100" dirty="0">
                    <a:cs typeface="Times New Roman" panose="02020603050405020304" pitchFamily="18" charset="0"/>
                  </a:rPr>
                  <a:t>为对应的通量，</a:t>
                </a:r>
                <a:r>
                  <a:rPr lang="en-US" altLang="zh-CN" sz="1800" kern="100" dirty="0">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𝐹</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𝐸</m:t>
                        </m:r>
                      </m:e>
                    </m:d>
                  </m:oMath>
                </a14:m>
                <a:r>
                  <a:rPr lang="zh-CN" altLang="en-US" sz="1800" dirty="0"/>
                  <a:t>为“流入函数”，对于不同的反应只需要求解对应的</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𝐹</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𝐸</m:t>
                        </m:r>
                      </m:e>
                    </m:d>
                    <m:r>
                      <a:rPr lang="zh-CN" altLang="en-US" sz="1800" i="1" kern="100">
                        <a:latin typeface="Cambria Math" panose="02040503050406030204" pitchFamily="18" charset="0"/>
                        <a:cs typeface="Times New Roman" panose="02020603050405020304" pitchFamily="18" charset="0"/>
                      </a:rPr>
                      <m:t>即可</m:t>
                    </m:r>
                  </m:oMath>
                </a14:m>
                <a:r>
                  <a:rPr lang="zh-CN" altLang="en-US" sz="1800" dirty="0"/>
                  <a:t>。</a:t>
                </a:r>
                <a:endParaRPr lang="en-US" altLang="zh-CN" sz="1800" dirty="0"/>
              </a:p>
              <a:p>
                <a:endParaRPr lang="zh-CN" altLang="en-US" sz="1800" dirty="0"/>
              </a:p>
            </p:txBody>
          </p:sp>
        </mc:Choice>
        <mc:Fallback xmlns="">
          <p:sp>
            <p:nvSpPr>
              <p:cNvPr id="4" name="文本框 3">
                <a:extLst>
                  <a:ext uri="{FF2B5EF4-FFF2-40B4-BE49-F238E27FC236}">
                    <a16:creationId xmlns:a16="http://schemas.microsoft.com/office/drawing/2014/main" id="{A5226A67-E4B7-E5EC-B0B0-E82DDB39E114}"/>
                  </a:ext>
                </a:extLst>
              </p:cNvPr>
              <p:cNvSpPr txBox="1">
                <a:spLocks noRot="1" noChangeAspect="1" noMove="1" noResize="1" noEditPoints="1" noAdjustHandles="1" noChangeArrowheads="1" noChangeShapeType="1" noTextEdit="1"/>
              </p:cNvSpPr>
              <p:nvPr/>
            </p:nvSpPr>
            <p:spPr>
              <a:xfrm>
                <a:off x="482551" y="839600"/>
                <a:ext cx="11089232" cy="2553584"/>
              </a:xfrm>
              <a:prstGeom prst="rect">
                <a:avLst/>
              </a:prstGeom>
              <a:blipFill>
                <a:blip r:embed="rId3"/>
                <a:stretch>
                  <a:fillRect l="-4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5B8D15B-8B54-9D9A-C7EC-4B18A17DB450}"/>
                  </a:ext>
                </a:extLst>
              </p:cNvPr>
              <p:cNvSpPr txBox="1"/>
              <p:nvPr/>
            </p:nvSpPr>
            <p:spPr>
              <a:xfrm>
                <a:off x="495658" y="3213770"/>
                <a:ext cx="10729192" cy="3084755"/>
              </a:xfrm>
              <a:prstGeom prst="rect">
                <a:avLst/>
              </a:prstGeom>
              <a:noFill/>
            </p:spPr>
            <p:txBody>
              <a:bodyPr wrap="square" rtlCol="0">
                <a:spAutoFit/>
              </a:bodyPr>
              <a:lstStyle/>
              <a:p>
                <a:pPr>
                  <a:lnSpc>
                    <a:spcPct val="150000"/>
                  </a:lnSpc>
                </a:pPr>
                <a:r>
                  <a:rPr lang="zh-CN" altLang="en-US" sz="1800" dirty="0"/>
                  <a:t>使用</a:t>
                </a:r>
                <a:r>
                  <a:rPr lang="en-US" altLang="zh-CN" sz="1800" dirty="0" err="1"/>
                  <a:t>Lobatto</a:t>
                </a:r>
                <a:r>
                  <a:rPr lang="zh-CN" altLang="en-US" sz="1800" dirty="0"/>
                  <a:t>积分方法来求解广义群积分，</a:t>
                </a:r>
                <a:r>
                  <a:rPr lang="en-US" altLang="zh-CN" sz="1800" dirty="0"/>
                  <a:t> </a:t>
                </a:r>
                <a:r>
                  <a:rPr lang="en-US" altLang="zh-CN" sz="1800" dirty="0" err="1"/>
                  <a:t>Lobatto</a:t>
                </a:r>
                <a:r>
                  <a:rPr lang="zh-CN" altLang="en-US" sz="1800" dirty="0"/>
                  <a:t>积分方法求积公式为：</a:t>
                </a:r>
                <a:endParaRPr lang="en-US" altLang="zh-CN" sz="1800" dirty="0"/>
              </a:p>
              <a:p>
                <a:pPr/>
                <a14:m>
                  <m:oMathPara xmlns:m="http://schemas.openxmlformats.org/officeDocument/2006/math">
                    <m:oMathParaPr>
                      <m:jc m:val="centerGroup"/>
                    </m:oMathParaPr>
                    <m:oMath xmlns:m="http://schemas.openxmlformats.org/officeDocument/2006/math">
                      <m:nary>
                        <m:naryPr>
                          <m:limLoc m:val="subSup"/>
                          <m:grow m:val="on"/>
                          <m:ctrlPr>
                            <a:rPr lang="zh-CN" altLang="zh-CN" sz="1800" i="1" smtClean="0">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oMath>
                  </m:oMathPara>
                </a14:m>
                <a:endParaRPr lang="en-US" altLang="zh-CN" sz="1800" dirty="0"/>
              </a:p>
              <a:p>
                <a:pPr>
                  <a:lnSpc>
                    <a:spcPct val="150000"/>
                  </a:lnSpc>
                </a:pPr>
                <a:r>
                  <a:rPr lang="zh-CN" altLang="en-US" sz="1800" dirty="0"/>
                  <a:t>式中，</a:t>
                </a:r>
                <a:r>
                  <a:rPr lang="zh-CN" altLang="zh-CN" sz="1800" dirty="0">
                    <a:ea typeface="Cambria Math" panose="02040503050406030204" pitchFamily="18" charset="0"/>
                  </a:rPr>
                  <a:t> </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cs typeface="Times New Roman" panose="02020603050405020304" pitchFamily="18" charset="0"/>
                          </a:rPr>
                          <m:t>𝑥</m:t>
                        </m:r>
                      </m:e>
                      <m:sub>
                        <m:r>
                          <a:rPr lang="en-US" altLang="zh-CN" sz="1800" i="1">
                            <a:latin typeface="Cambria Math" panose="02040503050406030204" pitchFamily="18" charset="0"/>
                            <a:cs typeface="Times New Roman" panose="02020603050405020304" pitchFamily="18" charset="0"/>
                          </a:rPr>
                          <m:t>𝑖</m:t>
                        </m:r>
                      </m:sub>
                    </m:sSub>
                  </m:oMath>
                </a14:m>
                <a:r>
                  <a:rPr lang="zh-CN" altLang="en-US" sz="1800" dirty="0">
                    <a:effectLst/>
                    <a:ea typeface="Cambria Math" panose="02040503050406030204" pitchFamily="18" charset="0"/>
                  </a:rPr>
                  <a:t>为求积点，</a:t>
                </a:r>
                <a:r>
                  <a:rPr lang="zh-CN" altLang="zh-CN" sz="1800" dirty="0">
                    <a:effectLst/>
                    <a:ea typeface="Cambria Math" panose="020405030504060302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800" dirty="0"/>
                  <a:t>为求积系数。将群积分转换为该形式，令</a:t>
                </a:r>
                <a:endParaRPr lang="en-US" altLang="zh-CN" sz="1800"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𝑒</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𝑒</m:t>
                          </m:r>
                          <m:r>
                            <a:rPr lang="en-US" altLang="zh-CN" sz="1800" b="0" i="1" smtClean="0">
                              <a:latin typeface="Cambria Math" panose="02040503050406030204" pitchFamily="18" charset="0"/>
                            </a:rPr>
                            <m:t>2</m:t>
                          </m:r>
                        </m:num>
                        <m:den>
                          <m:r>
                            <a:rPr lang="en-US" altLang="zh-CN" sz="1800" b="0" i="1" smtClean="0">
                              <a:latin typeface="Cambria Math" panose="02040503050406030204" pitchFamily="18" charset="0"/>
                            </a:rPr>
                            <m:t>2</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𝑒</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𝑒</m:t>
                          </m:r>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∈[−1,1]</m:t>
                      </m:r>
                    </m:oMath>
                  </m:oMathPara>
                </a14:m>
                <a:endParaRPr lang="en-US" altLang="zh-CN" sz="1800" dirty="0"/>
              </a:p>
              <a:p>
                <a:pPr>
                  <a:lnSpc>
                    <a:spcPct val="150000"/>
                  </a:lnSpc>
                </a:pPr>
                <a:r>
                  <a:rPr lang="zh-CN" altLang="en-US" sz="1800" dirty="0"/>
                  <a:t>再令：</a:t>
                </a:r>
                <a14:m>
                  <m:oMath xmlns:m="http://schemas.openxmlformats.org/officeDocument/2006/math">
                    <m:r>
                      <a:rPr lang="en-US" altLang="zh-CN" sz="1800" b="0" i="1" smtClean="0">
                        <a:latin typeface="Cambria Math" panose="02040503050406030204" pitchFamily="18" charset="0"/>
                      </a:rPr>
                      <m:t>𝑎𝑞</m:t>
                    </m:r>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𝑒</m:t>
                        </m:r>
                        <m:r>
                          <a:rPr lang="en-US" altLang="zh-CN" sz="1800" i="1">
                            <a:latin typeface="Cambria Math" panose="02040503050406030204" pitchFamily="18" charset="0"/>
                          </a:rPr>
                          <m:t>1+</m:t>
                        </m:r>
                        <m:r>
                          <a:rPr lang="en-US" altLang="zh-CN" sz="1800" i="1">
                            <a:latin typeface="Cambria Math" panose="02040503050406030204" pitchFamily="18" charset="0"/>
                          </a:rPr>
                          <m:t>𝑒</m:t>
                        </m:r>
                        <m:r>
                          <a:rPr lang="en-US" altLang="zh-CN" sz="1800" i="1">
                            <a:latin typeface="Cambria Math" panose="02040503050406030204" pitchFamily="18" charset="0"/>
                          </a:rPr>
                          <m:t>2</m:t>
                        </m:r>
                      </m:num>
                      <m:den>
                        <m:r>
                          <a:rPr lang="en-US" altLang="zh-CN" sz="1800" i="1">
                            <a:latin typeface="Cambria Math" panose="02040503050406030204" pitchFamily="18" charset="0"/>
                          </a:rPr>
                          <m:t>2</m:t>
                        </m:r>
                      </m:den>
                    </m:f>
                  </m:oMath>
                </a14:m>
                <a:r>
                  <a:rPr lang="en-US" altLang="zh-CN" sz="1800" dirty="0"/>
                  <a:t>, </a:t>
                </a:r>
                <a14:m>
                  <m:oMath xmlns:m="http://schemas.openxmlformats.org/officeDocument/2006/math">
                    <m:r>
                      <a:rPr lang="en-US" altLang="zh-CN" sz="1800" b="0" i="1" smtClean="0">
                        <a:latin typeface="Cambria Math" panose="02040503050406030204" pitchFamily="18" charset="0"/>
                      </a:rPr>
                      <m:t>𝑏</m:t>
                    </m:r>
                    <m:r>
                      <a:rPr lang="en-US" altLang="zh-CN" sz="1800" i="1">
                        <a:latin typeface="Cambria Math" panose="02040503050406030204" pitchFamily="18" charset="0"/>
                      </a:rPr>
                      <m:t>𝑞</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𝑒</m:t>
                        </m:r>
                        <m:r>
                          <a:rPr lang="en-US" altLang="zh-CN" sz="1800" b="0" i="1" smtClean="0">
                            <a:latin typeface="Cambria Math" panose="02040503050406030204" pitchFamily="18" charset="0"/>
                          </a:rPr>
                          <m:t>2−</m:t>
                        </m:r>
                        <m:r>
                          <a:rPr lang="en-US" altLang="zh-CN" sz="1800" i="1">
                            <a:latin typeface="Cambria Math" panose="02040503050406030204" pitchFamily="18" charset="0"/>
                          </a:rPr>
                          <m:t>𝑒</m:t>
                        </m:r>
                        <m:r>
                          <a:rPr lang="en-US" altLang="zh-CN" sz="1800" b="0" i="1" smtClean="0">
                            <a:latin typeface="Cambria Math" panose="02040503050406030204" pitchFamily="18" charset="0"/>
                          </a:rPr>
                          <m:t>1</m:t>
                        </m:r>
                      </m:num>
                      <m:den>
                        <m:r>
                          <a:rPr lang="en-US" altLang="zh-CN" sz="1800" i="1">
                            <a:latin typeface="Cambria Math" panose="02040503050406030204" pitchFamily="18" charset="0"/>
                          </a:rPr>
                          <m:t>2</m:t>
                        </m:r>
                      </m:den>
                    </m:f>
                  </m:oMath>
                </a14:m>
                <a:r>
                  <a:rPr lang="en-US" altLang="zh-CN" sz="1800" dirty="0"/>
                  <a:t>,</a:t>
                </a:r>
                <a:r>
                  <a:rPr lang="zh-CN" altLang="en-US" sz="1800" dirty="0"/>
                  <a:t>命名群积分分母</a:t>
                </a:r>
                <a:r>
                  <a:rPr lang="en-US" altLang="zh-CN" sz="1800" dirty="0"/>
                  <a:t>,</a:t>
                </a:r>
                <a:r>
                  <a:rPr lang="zh-CN" altLang="en-US" sz="1800" dirty="0"/>
                  <a:t>分子部分为</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m:t>
                        </m:r>
                        <m:sSub>
                          <m:sSubPr>
                            <m:ctrlPr>
                              <a:rPr lang="zh-CN" altLang="zh-CN" sz="14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𝜎</m:t>
                            </m:r>
                          </m:e>
                          <m:sub>
                            <m:r>
                              <a:rPr lang="en-US" altLang="zh-CN" sz="1800" i="1" kern="100">
                                <a:latin typeface="Cambria Math" panose="02040503050406030204" pitchFamily="18" charset="0"/>
                                <a:cs typeface="Times New Roman" panose="02020603050405020304" pitchFamily="18" charset="0"/>
                              </a:rPr>
                              <m:t>𝑔</m:t>
                            </m:r>
                          </m:sub>
                        </m:sSub>
                        <m:r>
                          <a:rPr lang="en-US" altLang="zh-CN" sz="1800" b="0" i="1" kern="100" smtClean="0">
                            <a:latin typeface="Cambria Math" panose="02040503050406030204" pitchFamily="18" charset="0"/>
                            <a:cs typeface="Times New Roman" panose="02020603050405020304" pitchFamily="18" charset="0"/>
                          </a:rPr>
                          <m:t>)</m:t>
                        </m:r>
                      </m:e>
                      <m:sub>
                        <m:r>
                          <a:rPr lang="en-US" altLang="zh-CN" sz="1800" b="0" i="1" smtClean="0">
                            <a:latin typeface="Cambria Math" panose="02040503050406030204" pitchFamily="18" charset="0"/>
                          </a:rPr>
                          <m:t>1</m:t>
                        </m:r>
                      </m:sub>
                    </m:sSub>
                  </m:oMath>
                </a14:m>
                <a:r>
                  <a:rPr lang="en-US" altLang="zh-CN" sz="18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m:t>
                        </m:r>
                        <m:sSub>
                          <m:sSubPr>
                            <m:ctrlPr>
                              <a:rPr lang="zh-CN" altLang="zh-CN" sz="14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𝜎</m:t>
                            </m:r>
                          </m:e>
                          <m:sub>
                            <m:r>
                              <a:rPr lang="en-US" altLang="zh-CN" sz="1800" i="1" kern="100">
                                <a:latin typeface="Cambria Math" panose="02040503050406030204" pitchFamily="18" charset="0"/>
                                <a:cs typeface="Times New Roman" panose="02020603050405020304" pitchFamily="18" charset="0"/>
                              </a:rPr>
                              <m:t>𝑔</m:t>
                            </m:r>
                          </m:sub>
                        </m:sSub>
                        <m:r>
                          <a:rPr lang="en-US" altLang="zh-CN" sz="1800" i="1" kern="100">
                            <a:latin typeface="Cambria Math" panose="02040503050406030204" pitchFamily="18" charset="0"/>
                            <a:cs typeface="Times New Roman" panose="02020603050405020304" pitchFamily="18" charset="0"/>
                          </a:rPr>
                          <m:t>)</m:t>
                        </m:r>
                      </m:e>
                      <m:sub>
                        <m:r>
                          <a:rPr lang="en-US" altLang="zh-CN" sz="1800" b="0" i="1" kern="100" smtClean="0">
                            <a:latin typeface="Cambria Math" panose="02040503050406030204" pitchFamily="18" charset="0"/>
                            <a:cs typeface="Times New Roman" panose="02020603050405020304" pitchFamily="18" charset="0"/>
                          </a:rPr>
                          <m:t>2</m:t>
                        </m:r>
                      </m:sub>
                    </m:sSub>
                  </m:oMath>
                </a14:m>
                <a:r>
                  <a:rPr lang="en-US" altLang="zh-CN" sz="1800" dirty="0"/>
                  <a:t>,</a:t>
                </a:r>
                <a:r>
                  <a:rPr lang="zh-CN" altLang="en-US" sz="1800" dirty="0"/>
                  <a:t>则有：</a:t>
                </a:r>
                <a:endParaRPr lang="en-US" altLang="zh-CN" sz="1800" dirty="0"/>
              </a:p>
              <a:p>
                <a:endParaRPr lang="en-US" altLang="zh-CN" sz="1800" dirty="0"/>
              </a:p>
            </p:txBody>
          </p:sp>
        </mc:Choice>
        <mc:Fallback xmlns="">
          <p:sp>
            <p:nvSpPr>
              <p:cNvPr id="2" name="文本框 1">
                <a:extLst>
                  <a:ext uri="{FF2B5EF4-FFF2-40B4-BE49-F238E27FC236}">
                    <a16:creationId xmlns:a16="http://schemas.microsoft.com/office/drawing/2014/main" id="{65B8D15B-8B54-9D9A-C7EC-4B18A17DB450}"/>
                  </a:ext>
                </a:extLst>
              </p:cNvPr>
              <p:cNvSpPr txBox="1">
                <a:spLocks noRot="1" noChangeAspect="1" noMove="1" noResize="1" noEditPoints="1" noAdjustHandles="1" noChangeArrowheads="1" noChangeShapeType="1" noTextEdit="1"/>
              </p:cNvSpPr>
              <p:nvPr/>
            </p:nvSpPr>
            <p:spPr>
              <a:xfrm>
                <a:off x="495658" y="3213770"/>
                <a:ext cx="10729192" cy="3084755"/>
              </a:xfrm>
              <a:prstGeom prst="rect">
                <a:avLst/>
              </a:prstGeom>
              <a:blipFill>
                <a:blip r:embed="rId4"/>
                <a:stretch>
                  <a:fillRect l="-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897323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中子多群常数计算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E90D60-6910-DA52-421F-D0DDF86EA9A1}"/>
                  </a:ext>
                </a:extLst>
              </p:cNvPr>
              <p:cNvSpPr txBox="1"/>
              <p:nvPr/>
            </p:nvSpPr>
            <p:spPr>
              <a:xfrm>
                <a:off x="626567" y="2421682"/>
                <a:ext cx="10225136" cy="3986732"/>
              </a:xfrm>
              <a:prstGeom prst="rect">
                <a:avLst/>
              </a:prstGeom>
              <a:noFill/>
            </p:spPr>
            <p:txBody>
              <a:bodyPr wrap="square" rtlCol="0">
                <a:spAutoFit/>
              </a:bodyPr>
              <a:lstStyle/>
              <a:p>
                <a:pPr>
                  <a:lnSpc>
                    <a:spcPct val="150000"/>
                  </a:lnSpc>
                </a:pPr>
                <a:r>
                  <a:rPr lang="zh-CN" altLang="en-US" sz="1800" dirty="0"/>
                  <a:t>考虑到流入函数</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ea typeface="宋体" panose="02010600030101010101" pitchFamily="2" charset="-122"/>
                    <a:cs typeface="Times New Roman" panose="02020603050405020304" pitchFamily="18" charset="0"/>
                  </a:rPr>
                  <a:t>可以认为在区间</a:t>
                </a:r>
                <a:r>
                  <a:rPr lang="zh-CN" altLang="en-US" sz="1800" dirty="0">
                    <a:effectLst/>
                    <a:ea typeface="宋体" panose="02010600030101010101" pitchFamily="2" charset="-122"/>
                    <a:cs typeface="Times New Roman" panose="02020603050405020304" pitchFamily="18" charset="0"/>
                  </a:rPr>
                  <a:t>内恒定，则代入</a:t>
                </a:r>
                <a:r>
                  <a:rPr lang="en-US" altLang="zh-CN" sz="1800" dirty="0" err="1"/>
                  <a:t>Lobatto</a:t>
                </a:r>
                <a:r>
                  <a:rPr lang="zh-CN" altLang="en-US" sz="1800" dirty="0"/>
                  <a:t>求积公式可得：</a:t>
                </a:r>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𝑎𝑞</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𝑎𝑞</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e>
                          </m:d>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2)</m:t>
                          </m:r>
                        </m:e>
                      </m:d>
                    </m:oMath>
                  </m:oMathPara>
                </a14:m>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𝑏𝑞</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𝜎</m:t>
                      </m:r>
                      <m:r>
                        <a:rPr lang="en-US" altLang="zh-CN" sz="1800" i="1">
                          <a:latin typeface="Cambria Math" panose="020405030504060302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1)</m:t>
                      </m:r>
                      <m:r>
                        <a:rPr lang="en-US" altLang="zh-CN" sz="1800" i="1">
                          <a:latin typeface="Cambria Math" panose="02040503050406030204" pitchFamily="18" charset="0"/>
                        </a:rPr>
                        <m:t>𝜙</m:t>
                      </m:r>
                      <m:r>
                        <a:rPr lang="en-US" altLang="zh-CN" sz="1800" i="1">
                          <a:latin typeface="Cambria Math" panose="020405030504060302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1)+</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𝜎</m:t>
                      </m:r>
                      <m:r>
                        <a:rPr lang="en-US" altLang="zh-CN" sz="1800" i="1">
                          <a:latin typeface="Cambria Math" panose="020405030504060302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2)</m:t>
                      </m:r>
                      <m:r>
                        <a:rPr lang="en-US" altLang="zh-CN" sz="1800" i="1">
                          <a:latin typeface="Cambria Math" panose="02040503050406030204" pitchFamily="18" charset="0"/>
                        </a:rPr>
                        <m:t>𝜙</m:t>
                      </m:r>
                      <m:r>
                        <a:rPr lang="en-US" altLang="zh-CN" sz="1800" i="1">
                          <a:latin typeface="Cambria Math" panose="020405030504060302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2)+</m:t>
                      </m:r>
                      <m:nary>
                        <m:naryPr>
                          <m:chr m:val="∑"/>
                          <m:limLoc m:val="undOvr"/>
                          <m:grow m:val="on"/>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=2</m:t>
                          </m:r>
                        </m:sub>
                        <m:sup>
                          <m:r>
                            <a:rPr lang="en-US" altLang="zh-CN" sz="1800" i="1">
                              <a:latin typeface="Cambria Math" panose="02040503050406030204" pitchFamily="18" charset="0"/>
                            </a:rPr>
                            <m:t>𝑛</m:t>
                          </m:r>
                          <m:r>
                            <a:rPr lang="en-US" altLang="zh-CN" sz="1800" i="1">
                              <a:latin typeface="Cambria Math" panose="02040503050406030204" pitchFamily="18" charset="0"/>
                            </a:rPr>
                            <m:t>−1</m:t>
                          </m:r>
                        </m:sup>
                        <m:e>
                          <m:r>
                            <a:rPr lang="en-US" altLang="zh-CN" sz="1800" i="1">
                              <a:latin typeface="Cambria Math" panose="02040503050406030204" pitchFamily="18" charset="0"/>
                            </a:rPr>
                            <m:t> </m:t>
                          </m:r>
                        </m:e>
                      </m:nary>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𝜎</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𝜙</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𝑖</m:t>
                              </m:r>
                            </m:sub>
                          </m:sSub>
                        </m:e>
                      </m:d>
                      <m:r>
                        <a:rPr lang="en-US" altLang="zh-CN" sz="1800" b="0" i="1" smtClean="0">
                          <a:latin typeface="Cambria Math" panose="02040503050406030204" pitchFamily="18" charset="0"/>
                        </a:rPr>
                        <m:t>]</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en-US" sz="1800" dirty="0"/>
                  <a:t>令：</a:t>
                </a:r>
                <a:r>
                  <a:rPr lang="en-US" altLang="zh-CN" sz="18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800" dirty="0"/>
                  <a:t>，</a:t>
                </a:r>
                <a:r>
                  <a:rPr lang="en-US" altLang="zh-CN" sz="1800" dirty="0"/>
                  <a:t> </a:t>
                </a:r>
                <a14:m>
                  <m:oMath xmlns:m="http://schemas.openxmlformats.org/officeDocument/2006/math">
                    <m:r>
                      <a:rPr lang="en-US" altLang="zh-CN" sz="1800" i="1">
                        <a:latin typeface="Cambria Math" panose="02040503050406030204" pitchFamily="18" charset="0"/>
                      </a:rPr>
                      <m:t>𝑟</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r>
                      <a:rPr lang="en-US" altLang="zh-CN" sz="1800" i="1">
                        <a:latin typeface="Cambria Math" panose="02040503050406030204" pitchFamily="18" charset="0"/>
                      </a:rPr>
                      <m:t>𝜎</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𝜙</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𝑖</m:t>
                            </m:r>
                          </m:sub>
                        </m:sSub>
                      </m:e>
                    </m:d>
                  </m:oMath>
                </a14:m>
                <a:r>
                  <a:rPr lang="zh-CN" altLang="en-US" sz="1800" dirty="0"/>
                  <a:t>，则有</a:t>
                </a:r>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oMath>
                  </m:oMathPara>
                </a14:m>
                <a:endParaRPr lang="en-US" altLang="zh-CN" sz="1800" dirty="0"/>
              </a:p>
              <a:p>
                <a:pPr>
                  <a:lnSpc>
                    <a:spcPct val="150000"/>
                  </a:lnSpc>
                </a:pPr>
                <a:r>
                  <a:rPr lang="zh-CN" altLang="en-US" sz="1800" dirty="0"/>
                  <a:t>最终群积分可变为：</a:t>
                </a:r>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nary>
                            <m:naryPr>
                              <m:limLoc m:val="subSup"/>
                              <m:grow m:val="on"/>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num>
                        <m:den>
                          <m:nary>
                            <m:naryPr>
                              <m:limLoc m:val="subSup"/>
                              <m:grow m:val="on"/>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sSub>
                            <m:sSubPr>
                              <m:ctrlPr>
                                <a:rPr lang="zh-CN" altLang="zh-CN" sz="1800" i="1">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cs typeface="Times New Roman" panose="02020603050405020304" pitchFamily="18" charset="0"/>
                                </a:rPr>
                                <m:t>𝑒</m:t>
                              </m:r>
                              <m:r>
                                <a:rPr lang="en-US" altLang="zh-CN" sz="1800" i="1">
                                  <a:latin typeface="Cambria Math" panose="02040503050406030204" pitchFamily="18" charset="0"/>
                                  <a:cs typeface="Times New Roman" panose="02020603050405020304" pitchFamily="18" charset="0"/>
                                </a:rPr>
                                <m:t>2)</m:t>
                              </m:r>
                            </m:e>
                          </m:d>
                        </m:den>
                      </m:f>
                    </m:oMath>
                  </m:oMathPara>
                </a14:m>
                <a:endParaRPr lang="zh-CN" altLang="en-US" sz="1800" dirty="0"/>
              </a:p>
            </p:txBody>
          </p:sp>
        </mc:Choice>
        <mc:Fallback xmlns="">
          <p:sp>
            <p:nvSpPr>
              <p:cNvPr id="3" name="文本框 2">
                <a:extLst>
                  <a:ext uri="{FF2B5EF4-FFF2-40B4-BE49-F238E27FC236}">
                    <a16:creationId xmlns:a16="http://schemas.microsoft.com/office/drawing/2014/main" id="{7EE90D60-6910-DA52-421F-D0DDF86EA9A1}"/>
                  </a:ext>
                </a:extLst>
              </p:cNvPr>
              <p:cNvSpPr txBox="1">
                <a:spLocks noRot="1" noChangeAspect="1" noMove="1" noResize="1" noEditPoints="1" noAdjustHandles="1" noChangeArrowheads="1" noChangeShapeType="1" noTextEdit="1"/>
              </p:cNvSpPr>
              <p:nvPr/>
            </p:nvSpPr>
            <p:spPr>
              <a:xfrm>
                <a:off x="626567" y="2421682"/>
                <a:ext cx="10225136" cy="3986732"/>
              </a:xfrm>
              <a:prstGeom prst="rect">
                <a:avLst/>
              </a:prstGeom>
              <a:blipFill>
                <a:blip r:embed="rId3"/>
                <a:stretch>
                  <a:fillRect l="-5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18B081-F93D-39E3-65F1-85B4EC790AA9}"/>
                  </a:ext>
                </a:extLst>
              </p:cNvPr>
              <p:cNvSpPr txBox="1"/>
              <p:nvPr/>
            </p:nvSpPr>
            <p:spPr>
              <a:xfrm>
                <a:off x="770583" y="1042813"/>
                <a:ext cx="9217024" cy="13994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limLoc m:val="subSup"/>
                          <m:grow m:val="on"/>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limLoc m:val="subSup"/>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𝑎𝑞</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𝑏𝑞𝑥</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𝑏𝑞𝑑𝑥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nary>
                        <m:naryPr>
                          <m:limLoc m:val="subSup"/>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𝑎𝑞</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𝑏𝑞𝑥</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𝑑𝑥</m:t>
                      </m:r>
                    </m:oMath>
                  </m:oMathPara>
                </a14:m>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Sub>
                            </m:e>
                          </m:d>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limLoc m:val="subSup"/>
                          <m:grow m:val="on"/>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𝑏𝑞</m:t>
                      </m:r>
                      <m:nary>
                        <m:naryPr>
                          <m:limLoc m:val="subSup"/>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𝑑𝑥</m:t>
                      </m:r>
                    </m:oMath>
                  </m:oMathPara>
                </a14:m>
                <a:endParaRPr lang="zh-CN" altLang="en-US" sz="1800" dirty="0"/>
              </a:p>
            </p:txBody>
          </p:sp>
        </mc:Choice>
        <mc:Fallback xmlns="">
          <p:sp>
            <p:nvSpPr>
              <p:cNvPr id="7" name="文本框 6">
                <a:extLst>
                  <a:ext uri="{FF2B5EF4-FFF2-40B4-BE49-F238E27FC236}">
                    <a16:creationId xmlns:a16="http://schemas.microsoft.com/office/drawing/2014/main" id="{E918B081-F93D-39E3-65F1-85B4EC790AA9}"/>
                  </a:ext>
                </a:extLst>
              </p:cNvPr>
              <p:cNvSpPr txBox="1">
                <a:spLocks noRot="1" noChangeAspect="1" noMove="1" noResize="1" noEditPoints="1" noAdjustHandles="1" noChangeArrowheads="1" noChangeShapeType="1" noTextEdit="1"/>
              </p:cNvSpPr>
              <p:nvPr/>
            </p:nvSpPr>
            <p:spPr>
              <a:xfrm>
                <a:off x="770583" y="1042813"/>
                <a:ext cx="9217024" cy="13994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51970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b="9206"/>
          <a:stretch/>
        </p:blipFill>
        <p:spPr>
          <a:xfrm>
            <a:off x="1374105" y="-489299"/>
            <a:ext cx="8976516" cy="5436058"/>
          </a:xfrm>
          <a:prstGeom prst="rect">
            <a:avLst/>
          </a:prstGeom>
        </p:spPr>
      </p:pic>
      <p:sp>
        <p:nvSpPr>
          <p:cNvPr id="6" name="矩形 5"/>
          <p:cNvSpPr/>
          <p:nvPr/>
        </p:nvSpPr>
        <p:spPr>
          <a:xfrm>
            <a:off x="2304719" y="5053993"/>
            <a:ext cx="2169184" cy="369332"/>
          </a:xfrm>
          <a:prstGeom prst="rect">
            <a:avLst/>
          </a:prstGeom>
        </p:spPr>
        <p:txBody>
          <a:bodyPr wrap="none">
            <a:spAutoFit/>
          </a:bodyPr>
          <a:lstStyle/>
          <a:p>
            <a:pPr algn="ctr">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01/</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研究背景及意义</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124030" y="5053793"/>
            <a:ext cx="1476686" cy="369332"/>
          </a:xfrm>
          <a:prstGeom prst="rect">
            <a:avLst/>
          </a:prstGeom>
        </p:spPr>
        <p:txBody>
          <a:bodyPr wrap="none">
            <a:spAutoFit/>
          </a:bodyPr>
          <a:lstStyle/>
          <a:p>
            <a:pPr algn="ctr">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02/</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589068" y="5053793"/>
            <a:ext cx="2154949" cy="369332"/>
          </a:xfrm>
          <a:prstGeom prst="rect">
            <a:avLst/>
          </a:prstGeom>
        </p:spPr>
        <p:txBody>
          <a:bodyPr wrap="none">
            <a:spAutoFit/>
          </a:bodyPr>
          <a:lstStyle/>
          <a:p>
            <a:pPr algn="ctr">
              <a:defRPr/>
            </a:pPr>
            <a:r>
              <a:rPr lang="en-US"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03/</a:t>
            </a:r>
            <a:r>
              <a:rPr lang="zh-CN" altLang="en-US"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结果验证与总结</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p:cNvGrpSpPr/>
          <p:nvPr/>
        </p:nvGrpSpPr>
        <p:grpSpPr>
          <a:xfrm>
            <a:off x="2787421" y="3816835"/>
            <a:ext cx="1087218" cy="1090362"/>
            <a:chOff x="4584701" y="522287"/>
            <a:chExt cx="2744788" cy="2752726"/>
          </a:xfrm>
          <a:solidFill>
            <a:srgbClr val="202A36"/>
          </a:solidFill>
        </p:grpSpPr>
        <p:sp>
          <p:nvSpPr>
            <p:cNvPr id="40" name="Oval 5"/>
            <p:cNvSpPr>
              <a:spLocks noChangeArrowheads="1"/>
            </p:cNvSpPr>
            <p:nvPr/>
          </p:nvSpPr>
          <p:spPr bwMode="auto">
            <a:xfrm>
              <a:off x="4837113" y="774700"/>
              <a:ext cx="2238375" cy="2246313"/>
            </a:xfrm>
            <a:prstGeom prst="ellipse">
              <a:avLst/>
            </a:prstGeom>
            <a:solidFill>
              <a:schemeClr val="tx2"/>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sp>
          <p:nvSpPr>
            <p:cNvPr id="4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chemeClr val="accent1"/>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grpSp>
      <p:grpSp>
        <p:nvGrpSpPr>
          <p:cNvPr id="46" name="组合 45"/>
          <p:cNvGrpSpPr/>
          <p:nvPr/>
        </p:nvGrpSpPr>
        <p:grpSpPr>
          <a:xfrm>
            <a:off x="5319069" y="3793181"/>
            <a:ext cx="1087218" cy="1090362"/>
            <a:chOff x="4584701" y="522287"/>
            <a:chExt cx="2744788" cy="2752726"/>
          </a:xfrm>
          <a:solidFill>
            <a:srgbClr val="202A36"/>
          </a:solidFill>
        </p:grpSpPr>
        <p:sp>
          <p:nvSpPr>
            <p:cNvPr id="47" name="Oval 5"/>
            <p:cNvSpPr>
              <a:spLocks noChangeArrowheads="1"/>
            </p:cNvSpPr>
            <p:nvPr/>
          </p:nvSpPr>
          <p:spPr bwMode="auto">
            <a:xfrm>
              <a:off x="4837113" y="774700"/>
              <a:ext cx="2238375" cy="2246313"/>
            </a:xfrm>
            <a:prstGeom prst="ellipse">
              <a:avLst/>
            </a:prstGeom>
            <a:solidFill>
              <a:schemeClr val="tx2"/>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sp>
          <p:nvSpPr>
            <p:cNvPr id="48"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chemeClr val="accent1"/>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grpSp>
      <p:grpSp>
        <p:nvGrpSpPr>
          <p:cNvPr id="52" name="组合 51"/>
          <p:cNvGrpSpPr/>
          <p:nvPr/>
        </p:nvGrpSpPr>
        <p:grpSpPr>
          <a:xfrm>
            <a:off x="8162367" y="3825655"/>
            <a:ext cx="1087218" cy="1090362"/>
            <a:chOff x="4584701" y="522287"/>
            <a:chExt cx="2744788" cy="2752726"/>
          </a:xfrm>
          <a:solidFill>
            <a:srgbClr val="202A36"/>
          </a:solidFill>
        </p:grpSpPr>
        <p:sp>
          <p:nvSpPr>
            <p:cNvPr id="53" name="Oval 5"/>
            <p:cNvSpPr>
              <a:spLocks noChangeArrowheads="1"/>
            </p:cNvSpPr>
            <p:nvPr/>
          </p:nvSpPr>
          <p:spPr bwMode="auto">
            <a:xfrm>
              <a:off x="4837113" y="774700"/>
              <a:ext cx="2238375" cy="2246313"/>
            </a:xfrm>
            <a:prstGeom prst="ellipse">
              <a:avLst/>
            </a:prstGeom>
            <a:solidFill>
              <a:schemeClr val="tx2"/>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sp>
          <p:nvSpPr>
            <p:cNvPr id="54"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solidFill>
              <a:schemeClr val="accent1"/>
            </a:solidFill>
            <a:ln w="9525">
              <a:noFill/>
              <a:round/>
              <a:headEnd/>
              <a:tailEnd/>
            </a:ln>
          </p:spPr>
          <p:txBody>
            <a:bodyPr vert="horz" wrap="square" lIns="91461" tIns="45731" rIns="91461" bIns="45731" numCol="1" anchor="t" anchorCtr="0" compatLnSpc="1">
              <a:prstTxWarp prst="textNoShape">
                <a:avLst/>
              </a:prstTxWarp>
            </a:bodyPr>
            <a:lstStyle/>
            <a:p>
              <a:endParaRPr lang="zh-CN" altLang="en-US"/>
            </a:p>
          </p:txBody>
        </p:sp>
      </p:grpSp>
      <p:grpSp>
        <p:nvGrpSpPr>
          <p:cNvPr id="11" name="组合 10"/>
          <p:cNvGrpSpPr/>
          <p:nvPr/>
        </p:nvGrpSpPr>
        <p:grpSpPr>
          <a:xfrm>
            <a:off x="1764" y="2852045"/>
            <a:ext cx="12194822" cy="486323"/>
            <a:chOff x="0" y="4845037"/>
            <a:chExt cx="12192000" cy="486210"/>
          </a:xfrm>
          <a:solidFill>
            <a:schemeClr val="accent6"/>
          </a:solidFill>
        </p:grpSpPr>
        <p:sp>
          <p:nvSpPr>
            <p:cNvPr id="67" name="圆角矩形 66"/>
            <p:cNvSpPr/>
            <p:nvPr/>
          </p:nvSpPr>
          <p:spPr>
            <a:xfrm>
              <a:off x="4454114" y="4845037"/>
              <a:ext cx="3100528" cy="486210"/>
            </a:xfrm>
            <a:prstGeom prst="roundRect">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68" name="直接连接符 67"/>
            <p:cNvCxnSpPr/>
            <p:nvPr/>
          </p:nvCxnSpPr>
          <p:spPr>
            <a:xfrm>
              <a:off x="0" y="5083947"/>
              <a:ext cx="4454114" cy="4195"/>
            </a:xfrm>
            <a:prstGeom prst="line">
              <a:avLst/>
            </a:prstGeom>
            <a:grpFill/>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61014" y="5083947"/>
              <a:ext cx="4630986" cy="0"/>
            </a:xfrm>
            <a:prstGeom prst="line">
              <a:avLst/>
            </a:prstGeom>
            <a:grpFill/>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2" name="TextBox 59"/>
          <p:cNvSpPr txBox="1">
            <a:spLocks noChangeArrowheads="1"/>
          </p:cNvSpPr>
          <p:nvPr/>
        </p:nvSpPr>
        <p:spPr bwMode="auto">
          <a:xfrm flipH="1">
            <a:off x="4320962" y="2839374"/>
            <a:ext cx="3313135" cy="461772"/>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b="1" kern="0" dirty="0">
                <a:solidFill>
                  <a:schemeClr val="bg1"/>
                </a:solidFill>
                <a:latin typeface="微软雅黑" pitchFamily="34" charset="-122"/>
                <a:ea typeface="微软雅黑" pitchFamily="34" charset="-122"/>
              </a:rPr>
              <a:t>目录 </a:t>
            </a:r>
            <a:r>
              <a:rPr lang="en-US" altLang="zh-CN" b="1" kern="0" dirty="0">
                <a:solidFill>
                  <a:schemeClr val="bg1"/>
                </a:solidFill>
                <a:latin typeface="微软雅黑" pitchFamily="34" charset="-122"/>
                <a:ea typeface="微软雅黑" pitchFamily="34" charset="-122"/>
              </a:rPr>
              <a:t>/ </a:t>
            </a:r>
            <a:r>
              <a:rPr lang="en-US" altLang="zh-CN" kern="0" dirty="0">
                <a:solidFill>
                  <a:schemeClr val="bg1"/>
                </a:solidFill>
                <a:latin typeface="微软雅黑" pitchFamily="34" charset="-122"/>
                <a:ea typeface="微软雅黑" pitchFamily="34" charset="-122"/>
              </a:rPr>
              <a:t>CONTENTS</a:t>
            </a:r>
            <a:endParaRPr lang="en-US" altLang="ko-KR" kern="0" dirty="0">
              <a:solidFill>
                <a:schemeClr val="bg1"/>
              </a:solidFill>
              <a:latin typeface="微软雅黑" pitchFamily="34" charset="-122"/>
              <a:ea typeface="微软雅黑" pitchFamily="34" charset="-122"/>
            </a:endParaRPr>
          </a:p>
        </p:txBody>
      </p:sp>
      <p:sp>
        <p:nvSpPr>
          <p:cNvPr id="38" name="任意多边形 37"/>
          <p:cNvSpPr/>
          <p:nvPr/>
        </p:nvSpPr>
        <p:spPr>
          <a:xfrm>
            <a:off x="949453" y="1667494"/>
            <a:ext cx="984871" cy="605969"/>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16424" y="758436"/>
            <a:ext cx="1178662" cy="725205"/>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0322722" y="2328183"/>
            <a:ext cx="633942" cy="39005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28"/>
          <p:cNvSpPr>
            <a:spLocks noEditPoints="1"/>
          </p:cNvSpPr>
          <p:nvPr/>
        </p:nvSpPr>
        <p:spPr bwMode="auto">
          <a:xfrm>
            <a:off x="2973363" y="4090124"/>
            <a:ext cx="714705" cy="537006"/>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61" tIns="45731" rIns="91461" bIns="45731" numCol="1" anchor="t" anchorCtr="0" compatLnSpc="1">
            <a:prstTxWarp prst="textNoShape">
              <a:avLst/>
            </a:prstTxWarp>
          </a:bodyPr>
          <a:lstStyle/>
          <a:p>
            <a:endParaRPr lang="zh-CN" altLang="en-US"/>
          </a:p>
        </p:txBody>
      </p:sp>
      <p:sp>
        <p:nvSpPr>
          <p:cNvPr id="44" name="Freeform 12"/>
          <p:cNvSpPr>
            <a:spLocks noEditPoints="1"/>
          </p:cNvSpPr>
          <p:nvPr/>
        </p:nvSpPr>
        <p:spPr bwMode="auto">
          <a:xfrm>
            <a:off x="5512531" y="4013113"/>
            <a:ext cx="574018" cy="613517"/>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p:spPr>
        <p:txBody>
          <a:bodyPr vert="horz" wrap="square" lIns="91461" tIns="45731" rIns="91461" bIns="45731" numCol="1" anchor="t" anchorCtr="0" compatLnSpc="1">
            <a:prstTxWarp prst="textNoShape">
              <a:avLst/>
            </a:prstTxWarp>
          </a:bodyPr>
          <a:lstStyle/>
          <a:p>
            <a:endParaRPr lang="zh-CN" altLang="en-US" dirty="0"/>
          </a:p>
        </p:txBody>
      </p:sp>
      <p:sp>
        <p:nvSpPr>
          <p:cNvPr id="71" name="Freeform 11"/>
          <p:cNvSpPr>
            <a:spLocks noEditPoints="1"/>
          </p:cNvSpPr>
          <p:nvPr/>
        </p:nvSpPr>
        <p:spPr bwMode="auto">
          <a:xfrm>
            <a:off x="8382067" y="4102018"/>
            <a:ext cx="682960" cy="537006"/>
          </a:xfrm>
          <a:custGeom>
            <a:avLst/>
            <a:gdLst>
              <a:gd name="T0" fmla="*/ 186 w 390"/>
              <a:gd name="T1" fmla="*/ 267 h 306"/>
              <a:gd name="T2" fmla="*/ 187 w 390"/>
              <a:gd name="T3" fmla="*/ 305 h 306"/>
              <a:gd name="T4" fmla="*/ 154 w 390"/>
              <a:gd name="T5" fmla="*/ 287 h 306"/>
              <a:gd name="T6" fmla="*/ 137 w 390"/>
              <a:gd name="T7" fmla="*/ 208 h 306"/>
              <a:gd name="T8" fmla="*/ 124 w 390"/>
              <a:gd name="T9" fmla="*/ 266 h 306"/>
              <a:gd name="T10" fmla="*/ 108 w 390"/>
              <a:gd name="T11" fmla="*/ 190 h 306"/>
              <a:gd name="T12" fmla="*/ 42 w 390"/>
              <a:gd name="T13" fmla="*/ 210 h 306"/>
              <a:gd name="T14" fmla="*/ 25 w 390"/>
              <a:gd name="T15" fmla="*/ 135 h 306"/>
              <a:gd name="T16" fmla="*/ 11 w 390"/>
              <a:gd name="T17" fmla="*/ 188 h 306"/>
              <a:gd name="T18" fmla="*/ 0 w 390"/>
              <a:gd name="T19" fmla="*/ 154 h 306"/>
              <a:gd name="T20" fmla="*/ 20 w 390"/>
              <a:gd name="T21" fmla="*/ 116 h 306"/>
              <a:gd name="T22" fmla="*/ 189 w 390"/>
              <a:gd name="T23" fmla="*/ 229 h 306"/>
              <a:gd name="T24" fmla="*/ 192 w 390"/>
              <a:gd name="T25" fmla="*/ 240 h 306"/>
              <a:gd name="T26" fmla="*/ 121 w 390"/>
              <a:gd name="T27" fmla="*/ 87 h 306"/>
              <a:gd name="T28" fmla="*/ 131 w 390"/>
              <a:gd name="T29" fmla="*/ 125 h 306"/>
              <a:gd name="T30" fmla="*/ 198 w 390"/>
              <a:gd name="T31" fmla="*/ 115 h 306"/>
              <a:gd name="T32" fmla="*/ 188 w 390"/>
              <a:gd name="T33" fmla="*/ 77 h 306"/>
              <a:gd name="T34" fmla="*/ 327 w 390"/>
              <a:gd name="T35" fmla="*/ 54 h 306"/>
              <a:gd name="T36" fmla="*/ 298 w 390"/>
              <a:gd name="T37" fmla="*/ 5 h 306"/>
              <a:gd name="T38" fmla="*/ 327 w 390"/>
              <a:gd name="T39" fmla="*/ 54 h 306"/>
              <a:gd name="T40" fmla="*/ 126 w 390"/>
              <a:gd name="T41" fmla="*/ 0 h 306"/>
              <a:gd name="T42" fmla="*/ 140 w 390"/>
              <a:gd name="T43" fmla="*/ 54 h 306"/>
              <a:gd name="T44" fmla="*/ 305 w 390"/>
              <a:gd name="T45" fmla="*/ 77 h 306"/>
              <a:gd name="T46" fmla="*/ 238 w 390"/>
              <a:gd name="T47" fmla="*/ 87 h 306"/>
              <a:gd name="T48" fmla="*/ 248 w 390"/>
              <a:gd name="T49" fmla="*/ 125 h 306"/>
              <a:gd name="T50" fmla="*/ 315 w 390"/>
              <a:gd name="T51" fmla="*/ 115 h 306"/>
              <a:gd name="T52" fmla="*/ 305 w 390"/>
              <a:gd name="T53" fmla="*/ 77 h 306"/>
              <a:gd name="T54" fmla="*/ 209 w 390"/>
              <a:gd name="T55" fmla="*/ 62 h 306"/>
              <a:gd name="T56" fmla="*/ 201 w 390"/>
              <a:gd name="T57" fmla="*/ 62 h 306"/>
              <a:gd name="T58" fmla="*/ 107 w 390"/>
              <a:gd name="T59" fmla="*/ 121 h 306"/>
              <a:gd name="T60" fmla="*/ 192 w 390"/>
              <a:gd name="T61" fmla="*/ 140 h 306"/>
              <a:gd name="T62" fmla="*/ 225 w 390"/>
              <a:gd name="T63" fmla="*/ 121 h 306"/>
              <a:gd name="T64" fmla="*/ 309 w 390"/>
              <a:gd name="T65" fmla="*/ 140 h 306"/>
              <a:gd name="T66" fmla="*/ 329 w 390"/>
              <a:gd name="T67" fmla="*/ 62 h 306"/>
              <a:gd name="T68" fmla="*/ 227 w 390"/>
              <a:gd name="T69" fmla="*/ 62 h 306"/>
              <a:gd name="T70" fmla="*/ 209 w 390"/>
              <a:gd name="T71" fmla="*/ 62 h 306"/>
              <a:gd name="T72" fmla="*/ 196 w 390"/>
              <a:gd name="T73" fmla="*/ 294 h 306"/>
              <a:gd name="T74" fmla="*/ 376 w 390"/>
              <a:gd name="T75" fmla="*/ 219 h 306"/>
              <a:gd name="T76" fmla="*/ 384 w 390"/>
              <a:gd name="T77" fmla="*/ 235 h 306"/>
              <a:gd name="T78" fmla="*/ 200 w 390"/>
              <a:gd name="T79" fmla="*/ 257 h 306"/>
              <a:gd name="T80" fmla="*/ 378 w 390"/>
              <a:gd name="T81" fmla="*/ 191 h 306"/>
              <a:gd name="T82" fmla="*/ 198 w 390"/>
              <a:gd name="T83" fmla="*/ 252 h 306"/>
              <a:gd name="T84" fmla="*/ 200 w 390"/>
              <a:gd name="T85" fmla="*/ 257 h 306"/>
              <a:gd name="T86" fmla="*/ 203 w 390"/>
              <a:gd name="T87" fmla="*/ 222 h 306"/>
              <a:gd name="T88" fmla="*/ 375 w 390"/>
              <a:gd name="T89" fmla="*/ 163 h 306"/>
              <a:gd name="T90" fmla="*/ 376 w 390"/>
              <a:gd name="T91" fmla="*/ 147 h 306"/>
              <a:gd name="T92" fmla="*/ 340 w 390"/>
              <a:gd name="T93" fmla="*/ 126 h 306"/>
              <a:gd name="T94" fmla="*/ 351 w 390"/>
              <a:gd name="T95" fmla="*/ 152 h 306"/>
              <a:gd name="T96" fmla="*/ 122 w 390"/>
              <a:gd name="T97" fmla="*/ 152 h 306"/>
              <a:gd name="T98" fmla="*/ 121 w 390"/>
              <a:gd name="T99" fmla="*/ 152 h 306"/>
              <a:gd name="T100" fmla="*/ 95 w 390"/>
              <a:gd name="T101" fmla="*/ 90 h 306"/>
              <a:gd name="T102" fmla="*/ 28 w 390"/>
              <a:gd name="T103" fmla="*/ 94 h 306"/>
              <a:gd name="T104" fmla="*/ 26 w 390"/>
              <a:gd name="T105" fmla="*/ 110 h 306"/>
              <a:gd name="T106" fmla="*/ 194 w 390"/>
              <a:gd name="T107" fmla="*/ 222 h 306"/>
              <a:gd name="T108" fmla="*/ 197 w 390"/>
              <a:gd name="T109" fmla="*/ 36 h 306"/>
              <a:gd name="T110" fmla="*/ 227 w 390"/>
              <a:gd name="T111" fmla="*/ 50 h 306"/>
              <a:gd name="T112" fmla="*/ 183 w 390"/>
              <a:gd name="T113" fmla="*/ 50 h 306"/>
              <a:gd name="T114" fmla="*/ 156 w 390"/>
              <a:gd name="T115" fmla="*/ 50 h 306"/>
              <a:gd name="T116" fmla="*/ 303 w 390"/>
              <a:gd name="T117" fmla="*/ 100 h 306"/>
              <a:gd name="T118" fmla="*/ 300 w 390"/>
              <a:gd name="T119" fmla="*/ 113 h 306"/>
              <a:gd name="T120" fmla="*/ 254 w 390"/>
              <a:gd name="T121" fmla="*/ 8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306">
                <a:moveTo>
                  <a:pt x="192" y="240"/>
                </a:moveTo>
                <a:cubicBezTo>
                  <a:pt x="187" y="249"/>
                  <a:pt x="185" y="258"/>
                  <a:pt x="186" y="267"/>
                </a:cubicBezTo>
                <a:cubicBezTo>
                  <a:pt x="186" y="275"/>
                  <a:pt x="189" y="284"/>
                  <a:pt x="192" y="293"/>
                </a:cubicBezTo>
                <a:cubicBezTo>
                  <a:pt x="194" y="298"/>
                  <a:pt x="192" y="303"/>
                  <a:pt x="187" y="305"/>
                </a:cubicBezTo>
                <a:cubicBezTo>
                  <a:pt x="184" y="306"/>
                  <a:pt x="181" y="305"/>
                  <a:pt x="178" y="304"/>
                </a:cubicBezTo>
                <a:cubicBezTo>
                  <a:pt x="154" y="287"/>
                  <a:pt x="154" y="287"/>
                  <a:pt x="154" y="287"/>
                </a:cubicBezTo>
                <a:cubicBezTo>
                  <a:pt x="148" y="263"/>
                  <a:pt x="147" y="241"/>
                  <a:pt x="155" y="220"/>
                </a:cubicBezTo>
                <a:cubicBezTo>
                  <a:pt x="137" y="208"/>
                  <a:pt x="137" y="208"/>
                  <a:pt x="137" y="208"/>
                </a:cubicBezTo>
                <a:cubicBezTo>
                  <a:pt x="125" y="229"/>
                  <a:pt x="127" y="257"/>
                  <a:pt x="132" y="272"/>
                </a:cubicBezTo>
                <a:cubicBezTo>
                  <a:pt x="124" y="266"/>
                  <a:pt x="124" y="266"/>
                  <a:pt x="124" y="266"/>
                </a:cubicBezTo>
                <a:cubicBezTo>
                  <a:pt x="116" y="251"/>
                  <a:pt x="118" y="224"/>
                  <a:pt x="126" y="201"/>
                </a:cubicBezTo>
                <a:cubicBezTo>
                  <a:pt x="108" y="190"/>
                  <a:pt x="108" y="190"/>
                  <a:pt x="108" y="190"/>
                </a:cubicBezTo>
                <a:cubicBezTo>
                  <a:pt x="96" y="216"/>
                  <a:pt x="98" y="238"/>
                  <a:pt x="103" y="252"/>
                </a:cubicBezTo>
                <a:cubicBezTo>
                  <a:pt x="42" y="210"/>
                  <a:pt x="42" y="210"/>
                  <a:pt x="42" y="210"/>
                </a:cubicBezTo>
                <a:cubicBezTo>
                  <a:pt x="37" y="187"/>
                  <a:pt x="36" y="166"/>
                  <a:pt x="44" y="147"/>
                </a:cubicBezTo>
                <a:cubicBezTo>
                  <a:pt x="25" y="135"/>
                  <a:pt x="25" y="135"/>
                  <a:pt x="25" y="135"/>
                </a:cubicBezTo>
                <a:cubicBezTo>
                  <a:pt x="12" y="162"/>
                  <a:pt x="20" y="185"/>
                  <a:pt x="27" y="199"/>
                </a:cubicBezTo>
                <a:cubicBezTo>
                  <a:pt x="11" y="188"/>
                  <a:pt x="11" y="188"/>
                  <a:pt x="11" y="188"/>
                </a:cubicBezTo>
                <a:cubicBezTo>
                  <a:pt x="10" y="187"/>
                  <a:pt x="9" y="186"/>
                  <a:pt x="8" y="184"/>
                </a:cubicBezTo>
                <a:cubicBezTo>
                  <a:pt x="4" y="175"/>
                  <a:pt x="1" y="165"/>
                  <a:pt x="0" y="154"/>
                </a:cubicBezTo>
                <a:cubicBezTo>
                  <a:pt x="0" y="143"/>
                  <a:pt x="2" y="132"/>
                  <a:pt x="8" y="120"/>
                </a:cubicBezTo>
                <a:cubicBezTo>
                  <a:pt x="10" y="115"/>
                  <a:pt x="15" y="113"/>
                  <a:pt x="20" y="116"/>
                </a:cubicBezTo>
                <a:cubicBezTo>
                  <a:pt x="20" y="116"/>
                  <a:pt x="21" y="116"/>
                  <a:pt x="21" y="116"/>
                </a:cubicBezTo>
                <a:cubicBezTo>
                  <a:pt x="189" y="229"/>
                  <a:pt x="189" y="229"/>
                  <a:pt x="189" y="229"/>
                </a:cubicBezTo>
                <a:cubicBezTo>
                  <a:pt x="192" y="231"/>
                  <a:pt x="194" y="236"/>
                  <a:pt x="192" y="240"/>
                </a:cubicBezTo>
                <a:cubicBezTo>
                  <a:pt x="192" y="240"/>
                  <a:pt x="192" y="240"/>
                  <a:pt x="192" y="240"/>
                </a:cubicBezTo>
                <a:close/>
                <a:moveTo>
                  <a:pt x="131" y="77"/>
                </a:moveTo>
                <a:cubicBezTo>
                  <a:pt x="121" y="87"/>
                  <a:pt x="121" y="87"/>
                  <a:pt x="121" y="87"/>
                </a:cubicBezTo>
                <a:cubicBezTo>
                  <a:pt x="121" y="115"/>
                  <a:pt x="121" y="115"/>
                  <a:pt x="121" y="115"/>
                </a:cubicBezTo>
                <a:cubicBezTo>
                  <a:pt x="131" y="125"/>
                  <a:pt x="131" y="125"/>
                  <a:pt x="131" y="125"/>
                </a:cubicBezTo>
                <a:cubicBezTo>
                  <a:pt x="188" y="125"/>
                  <a:pt x="188" y="125"/>
                  <a:pt x="188" y="125"/>
                </a:cubicBezTo>
                <a:cubicBezTo>
                  <a:pt x="198" y="115"/>
                  <a:pt x="198" y="115"/>
                  <a:pt x="198" y="115"/>
                </a:cubicBezTo>
                <a:cubicBezTo>
                  <a:pt x="198" y="87"/>
                  <a:pt x="198" y="87"/>
                  <a:pt x="198" y="87"/>
                </a:cubicBezTo>
                <a:cubicBezTo>
                  <a:pt x="188" y="77"/>
                  <a:pt x="188" y="77"/>
                  <a:pt x="188" y="77"/>
                </a:cubicBezTo>
                <a:cubicBezTo>
                  <a:pt x="131" y="77"/>
                  <a:pt x="131" y="77"/>
                  <a:pt x="131" y="77"/>
                </a:cubicBezTo>
                <a:close/>
                <a:moveTo>
                  <a:pt x="327" y="54"/>
                </a:moveTo>
                <a:cubicBezTo>
                  <a:pt x="309" y="0"/>
                  <a:pt x="309" y="0"/>
                  <a:pt x="309" y="0"/>
                </a:cubicBezTo>
                <a:cubicBezTo>
                  <a:pt x="298" y="5"/>
                  <a:pt x="298" y="5"/>
                  <a:pt x="298" y="5"/>
                </a:cubicBezTo>
                <a:cubicBezTo>
                  <a:pt x="295" y="54"/>
                  <a:pt x="295" y="54"/>
                  <a:pt x="295" y="54"/>
                </a:cubicBezTo>
                <a:cubicBezTo>
                  <a:pt x="327" y="54"/>
                  <a:pt x="327" y="54"/>
                  <a:pt x="327" y="54"/>
                </a:cubicBezTo>
                <a:close/>
                <a:moveTo>
                  <a:pt x="107" y="54"/>
                </a:moveTo>
                <a:cubicBezTo>
                  <a:pt x="126" y="0"/>
                  <a:pt x="126" y="0"/>
                  <a:pt x="126" y="0"/>
                </a:cubicBezTo>
                <a:cubicBezTo>
                  <a:pt x="137" y="5"/>
                  <a:pt x="137" y="5"/>
                  <a:pt x="137" y="5"/>
                </a:cubicBezTo>
                <a:cubicBezTo>
                  <a:pt x="140" y="54"/>
                  <a:pt x="140" y="54"/>
                  <a:pt x="140" y="54"/>
                </a:cubicBezTo>
                <a:cubicBezTo>
                  <a:pt x="107" y="54"/>
                  <a:pt x="107" y="54"/>
                  <a:pt x="107" y="54"/>
                </a:cubicBezTo>
                <a:close/>
                <a:moveTo>
                  <a:pt x="305" y="77"/>
                </a:moveTo>
                <a:cubicBezTo>
                  <a:pt x="248" y="77"/>
                  <a:pt x="248" y="77"/>
                  <a:pt x="248" y="77"/>
                </a:cubicBezTo>
                <a:cubicBezTo>
                  <a:pt x="238" y="87"/>
                  <a:pt x="238" y="87"/>
                  <a:pt x="238" y="87"/>
                </a:cubicBezTo>
                <a:cubicBezTo>
                  <a:pt x="238" y="115"/>
                  <a:pt x="238" y="115"/>
                  <a:pt x="238" y="115"/>
                </a:cubicBezTo>
                <a:cubicBezTo>
                  <a:pt x="248" y="125"/>
                  <a:pt x="248" y="125"/>
                  <a:pt x="248" y="125"/>
                </a:cubicBezTo>
                <a:cubicBezTo>
                  <a:pt x="305" y="125"/>
                  <a:pt x="305" y="125"/>
                  <a:pt x="305" y="125"/>
                </a:cubicBezTo>
                <a:cubicBezTo>
                  <a:pt x="315" y="115"/>
                  <a:pt x="315" y="115"/>
                  <a:pt x="315" y="115"/>
                </a:cubicBezTo>
                <a:cubicBezTo>
                  <a:pt x="315" y="87"/>
                  <a:pt x="315" y="87"/>
                  <a:pt x="315" y="87"/>
                </a:cubicBezTo>
                <a:cubicBezTo>
                  <a:pt x="305" y="77"/>
                  <a:pt x="305" y="77"/>
                  <a:pt x="305" y="77"/>
                </a:cubicBezTo>
                <a:close/>
                <a:moveTo>
                  <a:pt x="209" y="62"/>
                </a:moveTo>
                <a:cubicBezTo>
                  <a:pt x="209" y="62"/>
                  <a:pt x="209" y="62"/>
                  <a:pt x="209" y="62"/>
                </a:cubicBezTo>
                <a:cubicBezTo>
                  <a:pt x="201" y="62"/>
                  <a:pt x="201" y="62"/>
                  <a:pt x="201" y="62"/>
                </a:cubicBezTo>
                <a:cubicBezTo>
                  <a:pt x="201" y="62"/>
                  <a:pt x="201" y="62"/>
                  <a:pt x="201" y="62"/>
                </a:cubicBezTo>
                <a:cubicBezTo>
                  <a:pt x="107" y="62"/>
                  <a:pt x="107" y="62"/>
                  <a:pt x="107" y="62"/>
                </a:cubicBezTo>
                <a:cubicBezTo>
                  <a:pt x="107" y="121"/>
                  <a:pt x="107" y="121"/>
                  <a:pt x="107" y="121"/>
                </a:cubicBezTo>
                <a:cubicBezTo>
                  <a:pt x="127" y="140"/>
                  <a:pt x="127" y="140"/>
                  <a:pt x="127" y="140"/>
                </a:cubicBezTo>
                <a:cubicBezTo>
                  <a:pt x="192" y="140"/>
                  <a:pt x="192" y="140"/>
                  <a:pt x="192" y="140"/>
                </a:cubicBezTo>
                <a:cubicBezTo>
                  <a:pt x="211" y="121"/>
                  <a:pt x="211" y="121"/>
                  <a:pt x="211" y="121"/>
                </a:cubicBezTo>
                <a:cubicBezTo>
                  <a:pt x="225" y="121"/>
                  <a:pt x="225" y="121"/>
                  <a:pt x="225" y="121"/>
                </a:cubicBezTo>
                <a:cubicBezTo>
                  <a:pt x="244" y="140"/>
                  <a:pt x="244" y="140"/>
                  <a:pt x="244" y="140"/>
                </a:cubicBezTo>
                <a:cubicBezTo>
                  <a:pt x="309" y="140"/>
                  <a:pt x="309" y="140"/>
                  <a:pt x="309" y="140"/>
                </a:cubicBezTo>
                <a:cubicBezTo>
                  <a:pt x="329" y="121"/>
                  <a:pt x="329" y="121"/>
                  <a:pt x="329" y="121"/>
                </a:cubicBezTo>
                <a:cubicBezTo>
                  <a:pt x="329" y="62"/>
                  <a:pt x="329" y="62"/>
                  <a:pt x="329" y="62"/>
                </a:cubicBezTo>
                <a:cubicBezTo>
                  <a:pt x="227" y="62"/>
                  <a:pt x="227" y="62"/>
                  <a:pt x="227" y="62"/>
                </a:cubicBezTo>
                <a:cubicBezTo>
                  <a:pt x="227" y="62"/>
                  <a:pt x="227" y="62"/>
                  <a:pt x="227" y="62"/>
                </a:cubicBezTo>
                <a:cubicBezTo>
                  <a:pt x="218" y="62"/>
                  <a:pt x="218" y="62"/>
                  <a:pt x="218" y="62"/>
                </a:cubicBezTo>
                <a:cubicBezTo>
                  <a:pt x="209" y="62"/>
                  <a:pt x="209" y="62"/>
                  <a:pt x="209" y="62"/>
                </a:cubicBezTo>
                <a:close/>
                <a:moveTo>
                  <a:pt x="208" y="298"/>
                </a:moveTo>
                <a:cubicBezTo>
                  <a:pt x="204" y="300"/>
                  <a:pt x="198" y="298"/>
                  <a:pt x="196" y="294"/>
                </a:cubicBezTo>
                <a:cubicBezTo>
                  <a:pt x="194" y="289"/>
                  <a:pt x="196" y="284"/>
                  <a:pt x="200" y="282"/>
                </a:cubicBezTo>
                <a:cubicBezTo>
                  <a:pt x="376" y="219"/>
                  <a:pt x="376" y="219"/>
                  <a:pt x="376" y="219"/>
                </a:cubicBezTo>
                <a:cubicBezTo>
                  <a:pt x="381" y="217"/>
                  <a:pt x="386" y="219"/>
                  <a:pt x="388" y="223"/>
                </a:cubicBezTo>
                <a:cubicBezTo>
                  <a:pt x="390" y="228"/>
                  <a:pt x="389" y="233"/>
                  <a:pt x="384" y="235"/>
                </a:cubicBezTo>
                <a:cubicBezTo>
                  <a:pt x="208" y="298"/>
                  <a:pt x="208" y="298"/>
                  <a:pt x="208" y="298"/>
                </a:cubicBezTo>
                <a:close/>
                <a:moveTo>
                  <a:pt x="200" y="257"/>
                </a:moveTo>
                <a:cubicBezTo>
                  <a:pt x="376" y="195"/>
                  <a:pt x="376" y="195"/>
                  <a:pt x="376" y="195"/>
                </a:cubicBezTo>
                <a:cubicBezTo>
                  <a:pt x="378" y="194"/>
                  <a:pt x="378" y="192"/>
                  <a:pt x="378" y="191"/>
                </a:cubicBezTo>
                <a:cubicBezTo>
                  <a:pt x="377" y="189"/>
                  <a:pt x="375" y="189"/>
                  <a:pt x="374" y="189"/>
                </a:cubicBezTo>
                <a:cubicBezTo>
                  <a:pt x="198" y="252"/>
                  <a:pt x="198" y="252"/>
                  <a:pt x="198" y="252"/>
                </a:cubicBezTo>
                <a:cubicBezTo>
                  <a:pt x="196" y="253"/>
                  <a:pt x="196" y="254"/>
                  <a:pt x="196" y="256"/>
                </a:cubicBezTo>
                <a:cubicBezTo>
                  <a:pt x="197" y="257"/>
                  <a:pt x="199" y="258"/>
                  <a:pt x="200" y="257"/>
                </a:cubicBezTo>
                <a:close/>
                <a:moveTo>
                  <a:pt x="194" y="222"/>
                </a:moveTo>
                <a:cubicBezTo>
                  <a:pt x="197" y="224"/>
                  <a:pt x="200" y="224"/>
                  <a:pt x="203" y="222"/>
                </a:cubicBezTo>
                <a:cubicBezTo>
                  <a:pt x="203" y="222"/>
                  <a:pt x="203" y="222"/>
                  <a:pt x="203" y="222"/>
                </a:cubicBezTo>
                <a:cubicBezTo>
                  <a:pt x="375" y="163"/>
                  <a:pt x="375" y="163"/>
                  <a:pt x="375" y="163"/>
                </a:cubicBezTo>
                <a:cubicBezTo>
                  <a:pt x="380" y="161"/>
                  <a:pt x="382" y="155"/>
                  <a:pt x="379" y="151"/>
                </a:cubicBezTo>
                <a:cubicBezTo>
                  <a:pt x="379" y="149"/>
                  <a:pt x="377" y="148"/>
                  <a:pt x="376" y="147"/>
                </a:cubicBezTo>
                <a:cubicBezTo>
                  <a:pt x="340" y="124"/>
                  <a:pt x="340" y="124"/>
                  <a:pt x="340" y="124"/>
                </a:cubicBezTo>
                <a:cubicBezTo>
                  <a:pt x="340" y="126"/>
                  <a:pt x="340" y="126"/>
                  <a:pt x="340" y="126"/>
                </a:cubicBezTo>
                <a:cubicBezTo>
                  <a:pt x="328" y="138"/>
                  <a:pt x="328" y="138"/>
                  <a:pt x="328" y="138"/>
                </a:cubicBezTo>
                <a:cubicBezTo>
                  <a:pt x="351" y="152"/>
                  <a:pt x="351" y="152"/>
                  <a:pt x="351" y="152"/>
                </a:cubicBezTo>
                <a:cubicBezTo>
                  <a:pt x="200" y="204"/>
                  <a:pt x="200" y="204"/>
                  <a:pt x="200" y="204"/>
                </a:cubicBezTo>
                <a:cubicBezTo>
                  <a:pt x="122" y="152"/>
                  <a:pt x="122" y="152"/>
                  <a:pt x="122" y="152"/>
                </a:cubicBezTo>
                <a:cubicBezTo>
                  <a:pt x="122" y="152"/>
                  <a:pt x="122" y="152"/>
                  <a:pt x="122" y="152"/>
                </a:cubicBezTo>
                <a:cubicBezTo>
                  <a:pt x="121" y="152"/>
                  <a:pt x="121" y="152"/>
                  <a:pt x="121" y="152"/>
                </a:cubicBezTo>
                <a:cubicBezTo>
                  <a:pt x="51" y="105"/>
                  <a:pt x="51" y="105"/>
                  <a:pt x="51" y="105"/>
                </a:cubicBezTo>
                <a:cubicBezTo>
                  <a:pt x="95" y="90"/>
                  <a:pt x="95" y="90"/>
                  <a:pt x="95" y="90"/>
                </a:cubicBezTo>
                <a:cubicBezTo>
                  <a:pt x="95" y="71"/>
                  <a:pt x="95" y="71"/>
                  <a:pt x="95" y="71"/>
                </a:cubicBezTo>
                <a:cubicBezTo>
                  <a:pt x="28" y="94"/>
                  <a:pt x="28" y="94"/>
                  <a:pt x="28" y="94"/>
                </a:cubicBezTo>
                <a:cubicBezTo>
                  <a:pt x="23" y="96"/>
                  <a:pt x="21" y="101"/>
                  <a:pt x="23" y="106"/>
                </a:cubicBezTo>
                <a:cubicBezTo>
                  <a:pt x="24" y="107"/>
                  <a:pt x="25" y="109"/>
                  <a:pt x="26" y="110"/>
                </a:cubicBezTo>
                <a:cubicBezTo>
                  <a:pt x="26" y="110"/>
                  <a:pt x="26" y="110"/>
                  <a:pt x="26" y="110"/>
                </a:cubicBezTo>
                <a:cubicBezTo>
                  <a:pt x="194" y="222"/>
                  <a:pt x="194" y="222"/>
                  <a:pt x="194" y="222"/>
                </a:cubicBezTo>
                <a:close/>
                <a:moveTo>
                  <a:pt x="156" y="50"/>
                </a:moveTo>
                <a:cubicBezTo>
                  <a:pt x="197" y="36"/>
                  <a:pt x="197" y="36"/>
                  <a:pt x="197" y="36"/>
                </a:cubicBezTo>
                <a:cubicBezTo>
                  <a:pt x="200" y="35"/>
                  <a:pt x="203" y="35"/>
                  <a:pt x="206" y="37"/>
                </a:cubicBezTo>
                <a:cubicBezTo>
                  <a:pt x="227" y="50"/>
                  <a:pt x="227" y="50"/>
                  <a:pt x="227" y="50"/>
                </a:cubicBezTo>
                <a:cubicBezTo>
                  <a:pt x="218" y="50"/>
                  <a:pt x="218" y="50"/>
                  <a:pt x="218" y="50"/>
                </a:cubicBezTo>
                <a:cubicBezTo>
                  <a:pt x="183" y="50"/>
                  <a:pt x="183" y="50"/>
                  <a:pt x="183" y="50"/>
                </a:cubicBezTo>
                <a:cubicBezTo>
                  <a:pt x="183" y="50"/>
                  <a:pt x="183" y="50"/>
                  <a:pt x="183" y="50"/>
                </a:cubicBezTo>
                <a:cubicBezTo>
                  <a:pt x="156" y="50"/>
                  <a:pt x="156" y="50"/>
                  <a:pt x="156" y="50"/>
                </a:cubicBezTo>
                <a:close/>
                <a:moveTo>
                  <a:pt x="287" y="89"/>
                </a:moveTo>
                <a:cubicBezTo>
                  <a:pt x="303" y="100"/>
                  <a:pt x="303" y="100"/>
                  <a:pt x="303" y="100"/>
                </a:cubicBezTo>
                <a:cubicBezTo>
                  <a:pt x="303" y="110"/>
                  <a:pt x="303" y="110"/>
                  <a:pt x="303" y="110"/>
                </a:cubicBezTo>
                <a:cubicBezTo>
                  <a:pt x="300" y="113"/>
                  <a:pt x="300" y="113"/>
                  <a:pt x="300" y="113"/>
                </a:cubicBezTo>
                <a:cubicBezTo>
                  <a:pt x="291" y="113"/>
                  <a:pt x="291" y="113"/>
                  <a:pt x="291" y="113"/>
                </a:cubicBezTo>
                <a:cubicBezTo>
                  <a:pt x="254" y="89"/>
                  <a:pt x="254" y="89"/>
                  <a:pt x="254" y="89"/>
                </a:cubicBezTo>
                <a:lnTo>
                  <a:pt x="287" y="89"/>
                </a:lnTo>
                <a:close/>
              </a:path>
            </a:pathLst>
          </a:custGeom>
          <a:solidFill>
            <a:schemeClr val="bg1"/>
          </a:solidFill>
          <a:ln>
            <a:noFill/>
          </a:ln>
        </p:spPr>
        <p:txBody>
          <a:bodyPr vert="horz" wrap="square" lIns="91461" tIns="45731" rIns="91461" bIns="45731"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1698505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5000">
        <p15:prstTrans prst="curtains"/>
      </p:transition>
    </mc:Choice>
    <mc:Fallback xmlns="">
      <p:transition spd="slow"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98575" y="333450"/>
            <a:ext cx="5328592" cy="461665"/>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2.2.3 </a:t>
            </a:r>
            <a:r>
              <a:rPr lang="zh-CN" altLang="en-US" b="1" dirty="0">
                <a:latin typeface="微软雅黑" panose="020B0503020204020204" pitchFamily="34" charset="-122"/>
                <a:ea typeface="微软雅黑" panose="020B0503020204020204" pitchFamily="34" charset="-122"/>
              </a:rPr>
              <a:t>中子多群常数计算</a:t>
            </a:r>
          </a:p>
        </p:txBody>
      </p:sp>
      <p:sp>
        <p:nvSpPr>
          <p:cNvPr id="2" name="文本框 1">
            <a:extLst>
              <a:ext uri="{FF2B5EF4-FFF2-40B4-BE49-F238E27FC236}">
                <a16:creationId xmlns:a16="http://schemas.microsoft.com/office/drawing/2014/main" id="{D8174ABF-24F2-1943-B906-D763994762FA}"/>
              </a:ext>
            </a:extLst>
          </p:cNvPr>
          <p:cNvSpPr txBox="1"/>
          <p:nvPr/>
        </p:nvSpPr>
        <p:spPr>
          <a:xfrm>
            <a:off x="698575" y="1197546"/>
            <a:ext cx="10153128" cy="3373359"/>
          </a:xfrm>
          <a:prstGeom prst="rect">
            <a:avLst/>
          </a:prstGeom>
          <a:noFill/>
        </p:spPr>
        <p:txBody>
          <a:bodyPr wrap="square" rtlCol="0">
            <a:spAutoFit/>
          </a:bodyPr>
          <a:lstStyle/>
          <a:p>
            <a:pPr>
              <a:lnSpc>
                <a:spcPct val="150000"/>
              </a:lnSpc>
            </a:pPr>
            <a:r>
              <a:rPr lang="zh-CN" altLang="en-US" sz="1800" dirty="0">
                <a:solidFill>
                  <a:srgbClr val="FF0000"/>
                </a:solidFill>
              </a:rPr>
              <a:t>计算方法：</a:t>
            </a:r>
            <a:endParaRPr lang="en-US" altLang="zh-CN" sz="1800" dirty="0">
              <a:solidFill>
                <a:srgbClr val="FF0000"/>
              </a:solidFill>
            </a:endParaRPr>
          </a:p>
          <a:p>
            <a:pPr marL="285750" indent="-285750">
              <a:lnSpc>
                <a:spcPct val="150000"/>
              </a:lnSpc>
              <a:buFont typeface="Wingdings" panose="05000000000000000000" pitchFamily="2" charset="2"/>
              <a:buChar char="Ø"/>
            </a:pPr>
            <a:r>
              <a:rPr lang="zh-CN" altLang="en-US" sz="1800" dirty="0"/>
              <a:t>首先读取所选取的能群结构，将能群边界能量点存入数组中。</a:t>
            </a:r>
            <a:endParaRPr lang="en-US" altLang="zh-CN" sz="1800" dirty="0"/>
          </a:p>
          <a:p>
            <a:pPr marL="285750" indent="-285750">
              <a:lnSpc>
                <a:spcPct val="150000"/>
              </a:lnSpc>
              <a:buFont typeface="Wingdings" panose="05000000000000000000" pitchFamily="2" charset="2"/>
              <a:buChar char="Ø"/>
            </a:pPr>
            <a:r>
              <a:rPr lang="zh-CN" altLang="en-US" sz="1800" dirty="0"/>
              <a:t>从初始能群开始，一次处理一个能群的截面，待该能群处理结束，再处理下一个。</a:t>
            </a:r>
            <a:endParaRPr lang="en-US" altLang="zh-CN" sz="1800" dirty="0"/>
          </a:p>
          <a:p>
            <a:pPr marL="285750" indent="-285750">
              <a:lnSpc>
                <a:spcPct val="150000"/>
              </a:lnSpc>
              <a:buFont typeface="Wingdings" panose="05000000000000000000" pitchFamily="2" charset="2"/>
              <a:buChar char="Ø"/>
            </a:pPr>
            <a:r>
              <a:rPr lang="zh-CN" altLang="en-US" sz="1800" dirty="0"/>
              <a:t>从数据库读取第一个在能群内的能量点，读取该能量点的截面；根据标准谱，获得该能量点的通量；然后计算该点的流入函数；然后就可以计算该点的群积分。</a:t>
            </a:r>
            <a:endParaRPr lang="en-US" altLang="zh-CN" sz="1800" dirty="0"/>
          </a:p>
          <a:p>
            <a:pPr marL="285750" indent="-285750">
              <a:lnSpc>
                <a:spcPct val="150000"/>
              </a:lnSpc>
              <a:buFont typeface="Wingdings" panose="05000000000000000000" pitchFamily="2" charset="2"/>
              <a:buChar char="Ø"/>
            </a:pPr>
            <a:r>
              <a:rPr lang="zh-CN" altLang="en-US" sz="1800" dirty="0"/>
              <a:t>以此为循环，计算一个能群内所包含的所有能量点的群积分，待所有点计算完毕之后，叠加即可得该能群的群积分。</a:t>
            </a:r>
            <a:endParaRPr lang="en-US" altLang="zh-CN" sz="1800" dirty="0"/>
          </a:p>
          <a:p>
            <a:pPr marL="285750" indent="-285750">
              <a:lnSpc>
                <a:spcPct val="150000"/>
              </a:lnSpc>
              <a:buFont typeface="Wingdings" panose="05000000000000000000" pitchFamily="2" charset="2"/>
              <a:buChar char="Ø"/>
            </a:pPr>
            <a:r>
              <a:rPr lang="zh-CN" altLang="en-US" sz="1800" dirty="0"/>
              <a:t>待所有的能群处理完毕，便得到最终的群常数。</a:t>
            </a:r>
          </a:p>
        </p:txBody>
      </p:sp>
    </p:spTree>
    <p:extLst>
      <p:ext uri="{BB962C8B-B14F-4D97-AF65-F5344CB8AC3E}">
        <p14:creationId xmlns:p14="http://schemas.microsoft.com/office/powerpoint/2010/main" val="76335132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光子多群截面计算方法</a:t>
            </a:r>
          </a:p>
        </p:txBody>
      </p:sp>
      <p:sp>
        <p:nvSpPr>
          <p:cNvPr id="2" name="文本框 1">
            <a:extLst>
              <a:ext uri="{FF2B5EF4-FFF2-40B4-BE49-F238E27FC236}">
                <a16:creationId xmlns:a16="http://schemas.microsoft.com/office/drawing/2014/main" id="{E84C26D2-FB91-8F41-2902-E6607BD6456F}"/>
              </a:ext>
            </a:extLst>
          </p:cNvPr>
          <p:cNvSpPr txBox="1"/>
          <p:nvPr/>
        </p:nvSpPr>
        <p:spPr>
          <a:xfrm>
            <a:off x="640117" y="933927"/>
            <a:ext cx="9649072" cy="916789"/>
          </a:xfrm>
          <a:prstGeom prst="rect">
            <a:avLst/>
          </a:prstGeom>
          <a:noFill/>
        </p:spPr>
        <p:txBody>
          <a:bodyPr wrap="square" rtlCol="0">
            <a:spAutoFit/>
          </a:bodyPr>
          <a:lstStyle/>
          <a:p>
            <a:pPr>
              <a:lnSpc>
                <a:spcPct val="150000"/>
              </a:lnSpc>
            </a:pPr>
            <a:r>
              <a:rPr lang="zh-CN" altLang="en-US" sz="1800" dirty="0"/>
              <a:t>光子是核反应堆内重要的辐射粒子，是堆芯释热率、材料辐照损伤的重要来源，因此计算光子反应数据也至关重要。在计算光子反应截面时，同时计算了光子的比释动能</a:t>
            </a:r>
            <a:r>
              <a:rPr lang="zh-CN" altLang="en-US" sz="2000" dirty="0"/>
              <a:t>。</a:t>
            </a:r>
          </a:p>
        </p:txBody>
      </p:sp>
      <p:sp>
        <p:nvSpPr>
          <p:cNvPr id="4" name="文本框 3">
            <a:extLst>
              <a:ext uri="{FF2B5EF4-FFF2-40B4-BE49-F238E27FC236}">
                <a16:creationId xmlns:a16="http://schemas.microsoft.com/office/drawing/2014/main" id="{2DBE87CE-7733-DC68-3A3E-C6035436F2B8}"/>
              </a:ext>
            </a:extLst>
          </p:cNvPr>
          <p:cNvSpPr txBox="1"/>
          <p:nvPr/>
        </p:nvSpPr>
        <p:spPr>
          <a:xfrm>
            <a:off x="626567" y="2056350"/>
            <a:ext cx="9649072" cy="1706878"/>
          </a:xfrm>
          <a:prstGeom prst="rect">
            <a:avLst/>
          </a:prstGeom>
          <a:noFill/>
        </p:spPr>
        <p:txBody>
          <a:bodyPr wrap="square" rtlCol="0">
            <a:spAutoFit/>
          </a:bodyPr>
          <a:lstStyle/>
          <a:p>
            <a:pPr>
              <a:lnSpc>
                <a:spcPct val="150000"/>
              </a:lnSpc>
            </a:pPr>
            <a:r>
              <a:rPr lang="zh-CN" altLang="zh-CN" sz="1800" kern="100" dirty="0">
                <a:effectLst/>
                <a:ea typeface="宋体" panose="02010600030101010101" pitchFamily="2" charset="-122"/>
                <a:cs typeface="Times New Roman" panose="02020603050405020304" pitchFamily="18" charset="0"/>
              </a:rPr>
              <a:t>在低能时，光子不与原子核发生反应，这时光子主要同核外电子发生反应，</a:t>
            </a:r>
            <a:r>
              <a:rPr lang="zh-CN" altLang="en-US" sz="1800" kern="100" dirty="0">
                <a:effectLst/>
                <a:ea typeface="宋体" panose="02010600030101010101" pitchFamily="2" charset="-122"/>
                <a:cs typeface="Times New Roman" panose="02020603050405020304" pitchFamily="18" charset="0"/>
              </a:rPr>
              <a:t>也就是光原子反应，</a:t>
            </a:r>
            <a:r>
              <a:rPr lang="zh-CN" altLang="zh-CN" sz="1800" kern="100" dirty="0">
                <a:effectLst/>
                <a:ea typeface="宋体" panose="02010600030101010101" pitchFamily="2" charset="-122"/>
                <a:cs typeface="Times New Roman" panose="02020603050405020304" pitchFamily="18" charset="0"/>
              </a:rPr>
              <a:t>反应类型包括相干散射、非相干散射、电子对效应、光电效应；</a:t>
            </a:r>
            <a:endParaRPr lang="en-US" altLang="zh-CN" sz="1800" kern="100" dirty="0">
              <a:effectLst/>
              <a:ea typeface="宋体" panose="02010600030101010101" pitchFamily="2" charset="-122"/>
              <a:cs typeface="Times New Roman" panose="02020603050405020304" pitchFamily="18" charset="0"/>
            </a:endParaRPr>
          </a:p>
          <a:p>
            <a:pPr>
              <a:lnSpc>
                <a:spcPct val="150000"/>
              </a:lnSpc>
            </a:pPr>
            <a:r>
              <a:rPr lang="zh-CN" altLang="zh-CN" sz="1800" kern="100" dirty="0">
                <a:effectLst/>
                <a:ea typeface="宋体" panose="02010600030101010101" pitchFamily="2" charset="-122"/>
                <a:cs typeface="Times New Roman" panose="02020603050405020304" pitchFamily="18" charset="0"/>
              </a:rPr>
              <a:t>当光子能量大于一定值时，就会发生光核反应，因为光核反应有阈值</a:t>
            </a:r>
            <a:r>
              <a:rPr lang="zh-CN" altLang="en-US" sz="1800" kern="100" dirty="0">
                <a:effectLst/>
                <a:ea typeface="宋体" panose="02010600030101010101" pitchFamily="2" charset="-122"/>
                <a:cs typeface="Times New Roman" panose="02020603050405020304" pitchFamily="18" charset="0"/>
              </a:rPr>
              <a:t>，发生概率小</a:t>
            </a:r>
            <a:r>
              <a:rPr lang="zh-CN" altLang="zh-CN" sz="1800" kern="100" dirty="0">
                <a:effectLst/>
                <a:ea typeface="宋体" panose="02010600030101010101" pitchFamily="2" charset="-122"/>
                <a:cs typeface="Times New Roman" panose="02020603050405020304" pitchFamily="18" charset="0"/>
              </a:rPr>
              <a:t>，且光核反应的模型比较复杂，因此</a:t>
            </a:r>
            <a:r>
              <a:rPr lang="zh-CN" altLang="en-US" sz="1800" kern="100" dirty="0">
                <a:effectLst/>
                <a:ea typeface="宋体" panose="02010600030101010101" pitchFamily="2" charset="-122"/>
                <a:cs typeface="Times New Roman" panose="02020603050405020304" pitchFamily="18" charset="0"/>
              </a:rPr>
              <a:t>暂不处理</a:t>
            </a:r>
            <a:r>
              <a:rPr lang="zh-CN" altLang="zh-CN" sz="1800" kern="100" dirty="0">
                <a:effectLst/>
                <a:ea typeface="宋体" panose="02010600030101010101" pitchFamily="2" charset="-122"/>
                <a:cs typeface="Times New Roman" panose="02020603050405020304" pitchFamily="18" charset="0"/>
              </a:rPr>
              <a:t>光核反应</a:t>
            </a:r>
            <a:r>
              <a:rPr lang="zh-CN" altLang="en-US" sz="1800" kern="100" dirty="0">
                <a:effectLst/>
                <a:ea typeface="宋体" panose="02010600030101010101" pitchFamily="2" charset="-122"/>
                <a:cs typeface="Times New Roman" panose="02020603050405020304" pitchFamily="18" charset="0"/>
              </a:rPr>
              <a:t>。</a:t>
            </a:r>
            <a:endParaRPr lang="zh-CN" altLang="en-US" sz="18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B4826E5-7144-6BBD-ABE5-C2F64863653D}"/>
                  </a:ext>
                </a:extLst>
              </p:cNvPr>
              <p:cNvSpPr txBox="1"/>
              <p:nvPr/>
            </p:nvSpPr>
            <p:spPr>
              <a:xfrm>
                <a:off x="634469" y="3906646"/>
                <a:ext cx="9361040" cy="2610779"/>
              </a:xfrm>
              <a:prstGeom prst="rect">
                <a:avLst/>
              </a:prstGeom>
              <a:noFill/>
            </p:spPr>
            <p:txBody>
              <a:bodyPr wrap="square" rtlCol="0">
                <a:spAutoFit/>
              </a:bodyPr>
              <a:lstStyle/>
              <a:p>
                <a:pPr>
                  <a:lnSpc>
                    <a:spcPct val="150000"/>
                  </a:lnSpc>
                </a:pPr>
                <a:r>
                  <a:rPr lang="zh-CN" altLang="en-US" sz="1800" dirty="0">
                    <a:solidFill>
                      <a:srgbClr val="FF0000"/>
                    </a:solidFill>
                  </a:rPr>
                  <a:t>计算公式：</a:t>
                </a:r>
                <a:endParaRPr lang="en-US" altLang="zh-CN" sz="1800" dirty="0">
                  <a:solidFill>
                    <a:srgbClr val="FF0000"/>
                  </a:solidFill>
                </a:endParaRPr>
              </a:p>
              <a:p>
                <a:pPr>
                  <a:lnSpc>
                    <a:spcPct val="150000"/>
                  </a:lnSpc>
                </a:pPr>
                <a:r>
                  <a:rPr lang="zh-CN" altLang="en-US" sz="1800" dirty="0"/>
                  <a:t>光子多群反应截面处理同中子一样，引入广义群积分：</a:t>
                </a:r>
                <a:endParaRPr lang="en-US" altLang="zh-CN" sz="1800"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𝑑𝐸</m:t>
                          </m:r>
                        </m:num>
                        <m:den>
                          <m:nary>
                            <m:naryPr>
                              <m:limLoc m:val="subSup"/>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𝜙</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𝑑𝐸</m:t>
                              </m:r>
                            </m:e>
                          </m:nary>
                        </m:den>
                      </m:f>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𝑒</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𝑒</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2] </m:t>
                      </m:r>
                    </m:oMath>
                  </m:oMathPara>
                </a14:m>
                <a:endParaRPr lang="en-US" altLang="zh-CN" sz="1800" dirty="0"/>
              </a:p>
              <a:p>
                <a:pPr>
                  <a:lnSpc>
                    <a:spcPct val="150000"/>
                  </a:lnSpc>
                </a:pPr>
                <a:r>
                  <a:rPr lang="zh-CN" altLang="en-US" sz="1800" dirty="0"/>
                  <a:t>因为</a:t>
                </a:r>
                <a:r>
                  <a:rPr lang="en-US" altLang="zh-CN" sz="1800" dirty="0">
                    <a:latin typeface="Times New Roman" panose="02020603050405020304" pitchFamily="18" charset="0"/>
                    <a:cs typeface="Times New Roman" panose="02020603050405020304" pitchFamily="18" charset="0"/>
                  </a:rPr>
                  <a:t>ENDF</a:t>
                </a:r>
                <a:r>
                  <a:rPr lang="zh-CN" altLang="en-US" sz="1800" dirty="0"/>
                  <a:t>核评价数据库</a:t>
                </a:r>
                <a:r>
                  <a:rPr lang="en-US" altLang="zh-CN" sz="1800" dirty="0">
                    <a:latin typeface="Times New Roman" panose="02020603050405020304" pitchFamily="18" charset="0"/>
                    <a:cs typeface="Times New Roman" panose="02020603050405020304" pitchFamily="18" charset="0"/>
                  </a:rPr>
                  <a:t>MF23</a:t>
                </a:r>
                <a:r>
                  <a:rPr lang="zh-CN" altLang="en-US" sz="1800" dirty="0"/>
                  <a:t>给出的原始数据可直接计算群平均截面，此时取流入函数都为</a:t>
                </a:r>
                <a:r>
                  <a:rPr lang="en-US" altLang="zh-CN" sz="1800" dirty="0"/>
                  <a:t>1</a:t>
                </a:r>
                <a:r>
                  <a:rPr lang="zh-CN" altLang="en-US" sz="1800" dirty="0"/>
                  <a:t>即可。那么后续的计算也采用</a:t>
                </a:r>
                <a:r>
                  <a:rPr lang="en-US" altLang="zh-CN" sz="1800" dirty="0" err="1"/>
                  <a:t>Lobatto</a:t>
                </a:r>
                <a:r>
                  <a:rPr lang="zh-CN" altLang="en-US" sz="1800" dirty="0"/>
                  <a:t>积分，与中子处理一致。</a:t>
                </a:r>
              </a:p>
            </p:txBody>
          </p:sp>
        </mc:Choice>
        <mc:Fallback>
          <p:sp>
            <p:nvSpPr>
              <p:cNvPr id="12" name="文本框 11">
                <a:extLst>
                  <a:ext uri="{FF2B5EF4-FFF2-40B4-BE49-F238E27FC236}">
                    <a16:creationId xmlns:a16="http://schemas.microsoft.com/office/drawing/2014/main" id="{0B4826E5-7144-6BBD-ABE5-C2F64863653D}"/>
                  </a:ext>
                </a:extLst>
              </p:cNvPr>
              <p:cNvSpPr txBox="1">
                <a:spLocks noRot="1" noChangeAspect="1" noMove="1" noResize="1" noEditPoints="1" noAdjustHandles="1" noChangeArrowheads="1" noChangeShapeType="1" noTextEdit="1"/>
              </p:cNvSpPr>
              <p:nvPr/>
            </p:nvSpPr>
            <p:spPr>
              <a:xfrm>
                <a:off x="634469" y="3906646"/>
                <a:ext cx="9361040" cy="2610779"/>
              </a:xfrm>
              <a:prstGeom prst="rect">
                <a:avLst/>
              </a:prstGeom>
              <a:blipFill>
                <a:blip r:embed="rId3"/>
                <a:stretch>
                  <a:fillRect l="-521" r="-521" b="-3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52589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光子多群截面处理方法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F4759A-B354-9E8E-D039-8D45AC79CEDC}"/>
                  </a:ext>
                </a:extLst>
              </p:cNvPr>
              <p:cNvSpPr txBox="1"/>
              <p:nvPr/>
            </p:nvSpPr>
            <p:spPr>
              <a:xfrm>
                <a:off x="644072" y="1034663"/>
                <a:ext cx="10710514" cy="2127890"/>
              </a:xfrm>
              <a:prstGeom prst="rect">
                <a:avLst/>
              </a:prstGeom>
              <a:noFill/>
            </p:spPr>
            <p:txBody>
              <a:bodyPr wrap="square" rtlCol="0">
                <a:spAutoFit/>
              </a:bodyPr>
              <a:lstStyle/>
              <a:p>
                <a:r>
                  <a:rPr lang="zh-CN" altLang="en-US" sz="2000" dirty="0"/>
                  <a:t>光子的比释动能</a:t>
                </a:r>
                <a:r>
                  <a:rPr lang="en-US" altLang="zh-CN" sz="2000" dirty="0"/>
                  <a:t>KERMA</a:t>
                </a:r>
                <a:r>
                  <a:rPr lang="zh-CN" altLang="en-US" sz="2000" dirty="0"/>
                  <a:t>因子计算公式为：</a:t>
                </a:r>
                <a:endParaRPr lang="en-US" altLang="zh-CN" sz="2000" dirty="0"/>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e>
                      </m:d>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oMath>
                  </m:oMathPara>
                </a14:m>
                <a:endParaRPr lang="en-US" altLang="zh-CN" sz="2000" dirty="0"/>
              </a:p>
              <a:p>
                <a:pPr>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为入射光子能量，</a:t>
                </a:r>
                <a14:m>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为次级光子带走的能量，</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为核素</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发生反应</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的截面。转化为群积分公式后，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即为流入函数，则根据不同反应计算流入函数的值。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xmlns="">
          <p:sp>
            <p:nvSpPr>
              <p:cNvPr id="2" name="文本框 1">
                <a:extLst>
                  <a:ext uri="{FF2B5EF4-FFF2-40B4-BE49-F238E27FC236}">
                    <a16:creationId xmlns:a16="http://schemas.microsoft.com/office/drawing/2014/main" id="{A0F4759A-B354-9E8E-D039-8D45AC79CEDC}"/>
                  </a:ext>
                </a:extLst>
              </p:cNvPr>
              <p:cNvSpPr txBox="1">
                <a:spLocks noRot="1" noChangeAspect="1" noMove="1" noResize="1" noEditPoints="1" noAdjustHandles="1" noChangeArrowheads="1" noChangeShapeType="1" noTextEdit="1"/>
              </p:cNvSpPr>
              <p:nvPr/>
            </p:nvSpPr>
            <p:spPr>
              <a:xfrm>
                <a:off x="644072" y="1034663"/>
                <a:ext cx="10710514" cy="2127890"/>
              </a:xfrm>
              <a:prstGeom prst="rect">
                <a:avLst/>
              </a:prstGeom>
              <a:blipFill>
                <a:blip r:embed="rId3"/>
                <a:stretch>
                  <a:fillRect l="-626" t="-2579" r="-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15C9056-D042-FE48-22E5-3059793BDB71}"/>
                  </a:ext>
                </a:extLst>
              </p:cNvPr>
              <p:cNvSpPr txBox="1"/>
              <p:nvPr/>
            </p:nvSpPr>
            <p:spPr>
              <a:xfrm>
                <a:off x="621123" y="2781722"/>
                <a:ext cx="10733463" cy="362208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FF0000"/>
                    </a:solidFill>
                  </a:rPr>
                  <a:t>相干散射</a:t>
                </a:r>
                <a:r>
                  <a:rPr lang="zh-CN" altLang="en-US" sz="2000" dirty="0"/>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靶核吸收入射光子动量后，并未发生电离或激发，散射后光子能量保持不变，仅发射方向发生变化，因此可以认为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，则有：</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400" i="1">
                              <a:effectLst/>
                              <a:latin typeface="Cambria Math" panose="02040503050406030204" pitchFamily="18" charset="0"/>
                              <a:ea typeface="Cambria Math" panose="02040503050406030204" pitchFamily="18" charset="0"/>
                            </a:rPr>
                          </m:ctrlPr>
                        </m:acc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4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dirty="0">
                    <a:solidFill>
                      <a:srgbClr val="FF0000"/>
                    </a:solidFill>
                  </a:rPr>
                  <a:t>非相干散射</a:t>
                </a:r>
                <a:r>
                  <a:rPr lang="zh-CN" altLang="en-US" sz="2000" dirty="0"/>
                  <a:t>：</a:t>
                </a:r>
                <a:r>
                  <a:rPr lang="zh-CN" altLang="zh-CN" sz="1800" kern="100" dirty="0">
                    <a:effectLst/>
                    <a:ea typeface="宋体" panose="02010600030101010101" pitchFamily="2" charset="-122"/>
                    <a:cs typeface="Times New Roman" panose="02020603050405020304" pitchFamily="18" charset="0"/>
                  </a:rPr>
                  <a:t>入射光子与靶核的核外电子发生作用时，入射光子转移一部分能量给电子，电子吸收能量后从轨道中发射出来，损失能量后的光子，出射方向也会发生改变。则散射后的光子所带的能量为：</a:t>
                </a:r>
                <a:r>
                  <a:rPr lang="zh-CN" altLang="zh-CN" sz="1400" dirty="0">
                    <a:effectLst/>
                    <a:ea typeface="Cambria Math" panose="02040503050406030204" pitchFamily="18" charset="0"/>
                  </a:rPr>
                  <a:t> </a:t>
                </a:r>
                <a14:m>
                  <m:oMath xmlns:m="http://schemas.openxmlformats.org/officeDocument/2006/math">
                    <m:acc>
                      <m:accPr>
                        <m:chr m:val="̅"/>
                        <m:ctrlPr>
                          <a:rPr lang="zh-CN" altLang="zh-CN" sz="1400" i="1">
                            <a:effectLst/>
                            <a:latin typeface="Cambria Math" panose="02040503050406030204" pitchFamily="18" charset="0"/>
                            <a:ea typeface="Cambria Math" panose="02040503050406030204" pitchFamily="18" charset="0"/>
                          </a:rPr>
                        </m:ctrlPr>
                      </m:acc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4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effectLst/>
                            <a:latin typeface="Cambria Math" panose="02040503050406030204" pitchFamily="18" charset="0"/>
                            <a:ea typeface="Cambria Math" panose="02040503050406030204" pitchFamily="18" charset="0"/>
                          </a:rPr>
                        </m:ctrlPr>
                      </m:fPr>
                      <m:num>
                        <m:nary>
                          <m:naryPr>
                            <m:limLoc m:val="subSup"/>
                            <m:ctrlPr>
                              <a:rPr lang="zh-CN" altLang="zh-CN" sz="14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1400" i="1">
                                    <a:effectLst/>
                                    <a:latin typeface="Cambria Math" panose="02040503050406030204" pitchFamily="18" charset="0"/>
                                    <a:ea typeface="Cambria Math" panose="02040503050406030204" pitchFamily="18" charset="0"/>
                                  </a:rPr>
                                </m:ctrlPr>
                              </m:sSubPr>
                              <m:e>
                                <m:sSup>
                                  <m:sSupPr>
                                    <m:ctrlPr>
                                      <a:rPr lang="zh-CN" altLang="zh-CN" sz="1400"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𝐼</m:t>
                                </m:r>
                              </m:sub>
                            </m:sSub>
                            <m:d>
                              <m:dPr>
                                <m:ctrlPr>
                                  <a:rPr lang="zh-CN" altLang="zh-CN" sz="14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nary>
                      </m:num>
                      <m:den>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𝐼</m:t>
                            </m:r>
                          </m:sub>
                        </m:sSub>
                        <m:d>
                          <m:dPr>
                            <m:ctrlPr>
                              <a:rPr lang="zh-CN" altLang="zh-CN" sz="14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den>
                    </m:f>
                  </m:oMath>
                </a14:m>
                <a:endParaRPr lang="en-US" altLang="zh-CN" sz="1800" kern="100" dirty="0">
                  <a:effectLst/>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200" i="1">
                              <a:latin typeface="Cambria Math" panose="02040503050406030204" pitchFamily="18" charset="0"/>
                              <a:ea typeface="Cambria Math" panose="02040503050406030204" pitchFamily="18" charset="0"/>
                            </a:rPr>
                          </m:ctrlPr>
                        </m:fPr>
                        <m:num>
                          <m:nary>
                            <m:naryPr>
                              <m:limLoc m:val="subSup"/>
                              <m:ctrlPr>
                                <a:rPr lang="zh-CN" altLang="zh-CN" sz="1200" i="1">
                                  <a:latin typeface="Cambria Math" panose="02040503050406030204" pitchFamily="18" charset="0"/>
                                  <a:ea typeface="Cambria Math" panose="02040503050406030204" pitchFamily="18" charset="0"/>
                                </a:rPr>
                              </m:ctrlPr>
                            </m:naryPr>
                            <m:sub>
                              <m:r>
                                <a:rPr lang="en-US" altLang="zh-CN" sz="1600" i="1" kern="100">
                                  <a:latin typeface="Cambria Math" panose="02040503050406030204" pitchFamily="18" charset="0"/>
                                  <a:cs typeface="Times New Roman" panose="02020603050405020304" pitchFamily="18" charset="0"/>
                                </a:rPr>
                                <m:t>0</m:t>
                              </m:r>
                            </m:sub>
                            <m:sup>
                              <m:r>
                                <a:rPr lang="en-US" altLang="zh-CN" sz="1600" i="1" kern="100">
                                  <a:latin typeface="Cambria Math" panose="02040503050406030204" pitchFamily="18" charset="0"/>
                                  <a:cs typeface="Times New Roman" panose="02020603050405020304" pitchFamily="18" charset="0"/>
                                </a:rPr>
                                <m:t>∞</m:t>
                              </m:r>
                            </m:sup>
                            <m:e>
                              <m:sSub>
                                <m:sSubPr>
                                  <m:ctrlPr>
                                    <a:rPr lang="zh-CN" altLang="zh-CN" sz="1200" i="1">
                                      <a:latin typeface="Cambria Math" panose="02040503050406030204" pitchFamily="18" charset="0"/>
                                      <a:ea typeface="Cambria Math" panose="02040503050406030204" pitchFamily="18" charset="0"/>
                                    </a:rPr>
                                  </m:ctrlPr>
                                </m:sSubPr>
                                <m:e>
                                  <m:sSup>
                                    <m:sSupPr>
                                      <m:ctrlPr>
                                        <a:rPr lang="zh-CN" altLang="zh-CN" sz="1200" i="1">
                                          <a:latin typeface="Cambria Math" panose="02040503050406030204" pitchFamily="18" charset="0"/>
                                          <a:ea typeface="Cambria Math" panose="02040503050406030204" pitchFamily="18" charset="0"/>
                                        </a:rPr>
                                      </m:ctrlPr>
                                    </m:sSupPr>
                                    <m:e>
                                      <m:r>
                                        <a:rPr lang="en-US" altLang="zh-CN" sz="1600" i="1" kern="100">
                                          <a:latin typeface="Cambria Math" panose="02040503050406030204" pitchFamily="18" charset="0"/>
                                          <a:cs typeface="Times New Roman" panose="02020603050405020304" pitchFamily="18" charset="0"/>
                                        </a:rPr>
                                        <m:t>𝐸</m:t>
                                      </m:r>
                                    </m:e>
                                    <m:sup>
                                      <m:r>
                                        <a:rPr lang="en-US" altLang="zh-CN" sz="1600" i="1" kern="100">
                                          <a:latin typeface="Cambria Math" panose="02040503050406030204" pitchFamily="18" charset="0"/>
                                          <a:cs typeface="Times New Roman" panose="02020603050405020304" pitchFamily="18" charset="0"/>
                                        </a:rPr>
                                        <m:t>′</m:t>
                                      </m:r>
                                    </m:sup>
                                  </m:sSup>
                                  <m:r>
                                    <a:rPr lang="en-US" altLang="zh-CN" sz="1600" i="1" kern="100">
                                      <a:latin typeface="Cambria Math" panose="02040503050406030204" pitchFamily="18" charset="0"/>
                                      <a:cs typeface="Times New Roman" panose="02020603050405020304" pitchFamily="18" charset="0"/>
                                    </a:rPr>
                                    <m:t>𝜎</m:t>
                                  </m:r>
                                </m:e>
                                <m:sub>
                                  <m:r>
                                    <a:rPr lang="en-US" altLang="zh-CN" sz="1600" i="1" kern="100">
                                      <a:latin typeface="Cambria Math" panose="02040503050406030204" pitchFamily="18" charset="0"/>
                                      <a:cs typeface="Times New Roman" panose="02020603050405020304" pitchFamily="18" charset="0"/>
                                    </a:rPr>
                                    <m:t>𝐼</m:t>
                                  </m:r>
                                </m:sub>
                              </m:sSub>
                              <m:d>
                                <m:dPr>
                                  <m:ctrlPr>
                                    <a:rPr lang="zh-CN" altLang="zh-CN" sz="1200" i="1">
                                      <a:latin typeface="Cambria Math" panose="02040503050406030204" pitchFamily="18" charset="0"/>
                                      <a:ea typeface="Cambria Math" panose="02040503050406030204" pitchFamily="18" charset="0"/>
                                    </a:rPr>
                                  </m:ctrlPr>
                                </m:dPr>
                                <m:e>
                                  <m:r>
                                    <a:rPr lang="en-US" altLang="zh-CN" sz="1600" i="1" kern="100">
                                      <a:latin typeface="Cambria Math" panose="02040503050406030204" pitchFamily="18" charset="0"/>
                                      <a:cs typeface="Times New Roman" panose="02020603050405020304" pitchFamily="18" charset="0"/>
                                    </a:rPr>
                                    <m:t>𝐸</m:t>
                                  </m:r>
                                  <m:r>
                                    <a:rPr lang="en-US" altLang="zh-CN" sz="1600" i="1" kern="100">
                                      <a:latin typeface="Cambria Math" panose="02040503050406030204" pitchFamily="18" charset="0"/>
                                      <a:cs typeface="Times New Roman" panose="02020603050405020304" pitchFamily="18" charset="0"/>
                                    </a:rPr>
                                    <m:t>,</m:t>
                                  </m:r>
                                  <m:sSup>
                                    <m:sSupPr>
                                      <m:ctrlPr>
                                        <a:rPr lang="zh-CN" altLang="zh-CN" sz="1200" i="1">
                                          <a:latin typeface="Cambria Math" panose="02040503050406030204" pitchFamily="18" charset="0"/>
                                          <a:ea typeface="Cambria Math" panose="02040503050406030204" pitchFamily="18" charset="0"/>
                                        </a:rPr>
                                      </m:ctrlPr>
                                    </m:sSupPr>
                                    <m:e>
                                      <m:r>
                                        <a:rPr lang="en-US" altLang="zh-CN" sz="1600" i="1" kern="100">
                                          <a:latin typeface="Cambria Math" panose="02040503050406030204" pitchFamily="18" charset="0"/>
                                          <a:cs typeface="Times New Roman" panose="02020603050405020304" pitchFamily="18" charset="0"/>
                                        </a:rPr>
                                        <m:t>𝐸</m:t>
                                      </m:r>
                                    </m:e>
                                    <m:sup>
                                      <m:r>
                                        <a:rPr lang="en-US" altLang="zh-CN" sz="1600" i="1" kern="100">
                                          <a:latin typeface="Cambria Math" panose="02040503050406030204" pitchFamily="18" charset="0"/>
                                          <a:cs typeface="Times New Roman" panose="02020603050405020304" pitchFamily="18" charset="0"/>
                                        </a:rPr>
                                        <m:t>′</m:t>
                                      </m:r>
                                    </m:sup>
                                  </m:sSup>
                                  <m:r>
                                    <a:rPr lang="en-US" altLang="zh-CN" sz="1600" i="1" kern="100">
                                      <a:latin typeface="Cambria Math" panose="02040503050406030204" pitchFamily="18" charset="0"/>
                                      <a:cs typeface="Times New Roman" panose="02020603050405020304" pitchFamily="18" charset="0"/>
                                    </a:rPr>
                                    <m:t>,</m:t>
                                  </m:r>
                                  <m:r>
                                    <a:rPr lang="en-US" altLang="zh-CN" sz="1600" i="1" kern="100">
                                      <a:latin typeface="Cambria Math" panose="02040503050406030204" pitchFamily="18" charset="0"/>
                                      <a:cs typeface="Times New Roman" panose="02020603050405020304" pitchFamily="18" charset="0"/>
                                    </a:rPr>
                                    <m:t>𝜇</m:t>
                                  </m:r>
                                </m:e>
                              </m:d>
                              <m:r>
                                <a:rPr lang="en-US" altLang="zh-CN" sz="1600" i="1" kern="100">
                                  <a:latin typeface="Cambria Math" panose="02040503050406030204" pitchFamily="18" charset="0"/>
                                  <a:cs typeface="Times New Roman" panose="02020603050405020304" pitchFamily="18" charset="0"/>
                                </a:rPr>
                                <m:t>𝑑</m:t>
                              </m:r>
                              <m:sSup>
                                <m:sSupPr>
                                  <m:ctrlPr>
                                    <a:rPr lang="zh-CN" altLang="zh-CN" sz="1200" i="1">
                                      <a:latin typeface="Cambria Math" panose="02040503050406030204" pitchFamily="18" charset="0"/>
                                      <a:ea typeface="Cambria Math" panose="02040503050406030204" pitchFamily="18" charset="0"/>
                                    </a:rPr>
                                  </m:ctrlPr>
                                </m:sSupPr>
                                <m:e>
                                  <m:r>
                                    <a:rPr lang="en-US" altLang="zh-CN" sz="1600" i="1" kern="100">
                                      <a:latin typeface="Cambria Math" panose="02040503050406030204" pitchFamily="18" charset="0"/>
                                      <a:cs typeface="Times New Roman" panose="02020603050405020304" pitchFamily="18" charset="0"/>
                                    </a:rPr>
                                    <m:t>𝐸</m:t>
                                  </m:r>
                                </m:e>
                                <m:sup>
                                  <m:r>
                                    <a:rPr lang="en-US" altLang="zh-CN" sz="1600" i="1" kern="100">
                                      <a:latin typeface="Cambria Math" panose="02040503050406030204" pitchFamily="18" charset="0"/>
                                      <a:cs typeface="Times New Roman" panose="02020603050405020304" pitchFamily="18" charset="0"/>
                                    </a:rPr>
                                    <m:t>′</m:t>
                                  </m:r>
                                </m:sup>
                              </m:sSup>
                            </m:e>
                          </m:nary>
                        </m:num>
                        <m:den>
                          <m:sSub>
                            <m:sSubPr>
                              <m:ctrlPr>
                                <a:rPr lang="zh-CN" altLang="zh-CN" sz="12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cs typeface="Times New Roman" panose="02020603050405020304" pitchFamily="18" charset="0"/>
                                </a:rPr>
                                <m:t>𝜎</m:t>
                              </m:r>
                            </m:e>
                            <m:sub>
                              <m:r>
                                <a:rPr lang="en-US" altLang="zh-CN" sz="1600" i="1" kern="100">
                                  <a:latin typeface="Cambria Math" panose="02040503050406030204" pitchFamily="18" charset="0"/>
                                  <a:cs typeface="Times New Roman" panose="02020603050405020304" pitchFamily="18" charset="0"/>
                                </a:rPr>
                                <m:t>𝐼</m:t>
                              </m:r>
                            </m:sub>
                          </m:sSub>
                          <m:d>
                            <m:dPr>
                              <m:ctrlPr>
                                <a:rPr lang="zh-CN" altLang="zh-CN" sz="1200" i="1">
                                  <a:latin typeface="Cambria Math" panose="02040503050406030204" pitchFamily="18" charset="0"/>
                                  <a:ea typeface="Cambria Math" panose="02040503050406030204" pitchFamily="18" charset="0"/>
                                </a:rPr>
                              </m:ctrlPr>
                            </m:dPr>
                            <m:e>
                              <m:r>
                                <a:rPr lang="en-US" altLang="zh-CN" sz="1600" i="1" kern="100">
                                  <a:latin typeface="Cambria Math" panose="02040503050406030204" pitchFamily="18" charset="0"/>
                                  <a:cs typeface="Times New Roman" panose="02020603050405020304" pitchFamily="18" charset="0"/>
                                </a:rPr>
                                <m:t>𝐸</m:t>
                              </m:r>
                            </m:e>
                          </m:d>
                        </m:den>
                      </m:f>
                    </m:oMath>
                  </m:oMathPara>
                </a14:m>
                <a:endParaRPr lang="zh-CN" altLang="en-US" sz="2000" dirty="0"/>
              </a:p>
            </p:txBody>
          </p:sp>
        </mc:Choice>
        <mc:Fallback xmlns="">
          <p:sp>
            <p:nvSpPr>
              <p:cNvPr id="4" name="文本框 3">
                <a:extLst>
                  <a:ext uri="{FF2B5EF4-FFF2-40B4-BE49-F238E27FC236}">
                    <a16:creationId xmlns:a16="http://schemas.microsoft.com/office/drawing/2014/main" id="{815C9056-D042-FE48-22E5-3059793BDB71}"/>
                  </a:ext>
                </a:extLst>
              </p:cNvPr>
              <p:cNvSpPr txBox="1">
                <a:spLocks noRot="1" noChangeAspect="1" noMove="1" noResize="1" noEditPoints="1" noAdjustHandles="1" noChangeArrowheads="1" noChangeShapeType="1" noTextEdit="1"/>
              </p:cNvSpPr>
              <p:nvPr/>
            </p:nvSpPr>
            <p:spPr>
              <a:xfrm>
                <a:off x="621123" y="2781722"/>
                <a:ext cx="10733463" cy="3622082"/>
              </a:xfrm>
              <a:prstGeom prst="rect">
                <a:avLst/>
              </a:prstGeom>
              <a:blipFill>
                <a:blip r:embed="rId4"/>
                <a:stretch>
                  <a:fillRect l="-511" r="-3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9194958"/>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光子多群截面处理方法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BBB47FB-7C01-AA74-808F-963A46BF4174}"/>
                  </a:ext>
                </a:extLst>
              </p:cNvPr>
              <p:cNvSpPr txBox="1"/>
              <p:nvPr/>
            </p:nvSpPr>
            <p:spPr>
              <a:xfrm>
                <a:off x="626567" y="1269554"/>
                <a:ext cx="10081120" cy="346902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kern="100" dirty="0">
                    <a:solidFill>
                      <a:srgbClr val="FF0000"/>
                    </a:solidFill>
                    <a:effectLst/>
                    <a:ea typeface="宋体" panose="02010600030101010101" pitchFamily="2" charset="-122"/>
                    <a:cs typeface="Times New Roman" panose="02020603050405020304" pitchFamily="18" charset="0"/>
                  </a:rPr>
                  <a:t>电子对效应</a:t>
                </a:r>
                <a:r>
                  <a:rPr lang="zh-CN" altLang="en-US"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入射光子与靶核或核外电子发生相互作用，入射光子被吸收，在原子核库伦场的作用下转化为一对正负电子的动能，该反应的阈能为</a:t>
                </a:r>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1.022</a:t>
                </a:r>
                <a:r>
                  <a:rPr lang="en-US" altLang="zh-CN" sz="1800" kern="100" dirty="0">
                    <a:effectLst/>
                    <a:latin typeface="Times New Roman" panose="02020603050405020304" pitchFamily="18" charset="0"/>
                    <a:ea typeface="宋体" panose="02010600030101010101" pitchFamily="2" charset="-122"/>
                  </a:rPr>
                  <a:t>MeV</a:t>
                </a:r>
                <a:r>
                  <a:rPr lang="en-US" altLang="zh-CN" sz="1800" kern="100" dirty="0">
                    <a:effectLst/>
                    <a:latin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这对正负电子最终会发生湮灭并释放出两个光子，其能量各为</a:t>
                </a:r>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0.511</a:t>
                </a:r>
                <a:r>
                  <a:rPr lang="en-US" altLang="zh-CN" sz="1800" kern="100" dirty="0">
                    <a:effectLst/>
                    <a:latin typeface="Times New Roman" panose="02020603050405020304" pitchFamily="18" charset="0"/>
                    <a:ea typeface="宋体" panose="02010600030101010101" pitchFamily="2" charset="-122"/>
                  </a:rPr>
                  <a:t>MeV</a:t>
                </a:r>
                <a:r>
                  <a:rPr lang="zh-CN" altLang="zh-CN" sz="1800" kern="100" dirty="0">
                    <a:effectLst/>
                    <a:ea typeface="宋体" panose="02010600030101010101" pitchFamily="2" charset="-122"/>
                    <a:cs typeface="Times New Roman" panose="02020603050405020304" pitchFamily="18" charset="0"/>
                  </a:rPr>
                  <a:t>。因此可以得出</a:t>
                </a:r>
                <a14:m>
                  <m:oMath xmlns:m="http://schemas.openxmlformats.org/officeDocument/2006/math">
                    <m:acc>
                      <m:accPr>
                        <m:chr m:val="̅"/>
                        <m:ctrlPr>
                          <a:rPr lang="zh-CN" altLang="zh-CN" sz="1600" i="1">
                            <a:effectLst/>
                            <a:latin typeface="Cambria Math" panose="02040503050406030204" pitchFamily="18" charset="0"/>
                            <a:ea typeface="Cambria Math" panose="02040503050406030204" pitchFamily="18" charset="0"/>
                          </a:rPr>
                        </m:ctrlPr>
                      </m:acc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=1.022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𝑀𝑒𝑉</m:t>
                    </m:r>
                  </m:oMath>
                </a14:m>
                <a:r>
                  <a:rPr lang="en-US" altLang="zh-CN" sz="1800" kern="100" dirty="0">
                    <a:effectLst/>
                    <a:latin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则有</a:t>
                </a:r>
                <a:r>
                  <a:rPr lang="zh-CN" altLang="en-US" sz="1800" kern="100" dirty="0">
                    <a:effectLst/>
                    <a:ea typeface="宋体" panose="02010600030101010101" pitchFamily="2" charset="-122"/>
                    <a:cs typeface="Times New Roman" panose="02020603050405020304" pitchFamily="18" charset="0"/>
                  </a:rPr>
                  <a:t>：</a:t>
                </a:r>
                <a:endParaRPr lang="en-US" altLang="zh-CN" sz="1800" kern="100" dirty="0">
                  <a:effectLst/>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1.022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𝑀𝑒𝑉</m:t>
                      </m:r>
                    </m:oMath>
                  </m:oMathPara>
                </a14:m>
                <a:endParaRPr lang="en-US" altLang="zh-CN" sz="2000" dirty="0"/>
              </a:p>
              <a:p>
                <a:pPr marL="342900" indent="-342900">
                  <a:lnSpc>
                    <a:spcPct val="150000"/>
                  </a:lnSpc>
                  <a:buFont typeface="Wingdings" panose="05000000000000000000" pitchFamily="2" charset="2"/>
                  <a:buChar char="Ø"/>
                </a:pPr>
                <a:r>
                  <a:rPr lang="zh-CN" altLang="en-US" sz="2000" kern="100" dirty="0">
                    <a:solidFill>
                      <a:srgbClr val="FF0000"/>
                    </a:solidFill>
                    <a:ea typeface="宋体" panose="02010600030101010101" pitchFamily="2" charset="-122"/>
                    <a:cs typeface="Times New Roman" panose="02020603050405020304" pitchFamily="18" charset="0"/>
                  </a:rPr>
                  <a:t>光电</a:t>
                </a:r>
                <a:r>
                  <a:rPr lang="zh-CN" altLang="en-US" sz="2000" kern="100" dirty="0">
                    <a:solidFill>
                      <a:srgbClr val="FF0000"/>
                    </a:solidFill>
                    <a:effectLst/>
                    <a:ea typeface="宋体" panose="02010600030101010101" pitchFamily="2" charset="-122"/>
                    <a:cs typeface="Times New Roman" panose="02020603050405020304" pitchFamily="18" charset="0"/>
                  </a:rPr>
                  <a:t>效应</a:t>
                </a:r>
                <a:r>
                  <a:rPr lang="zh-CN" altLang="en-US"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入射光子与靶核中束缚电子发生作用，光子把全部能量转移给束缚电子，该束缚电子在接受了入射光子的全部能量后脱离靶核以一定角度发射出去而光子本身消失，因此有</a:t>
                </a:r>
                <a14:m>
                  <m:oMath xmlns:m="http://schemas.openxmlformats.org/officeDocument/2006/math">
                    <m:acc>
                      <m:accPr>
                        <m:chr m:val="̅"/>
                        <m:ctrlPr>
                          <a:rPr lang="zh-CN" altLang="zh-CN" sz="1600" i="1">
                            <a:effectLst/>
                            <a:latin typeface="Cambria Math" panose="02040503050406030204" pitchFamily="18" charset="0"/>
                            <a:ea typeface="Cambria Math" panose="02040503050406030204" pitchFamily="18" charset="0"/>
                          </a:rPr>
                        </m:ctrlPr>
                      </m:acc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oMath>
                </a14:m>
                <a:r>
                  <a:rPr lang="en-US" altLang="zh-CN" sz="1800" kern="100" dirty="0">
                    <a:effectLst/>
                    <a:latin typeface="宋体" panose="02010600030101010101" pitchFamily="2" charset="-122"/>
                    <a:cs typeface="Times New Roman" panose="02020603050405020304" pitchFamily="18" charset="0"/>
                  </a:rPr>
                  <a:t>=0</a:t>
                </a:r>
                <a:r>
                  <a:rPr lang="zh-CN" altLang="zh-CN" sz="1800" kern="100" dirty="0">
                    <a:effectLst/>
                    <a:ea typeface="宋体" panose="02010600030101010101" pitchFamily="2" charset="-122"/>
                    <a:cs typeface="Times New Roman" panose="02020603050405020304" pitchFamily="18" charset="0"/>
                  </a:rPr>
                  <a:t>，则有：</a:t>
                </a:r>
                <a:endParaRPr lang="en-US" altLang="zh-CN" sz="1800" kern="100" dirty="0">
                  <a:effectLst/>
                  <a:ea typeface="宋体"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sSub>
                            <m:sSubPr>
                              <m:ctrlPr>
                                <a:rPr lang="zh-CN" altLang="zh-CN" sz="16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acc>
                      <m:d>
                        <m:dPr>
                          <m:ctrlPr>
                            <a:rPr lang="zh-CN" altLang="zh-CN" sz="1600"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oMath>
                  </m:oMathPara>
                </a14:m>
                <a:endParaRPr lang="zh-CN" altLang="en-US" sz="2000" dirty="0"/>
              </a:p>
            </p:txBody>
          </p:sp>
        </mc:Choice>
        <mc:Fallback xmlns="">
          <p:sp>
            <p:nvSpPr>
              <p:cNvPr id="3" name="文本框 2">
                <a:extLst>
                  <a:ext uri="{FF2B5EF4-FFF2-40B4-BE49-F238E27FC236}">
                    <a16:creationId xmlns:a16="http://schemas.microsoft.com/office/drawing/2014/main" id="{6BBB47FB-7C01-AA74-808F-963A46BF4174}"/>
                  </a:ext>
                </a:extLst>
              </p:cNvPr>
              <p:cNvSpPr txBox="1">
                <a:spLocks noRot="1" noChangeAspect="1" noMove="1" noResize="1" noEditPoints="1" noAdjustHandles="1" noChangeArrowheads="1" noChangeShapeType="1" noTextEdit="1"/>
              </p:cNvSpPr>
              <p:nvPr/>
            </p:nvSpPr>
            <p:spPr>
              <a:xfrm>
                <a:off x="626567" y="1269554"/>
                <a:ext cx="10081120" cy="3469027"/>
              </a:xfrm>
              <a:prstGeom prst="rect">
                <a:avLst/>
              </a:prstGeom>
              <a:blipFill>
                <a:blip r:embed="rId3"/>
                <a:stretch>
                  <a:fillRect l="-544" r="-6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17F8CE-964E-A315-8AAD-1FAA3F5EA0DC}"/>
              </a:ext>
            </a:extLst>
          </p:cNvPr>
          <p:cNvSpPr txBox="1"/>
          <p:nvPr/>
        </p:nvSpPr>
        <p:spPr>
          <a:xfrm>
            <a:off x="770583" y="4941962"/>
            <a:ext cx="9937104" cy="875881"/>
          </a:xfrm>
          <a:prstGeom prst="rect">
            <a:avLst/>
          </a:prstGeom>
          <a:noFill/>
        </p:spPr>
        <p:txBody>
          <a:bodyPr wrap="square" rtlCol="0">
            <a:spAutoFit/>
          </a:bodyPr>
          <a:lstStyle/>
          <a:p>
            <a:pPr>
              <a:lnSpc>
                <a:spcPct val="150000"/>
              </a:lnSpc>
            </a:pPr>
            <a:r>
              <a:rPr lang="zh-CN" altLang="en-US" sz="1800" dirty="0">
                <a:solidFill>
                  <a:srgbClr val="FF0000"/>
                </a:solidFill>
              </a:rPr>
              <a:t>计算方法：</a:t>
            </a:r>
            <a:r>
              <a:rPr lang="zh-CN" altLang="en-US" sz="1800" dirty="0"/>
              <a:t>光子多群截面制作流程与中子一致，首先确定所选能群结构，循环获得能群内每个能量点的通量，截面，流入函数，计算群积分，最终得到各群的群积分。</a:t>
            </a:r>
          </a:p>
        </p:txBody>
      </p:sp>
    </p:spTree>
    <p:extLst>
      <p:ext uri="{BB962C8B-B14F-4D97-AF65-F5344CB8AC3E}">
        <p14:creationId xmlns:p14="http://schemas.microsoft.com/office/powerpoint/2010/main" val="181476881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079880" y="0"/>
            <a:ext cx="6116707" cy="6859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63874" y="4597838"/>
            <a:ext cx="3106941" cy="769441"/>
          </a:xfrm>
          <a:prstGeom prst="rect">
            <a:avLst/>
          </a:prstGeom>
          <a:noFill/>
        </p:spPr>
        <p:txBody>
          <a:bodyPr wrap="none" rtlCol="0">
            <a:spAutoFit/>
          </a:bodyPr>
          <a:lstStyle/>
          <a:p>
            <a:pPr algn="ctr"/>
            <a:r>
              <a:rPr lang="zh-CN" altLang="en-US" sz="4400" b="1" dirty="0">
                <a:solidFill>
                  <a:srgbClr val="202A36"/>
                </a:solidFill>
                <a:latin typeface="微软雅黑" panose="020B0503020204020204" pitchFamily="34" charset="-122"/>
                <a:ea typeface="微软雅黑" panose="020B0503020204020204" pitchFamily="34" charset="-122"/>
              </a:rPr>
              <a:t>验证与总结</a:t>
            </a:r>
          </a:p>
        </p:txBody>
      </p:sp>
      <p:sp>
        <p:nvSpPr>
          <p:cNvPr id="8" name="椭圆 7"/>
          <p:cNvSpPr/>
          <p:nvPr/>
        </p:nvSpPr>
        <p:spPr>
          <a:xfrm>
            <a:off x="1857330" y="1937795"/>
            <a:ext cx="2448839" cy="24488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p:cNvSpPr txBox="1">
            <a:spLocks/>
          </p:cNvSpPr>
          <p:nvPr/>
        </p:nvSpPr>
        <p:spPr>
          <a:xfrm>
            <a:off x="1893344" y="3652900"/>
            <a:ext cx="2376814" cy="473594"/>
          </a:xfrm>
          <a:prstGeom prst="rect">
            <a:avLst/>
          </a:prstGeom>
        </p:spPr>
        <p:txBody>
          <a:bodyPr vert="horz" lIns="91461" tIns="45731" rIns="91461" bIns="4573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2400" b="1" dirty="0">
              <a:solidFill>
                <a:srgbClr val="FCB00F"/>
              </a:solidFill>
              <a:latin typeface="微软雅黑" panose="020B0503020204020204" pitchFamily="34" charset="-122"/>
              <a:ea typeface="微软雅黑" panose="020B0503020204020204" pitchFamily="34" charset="-122"/>
            </a:endParaRPr>
          </a:p>
        </p:txBody>
      </p:sp>
      <p:sp>
        <p:nvSpPr>
          <p:cNvPr id="20" name="椭圆 19"/>
          <p:cNvSpPr/>
          <p:nvPr/>
        </p:nvSpPr>
        <p:spPr>
          <a:xfrm>
            <a:off x="1944207" y="2041575"/>
            <a:ext cx="2241280" cy="2241280"/>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9C5E868D-7F25-43CD-98B6-1D35B109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26781" y="174733"/>
            <a:ext cx="3983990" cy="905510"/>
          </a:xfrm>
          <a:prstGeom prst="rect">
            <a:avLst/>
          </a:prstGeom>
          <a:noFill/>
          <a:ln>
            <a:noFill/>
          </a:ln>
        </p:spPr>
      </p:pic>
      <p:sp>
        <p:nvSpPr>
          <p:cNvPr id="7" name="Freeform 7">
            <a:extLst>
              <a:ext uri="{FF2B5EF4-FFF2-40B4-BE49-F238E27FC236}">
                <a16:creationId xmlns:a16="http://schemas.microsoft.com/office/drawing/2014/main" id="{B290BD99-B84A-4EF2-1B90-7B8478E5D79E}"/>
              </a:ext>
            </a:extLst>
          </p:cNvPr>
          <p:cNvSpPr>
            <a:spLocks noEditPoints="1"/>
          </p:cNvSpPr>
          <p:nvPr/>
        </p:nvSpPr>
        <p:spPr bwMode="auto">
          <a:xfrm>
            <a:off x="2431474" y="2525030"/>
            <a:ext cx="1371731" cy="1154356"/>
          </a:xfrm>
          <a:custGeom>
            <a:avLst/>
            <a:gdLst>
              <a:gd name="T0" fmla="*/ 156 w 192"/>
              <a:gd name="T1" fmla="*/ 17 h 161"/>
              <a:gd name="T2" fmla="*/ 128 w 192"/>
              <a:gd name="T3" fmla="*/ 45 h 161"/>
              <a:gd name="T4" fmla="*/ 64 w 192"/>
              <a:gd name="T5" fmla="*/ 45 h 161"/>
              <a:gd name="T6" fmla="*/ 60 w 192"/>
              <a:gd name="T7" fmla="*/ 29 h 161"/>
              <a:gd name="T8" fmla="*/ 64 w 192"/>
              <a:gd name="T9" fmla="*/ 40 h 161"/>
              <a:gd name="T10" fmla="*/ 70 w 192"/>
              <a:gd name="T11" fmla="*/ 47 h 161"/>
              <a:gd name="T12" fmla="*/ 168 w 192"/>
              <a:gd name="T13" fmla="*/ 109 h 161"/>
              <a:gd name="T14" fmla="*/ 148 w 192"/>
              <a:gd name="T15" fmla="*/ 141 h 161"/>
              <a:gd name="T16" fmla="*/ 168 w 192"/>
              <a:gd name="T17" fmla="*/ 109 h 161"/>
              <a:gd name="T18" fmla="*/ 148 w 192"/>
              <a:gd name="T19" fmla="*/ 81 h 161"/>
              <a:gd name="T20" fmla="*/ 168 w 192"/>
              <a:gd name="T21" fmla="*/ 97 h 161"/>
              <a:gd name="T22" fmla="*/ 136 w 192"/>
              <a:gd name="T23" fmla="*/ 109 h 161"/>
              <a:gd name="T24" fmla="*/ 116 w 192"/>
              <a:gd name="T25" fmla="*/ 141 h 161"/>
              <a:gd name="T26" fmla="*/ 136 w 192"/>
              <a:gd name="T27" fmla="*/ 109 h 161"/>
              <a:gd name="T28" fmla="*/ 116 w 192"/>
              <a:gd name="T29" fmla="*/ 81 h 161"/>
              <a:gd name="T30" fmla="*/ 136 w 192"/>
              <a:gd name="T31" fmla="*/ 97 h 161"/>
              <a:gd name="T32" fmla="*/ 104 w 192"/>
              <a:gd name="T33" fmla="*/ 109 h 161"/>
              <a:gd name="T34" fmla="*/ 84 w 192"/>
              <a:gd name="T35" fmla="*/ 141 h 161"/>
              <a:gd name="T36" fmla="*/ 104 w 192"/>
              <a:gd name="T37" fmla="*/ 109 h 161"/>
              <a:gd name="T38" fmla="*/ 84 w 192"/>
              <a:gd name="T39" fmla="*/ 81 h 161"/>
              <a:gd name="T40" fmla="*/ 104 w 192"/>
              <a:gd name="T41" fmla="*/ 97 h 161"/>
              <a:gd name="T42" fmla="*/ 64 w 192"/>
              <a:gd name="T43" fmla="*/ 25 h 161"/>
              <a:gd name="T44" fmla="*/ 64 w 192"/>
              <a:gd name="T45" fmla="*/ 57 h 161"/>
              <a:gd name="T46" fmla="*/ 64 w 192"/>
              <a:gd name="T47" fmla="*/ 25 h 161"/>
              <a:gd name="T48" fmla="*/ 20 w 192"/>
              <a:gd name="T49" fmla="*/ 109 h 161"/>
              <a:gd name="T50" fmla="*/ 44 w 192"/>
              <a:gd name="T51" fmla="*/ 149 h 161"/>
              <a:gd name="T52" fmla="*/ 40 w 192"/>
              <a:gd name="T53" fmla="*/ 81 h 161"/>
              <a:gd name="T54" fmla="*/ 20 w 192"/>
              <a:gd name="T55" fmla="*/ 97 h 161"/>
              <a:gd name="T56" fmla="*/ 40 w 192"/>
              <a:gd name="T57" fmla="*/ 81 h 161"/>
              <a:gd name="T58" fmla="*/ 72 w 192"/>
              <a:gd name="T59" fmla="*/ 81 h 161"/>
              <a:gd name="T60" fmla="*/ 52 w 192"/>
              <a:gd name="T61" fmla="*/ 97 h 161"/>
              <a:gd name="T62" fmla="*/ 48 w 192"/>
              <a:gd name="T63" fmla="*/ 149 h 161"/>
              <a:gd name="T64" fmla="*/ 72 w 192"/>
              <a:gd name="T65" fmla="*/ 109 h 161"/>
              <a:gd name="T66" fmla="*/ 48 w 192"/>
              <a:gd name="T67" fmla="*/ 149 h 161"/>
              <a:gd name="T68" fmla="*/ 188 w 192"/>
              <a:gd name="T69" fmla="*/ 161 h 161"/>
              <a:gd name="T70" fmla="*/ 4 w 192"/>
              <a:gd name="T71" fmla="*/ 65 h 161"/>
              <a:gd name="T72" fmla="*/ 0 w 192"/>
              <a:gd name="T73" fmla="*/ 61 h 161"/>
              <a:gd name="T74" fmla="*/ 8 w 192"/>
              <a:gd name="T75" fmla="*/ 53 h 161"/>
              <a:gd name="T76" fmla="*/ 123 w 192"/>
              <a:gd name="T77" fmla="*/ 53 h 161"/>
              <a:gd name="T78" fmla="*/ 192 w 192"/>
              <a:gd name="T79" fmla="*/ 53 h 161"/>
              <a:gd name="T80" fmla="*/ 188 w 192"/>
              <a:gd name="T81"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1">
                <a:moveTo>
                  <a:pt x="95" y="17"/>
                </a:moveTo>
                <a:cubicBezTo>
                  <a:pt x="156" y="17"/>
                  <a:pt x="156" y="17"/>
                  <a:pt x="156" y="17"/>
                </a:cubicBezTo>
                <a:cubicBezTo>
                  <a:pt x="192" y="45"/>
                  <a:pt x="192" y="45"/>
                  <a:pt x="192" y="45"/>
                </a:cubicBezTo>
                <a:cubicBezTo>
                  <a:pt x="128" y="45"/>
                  <a:pt x="128" y="45"/>
                  <a:pt x="128" y="45"/>
                </a:cubicBezTo>
                <a:lnTo>
                  <a:pt x="95" y="17"/>
                </a:lnTo>
                <a:close/>
                <a:moveTo>
                  <a:pt x="64" y="45"/>
                </a:moveTo>
                <a:cubicBezTo>
                  <a:pt x="60" y="45"/>
                  <a:pt x="60" y="45"/>
                  <a:pt x="60" y="45"/>
                </a:cubicBezTo>
                <a:cubicBezTo>
                  <a:pt x="60" y="29"/>
                  <a:pt x="60" y="29"/>
                  <a:pt x="60" y="29"/>
                </a:cubicBezTo>
                <a:cubicBezTo>
                  <a:pt x="64" y="29"/>
                  <a:pt x="64" y="29"/>
                  <a:pt x="64" y="29"/>
                </a:cubicBezTo>
                <a:cubicBezTo>
                  <a:pt x="64" y="40"/>
                  <a:pt x="64" y="40"/>
                  <a:pt x="64" y="40"/>
                </a:cubicBezTo>
                <a:cubicBezTo>
                  <a:pt x="72" y="44"/>
                  <a:pt x="72" y="44"/>
                  <a:pt x="72" y="44"/>
                </a:cubicBezTo>
                <a:cubicBezTo>
                  <a:pt x="70" y="47"/>
                  <a:pt x="70" y="47"/>
                  <a:pt x="70" y="47"/>
                </a:cubicBezTo>
                <a:lnTo>
                  <a:pt x="64" y="45"/>
                </a:lnTo>
                <a:close/>
                <a:moveTo>
                  <a:pt x="168" y="109"/>
                </a:moveTo>
                <a:cubicBezTo>
                  <a:pt x="148" y="109"/>
                  <a:pt x="148" y="109"/>
                  <a:pt x="148" y="109"/>
                </a:cubicBezTo>
                <a:cubicBezTo>
                  <a:pt x="148" y="141"/>
                  <a:pt x="148" y="141"/>
                  <a:pt x="148" y="141"/>
                </a:cubicBezTo>
                <a:cubicBezTo>
                  <a:pt x="168" y="141"/>
                  <a:pt x="168" y="141"/>
                  <a:pt x="168" y="141"/>
                </a:cubicBezTo>
                <a:lnTo>
                  <a:pt x="168" y="109"/>
                </a:lnTo>
                <a:close/>
                <a:moveTo>
                  <a:pt x="168" y="81"/>
                </a:moveTo>
                <a:cubicBezTo>
                  <a:pt x="148" y="81"/>
                  <a:pt x="148" y="81"/>
                  <a:pt x="148" y="81"/>
                </a:cubicBezTo>
                <a:cubicBezTo>
                  <a:pt x="148" y="97"/>
                  <a:pt x="148" y="97"/>
                  <a:pt x="148" y="97"/>
                </a:cubicBezTo>
                <a:cubicBezTo>
                  <a:pt x="168" y="97"/>
                  <a:pt x="168" y="97"/>
                  <a:pt x="168" y="97"/>
                </a:cubicBezTo>
                <a:lnTo>
                  <a:pt x="168" y="81"/>
                </a:lnTo>
                <a:close/>
                <a:moveTo>
                  <a:pt x="136" y="109"/>
                </a:moveTo>
                <a:cubicBezTo>
                  <a:pt x="116" y="109"/>
                  <a:pt x="116" y="109"/>
                  <a:pt x="116" y="109"/>
                </a:cubicBezTo>
                <a:cubicBezTo>
                  <a:pt x="116" y="141"/>
                  <a:pt x="116" y="141"/>
                  <a:pt x="116" y="141"/>
                </a:cubicBezTo>
                <a:cubicBezTo>
                  <a:pt x="136" y="141"/>
                  <a:pt x="136" y="141"/>
                  <a:pt x="136" y="141"/>
                </a:cubicBezTo>
                <a:lnTo>
                  <a:pt x="136" y="109"/>
                </a:lnTo>
                <a:close/>
                <a:moveTo>
                  <a:pt x="136" y="81"/>
                </a:moveTo>
                <a:cubicBezTo>
                  <a:pt x="116" y="81"/>
                  <a:pt x="116" y="81"/>
                  <a:pt x="116" y="81"/>
                </a:cubicBezTo>
                <a:cubicBezTo>
                  <a:pt x="116" y="97"/>
                  <a:pt x="116" y="97"/>
                  <a:pt x="116" y="97"/>
                </a:cubicBezTo>
                <a:cubicBezTo>
                  <a:pt x="136" y="97"/>
                  <a:pt x="136" y="97"/>
                  <a:pt x="136" y="97"/>
                </a:cubicBezTo>
                <a:lnTo>
                  <a:pt x="136" y="81"/>
                </a:lnTo>
                <a:close/>
                <a:moveTo>
                  <a:pt x="104" y="109"/>
                </a:moveTo>
                <a:cubicBezTo>
                  <a:pt x="84" y="109"/>
                  <a:pt x="84" y="109"/>
                  <a:pt x="84" y="109"/>
                </a:cubicBezTo>
                <a:cubicBezTo>
                  <a:pt x="84" y="141"/>
                  <a:pt x="84" y="141"/>
                  <a:pt x="84" y="141"/>
                </a:cubicBezTo>
                <a:cubicBezTo>
                  <a:pt x="104" y="141"/>
                  <a:pt x="104" y="141"/>
                  <a:pt x="104" y="141"/>
                </a:cubicBezTo>
                <a:lnTo>
                  <a:pt x="104" y="109"/>
                </a:lnTo>
                <a:close/>
                <a:moveTo>
                  <a:pt x="104" y="81"/>
                </a:moveTo>
                <a:cubicBezTo>
                  <a:pt x="84" y="81"/>
                  <a:pt x="84" y="81"/>
                  <a:pt x="84" y="81"/>
                </a:cubicBezTo>
                <a:cubicBezTo>
                  <a:pt x="84" y="97"/>
                  <a:pt x="84" y="97"/>
                  <a:pt x="84" y="97"/>
                </a:cubicBezTo>
                <a:cubicBezTo>
                  <a:pt x="104" y="97"/>
                  <a:pt x="104" y="97"/>
                  <a:pt x="104" y="97"/>
                </a:cubicBezTo>
                <a:lnTo>
                  <a:pt x="104" y="81"/>
                </a:lnTo>
                <a:close/>
                <a:moveTo>
                  <a:pt x="64" y="25"/>
                </a:moveTo>
                <a:cubicBezTo>
                  <a:pt x="55" y="25"/>
                  <a:pt x="48" y="32"/>
                  <a:pt x="48" y="41"/>
                </a:cubicBezTo>
                <a:cubicBezTo>
                  <a:pt x="48" y="49"/>
                  <a:pt x="55" y="57"/>
                  <a:pt x="64" y="57"/>
                </a:cubicBezTo>
                <a:cubicBezTo>
                  <a:pt x="72" y="57"/>
                  <a:pt x="80" y="49"/>
                  <a:pt x="80" y="41"/>
                </a:cubicBezTo>
                <a:cubicBezTo>
                  <a:pt x="80" y="32"/>
                  <a:pt x="72" y="25"/>
                  <a:pt x="64" y="25"/>
                </a:cubicBezTo>
                <a:close/>
                <a:moveTo>
                  <a:pt x="44" y="109"/>
                </a:moveTo>
                <a:cubicBezTo>
                  <a:pt x="20" y="109"/>
                  <a:pt x="20" y="109"/>
                  <a:pt x="20" y="109"/>
                </a:cubicBezTo>
                <a:cubicBezTo>
                  <a:pt x="20" y="149"/>
                  <a:pt x="20" y="149"/>
                  <a:pt x="20" y="149"/>
                </a:cubicBezTo>
                <a:cubicBezTo>
                  <a:pt x="44" y="149"/>
                  <a:pt x="44" y="149"/>
                  <a:pt x="44" y="149"/>
                </a:cubicBezTo>
                <a:lnTo>
                  <a:pt x="44" y="109"/>
                </a:lnTo>
                <a:close/>
                <a:moveTo>
                  <a:pt x="40" y="81"/>
                </a:moveTo>
                <a:cubicBezTo>
                  <a:pt x="20" y="81"/>
                  <a:pt x="20" y="81"/>
                  <a:pt x="20" y="81"/>
                </a:cubicBezTo>
                <a:cubicBezTo>
                  <a:pt x="20" y="97"/>
                  <a:pt x="20" y="97"/>
                  <a:pt x="20" y="97"/>
                </a:cubicBezTo>
                <a:cubicBezTo>
                  <a:pt x="40" y="97"/>
                  <a:pt x="40" y="97"/>
                  <a:pt x="40" y="97"/>
                </a:cubicBezTo>
                <a:lnTo>
                  <a:pt x="40" y="81"/>
                </a:lnTo>
                <a:close/>
                <a:moveTo>
                  <a:pt x="72" y="97"/>
                </a:moveTo>
                <a:cubicBezTo>
                  <a:pt x="72" y="81"/>
                  <a:pt x="72" y="81"/>
                  <a:pt x="72" y="81"/>
                </a:cubicBezTo>
                <a:cubicBezTo>
                  <a:pt x="52" y="81"/>
                  <a:pt x="52" y="81"/>
                  <a:pt x="52" y="81"/>
                </a:cubicBezTo>
                <a:cubicBezTo>
                  <a:pt x="52" y="97"/>
                  <a:pt x="52" y="97"/>
                  <a:pt x="52" y="97"/>
                </a:cubicBezTo>
                <a:lnTo>
                  <a:pt x="72" y="97"/>
                </a:lnTo>
                <a:close/>
                <a:moveTo>
                  <a:pt x="48" y="149"/>
                </a:moveTo>
                <a:cubicBezTo>
                  <a:pt x="72" y="149"/>
                  <a:pt x="72" y="149"/>
                  <a:pt x="72" y="149"/>
                </a:cubicBezTo>
                <a:cubicBezTo>
                  <a:pt x="72" y="109"/>
                  <a:pt x="72" y="109"/>
                  <a:pt x="72" y="109"/>
                </a:cubicBezTo>
                <a:cubicBezTo>
                  <a:pt x="48" y="109"/>
                  <a:pt x="48" y="109"/>
                  <a:pt x="48" y="109"/>
                </a:cubicBezTo>
                <a:lnTo>
                  <a:pt x="48" y="149"/>
                </a:lnTo>
                <a:close/>
                <a:moveTo>
                  <a:pt x="188" y="65"/>
                </a:moveTo>
                <a:cubicBezTo>
                  <a:pt x="188" y="161"/>
                  <a:pt x="188" y="161"/>
                  <a:pt x="188" y="161"/>
                </a:cubicBezTo>
                <a:cubicBezTo>
                  <a:pt x="4" y="161"/>
                  <a:pt x="4" y="161"/>
                  <a:pt x="4" y="161"/>
                </a:cubicBezTo>
                <a:cubicBezTo>
                  <a:pt x="4" y="65"/>
                  <a:pt x="4" y="65"/>
                  <a:pt x="4" y="65"/>
                </a:cubicBezTo>
                <a:cubicBezTo>
                  <a:pt x="0" y="65"/>
                  <a:pt x="0" y="65"/>
                  <a:pt x="0" y="65"/>
                </a:cubicBezTo>
                <a:cubicBezTo>
                  <a:pt x="0" y="61"/>
                  <a:pt x="0" y="61"/>
                  <a:pt x="0" y="61"/>
                </a:cubicBezTo>
                <a:cubicBezTo>
                  <a:pt x="0" y="53"/>
                  <a:pt x="0" y="53"/>
                  <a:pt x="0" y="53"/>
                </a:cubicBezTo>
                <a:cubicBezTo>
                  <a:pt x="8" y="53"/>
                  <a:pt x="8" y="53"/>
                  <a:pt x="8" y="53"/>
                </a:cubicBezTo>
                <a:cubicBezTo>
                  <a:pt x="26" y="37"/>
                  <a:pt x="63" y="2"/>
                  <a:pt x="63" y="1"/>
                </a:cubicBezTo>
                <a:cubicBezTo>
                  <a:pt x="63" y="0"/>
                  <a:pt x="104" y="36"/>
                  <a:pt x="123" y="53"/>
                </a:cubicBezTo>
                <a:cubicBezTo>
                  <a:pt x="180" y="53"/>
                  <a:pt x="180" y="53"/>
                  <a:pt x="180" y="53"/>
                </a:cubicBezTo>
                <a:cubicBezTo>
                  <a:pt x="192" y="53"/>
                  <a:pt x="192" y="53"/>
                  <a:pt x="192" y="53"/>
                </a:cubicBezTo>
                <a:cubicBezTo>
                  <a:pt x="192" y="65"/>
                  <a:pt x="192" y="65"/>
                  <a:pt x="192" y="65"/>
                </a:cubicBezTo>
                <a:lnTo>
                  <a:pt x="188" y="65"/>
                </a:lnTo>
                <a:close/>
              </a:path>
            </a:pathLst>
          </a:custGeom>
          <a:solidFill>
            <a:srgbClr val="FCB00F"/>
          </a:solidFill>
          <a:ln>
            <a:noFill/>
          </a:ln>
        </p:spPr>
        <p:txBody>
          <a:bodyPr vert="horz" wrap="square" lIns="91461" tIns="45731" rIns="91461" bIns="45731"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4B45ECEF-7A40-FCA8-E5F2-770FA035EB31}"/>
              </a:ext>
            </a:extLst>
          </p:cNvPr>
          <p:cNvGrpSpPr/>
          <p:nvPr/>
        </p:nvGrpSpPr>
        <p:grpSpPr>
          <a:xfrm>
            <a:off x="5959198" y="1852798"/>
            <a:ext cx="3547372" cy="458529"/>
            <a:chOff x="5969724" y="1801451"/>
            <a:chExt cx="2821579" cy="458423"/>
          </a:xfrm>
        </p:grpSpPr>
        <p:sp>
          <p:nvSpPr>
            <p:cNvPr id="3" name="矩形 2">
              <a:extLst>
                <a:ext uri="{FF2B5EF4-FFF2-40B4-BE49-F238E27FC236}">
                  <a16:creationId xmlns:a16="http://schemas.microsoft.com/office/drawing/2014/main" id="{CD8C2E6A-D2FD-A55B-4987-9671A2760646}"/>
                </a:ext>
              </a:extLst>
            </p:cNvPr>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CF42575C-0671-A138-793F-E67C66B67EB1}"/>
                </a:ext>
              </a:extLst>
            </p:cNvPr>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矩形 4">
            <a:extLst>
              <a:ext uri="{FF2B5EF4-FFF2-40B4-BE49-F238E27FC236}">
                <a16:creationId xmlns:a16="http://schemas.microsoft.com/office/drawing/2014/main" id="{F28FEF97-0F1B-5371-7BAA-DF6DBEC91632}"/>
              </a:ext>
            </a:extLst>
          </p:cNvPr>
          <p:cNvSpPr/>
          <p:nvPr/>
        </p:nvSpPr>
        <p:spPr>
          <a:xfrm>
            <a:off x="6134260" y="1801868"/>
            <a:ext cx="2785577" cy="46166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结果验证</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63A719A5-0083-4C2B-5A17-DA406A5376BD}"/>
              </a:ext>
            </a:extLst>
          </p:cNvPr>
          <p:cNvGrpSpPr/>
          <p:nvPr/>
        </p:nvGrpSpPr>
        <p:grpSpPr>
          <a:xfrm>
            <a:off x="5959198" y="4053590"/>
            <a:ext cx="3547372" cy="458529"/>
            <a:chOff x="5969724" y="1801451"/>
            <a:chExt cx="2821579" cy="458423"/>
          </a:xfrm>
        </p:grpSpPr>
        <p:sp>
          <p:nvSpPr>
            <p:cNvPr id="22" name="矩形 21">
              <a:extLst>
                <a:ext uri="{FF2B5EF4-FFF2-40B4-BE49-F238E27FC236}">
                  <a16:creationId xmlns:a16="http://schemas.microsoft.com/office/drawing/2014/main" id="{D082471A-C9CF-CC31-AECB-B53935087558}"/>
                </a:ext>
              </a:extLst>
            </p:cNvPr>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a:extLst>
                <a:ext uri="{FF2B5EF4-FFF2-40B4-BE49-F238E27FC236}">
                  <a16:creationId xmlns:a16="http://schemas.microsoft.com/office/drawing/2014/main" id="{3F427E84-4A91-BB83-13A4-27AF651E5631}"/>
                </a:ext>
              </a:extLst>
            </p:cNvPr>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4" name="矩形 23">
            <a:extLst>
              <a:ext uri="{FF2B5EF4-FFF2-40B4-BE49-F238E27FC236}">
                <a16:creationId xmlns:a16="http://schemas.microsoft.com/office/drawing/2014/main" id="{B118D1FD-8059-D3E5-E43B-EBDB2CF46127}"/>
              </a:ext>
            </a:extLst>
          </p:cNvPr>
          <p:cNvSpPr/>
          <p:nvPr/>
        </p:nvSpPr>
        <p:spPr>
          <a:xfrm>
            <a:off x="6111509" y="4065401"/>
            <a:ext cx="2785577" cy="46166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总结</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721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prestig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500"/>
                            </p:stCondLst>
                            <p:childTnLst>
                              <p:par>
                                <p:cTn id="17" presetID="53" presetClass="entr" presetSubtype="16" fill="hold" grpId="0" nodeType="afterEffect" nodePh="1">
                                  <p:stCondLst>
                                    <p:cond delay="0"/>
                                  </p:stCondLst>
                                  <p:endCondLst>
                                    <p:cond evt="begin" delay="0">
                                      <p:tn val="17"/>
                                    </p:cond>
                                  </p:endCondLst>
                                  <p:iterate type="lt">
                                    <p:tmPct val="0"/>
                                  </p:iterate>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500"/>
                                        <p:tgtEl>
                                          <p:spTgt spid="43"/>
                                        </p:tgtEl>
                                      </p:cBhvr>
                                    </p:animEffect>
                                  </p:childTnLst>
                                </p:cTn>
                              </p:par>
                            </p:childTnLst>
                          </p:cTn>
                        </p:par>
                        <p:par>
                          <p:cTn id="30" fill="hold">
                            <p:stCondLst>
                              <p:cond delay="3000"/>
                            </p:stCondLst>
                            <p:childTnLst>
                              <p:par>
                                <p:cTn id="31" presetID="10" presetClass="entr" presetSubtype="0" fill="hold" grpId="1"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3500"/>
                            </p:stCondLst>
                            <p:childTnLst>
                              <p:par>
                                <p:cTn id="5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57" dur="2000" fill="hold"/>
                                        <p:tgtEl>
                                          <p:spTgt spid="9"/>
                                        </p:tgtEl>
                                        <p:attrNameLst>
                                          <p:attrName>ppt_x</p:attrName>
                                          <p:attrName>ppt_y</p:attrName>
                                        </p:attrNameLst>
                                      </p:cBhvr>
                                      <p:rCtr x="17" y="18981"/>
                                    </p:animMotion>
                                  </p:childTnLst>
                                </p:cTn>
                              </p:par>
                              <p:par>
                                <p:cTn id="5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59" dur="2000" fill="hold"/>
                                        <p:tgtEl>
                                          <p:spTgt spid="10"/>
                                        </p:tgtEl>
                                        <p:attrNameLst>
                                          <p:attrName>ppt_x</p:attrName>
                                          <p:attrName>ppt_y</p:attrName>
                                        </p:attrNameLst>
                                      </p:cBhvr>
                                      <p:rCtr x="17" y="18981"/>
                                    </p:animMotion>
                                  </p:childTnLst>
                                </p:cTn>
                              </p:par>
                              <p:par>
                                <p:cTn id="6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1" dur="2000" fill="hold"/>
                                        <p:tgtEl>
                                          <p:spTgt spid="11"/>
                                        </p:tgtEl>
                                        <p:attrNameLst>
                                          <p:attrName>ppt_x</p:attrName>
                                          <p:attrName>ppt_y</p:attrName>
                                        </p:attrNameLst>
                                      </p:cBhvr>
                                      <p:rCtr x="17" y="18981"/>
                                    </p:animMotion>
                                  </p:childTnLst>
                                </p:cTn>
                              </p:par>
                              <p:par>
                                <p:cTn id="6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3" dur="2000" fill="hold"/>
                                        <p:tgtEl>
                                          <p:spTgt spid="12"/>
                                        </p:tgtEl>
                                        <p:attrNameLst>
                                          <p:attrName>ppt_x</p:attrName>
                                          <p:attrName>ppt_y</p:attrName>
                                        </p:attrNameLst>
                                      </p:cBhvr>
                                      <p:rCtr x="17" y="18981"/>
                                    </p:animMotion>
                                  </p:childTnLst>
                                </p:cTn>
                              </p:par>
                              <p:par>
                                <p:cTn id="6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5" dur="2000" fill="hold"/>
                                        <p:tgtEl>
                                          <p:spTgt spid="13"/>
                                        </p:tgtEl>
                                        <p:attrNameLst>
                                          <p:attrName>ppt_x</p:attrName>
                                          <p:attrName>ppt_y</p:attrName>
                                        </p:attrNameLst>
                                      </p:cBhvr>
                                      <p:rCtr x="17" y="18981"/>
                                    </p:animMotion>
                                  </p:childTnLst>
                                </p:cTn>
                              </p:par>
                              <p:par>
                                <p:cTn id="6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7" dur="2000" fill="hold"/>
                                        <p:tgtEl>
                                          <p:spTgt spid="14"/>
                                        </p:tgtEl>
                                        <p:attrNameLst>
                                          <p:attrName>ppt_x</p:attrName>
                                          <p:attrName>ppt_y</p:attrName>
                                        </p:attrNameLst>
                                      </p:cBhvr>
                                      <p:rCtr x="17" y="18981"/>
                                    </p:animMotion>
                                  </p:childTnLst>
                                </p:cTn>
                              </p:par>
                              <p:par>
                                <p:cTn id="6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9" dur="2000" fill="hold"/>
                                        <p:tgtEl>
                                          <p:spTgt spid="15"/>
                                        </p:tgtEl>
                                        <p:attrNameLst>
                                          <p:attrName>ppt_x</p:attrName>
                                          <p:attrName>ppt_y</p:attrName>
                                        </p:attrNameLst>
                                      </p:cBhvr>
                                      <p:rCtr x="17" y="18981"/>
                                    </p:animMotion>
                                  </p:childTnLst>
                                </p:cTn>
                              </p:par>
                              <p:par>
                                <p:cTn id="7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1" dur="2000" fill="hold"/>
                                        <p:tgtEl>
                                          <p:spTgt spid="16"/>
                                        </p:tgtEl>
                                        <p:attrNameLst>
                                          <p:attrName>ppt_x</p:attrName>
                                          <p:attrName>ppt_y</p:attrName>
                                        </p:attrNameLst>
                                      </p:cBhvr>
                                      <p:rCtr x="17" y="18981"/>
                                    </p:animMotion>
                                  </p:childTnLst>
                                </p:cTn>
                              </p:par>
                            </p:childTnLst>
                          </p:cTn>
                        </p:par>
                        <p:par>
                          <p:cTn id="72" fill="hold">
                            <p:stCondLst>
                              <p:cond delay="10200"/>
                            </p:stCondLst>
                            <p:childTnLst>
                              <p:par>
                                <p:cTn id="73" presetID="42" presetClass="entr" presetSubtype="0"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1000"/>
                                        <p:tgtEl>
                                          <p:spTgt spid="7"/>
                                        </p:tgtEl>
                                      </p:cBhvr>
                                    </p:animEffect>
                                    <p:anim calcmode="lin" valueType="num">
                                      <p:cBhvr>
                                        <p:cTn id="76" dur="1000" fill="hold"/>
                                        <p:tgtEl>
                                          <p:spTgt spid="7"/>
                                        </p:tgtEl>
                                        <p:attrNameLst>
                                          <p:attrName>ppt_x</p:attrName>
                                        </p:attrNameLst>
                                      </p:cBhvr>
                                      <p:tavLst>
                                        <p:tav tm="0">
                                          <p:val>
                                            <p:strVal val="#ppt_x"/>
                                          </p:val>
                                        </p:tav>
                                        <p:tav tm="100000">
                                          <p:val>
                                            <p:strVal val="#ppt_x"/>
                                          </p:val>
                                        </p:tav>
                                      </p:tavLst>
                                    </p:anim>
                                    <p:anim calcmode="lin" valueType="num">
                                      <p:cBhvr>
                                        <p:cTn id="77" dur="1000" fill="hold"/>
                                        <p:tgtEl>
                                          <p:spTgt spid="7"/>
                                        </p:tgtEl>
                                        <p:attrNameLst>
                                          <p:attrName>ppt_y</p:attrName>
                                        </p:attrNameLst>
                                      </p:cBhvr>
                                      <p:tavLst>
                                        <p:tav tm="0">
                                          <p:val>
                                            <p:strVal val="#ppt_y+.1"/>
                                          </p:val>
                                        </p:tav>
                                        <p:tav tm="100000">
                                          <p:val>
                                            <p:strVal val="#ppt_y"/>
                                          </p:val>
                                        </p:tav>
                                      </p:tavLst>
                                    </p:anim>
                                  </p:childTnLst>
                                </p:cTn>
                              </p:par>
                            </p:childTnLst>
                          </p:cTn>
                        </p:par>
                        <p:par>
                          <p:cTn id="78" fill="hold">
                            <p:stCondLst>
                              <p:cond delay="11200"/>
                            </p:stCondLst>
                            <p:childTnLst>
                              <p:par>
                                <p:cTn id="79" presetID="2" presetClass="entr" presetSubtype="2"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1+#ppt_w/2"/>
                                          </p:val>
                                        </p:tav>
                                        <p:tav tm="100000">
                                          <p:val>
                                            <p:strVal val="#ppt_x"/>
                                          </p:val>
                                        </p:tav>
                                      </p:tavLst>
                                    </p:anim>
                                    <p:anim calcmode="lin" valueType="num">
                                      <p:cBhvr additive="base">
                                        <p:cTn id="82" dur="500" fill="hold"/>
                                        <p:tgtEl>
                                          <p:spTgt spid="2"/>
                                        </p:tgtEl>
                                        <p:attrNameLst>
                                          <p:attrName>ppt_y</p:attrName>
                                        </p:attrNameLst>
                                      </p:cBhvr>
                                      <p:tavLst>
                                        <p:tav tm="0">
                                          <p:val>
                                            <p:strVal val="#ppt_y"/>
                                          </p:val>
                                        </p:tav>
                                        <p:tav tm="100000">
                                          <p:val>
                                            <p:strVal val="#ppt_y"/>
                                          </p:val>
                                        </p:tav>
                                      </p:tavLst>
                                    </p:anim>
                                  </p:childTnLst>
                                </p:cTn>
                              </p:par>
                            </p:childTnLst>
                          </p:cTn>
                        </p:par>
                        <p:par>
                          <p:cTn id="83" fill="hold">
                            <p:stCondLst>
                              <p:cond delay="11700"/>
                            </p:stCondLst>
                            <p:childTnLst>
                              <p:par>
                                <p:cTn id="84" presetID="2" presetClass="entr" presetSubtype="2"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additive="base">
                                        <p:cTn id="86" dur="500" fill="hold"/>
                                        <p:tgtEl>
                                          <p:spTgt spid="21"/>
                                        </p:tgtEl>
                                        <p:attrNameLst>
                                          <p:attrName>ppt_x</p:attrName>
                                        </p:attrNameLst>
                                      </p:cBhvr>
                                      <p:tavLst>
                                        <p:tav tm="0">
                                          <p:val>
                                            <p:strVal val="1+#ppt_w/2"/>
                                          </p:val>
                                        </p:tav>
                                        <p:tav tm="100000">
                                          <p:val>
                                            <p:strVal val="#ppt_x"/>
                                          </p:val>
                                        </p:tav>
                                      </p:tavLst>
                                    </p:anim>
                                    <p:anim calcmode="lin" valueType="num">
                                      <p:cBhvr additive="base">
                                        <p:cTn id="8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9" grpId="0"/>
      <p:bldP spid="20"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结果验证</a:t>
            </a:r>
          </a:p>
        </p:txBody>
      </p:sp>
      <p:sp>
        <p:nvSpPr>
          <p:cNvPr id="2" name="文本框 1">
            <a:extLst>
              <a:ext uri="{FF2B5EF4-FFF2-40B4-BE49-F238E27FC236}">
                <a16:creationId xmlns:a16="http://schemas.microsoft.com/office/drawing/2014/main" id="{AE550356-9636-D042-B1CD-ED4C9739DB57}"/>
              </a:ext>
            </a:extLst>
          </p:cNvPr>
          <p:cNvSpPr txBox="1"/>
          <p:nvPr/>
        </p:nvSpPr>
        <p:spPr>
          <a:xfrm>
            <a:off x="626567" y="904740"/>
            <a:ext cx="9613467" cy="962956"/>
          </a:xfrm>
          <a:prstGeom prst="rect">
            <a:avLst/>
          </a:prstGeom>
          <a:noFill/>
        </p:spPr>
        <p:txBody>
          <a:bodyPr wrap="square" rtlCol="0">
            <a:spAutoFit/>
          </a:bodyPr>
          <a:lstStyle/>
          <a:p>
            <a:pPr>
              <a:lnSpc>
                <a:spcPct val="150000"/>
              </a:lnSpc>
            </a:pPr>
            <a:r>
              <a:rPr lang="zh-CN" altLang="en-US" sz="2000" dirty="0"/>
              <a:t>采用</a:t>
            </a:r>
            <a:r>
              <a:rPr lang="en-US" altLang="zh-CN" sz="2000" dirty="0"/>
              <a:t>Ruler</a:t>
            </a:r>
            <a:r>
              <a:rPr lang="zh-CN" altLang="en-US" sz="2000" dirty="0"/>
              <a:t>与</a:t>
            </a:r>
            <a:r>
              <a:rPr lang="en-US" altLang="zh-CN" sz="2000" dirty="0"/>
              <a:t>NJOY</a:t>
            </a:r>
            <a:r>
              <a:rPr lang="zh-CN" altLang="en-US" sz="2000" dirty="0"/>
              <a:t>截面对比的方式，进行截面验证，目前已对</a:t>
            </a:r>
            <a:r>
              <a:rPr lang="en-US" altLang="zh-CN" sz="2000" dirty="0"/>
              <a:t>ENDF-VII.1</a:t>
            </a:r>
            <a:r>
              <a:rPr lang="zh-CN" altLang="en-US" sz="2000" dirty="0"/>
              <a:t>数据库所有核素进行制作和对比，误差均在</a:t>
            </a:r>
            <a:r>
              <a:rPr lang="en-US" altLang="zh-CN" sz="2000" dirty="0"/>
              <a:t>0.1%</a:t>
            </a:r>
            <a:r>
              <a:rPr lang="zh-CN" altLang="en-US" sz="2000" dirty="0"/>
              <a:t>以下。</a:t>
            </a:r>
          </a:p>
        </p:txBody>
      </p:sp>
      <p:pic>
        <p:nvPicPr>
          <p:cNvPr id="3" name="图片 2" descr="92-U235">
            <a:extLst>
              <a:ext uri="{FF2B5EF4-FFF2-40B4-BE49-F238E27FC236}">
                <a16:creationId xmlns:a16="http://schemas.microsoft.com/office/drawing/2014/main" id="{1305DC20-C204-841C-F0C8-054549A5A5A0}"/>
              </a:ext>
            </a:extLst>
          </p:cNvPr>
          <p:cNvPicPr>
            <a:picLocks noChangeAspect="1"/>
          </p:cNvPicPr>
          <p:nvPr/>
        </p:nvPicPr>
        <p:blipFill>
          <a:blip r:embed="rId3"/>
          <a:stretch>
            <a:fillRect/>
          </a:stretch>
        </p:blipFill>
        <p:spPr>
          <a:xfrm>
            <a:off x="770583" y="1987006"/>
            <a:ext cx="3168352" cy="1800225"/>
          </a:xfrm>
          <a:prstGeom prst="rect">
            <a:avLst/>
          </a:prstGeom>
        </p:spPr>
      </p:pic>
      <p:pic>
        <p:nvPicPr>
          <p:cNvPr id="4" name="图片 3" descr="92-U235">
            <a:extLst>
              <a:ext uri="{FF2B5EF4-FFF2-40B4-BE49-F238E27FC236}">
                <a16:creationId xmlns:a16="http://schemas.microsoft.com/office/drawing/2014/main" id="{0931FBE0-E769-3517-76E0-55FD0DE1C924}"/>
              </a:ext>
            </a:extLst>
          </p:cNvPr>
          <p:cNvPicPr>
            <a:picLocks noChangeAspect="1"/>
          </p:cNvPicPr>
          <p:nvPr/>
        </p:nvPicPr>
        <p:blipFill>
          <a:blip r:embed="rId4"/>
          <a:stretch>
            <a:fillRect/>
          </a:stretch>
        </p:blipFill>
        <p:spPr>
          <a:xfrm>
            <a:off x="4082951" y="1987006"/>
            <a:ext cx="3289989" cy="1800225"/>
          </a:xfrm>
          <a:prstGeom prst="rect">
            <a:avLst/>
          </a:prstGeom>
        </p:spPr>
      </p:pic>
      <p:pic>
        <p:nvPicPr>
          <p:cNvPr id="5" name="图片 4" descr="92-U235">
            <a:extLst>
              <a:ext uri="{FF2B5EF4-FFF2-40B4-BE49-F238E27FC236}">
                <a16:creationId xmlns:a16="http://schemas.microsoft.com/office/drawing/2014/main" id="{7F2A6300-FC93-9770-E6E5-0F67B15227B3}"/>
              </a:ext>
            </a:extLst>
          </p:cNvPr>
          <p:cNvPicPr>
            <a:picLocks noChangeAspect="1"/>
          </p:cNvPicPr>
          <p:nvPr/>
        </p:nvPicPr>
        <p:blipFill>
          <a:blip r:embed="rId5"/>
          <a:stretch>
            <a:fillRect/>
          </a:stretch>
        </p:blipFill>
        <p:spPr>
          <a:xfrm>
            <a:off x="7552561" y="1966952"/>
            <a:ext cx="3168351" cy="1800225"/>
          </a:xfrm>
          <a:prstGeom prst="rect">
            <a:avLst/>
          </a:prstGeom>
        </p:spPr>
      </p:pic>
      <p:pic>
        <p:nvPicPr>
          <p:cNvPr id="7" name="图片 6" descr="92-U235">
            <a:extLst>
              <a:ext uri="{FF2B5EF4-FFF2-40B4-BE49-F238E27FC236}">
                <a16:creationId xmlns:a16="http://schemas.microsoft.com/office/drawing/2014/main" id="{3600C229-977B-EC9A-F72A-C221B199FE02}"/>
              </a:ext>
            </a:extLst>
          </p:cNvPr>
          <p:cNvPicPr>
            <a:picLocks noChangeAspect="1"/>
          </p:cNvPicPr>
          <p:nvPr/>
        </p:nvPicPr>
        <p:blipFill>
          <a:blip r:embed="rId6"/>
          <a:stretch>
            <a:fillRect/>
          </a:stretch>
        </p:blipFill>
        <p:spPr>
          <a:xfrm>
            <a:off x="1634679" y="4056083"/>
            <a:ext cx="3317314" cy="1874101"/>
          </a:xfrm>
          <a:prstGeom prst="rect">
            <a:avLst/>
          </a:prstGeom>
        </p:spPr>
      </p:pic>
      <p:sp>
        <p:nvSpPr>
          <p:cNvPr id="8" name="文本框 7">
            <a:extLst>
              <a:ext uri="{FF2B5EF4-FFF2-40B4-BE49-F238E27FC236}">
                <a16:creationId xmlns:a16="http://schemas.microsoft.com/office/drawing/2014/main" id="{0D9EDDCC-C222-D67D-0B9D-097A78BC1C78}"/>
              </a:ext>
            </a:extLst>
          </p:cNvPr>
          <p:cNvSpPr txBox="1"/>
          <p:nvPr/>
        </p:nvSpPr>
        <p:spPr>
          <a:xfrm>
            <a:off x="1202631" y="6094090"/>
            <a:ext cx="9289032" cy="400110"/>
          </a:xfrm>
          <a:prstGeom prst="rect">
            <a:avLst/>
          </a:prstGeom>
          <a:noFill/>
        </p:spPr>
        <p:txBody>
          <a:bodyPr wrap="square" rtlCol="0">
            <a:spAutoFit/>
          </a:bodyPr>
          <a:lstStyle/>
          <a:p>
            <a:r>
              <a:rPr lang="zh-CN" altLang="en-US" sz="2000" dirty="0"/>
              <a:t>图</a:t>
            </a:r>
            <a:r>
              <a:rPr lang="en-US" altLang="zh-CN" sz="2000" dirty="0"/>
              <a:t>3.1 U235</a:t>
            </a:r>
            <a:r>
              <a:rPr lang="zh-CN" altLang="en-US" sz="2000" dirty="0"/>
              <a:t>共振重造后中子的总截面、散射截面、裂变截面、吸收截面以及误差图</a:t>
            </a:r>
          </a:p>
        </p:txBody>
      </p:sp>
      <p:pic>
        <p:nvPicPr>
          <p:cNvPr id="9" name="图片 8" descr="njoy-92-u235">
            <a:extLst>
              <a:ext uri="{FF2B5EF4-FFF2-40B4-BE49-F238E27FC236}">
                <a16:creationId xmlns:a16="http://schemas.microsoft.com/office/drawing/2014/main" id="{646702D0-D49A-0801-7C42-3D882313F710}"/>
              </a:ext>
            </a:extLst>
          </p:cNvPr>
          <p:cNvPicPr>
            <a:picLocks noChangeAspect="1"/>
          </p:cNvPicPr>
          <p:nvPr/>
        </p:nvPicPr>
        <p:blipFill>
          <a:blip r:embed="rId7"/>
          <a:stretch>
            <a:fillRect/>
          </a:stretch>
        </p:blipFill>
        <p:spPr>
          <a:xfrm>
            <a:off x="5500007" y="4046057"/>
            <a:ext cx="3745865" cy="1884128"/>
          </a:xfrm>
          <a:prstGeom prst="rect">
            <a:avLst/>
          </a:prstGeom>
        </p:spPr>
      </p:pic>
    </p:spTree>
    <p:extLst>
      <p:ext uri="{BB962C8B-B14F-4D97-AF65-F5344CB8AC3E}">
        <p14:creationId xmlns:p14="http://schemas.microsoft.com/office/powerpoint/2010/main" val="195765812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03876" y="43087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3.1</a:t>
            </a:r>
            <a:r>
              <a:rPr lang="zh-CN" altLang="en-US" sz="2800" b="1" dirty="0">
                <a:latin typeface="微软雅黑" panose="020B0503020204020204" pitchFamily="34" charset="-122"/>
                <a:ea typeface="微软雅黑" panose="020B0503020204020204" pitchFamily="34" charset="-122"/>
              </a:rPr>
              <a:t> 结果验证</a:t>
            </a:r>
          </a:p>
        </p:txBody>
      </p:sp>
      <p:sp>
        <p:nvSpPr>
          <p:cNvPr id="8" name="文本框 7">
            <a:extLst>
              <a:ext uri="{FF2B5EF4-FFF2-40B4-BE49-F238E27FC236}">
                <a16:creationId xmlns:a16="http://schemas.microsoft.com/office/drawing/2014/main" id="{B0885734-FAA7-1C20-5EB6-457564F10F6E}"/>
              </a:ext>
            </a:extLst>
          </p:cNvPr>
          <p:cNvSpPr txBox="1"/>
          <p:nvPr/>
        </p:nvSpPr>
        <p:spPr>
          <a:xfrm>
            <a:off x="1202631" y="6094090"/>
            <a:ext cx="9073008" cy="400110"/>
          </a:xfrm>
          <a:prstGeom prst="rect">
            <a:avLst/>
          </a:prstGeom>
          <a:noFill/>
        </p:spPr>
        <p:txBody>
          <a:bodyPr wrap="square" rtlCol="0">
            <a:spAutoFit/>
          </a:bodyPr>
          <a:lstStyle/>
          <a:p>
            <a:r>
              <a:rPr lang="zh-CN" altLang="en-US" sz="2000" dirty="0"/>
              <a:t>图</a:t>
            </a:r>
            <a:r>
              <a:rPr lang="en-US" altLang="zh-CN" sz="2000" dirty="0"/>
              <a:t>3.2  U</a:t>
            </a:r>
            <a:r>
              <a:rPr lang="zh-CN" altLang="en-US" sz="2000" dirty="0"/>
              <a:t>的光子弹性</a:t>
            </a:r>
            <a:r>
              <a:rPr lang="en-US" altLang="zh-CN" sz="2000" dirty="0"/>
              <a:t>/</a:t>
            </a:r>
            <a:r>
              <a:rPr lang="zh-CN" altLang="en-US" sz="2000" dirty="0"/>
              <a:t>非弹性散射截面、电子对效应、光电效应截面和误差图</a:t>
            </a:r>
          </a:p>
        </p:txBody>
      </p:sp>
      <p:pic>
        <p:nvPicPr>
          <p:cNvPr id="9" name="图片 8">
            <a:extLst>
              <a:ext uri="{FF2B5EF4-FFF2-40B4-BE49-F238E27FC236}">
                <a16:creationId xmlns:a16="http://schemas.microsoft.com/office/drawing/2014/main" id="{14EEC93B-FAAE-C315-379B-A9DB092A10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14599" y="1087736"/>
            <a:ext cx="3600400" cy="2270050"/>
          </a:xfrm>
          <a:prstGeom prst="rect">
            <a:avLst/>
          </a:prstGeom>
          <a:noFill/>
          <a:ln>
            <a:noFill/>
          </a:ln>
        </p:spPr>
      </p:pic>
      <p:pic>
        <p:nvPicPr>
          <p:cNvPr id="10" name="图片 9">
            <a:extLst>
              <a:ext uri="{FF2B5EF4-FFF2-40B4-BE49-F238E27FC236}">
                <a16:creationId xmlns:a16="http://schemas.microsoft.com/office/drawing/2014/main" id="{C65C249B-FE30-3F99-C3F8-168F23BD1F6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811143" y="1022801"/>
            <a:ext cx="4093607" cy="2334985"/>
          </a:xfrm>
          <a:prstGeom prst="rect">
            <a:avLst/>
          </a:prstGeom>
          <a:noFill/>
          <a:ln>
            <a:noFill/>
          </a:ln>
        </p:spPr>
      </p:pic>
      <p:pic>
        <p:nvPicPr>
          <p:cNvPr id="11" name="图片 10">
            <a:extLst>
              <a:ext uri="{FF2B5EF4-FFF2-40B4-BE49-F238E27FC236}">
                <a16:creationId xmlns:a16="http://schemas.microsoft.com/office/drawing/2014/main" id="{0CBB8629-63AF-EF1C-B18F-9265B1155F2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914599" y="3604267"/>
            <a:ext cx="3600400" cy="2106736"/>
          </a:xfrm>
          <a:prstGeom prst="rect">
            <a:avLst/>
          </a:prstGeom>
          <a:noFill/>
          <a:ln>
            <a:noFill/>
          </a:ln>
        </p:spPr>
      </p:pic>
      <p:pic>
        <p:nvPicPr>
          <p:cNvPr id="12" name="图片 11">
            <a:extLst>
              <a:ext uri="{FF2B5EF4-FFF2-40B4-BE49-F238E27FC236}">
                <a16:creationId xmlns:a16="http://schemas.microsoft.com/office/drawing/2014/main" id="{03E1AD68-1ED1-1A22-38F7-084EE9ED1B0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5811143" y="3568517"/>
            <a:ext cx="4093607" cy="2171081"/>
          </a:xfrm>
          <a:prstGeom prst="rect">
            <a:avLst/>
          </a:prstGeom>
          <a:noFill/>
          <a:ln>
            <a:noFill/>
          </a:ln>
        </p:spPr>
      </p:pic>
    </p:spTree>
    <p:extLst>
      <p:ext uri="{BB962C8B-B14F-4D97-AF65-F5344CB8AC3E}">
        <p14:creationId xmlns:p14="http://schemas.microsoft.com/office/powerpoint/2010/main" val="346850105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4464496"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3.1 </a:t>
            </a:r>
            <a:r>
              <a:rPr lang="zh-CN" altLang="en-US" sz="2800" b="1" dirty="0">
                <a:latin typeface="微软雅黑" panose="020B0503020204020204" pitchFamily="34" charset="-122"/>
                <a:ea typeface="微软雅黑" panose="020B0503020204020204" pitchFamily="34" charset="-122"/>
              </a:rPr>
              <a:t>结果验证</a:t>
            </a:r>
          </a:p>
        </p:txBody>
      </p:sp>
      <p:graphicFrame>
        <p:nvGraphicFramePr>
          <p:cNvPr id="9" name="表格 9">
            <a:extLst>
              <a:ext uri="{FF2B5EF4-FFF2-40B4-BE49-F238E27FC236}">
                <a16:creationId xmlns:a16="http://schemas.microsoft.com/office/drawing/2014/main" id="{1C1BA014-5BC2-37BD-5EEA-C37265C3604C}"/>
              </a:ext>
            </a:extLst>
          </p:cNvPr>
          <p:cNvGraphicFramePr>
            <a:graphicFrameLocks noGrp="1"/>
          </p:cNvGraphicFramePr>
          <p:nvPr>
            <p:extLst>
              <p:ext uri="{D42A27DB-BD31-4B8C-83A1-F6EECF244321}">
                <p14:modId xmlns:p14="http://schemas.microsoft.com/office/powerpoint/2010/main" val="3671502020"/>
              </p:ext>
            </p:extLst>
          </p:nvPr>
        </p:nvGraphicFramePr>
        <p:xfrm>
          <a:off x="6603231" y="1629594"/>
          <a:ext cx="5040560" cy="4206240"/>
        </p:xfrm>
        <a:graphic>
          <a:graphicData uri="http://schemas.openxmlformats.org/drawingml/2006/table">
            <a:tbl>
              <a:tblPr firstRow="1" bandRow="1">
                <a:tableStyleId>{5C22544A-7EE6-4342-B048-85BDC9FD1C3A}</a:tableStyleId>
              </a:tblPr>
              <a:tblGrid>
                <a:gridCol w="1260140">
                  <a:extLst>
                    <a:ext uri="{9D8B030D-6E8A-4147-A177-3AD203B41FA5}">
                      <a16:colId xmlns:a16="http://schemas.microsoft.com/office/drawing/2014/main" val="749200353"/>
                    </a:ext>
                  </a:extLst>
                </a:gridCol>
                <a:gridCol w="1260140">
                  <a:extLst>
                    <a:ext uri="{9D8B030D-6E8A-4147-A177-3AD203B41FA5}">
                      <a16:colId xmlns:a16="http://schemas.microsoft.com/office/drawing/2014/main" val="3349018935"/>
                    </a:ext>
                  </a:extLst>
                </a:gridCol>
                <a:gridCol w="1260140">
                  <a:extLst>
                    <a:ext uri="{9D8B030D-6E8A-4147-A177-3AD203B41FA5}">
                      <a16:colId xmlns:a16="http://schemas.microsoft.com/office/drawing/2014/main" val="528316610"/>
                    </a:ext>
                  </a:extLst>
                </a:gridCol>
                <a:gridCol w="1260140">
                  <a:extLst>
                    <a:ext uri="{9D8B030D-6E8A-4147-A177-3AD203B41FA5}">
                      <a16:colId xmlns:a16="http://schemas.microsoft.com/office/drawing/2014/main" val="2349900885"/>
                    </a:ext>
                  </a:extLst>
                </a:gridCol>
              </a:tblGrid>
              <a:tr h="806572">
                <a:tc>
                  <a:txBody>
                    <a:bodyPr/>
                    <a:lstStyle/>
                    <a:p>
                      <a:pPr algn="ctr"/>
                      <a:r>
                        <a:rPr lang="zh-CN" altLang="en-US" sz="1800" dirty="0"/>
                        <a:t>测试核素</a:t>
                      </a:r>
                    </a:p>
                  </a:txBody>
                  <a:tcPr/>
                </a:tc>
                <a:tc>
                  <a:txBody>
                    <a:bodyPr/>
                    <a:lstStyle/>
                    <a:p>
                      <a:pPr algn="ctr"/>
                      <a:r>
                        <a:rPr lang="en-US" altLang="zh-CN" sz="1800" dirty="0"/>
                        <a:t>Ruler</a:t>
                      </a:r>
                      <a:r>
                        <a:rPr lang="zh-CN" altLang="en-US" sz="1800" dirty="0"/>
                        <a:t>运算时间</a:t>
                      </a:r>
                      <a:r>
                        <a:rPr lang="en-US" altLang="zh-CN" sz="1800" dirty="0"/>
                        <a:t>/s</a:t>
                      </a:r>
                      <a:endParaRPr lang="zh-CN" altLang="en-US" sz="1800" dirty="0"/>
                    </a:p>
                  </a:txBody>
                  <a:tcPr/>
                </a:tc>
                <a:tc>
                  <a:txBody>
                    <a:bodyPr/>
                    <a:lstStyle/>
                    <a:p>
                      <a:pPr algn="ctr"/>
                      <a:r>
                        <a:rPr lang="en-US" altLang="zh-CN" sz="1800" dirty="0"/>
                        <a:t>NJOY2016</a:t>
                      </a:r>
                      <a:r>
                        <a:rPr lang="zh-CN" altLang="en-US" sz="1800" dirty="0"/>
                        <a:t>运算时间</a:t>
                      </a:r>
                      <a:r>
                        <a:rPr lang="en-US" altLang="zh-CN" sz="1800" dirty="0"/>
                        <a:t>/s</a:t>
                      </a:r>
                      <a:endParaRPr lang="zh-CN" altLang="en-US" sz="1800" dirty="0"/>
                    </a:p>
                  </a:txBody>
                  <a:tcPr/>
                </a:tc>
                <a:tc>
                  <a:txBody>
                    <a:bodyPr/>
                    <a:lstStyle/>
                    <a:p>
                      <a:pPr algn="ctr"/>
                      <a:r>
                        <a:rPr lang="en-US" altLang="zh-CN" sz="1800" dirty="0"/>
                        <a:t>NJOY2016/Ruler</a:t>
                      </a:r>
                      <a:r>
                        <a:rPr lang="zh-CN" altLang="en-US" sz="1800" dirty="0"/>
                        <a:t>加速比</a:t>
                      </a:r>
                      <a:endParaRPr lang="zh-CN" altLang="en-US" sz="1800" b="0" dirty="0"/>
                    </a:p>
                  </a:txBody>
                  <a:tcPr/>
                </a:tc>
                <a:extLst>
                  <a:ext uri="{0D108BD9-81ED-4DB2-BD59-A6C34878D82A}">
                    <a16:rowId xmlns:a16="http://schemas.microsoft.com/office/drawing/2014/main" val="1309169362"/>
                  </a:ext>
                </a:extLst>
              </a:tr>
              <a:tr h="327110">
                <a:tc>
                  <a:txBody>
                    <a:bodyPr/>
                    <a:lstStyle/>
                    <a:p>
                      <a:pPr algn="ctr"/>
                      <a:r>
                        <a:rPr lang="en-US" altLang="zh-CN" sz="1800" dirty="0"/>
                        <a:t>H</a:t>
                      </a:r>
                      <a:endParaRPr lang="zh-CN" altLang="en-US" sz="1800" dirty="0"/>
                    </a:p>
                  </a:txBody>
                  <a:tcPr/>
                </a:tc>
                <a:tc>
                  <a:txBody>
                    <a:bodyPr/>
                    <a:lstStyle/>
                    <a:p>
                      <a:pPr algn="ctr"/>
                      <a:r>
                        <a:rPr lang="en-US" altLang="zh-CN" sz="1800" dirty="0"/>
                        <a:t>0.2</a:t>
                      </a:r>
                      <a:endParaRPr lang="zh-CN" altLang="en-US" sz="1800" dirty="0"/>
                    </a:p>
                  </a:txBody>
                  <a:tcPr/>
                </a:tc>
                <a:tc>
                  <a:txBody>
                    <a:bodyPr/>
                    <a:lstStyle/>
                    <a:p>
                      <a:pPr algn="ctr"/>
                      <a:r>
                        <a:rPr lang="en-US" altLang="zh-CN" sz="1800" dirty="0"/>
                        <a:t>0.4</a:t>
                      </a:r>
                      <a:endParaRPr lang="zh-CN" altLang="en-US" sz="1800" dirty="0"/>
                    </a:p>
                  </a:txBody>
                  <a:tcPr/>
                </a:tc>
                <a:tc>
                  <a:txBody>
                    <a:bodyPr/>
                    <a:lstStyle/>
                    <a:p>
                      <a:pPr algn="ctr"/>
                      <a:r>
                        <a:rPr lang="en-US" altLang="zh-CN" sz="1800" dirty="0"/>
                        <a:t>2.0</a:t>
                      </a:r>
                      <a:endParaRPr lang="zh-CN" altLang="en-US" sz="1800" dirty="0"/>
                    </a:p>
                  </a:txBody>
                  <a:tcPr/>
                </a:tc>
                <a:extLst>
                  <a:ext uri="{0D108BD9-81ED-4DB2-BD59-A6C34878D82A}">
                    <a16:rowId xmlns:a16="http://schemas.microsoft.com/office/drawing/2014/main" val="3328242166"/>
                  </a:ext>
                </a:extLst>
              </a:tr>
              <a:tr h="327110">
                <a:tc>
                  <a:txBody>
                    <a:bodyPr/>
                    <a:lstStyle/>
                    <a:p>
                      <a:pPr algn="ctr"/>
                      <a:r>
                        <a:rPr lang="en-US" altLang="zh-CN" sz="1800" dirty="0"/>
                        <a:t>O</a:t>
                      </a:r>
                      <a:endParaRPr lang="zh-CN" altLang="en-US" sz="1800" dirty="0"/>
                    </a:p>
                  </a:txBody>
                  <a:tcPr/>
                </a:tc>
                <a:tc>
                  <a:txBody>
                    <a:bodyPr/>
                    <a:lstStyle/>
                    <a:p>
                      <a:pPr algn="ctr"/>
                      <a:r>
                        <a:rPr lang="en-US" altLang="zh-CN" sz="1800" dirty="0"/>
                        <a:t>0.4</a:t>
                      </a:r>
                      <a:endParaRPr lang="zh-CN" altLang="en-US" sz="1800" dirty="0"/>
                    </a:p>
                  </a:txBody>
                  <a:tcPr/>
                </a:tc>
                <a:tc>
                  <a:txBody>
                    <a:bodyPr/>
                    <a:lstStyle/>
                    <a:p>
                      <a:pPr algn="ctr"/>
                      <a:r>
                        <a:rPr lang="en-US" altLang="zh-CN" sz="1800" dirty="0"/>
                        <a:t>1.4</a:t>
                      </a:r>
                      <a:endParaRPr lang="zh-CN" altLang="en-US" sz="1800" dirty="0"/>
                    </a:p>
                  </a:txBody>
                  <a:tcPr/>
                </a:tc>
                <a:tc>
                  <a:txBody>
                    <a:bodyPr/>
                    <a:lstStyle/>
                    <a:p>
                      <a:pPr algn="ctr"/>
                      <a:r>
                        <a:rPr lang="en-US" altLang="zh-CN" sz="1800" dirty="0"/>
                        <a:t>3.5</a:t>
                      </a:r>
                      <a:endParaRPr lang="zh-CN" altLang="en-US" sz="1800" dirty="0"/>
                    </a:p>
                  </a:txBody>
                  <a:tcPr/>
                </a:tc>
                <a:extLst>
                  <a:ext uri="{0D108BD9-81ED-4DB2-BD59-A6C34878D82A}">
                    <a16:rowId xmlns:a16="http://schemas.microsoft.com/office/drawing/2014/main" val="2597195776"/>
                  </a:ext>
                </a:extLst>
              </a:tr>
              <a:tr h="327110">
                <a:tc>
                  <a:txBody>
                    <a:bodyPr/>
                    <a:lstStyle/>
                    <a:p>
                      <a:pPr algn="ctr"/>
                      <a:r>
                        <a:rPr lang="en-US" altLang="zh-CN" sz="1800" dirty="0"/>
                        <a:t>Mn</a:t>
                      </a:r>
                      <a:endParaRPr lang="zh-CN" altLang="en-US" sz="1800" dirty="0"/>
                    </a:p>
                  </a:txBody>
                  <a:tcPr/>
                </a:tc>
                <a:tc>
                  <a:txBody>
                    <a:bodyPr/>
                    <a:lstStyle/>
                    <a:p>
                      <a:pPr algn="ctr"/>
                      <a:r>
                        <a:rPr lang="en-US" altLang="zh-CN" sz="1800" dirty="0"/>
                        <a:t>0.6</a:t>
                      </a:r>
                      <a:endParaRPr lang="zh-CN" altLang="en-US" sz="1800" dirty="0"/>
                    </a:p>
                  </a:txBody>
                  <a:tcPr/>
                </a:tc>
                <a:tc>
                  <a:txBody>
                    <a:bodyPr/>
                    <a:lstStyle/>
                    <a:p>
                      <a:pPr algn="ctr"/>
                      <a:r>
                        <a:rPr lang="en-US" altLang="zh-CN" sz="1800" dirty="0"/>
                        <a:t>1.7</a:t>
                      </a:r>
                      <a:endParaRPr lang="zh-CN" altLang="en-US" sz="1800" dirty="0"/>
                    </a:p>
                  </a:txBody>
                  <a:tcPr/>
                </a:tc>
                <a:tc>
                  <a:txBody>
                    <a:bodyPr/>
                    <a:lstStyle/>
                    <a:p>
                      <a:pPr algn="ctr"/>
                      <a:r>
                        <a:rPr lang="en-US" altLang="zh-CN" sz="1800" dirty="0"/>
                        <a:t>2.8</a:t>
                      </a:r>
                      <a:endParaRPr lang="zh-CN" altLang="en-US" sz="1800" dirty="0"/>
                    </a:p>
                  </a:txBody>
                  <a:tcPr/>
                </a:tc>
                <a:extLst>
                  <a:ext uri="{0D108BD9-81ED-4DB2-BD59-A6C34878D82A}">
                    <a16:rowId xmlns:a16="http://schemas.microsoft.com/office/drawing/2014/main" val="3511599829"/>
                  </a:ext>
                </a:extLst>
              </a:tr>
              <a:tr h="327110">
                <a:tc>
                  <a:txBody>
                    <a:bodyPr/>
                    <a:lstStyle/>
                    <a:p>
                      <a:pPr algn="ctr"/>
                      <a:r>
                        <a:rPr lang="en-US" altLang="zh-CN" sz="1800" dirty="0"/>
                        <a:t>Fe</a:t>
                      </a:r>
                      <a:endParaRPr lang="zh-CN" altLang="en-US" sz="1800" dirty="0"/>
                    </a:p>
                  </a:txBody>
                  <a:tcPr/>
                </a:tc>
                <a:tc>
                  <a:txBody>
                    <a:bodyPr/>
                    <a:lstStyle/>
                    <a:p>
                      <a:pPr algn="ctr"/>
                      <a:r>
                        <a:rPr lang="en-US" altLang="zh-CN" sz="1800" dirty="0"/>
                        <a:t>0.6</a:t>
                      </a:r>
                      <a:endParaRPr lang="zh-CN" altLang="en-US" sz="1800" dirty="0"/>
                    </a:p>
                  </a:txBody>
                  <a:tcPr/>
                </a:tc>
                <a:tc>
                  <a:txBody>
                    <a:bodyPr/>
                    <a:lstStyle/>
                    <a:p>
                      <a:pPr algn="ctr"/>
                      <a:r>
                        <a:rPr lang="en-US" altLang="zh-CN" sz="1800" dirty="0"/>
                        <a:t>1.7</a:t>
                      </a:r>
                      <a:endParaRPr lang="zh-CN" altLang="en-US" sz="1800" dirty="0"/>
                    </a:p>
                  </a:txBody>
                  <a:tcPr/>
                </a:tc>
                <a:tc>
                  <a:txBody>
                    <a:bodyPr/>
                    <a:lstStyle/>
                    <a:p>
                      <a:pPr algn="ctr"/>
                      <a:r>
                        <a:rPr lang="en-US" altLang="zh-CN" sz="1800" dirty="0"/>
                        <a:t>2.8</a:t>
                      </a:r>
                      <a:endParaRPr lang="zh-CN" altLang="en-US" sz="1800" dirty="0"/>
                    </a:p>
                  </a:txBody>
                  <a:tcPr/>
                </a:tc>
                <a:extLst>
                  <a:ext uri="{0D108BD9-81ED-4DB2-BD59-A6C34878D82A}">
                    <a16:rowId xmlns:a16="http://schemas.microsoft.com/office/drawing/2014/main" val="4037537381"/>
                  </a:ext>
                </a:extLst>
              </a:tr>
              <a:tr h="327110">
                <a:tc>
                  <a:txBody>
                    <a:bodyPr/>
                    <a:lstStyle/>
                    <a:p>
                      <a:pPr algn="ctr"/>
                      <a:r>
                        <a:rPr lang="en-US" altLang="zh-CN" sz="1800" dirty="0"/>
                        <a:t>Cd</a:t>
                      </a:r>
                      <a:endParaRPr lang="zh-CN" altLang="en-US" sz="1800" dirty="0"/>
                    </a:p>
                  </a:txBody>
                  <a:tcPr/>
                </a:tc>
                <a:tc>
                  <a:txBody>
                    <a:bodyPr/>
                    <a:lstStyle/>
                    <a:p>
                      <a:pPr algn="ctr"/>
                      <a:r>
                        <a:rPr lang="en-US" altLang="zh-CN" sz="1800" dirty="0"/>
                        <a:t>0.6</a:t>
                      </a:r>
                      <a:endParaRPr lang="zh-CN" altLang="en-US" sz="1800" dirty="0"/>
                    </a:p>
                  </a:txBody>
                  <a:tcPr/>
                </a:tc>
                <a:tc>
                  <a:txBody>
                    <a:bodyPr/>
                    <a:lstStyle/>
                    <a:p>
                      <a:pPr algn="ctr"/>
                      <a:r>
                        <a:rPr lang="en-US" altLang="zh-CN" sz="1800" dirty="0"/>
                        <a:t>1.9</a:t>
                      </a:r>
                      <a:endParaRPr lang="zh-CN" altLang="en-US" sz="1800" dirty="0"/>
                    </a:p>
                  </a:txBody>
                  <a:tcPr/>
                </a:tc>
                <a:tc>
                  <a:txBody>
                    <a:bodyPr/>
                    <a:lstStyle/>
                    <a:p>
                      <a:pPr algn="ctr"/>
                      <a:r>
                        <a:rPr lang="en-US" altLang="zh-CN" sz="1800" dirty="0"/>
                        <a:t>3.2</a:t>
                      </a:r>
                      <a:endParaRPr lang="zh-CN" altLang="en-US" sz="1800" dirty="0"/>
                    </a:p>
                  </a:txBody>
                  <a:tcPr/>
                </a:tc>
                <a:extLst>
                  <a:ext uri="{0D108BD9-81ED-4DB2-BD59-A6C34878D82A}">
                    <a16:rowId xmlns:a16="http://schemas.microsoft.com/office/drawing/2014/main" val="3966249019"/>
                  </a:ext>
                </a:extLst>
              </a:tr>
              <a:tr h="327110">
                <a:tc>
                  <a:txBody>
                    <a:bodyPr/>
                    <a:lstStyle/>
                    <a:p>
                      <a:pPr algn="ctr"/>
                      <a:r>
                        <a:rPr lang="en-US" altLang="zh-CN" sz="1800" dirty="0"/>
                        <a:t>In</a:t>
                      </a:r>
                      <a:endParaRPr lang="zh-CN" altLang="en-US" sz="1800" dirty="0"/>
                    </a:p>
                  </a:txBody>
                  <a:tcPr/>
                </a:tc>
                <a:tc>
                  <a:txBody>
                    <a:bodyPr/>
                    <a:lstStyle/>
                    <a:p>
                      <a:pPr algn="ctr"/>
                      <a:r>
                        <a:rPr lang="en-US" altLang="zh-CN" sz="1800" dirty="0"/>
                        <a:t>0.7</a:t>
                      </a:r>
                      <a:endParaRPr lang="zh-CN" altLang="en-US" sz="1800" dirty="0"/>
                    </a:p>
                  </a:txBody>
                  <a:tcPr/>
                </a:tc>
                <a:tc>
                  <a:txBody>
                    <a:bodyPr/>
                    <a:lstStyle/>
                    <a:p>
                      <a:pPr algn="ctr"/>
                      <a:r>
                        <a:rPr lang="en-US" altLang="zh-CN" sz="1800" dirty="0"/>
                        <a:t>2.2</a:t>
                      </a:r>
                      <a:endParaRPr lang="zh-CN" altLang="en-US" sz="1800" dirty="0"/>
                    </a:p>
                  </a:txBody>
                  <a:tcPr/>
                </a:tc>
                <a:tc>
                  <a:txBody>
                    <a:bodyPr/>
                    <a:lstStyle/>
                    <a:p>
                      <a:pPr algn="ctr"/>
                      <a:r>
                        <a:rPr lang="en-US" altLang="zh-CN" sz="1800" dirty="0"/>
                        <a:t>3.1</a:t>
                      </a:r>
                      <a:endParaRPr lang="zh-CN" altLang="en-US" sz="1800" dirty="0"/>
                    </a:p>
                  </a:txBody>
                  <a:tcPr/>
                </a:tc>
                <a:extLst>
                  <a:ext uri="{0D108BD9-81ED-4DB2-BD59-A6C34878D82A}">
                    <a16:rowId xmlns:a16="http://schemas.microsoft.com/office/drawing/2014/main" val="2174914413"/>
                  </a:ext>
                </a:extLst>
              </a:tr>
              <a:tr h="327110">
                <a:tc>
                  <a:txBody>
                    <a:bodyPr/>
                    <a:lstStyle/>
                    <a:p>
                      <a:pPr algn="ctr"/>
                      <a:r>
                        <a:rPr lang="en-US" altLang="zh-CN" sz="1800" dirty="0"/>
                        <a:t>W</a:t>
                      </a:r>
                      <a:endParaRPr lang="zh-CN" altLang="en-US" sz="1800" dirty="0"/>
                    </a:p>
                  </a:txBody>
                  <a:tcPr/>
                </a:tc>
                <a:tc>
                  <a:txBody>
                    <a:bodyPr/>
                    <a:lstStyle/>
                    <a:p>
                      <a:pPr algn="ctr"/>
                      <a:r>
                        <a:rPr lang="en-US" altLang="zh-CN" sz="1800" dirty="0"/>
                        <a:t>0.8</a:t>
                      </a:r>
                      <a:endParaRPr lang="zh-CN" altLang="en-US" sz="1800" dirty="0"/>
                    </a:p>
                  </a:txBody>
                  <a:tcPr/>
                </a:tc>
                <a:tc>
                  <a:txBody>
                    <a:bodyPr/>
                    <a:lstStyle/>
                    <a:p>
                      <a:pPr algn="ctr"/>
                      <a:r>
                        <a:rPr lang="en-US" altLang="zh-CN" sz="1800" dirty="0"/>
                        <a:t>2.3</a:t>
                      </a:r>
                      <a:endParaRPr lang="zh-CN" altLang="en-US" sz="1800" dirty="0"/>
                    </a:p>
                  </a:txBody>
                  <a:tcPr/>
                </a:tc>
                <a:tc>
                  <a:txBody>
                    <a:bodyPr/>
                    <a:lstStyle/>
                    <a:p>
                      <a:pPr algn="ctr"/>
                      <a:r>
                        <a:rPr lang="en-US" altLang="zh-CN" sz="1800" dirty="0"/>
                        <a:t>2.9</a:t>
                      </a:r>
                      <a:endParaRPr lang="zh-CN" altLang="en-US" sz="1800" dirty="0"/>
                    </a:p>
                  </a:txBody>
                  <a:tcPr/>
                </a:tc>
                <a:extLst>
                  <a:ext uri="{0D108BD9-81ED-4DB2-BD59-A6C34878D82A}">
                    <a16:rowId xmlns:a16="http://schemas.microsoft.com/office/drawing/2014/main" val="273018607"/>
                  </a:ext>
                </a:extLst>
              </a:tr>
              <a:tr h="327110">
                <a:tc>
                  <a:txBody>
                    <a:bodyPr/>
                    <a:lstStyle/>
                    <a:p>
                      <a:pPr algn="ctr"/>
                      <a:r>
                        <a:rPr lang="en-US" altLang="zh-CN" sz="1800" dirty="0"/>
                        <a:t>U</a:t>
                      </a:r>
                      <a:endParaRPr lang="zh-CN" altLang="en-US" sz="1800" dirty="0"/>
                    </a:p>
                  </a:txBody>
                  <a:tcPr/>
                </a:tc>
                <a:tc>
                  <a:txBody>
                    <a:bodyPr/>
                    <a:lstStyle/>
                    <a:p>
                      <a:pPr algn="ctr"/>
                      <a:r>
                        <a:rPr lang="en-US" altLang="zh-CN" sz="1800" dirty="0"/>
                        <a:t>0.8</a:t>
                      </a:r>
                      <a:endParaRPr lang="zh-CN" altLang="en-US" sz="1800" dirty="0"/>
                    </a:p>
                  </a:txBody>
                  <a:tcPr/>
                </a:tc>
                <a:tc>
                  <a:txBody>
                    <a:bodyPr/>
                    <a:lstStyle/>
                    <a:p>
                      <a:pPr algn="ctr"/>
                      <a:r>
                        <a:rPr lang="en-US" altLang="zh-CN" sz="1800" dirty="0"/>
                        <a:t>2.5</a:t>
                      </a:r>
                      <a:endParaRPr lang="zh-CN" altLang="en-US" sz="1800" dirty="0"/>
                    </a:p>
                  </a:txBody>
                  <a:tcPr/>
                </a:tc>
                <a:tc>
                  <a:txBody>
                    <a:bodyPr/>
                    <a:lstStyle/>
                    <a:p>
                      <a:pPr algn="ctr"/>
                      <a:r>
                        <a:rPr lang="en-US" altLang="zh-CN" sz="1800" dirty="0"/>
                        <a:t>3.1</a:t>
                      </a:r>
                      <a:endParaRPr lang="zh-CN" altLang="en-US" sz="1800" dirty="0"/>
                    </a:p>
                  </a:txBody>
                  <a:tcPr/>
                </a:tc>
                <a:extLst>
                  <a:ext uri="{0D108BD9-81ED-4DB2-BD59-A6C34878D82A}">
                    <a16:rowId xmlns:a16="http://schemas.microsoft.com/office/drawing/2014/main" val="1441494840"/>
                  </a:ext>
                </a:extLst>
              </a:tr>
              <a:tr h="327110">
                <a:tc>
                  <a:txBody>
                    <a:bodyPr/>
                    <a:lstStyle/>
                    <a:p>
                      <a:pPr algn="ctr"/>
                      <a:r>
                        <a:rPr lang="en-US" altLang="zh-CN" sz="1800" dirty="0"/>
                        <a:t>Pu</a:t>
                      </a:r>
                      <a:endParaRPr lang="zh-CN" altLang="en-US" sz="1800" dirty="0"/>
                    </a:p>
                  </a:txBody>
                  <a:tcPr/>
                </a:tc>
                <a:tc>
                  <a:txBody>
                    <a:bodyPr/>
                    <a:lstStyle/>
                    <a:p>
                      <a:pPr algn="ctr"/>
                      <a:r>
                        <a:rPr lang="en-US" altLang="zh-CN" sz="1800" dirty="0"/>
                        <a:t>0.8</a:t>
                      </a:r>
                      <a:endParaRPr lang="zh-CN" altLang="en-US" sz="1800" dirty="0"/>
                    </a:p>
                  </a:txBody>
                  <a:tcPr/>
                </a:tc>
                <a:tc>
                  <a:txBody>
                    <a:bodyPr/>
                    <a:lstStyle/>
                    <a:p>
                      <a:pPr algn="ctr"/>
                      <a:r>
                        <a:rPr lang="en-US" altLang="zh-CN" sz="1800" dirty="0"/>
                        <a:t>2.3</a:t>
                      </a:r>
                      <a:endParaRPr lang="zh-CN" altLang="en-US" sz="1800" dirty="0"/>
                    </a:p>
                  </a:txBody>
                  <a:tcPr/>
                </a:tc>
                <a:tc>
                  <a:txBody>
                    <a:bodyPr/>
                    <a:lstStyle/>
                    <a:p>
                      <a:pPr algn="ctr"/>
                      <a:r>
                        <a:rPr lang="en-US" altLang="zh-CN" sz="1800" dirty="0"/>
                        <a:t>2.9</a:t>
                      </a:r>
                      <a:endParaRPr lang="zh-CN" altLang="en-US" sz="1800" dirty="0"/>
                    </a:p>
                  </a:txBody>
                  <a:tcPr/>
                </a:tc>
                <a:extLst>
                  <a:ext uri="{0D108BD9-81ED-4DB2-BD59-A6C34878D82A}">
                    <a16:rowId xmlns:a16="http://schemas.microsoft.com/office/drawing/2014/main" val="4174921204"/>
                  </a:ext>
                </a:extLst>
              </a:tr>
            </a:tbl>
          </a:graphicData>
        </a:graphic>
      </p:graphicFrame>
      <p:graphicFrame>
        <p:nvGraphicFramePr>
          <p:cNvPr id="10" name="表格 9">
            <a:extLst>
              <a:ext uri="{FF2B5EF4-FFF2-40B4-BE49-F238E27FC236}">
                <a16:creationId xmlns:a16="http://schemas.microsoft.com/office/drawing/2014/main" id="{AB6E179F-5619-EBDD-E8B6-891C2F34B195}"/>
              </a:ext>
            </a:extLst>
          </p:cNvPr>
          <p:cNvGraphicFramePr>
            <a:graphicFrameLocks noGrp="1"/>
          </p:cNvGraphicFramePr>
          <p:nvPr>
            <p:extLst>
              <p:ext uri="{D42A27DB-BD31-4B8C-83A1-F6EECF244321}">
                <p14:modId xmlns:p14="http://schemas.microsoft.com/office/powerpoint/2010/main" val="801272655"/>
              </p:ext>
            </p:extLst>
          </p:nvPr>
        </p:nvGraphicFramePr>
        <p:xfrm>
          <a:off x="770583" y="1629594"/>
          <a:ext cx="5040560" cy="4206240"/>
        </p:xfrm>
        <a:graphic>
          <a:graphicData uri="http://schemas.openxmlformats.org/drawingml/2006/table">
            <a:tbl>
              <a:tblPr firstRow="1" bandRow="1">
                <a:tableStyleId>{5C22544A-7EE6-4342-B048-85BDC9FD1C3A}</a:tableStyleId>
              </a:tblPr>
              <a:tblGrid>
                <a:gridCol w="1260140">
                  <a:extLst>
                    <a:ext uri="{9D8B030D-6E8A-4147-A177-3AD203B41FA5}">
                      <a16:colId xmlns:a16="http://schemas.microsoft.com/office/drawing/2014/main" val="749200353"/>
                    </a:ext>
                  </a:extLst>
                </a:gridCol>
                <a:gridCol w="1260140">
                  <a:extLst>
                    <a:ext uri="{9D8B030D-6E8A-4147-A177-3AD203B41FA5}">
                      <a16:colId xmlns:a16="http://schemas.microsoft.com/office/drawing/2014/main" val="3349018935"/>
                    </a:ext>
                  </a:extLst>
                </a:gridCol>
                <a:gridCol w="1260140">
                  <a:extLst>
                    <a:ext uri="{9D8B030D-6E8A-4147-A177-3AD203B41FA5}">
                      <a16:colId xmlns:a16="http://schemas.microsoft.com/office/drawing/2014/main" val="528316610"/>
                    </a:ext>
                  </a:extLst>
                </a:gridCol>
                <a:gridCol w="1260140">
                  <a:extLst>
                    <a:ext uri="{9D8B030D-6E8A-4147-A177-3AD203B41FA5}">
                      <a16:colId xmlns:a16="http://schemas.microsoft.com/office/drawing/2014/main" val="2349900885"/>
                    </a:ext>
                  </a:extLst>
                </a:gridCol>
              </a:tblGrid>
              <a:tr h="806572">
                <a:tc>
                  <a:txBody>
                    <a:bodyPr/>
                    <a:lstStyle/>
                    <a:p>
                      <a:pPr algn="ctr"/>
                      <a:r>
                        <a:rPr lang="zh-CN" altLang="en-US" sz="1800" dirty="0"/>
                        <a:t>测试核素</a:t>
                      </a:r>
                    </a:p>
                  </a:txBody>
                  <a:tcPr/>
                </a:tc>
                <a:tc>
                  <a:txBody>
                    <a:bodyPr/>
                    <a:lstStyle/>
                    <a:p>
                      <a:pPr algn="ctr"/>
                      <a:r>
                        <a:rPr lang="en-US" altLang="zh-CN" sz="1800" dirty="0"/>
                        <a:t>Ruler</a:t>
                      </a:r>
                      <a:r>
                        <a:rPr lang="zh-CN" altLang="en-US" sz="1800" dirty="0"/>
                        <a:t>运算时间</a:t>
                      </a:r>
                      <a:r>
                        <a:rPr lang="en-US" altLang="zh-CN" sz="1800" dirty="0"/>
                        <a:t>/s</a:t>
                      </a:r>
                      <a:endParaRPr lang="zh-CN" altLang="en-US" sz="1800" dirty="0"/>
                    </a:p>
                  </a:txBody>
                  <a:tcPr/>
                </a:tc>
                <a:tc>
                  <a:txBody>
                    <a:bodyPr/>
                    <a:lstStyle/>
                    <a:p>
                      <a:pPr algn="ctr"/>
                      <a:r>
                        <a:rPr lang="en-US" altLang="zh-CN" sz="1800" dirty="0"/>
                        <a:t>NJOY2016</a:t>
                      </a:r>
                      <a:r>
                        <a:rPr lang="zh-CN" altLang="en-US" sz="1800" dirty="0"/>
                        <a:t>运算时间</a:t>
                      </a:r>
                      <a:r>
                        <a:rPr lang="en-US" altLang="zh-CN" sz="1800" dirty="0"/>
                        <a:t>/s</a:t>
                      </a:r>
                      <a:endParaRPr lang="zh-CN" altLang="en-US" sz="1800" dirty="0"/>
                    </a:p>
                  </a:txBody>
                  <a:tcPr/>
                </a:tc>
                <a:tc>
                  <a:txBody>
                    <a:bodyPr/>
                    <a:lstStyle/>
                    <a:p>
                      <a:pPr algn="ctr"/>
                      <a:r>
                        <a:rPr lang="en-US" altLang="zh-CN" sz="1800" dirty="0"/>
                        <a:t>NJOY2016/Ruler</a:t>
                      </a:r>
                      <a:r>
                        <a:rPr lang="zh-CN" altLang="en-US" sz="1800" dirty="0"/>
                        <a:t>加速比</a:t>
                      </a:r>
                      <a:endParaRPr lang="zh-CN" altLang="en-US" sz="1800" b="0" dirty="0"/>
                    </a:p>
                  </a:txBody>
                  <a:tcPr/>
                </a:tc>
                <a:extLst>
                  <a:ext uri="{0D108BD9-81ED-4DB2-BD59-A6C34878D82A}">
                    <a16:rowId xmlns:a16="http://schemas.microsoft.com/office/drawing/2014/main" val="1309169362"/>
                  </a:ext>
                </a:extLst>
              </a:tr>
              <a:tr h="327110">
                <a:tc>
                  <a:txBody>
                    <a:bodyPr/>
                    <a:lstStyle/>
                    <a:p>
                      <a:pPr algn="ctr"/>
                      <a:r>
                        <a:rPr lang="en-US" altLang="zh-CN" sz="1800" dirty="0"/>
                        <a:t>H1</a:t>
                      </a:r>
                      <a:endParaRPr lang="zh-CN" altLang="en-US" sz="1800" dirty="0"/>
                    </a:p>
                  </a:txBody>
                  <a:tcPr/>
                </a:tc>
                <a:tc>
                  <a:txBody>
                    <a:bodyPr/>
                    <a:lstStyle/>
                    <a:p>
                      <a:pPr algn="ctr"/>
                      <a:r>
                        <a:rPr lang="en-US" altLang="zh-CN" sz="1800" dirty="0"/>
                        <a:t>47.1</a:t>
                      </a:r>
                      <a:endParaRPr lang="zh-CN" altLang="en-US" sz="1800" dirty="0"/>
                    </a:p>
                  </a:txBody>
                  <a:tcPr/>
                </a:tc>
                <a:tc>
                  <a:txBody>
                    <a:bodyPr/>
                    <a:lstStyle/>
                    <a:p>
                      <a:pPr algn="ctr"/>
                      <a:r>
                        <a:rPr lang="en-US" altLang="zh-CN" sz="1800" dirty="0"/>
                        <a:t>58.3</a:t>
                      </a:r>
                      <a:endParaRPr lang="zh-CN" altLang="en-US" sz="1800" dirty="0"/>
                    </a:p>
                  </a:txBody>
                  <a:tcPr/>
                </a:tc>
                <a:tc>
                  <a:txBody>
                    <a:bodyPr/>
                    <a:lstStyle/>
                    <a:p>
                      <a:pPr algn="ctr"/>
                      <a:r>
                        <a:rPr lang="en-US" altLang="zh-CN" sz="1800" dirty="0"/>
                        <a:t>1.24</a:t>
                      </a:r>
                      <a:endParaRPr lang="zh-CN" altLang="en-US" sz="1800" dirty="0"/>
                    </a:p>
                  </a:txBody>
                  <a:tcPr/>
                </a:tc>
                <a:extLst>
                  <a:ext uri="{0D108BD9-81ED-4DB2-BD59-A6C34878D82A}">
                    <a16:rowId xmlns:a16="http://schemas.microsoft.com/office/drawing/2014/main" val="3328242166"/>
                  </a:ext>
                </a:extLst>
              </a:tr>
              <a:tr h="327110">
                <a:tc>
                  <a:txBody>
                    <a:bodyPr/>
                    <a:lstStyle/>
                    <a:p>
                      <a:pPr algn="ctr"/>
                      <a:r>
                        <a:rPr lang="en-US" altLang="zh-CN" sz="1800" dirty="0"/>
                        <a:t>O16</a:t>
                      </a:r>
                      <a:endParaRPr lang="zh-CN" altLang="en-US" sz="1800" dirty="0"/>
                    </a:p>
                  </a:txBody>
                  <a:tcPr/>
                </a:tc>
                <a:tc>
                  <a:txBody>
                    <a:bodyPr/>
                    <a:lstStyle/>
                    <a:p>
                      <a:pPr algn="ctr"/>
                      <a:r>
                        <a:rPr lang="en-US" altLang="zh-CN" sz="1800" dirty="0"/>
                        <a:t>6.8</a:t>
                      </a:r>
                      <a:endParaRPr lang="zh-CN" altLang="en-US" sz="1800" dirty="0"/>
                    </a:p>
                  </a:txBody>
                  <a:tcPr/>
                </a:tc>
                <a:tc>
                  <a:txBody>
                    <a:bodyPr/>
                    <a:lstStyle/>
                    <a:p>
                      <a:pPr algn="ctr"/>
                      <a:r>
                        <a:rPr lang="en-US" altLang="zh-CN" sz="1800" dirty="0"/>
                        <a:t>9.8</a:t>
                      </a:r>
                      <a:endParaRPr lang="zh-CN" altLang="en-US" sz="1800" dirty="0"/>
                    </a:p>
                  </a:txBody>
                  <a:tcPr/>
                </a:tc>
                <a:tc>
                  <a:txBody>
                    <a:bodyPr/>
                    <a:lstStyle/>
                    <a:p>
                      <a:pPr algn="ctr"/>
                      <a:r>
                        <a:rPr lang="en-US" altLang="zh-CN" sz="1800" dirty="0"/>
                        <a:t>1.44</a:t>
                      </a:r>
                      <a:endParaRPr lang="zh-CN" altLang="en-US" sz="1800" dirty="0"/>
                    </a:p>
                  </a:txBody>
                  <a:tcPr/>
                </a:tc>
                <a:extLst>
                  <a:ext uri="{0D108BD9-81ED-4DB2-BD59-A6C34878D82A}">
                    <a16:rowId xmlns:a16="http://schemas.microsoft.com/office/drawing/2014/main" val="2597195776"/>
                  </a:ext>
                </a:extLst>
              </a:tr>
              <a:tr h="327110">
                <a:tc>
                  <a:txBody>
                    <a:bodyPr/>
                    <a:lstStyle/>
                    <a:p>
                      <a:pPr algn="ctr"/>
                      <a:r>
                        <a:rPr lang="en-US" altLang="zh-CN" sz="1800" dirty="0"/>
                        <a:t>Mn55</a:t>
                      </a:r>
                      <a:endParaRPr lang="zh-CN" altLang="en-US" sz="1800" dirty="0"/>
                    </a:p>
                  </a:txBody>
                  <a:tcPr/>
                </a:tc>
                <a:tc>
                  <a:txBody>
                    <a:bodyPr/>
                    <a:lstStyle/>
                    <a:p>
                      <a:pPr algn="ctr"/>
                      <a:r>
                        <a:rPr lang="en-US" altLang="zh-CN" sz="1800" dirty="0"/>
                        <a:t>8.8</a:t>
                      </a:r>
                      <a:endParaRPr lang="zh-CN" altLang="en-US" sz="1800" dirty="0"/>
                    </a:p>
                  </a:txBody>
                  <a:tcPr/>
                </a:tc>
                <a:tc>
                  <a:txBody>
                    <a:bodyPr/>
                    <a:lstStyle/>
                    <a:p>
                      <a:pPr algn="ctr"/>
                      <a:r>
                        <a:rPr lang="en-US" altLang="zh-CN" sz="1800" dirty="0"/>
                        <a:t>12.9</a:t>
                      </a:r>
                      <a:endParaRPr lang="zh-CN" altLang="en-US" sz="1800" dirty="0"/>
                    </a:p>
                  </a:txBody>
                  <a:tcPr/>
                </a:tc>
                <a:tc>
                  <a:txBody>
                    <a:bodyPr/>
                    <a:lstStyle/>
                    <a:p>
                      <a:pPr algn="ctr"/>
                      <a:r>
                        <a:rPr lang="en-US" altLang="zh-CN" sz="1800" dirty="0"/>
                        <a:t>1.47</a:t>
                      </a:r>
                      <a:endParaRPr lang="zh-CN" altLang="en-US" sz="1800" dirty="0"/>
                    </a:p>
                  </a:txBody>
                  <a:tcPr/>
                </a:tc>
                <a:extLst>
                  <a:ext uri="{0D108BD9-81ED-4DB2-BD59-A6C34878D82A}">
                    <a16:rowId xmlns:a16="http://schemas.microsoft.com/office/drawing/2014/main" val="3511599829"/>
                  </a:ext>
                </a:extLst>
              </a:tr>
              <a:tr h="327110">
                <a:tc>
                  <a:txBody>
                    <a:bodyPr/>
                    <a:lstStyle/>
                    <a:p>
                      <a:pPr algn="ctr"/>
                      <a:r>
                        <a:rPr lang="en-US" altLang="zh-CN" sz="1800" dirty="0"/>
                        <a:t>Fe56</a:t>
                      </a:r>
                      <a:endParaRPr lang="zh-CN" altLang="en-US" sz="1800" dirty="0"/>
                    </a:p>
                  </a:txBody>
                  <a:tcPr/>
                </a:tc>
                <a:tc>
                  <a:txBody>
                    <a:bodyPr/>
                    <a:lstStyle/>
                    <a:p>
                      <a:pPr algn="ctr"/>
                      <a:r>
                        <a:rPr lang="en-US" altLang="zh-CN" sz="1800" dirty="0"/>
                        <a:t>10.8</a:t>
                      </a:r>
                      <a:endParaRPr lang="zh-CN" altLang="en-US" sz="1800" dirty="0"/>
                    </a:p>
                  </a:txBody>
                  <a:tcPr/>
                </a:tc>
                <a:tc>
                  <a:txBody>
                    <a:bodyPr/>
                    <a:lstStyle/>
                    <a:p>
                      <a:pPr algn="ctr"/>
                      <a:r>
                        <a:rPr lang="en-US" altLang="zh-CN" sz="1800" dirty="0"/>
                        <a:t>14.4</a:t>
                      </a:r>
                      <a:endParaRPr lang="zh-CN" altLang="en-US" sz="1800" dirty="0"/>
                    </a:p>
                  </a:txBody>
                  <a:tcPr/>
                </a:tc>
                <a:tc>
                  <a:txBody>
                    <a:bodyPr/>
                    <a:lstStyle/>
                    <a:p>
                      <a:pPr algn="ctr"/>
                      <a:r>
                        <a:rPr lang="en-US" altLang="zh-CN" sz="1800" dirty="0"/>
                        <a:t>1.33</a:t>
                      </a:r>
                      <a:endParaRPr lang="zh-CN" altLang="en-US" sz="1800" dirty="0"/>
                    </a:p>
                  </a:txBody>
                  <a:tcPr/>
                </a:tc>
                <a:extLst>
                  <a:ext uri="{0D108BD9-81ED-4DB2-BD59-A6C34878D82A}">
                    <a16:rowId xmlns:a16="http://schemas.microsoft.com/office/drawing/2014/main" val="4037537381"/>
                  </a:ext>
                </a:extLst>
              </a:tr>
              <a:tr h="327110">
                <a:tc>
                  <a:txBody>
                    <a:bodyPr/>
                    <a:lstStyle/>
                    <a:p>
                      <a:pPr algn="ctr"/>
                      <a:r>
                        <a:rPr lang="en-US" altLang="zh-CN" sz="1800" dirty="0"/>
                        <a:t>Cd106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12.3</a:t>
                      </a:r>
                      <a:endParaRPr lang="zh-CN" altLang="en-US" sz="1800" dirty="0"/>
                    </a:p>
                  </a:txBody>
                  <a:tcPr/>
                </a:tc>
                <a:tc>
                  <a:txBody>
                    <a:bodyPr/>
                    <a:lstStyle/>
                    <a:p>
                      <a:pPr algn="ctr"/>
                      <a:r>
                        <a:rPr lang="en-US" altLang="zh-CN" sz="1800" dirty="0"/>
                        <a:t>1.37</a:t>
                      </a:r>
                      <a:endParaRPr lang="zh-CN" altLang="en-US" sz="1800" dirty="0"/>
                    </a:p>
                  </a:txBody>
                  <a:tcPr/>
                </a:tc>
                <a:extLst>
                  <a:ext uri="{0D108BD9-81ED-4DB2-BD59-A6C34878D82A}">
                    <a16:rowId xmlns:a16="http://schemas.microsoft.com/office/drawing/2014/main" val="3966249019"/>
                  </a:ext>
                </a:extLst>
              </a:tr>
              <a:tr h="327110">
                <a:tc>
                  <a:txBody>
                    <a:bodyPr/>
                    <a:lstStyle/>
                    <a:p>
                      <a:pPr algn="ctr"/>
                      <a:r>
                        <a:rPr lang="en-US" altLang="zh-CN" sz="1800" dirty="0"/>
                        <a:t>In115</a:t>
                      </a:r>
                      <a:endParaRPr lang="zh-CN" altLang="en-US" sz="1800" dirty="0"/>
                    </a:p>
                  </a:txBody>
                  <a:tcPr/>
                </a:tc>
                <a:tc>
                  <a:txBody>
                    <a:bodyPr/>
                    <a:lstStyle/>
                    <a:p>
                      <a:pPr algn="ctr"/>
                      <a:r>
                        <a:rPr lang="en-US" altLang="zh-CN" sz="1800" dirty="0"/>
                        <a:t>11.9</a:t>
                      </a:r>
                      <a:endParaRPr lang="zh-CN" altLang="en-US" sz="1800" dirty="0"/>
                    </a:p>
                  </a:txBody>
                  <a:tcPr/>
                </a:tc>
                <a:tc>
                  <a:txBody>
                    <a:bodyPr/>
                    <a:lstStyle/>
                    <a:p>
                      <a:pPr algn="ctr"/>
                      <a:r>
                        <a:rPr lang="en-US" altLang="zh-CN" sz="1800" dirty="0"/>
                        <a:t>14.4</a:t>
                      </a:r>
                      <a:endParaRPr lang="zh-CN" altLang="en-US" sz="1800" dirty="0"/>
                    </a:p>
                  </a:txBody>
                  <a:tcPr/>
                </a:tc>
                <a:tc>
                  <a:txBody>
                    <a:bodyPr/>
                    <a:lstStyle/>
                    <a:p>
                      <a:pPr algn="ctr"/>
                      <a:r>
                        <a:rPr lang="en-US" altLang="zh-CN" sz="1800" dirty="0"/>
                        <a:t>1.21</a:t>
                      </a:r>
                      <a:endParaRPr lang="zh-CN" altLang="en-US" sz="1800" dirty="0"/>
                    </a:p>
                  </a:txBody>
                  <a:tcPr/>
                </a:tc>
                <a:extLst>
                  <a:ext uri="{0D108BD9-81ED-4DB2-BD59-A6C34878D82A}">
                    <a16:rowId xmlns:a16="http://schemas.microsoft.com/office/drawing/2014/main" val="2174914413"/>
                  </a:ext>
                </a:extLst>
              </a:tr>
              <a:tr h="327110">
                <a:tc>
                  <a:txBody>
                    <a:bodyPr/>
                    <a:lstStyle/>
                    <a:p>
                      <a:pPr algn="ctr"/>
                      <a:r>
                        <a:rPr lang="en-US" altLang="zh-CN" sz="1800" dirty="0"/>
                        <a:t>W184</a:t>
                      </a:r>
                      <a:endParaRPr lang="zh-CN" altLang="en-US" sz="1800" dirty="0"/>
                    </a:p>
                  </a:txBody>
                  <a:tcPr/>
                </a:tc>
                <a:tc>
                  <a:txBody>
                    <a:bodyPr/>
                    <a:lstStyle/>
                    <a:p>
                      <a:pPr algn="ctr"/>
                      <a:r>
                        <a:rPr lang="en-US" altLang="zh-CN" sz="1800" dirty="0"/>
                        <a:t>8.9</a:t>
                      </a:r>
                      <a:endParaRPr lang="zh-CN" altLang="en-US" sz="1800" dirty="0"/>
                    </a:p>
                  </a:txBody>
                  <a:tcPr/>
                </a:tc>
                <a:tc>
                  <a:txBody>
                    <a:bodyPr/>
                    <a:lstStyle/>
                    <a:p>
                      <a:pPr algn="ctr"/>
                      <a:r>
                        <a:rPr lang="en-US" altLang="zh-CN" sz="1800" dirty="0"/>
                        <a:t>13.8</a:t>
                      </a:r>
                      <a:endParaRPr lang="zh-CN" altLang="en-US" sz="1800" dirty="0"/>
                    </a:p>
                  </a:txBody>
                  <a:tcPr/>
                </a:tc>
                <a:tc>
                  <a:txBody>
                    <a:bodyPr/>
                    <a:lstStyle/>
                    <a:p>
                      <a:pPr algn="ctr"/>
                      <a:r>
                        <a:rPr lang="en-US" altLang="zh-CN" sz="1800" dirty="0"/>
                        <a:t>1.55</a:t>
                      </a:r>
                      <a:endParaRPr lang="zh-CN" altLang="en-US" sz="1800" dirty="0"/>
                    </a:p>
                  </a:txBody>
                  <a:tcPr/>
                </a:tc>
                <a:extLst>
                  <a:ext uri="{0D108BD9-81ED-4DB2-BD59-A6C34878D82A}">
                    <a16:rowId xmlns:a16="http://schemas.microsoft.com/office/drawing/2014/main" val="273018607"/>
                  </a:ext>
                </a:extLst>
              </a:tr>
              <a:tr h="327110">
                <a:tc>
                  <a:txBody>
                    <a:bodyPr/>
                    <a:lstStyle/>
                    <a:p>
                      <a:pPr algn="ctr"/>
                      <a:r>
                        <a:rPr lang="en-US" altLang="zh-CN" sz="1800" dirty="0"/>
                        <a:t>U235</a:t>
                      </a:r>
                      <a:endParaRPr lang="zh-CN" altLang="en-US" sz="1800" dirty="0"/>
                    </a:p>
                  </a:txBody>
                  <a:tcPr/>
                </a:tc>
                <a:tc>
                  <a:txBody>
                    <a:bodyPr/>
                    <a:lstStyle/>
                    <a:p>
                      <a:pPr algn="ctr"/>
                      <a:r>
                        <a:rPr lang="en-US" altLang="zh-CN" sz="1800" dirty="0"/>
                        <a:t>58.3</a:t>
                      </a:r>
                      <a:endParaRPr lang="zh-CN" altLang="en-US" sz="1800" dirty="0"/>
                    </a:p>
                  </a:txBody>
                  <a:tcPr/>
                </a:tc>
                <a:tc>
                  <a:txBody>
                    <a:bodyPr/>
                    <a:lstStyle/>
                    <a:p>
                      <a:pPr algn="ctr"/>
                      <a:r>
                        <a:rPr lang="en-US" altLang="zh-CN" sz="1800" dirty="0"/>
                        <a:t>58.8</a:t>
                      </a:r>
                      <a:endParaRPr lang="zh-CN" altLang="en-US" sz="1800" dirty="0"/>
                    </a:p>
                  </a:txBody>
                  <a:tcPr/>
                </a:tc>
                <a:tc>
                  <a:txBody>
                    <a:bodyPr/>
                    <a:lstStyle/>
                    <a:p>
                      <a:pPr algn="ctr"/>
                      <a:r>
                        <a:rPr lang="en-US" altLang="zh-CN" sz="1800" dirty="0"/>
                        <a:t>1.01</a:t>
                      </a:r>
                      <a:endParaRPr lang="zh-CN" altLang="en-US" sz="1800" dirty="0"/>
                    </a:p>
                  </a:txBody>
                  <a:tcPr/>
                </a:tc>
                <a:extLst>
                  <a:ext uri="{0D108BD9-81ED-4DB2-BD59-A6C34878D82A}">
                    <a16:rowId xmlns:a16="http://schemas.microsoft.com/office/drawing/2014/main" val="1441494840"/>
                  </a:ext>
                </a:extLst>
              </a:tr>
              <a:tr h="327110">
                <a:tc>
                  <a:txBody>
                    <a:bodyPr/>
                    <a:lstStyle/>
                    <a:p>
                      <a:pPr algn="ctr"/>
                      <a:r>
                        <a:rPr lang="en-US" altLang="zh-CN" sz="1800" dirty="0"/>
                        <a:t>Pu239</a:t>
                      </a:r>
                      <a:endParaRPr lang="zh-CN" altLang="en-US" sz="1800" dirty="0"/>
                    </a:p>
                  </a:txBody>
                  <a:tcPr/>
                </a:tc>
                <a:tc>
                  <a:txBody>
                    <a:bodyPr/>
                    <a:lstStyle/>
                    <a:p>
                      <a:pPr algn="ctr"/>
                      <a:r>
                        <a:rPr lang="en-US" altLang="zh-CN" sz="1800" dirty="0"/>
                        <a:t>23.7</a:t>
                      </a:r>
                      <a:endParaRPr lang="zh-CN" altLang="en-US" sz="1800" dirty="0"/>
                    </a:p>
                  </a:txBody>
                  <a:tcPr/>
                </a:tc>
                <a:tc>
                  <a:txBody>
                    <a:bodyPr/>
                    <a:lstStyle/>
                    <a:p>
                      <a:pPr algn="ctr"/>
                      <a:r>
                        <a:rPr lang="en-US" altLang="zh-CN" sz="1800" dirty="0"/>
                        <a:t>24.5</a:t>
                      </a:r>
                      <a:endParaRPr lang="zh-CN" altLang="en-US" sz="1800" dirty="0"/>
                    </a:p>
                  </a:txBody>
                  <a:tcPr/>
                </a:tc>
                <a:tc>
                  <a:txBody>
                    <a:bodyPr/>
                    <a:lstStyle/>
                    <a:p>
                      <a:pPr algn="ctr"/>
                      <a:r>
                        <a:rPr lang="en-US" altLang="zh-CN" sz="1800" dirty="0"/>
                        <a:t>1.03</a:t>
                      </a:r>
                      <a:endParaRPr lang="zh-CN" altLang="en-US" sz="1800" dirty="0"/>
                    </a:p>
                  </a:txBody>
                  <a:tcPr/>
                </a:tc>
                <a:extLst>
                  <a:ext uri="{0D108BD9-81ED-4DB2-BD59-A6C34878D82A}">
                    <a16:rowId xmlns:a16="http://schemas.microsoft.com/office/drawing/2014/main" val="4174921204"/>
                  </a:ext>
                </a:extLst>
              </a:tr>
            </a:tbl>
          </a:graphicData>
        </a:graphic>
      </p:graphicFrame>
      <p:sp>
        <p:nvSpPr>
          <p:cNvPr id="12" name="文本框 11">
            <a:extLst>
              <a:ext uri="{FF2B5EF4-FFF2-40B4-BE49-F238E27FC236}">
                <a16:creationId xmlns:a16="http://schemas.microsoft.com/office/drawing/2014/main" id="{AFDE81FA-4BA5-67D0-7DE2-58FD6E6F26A3}"/>
              </a:ext>
            </a:extLst>
          </p:cNvPr>
          <p:cNvSpPr txBox="1"/>
          <p:nvPr/>
        </p:nvSpPr>
        <p:spPr>
          <a:xfrm>
            <a:off x="880398" y="1049931"/>
            <a:ext cx="4820930" cy="369332"/>
          </a:xfrm>
          <a:prstGeom prst="rect">
            <a:avLst/>
          </a:prstGeom>
          <a:noFill/>
        </p:spPr>
        <p:txBody>
          <a:bodyPr wrap="square" rtlCol="0">
            <a:spAutoFit/>
          </a:bodyPr>
          <a:lstStyle/>
          <a:p>
            <a:r>
              <a:rPr lang="zh-CN" altLang="en-US" sz="1800" dirty="0"/>
              <a:t>表</a:t>
            </a:r>
            <a:r>
              <a:rPr lang="en-US" altLang="zh-CN" sz="1800" dirty="0"/>
              <a:t>2.1 </a:t>
            </a:r>
            <a:r>
              <a:rPr lang="zh-CN" altLang="en-US" sz="1800" dirty="0"/>
              <a:t>中子多群计算</a:t>
            </a:r>
            <a:r>
              <a:rPr lang="en-US" altLang="zh-CN" sz="1800" dirty="0"/>
              <a:t>Ruler</a:t>
            </a:r>
            <a:r>
              <a:rPr lang="zh-CN" altLang="en-US" sz="1800" dirty="0"/>
              <a:t>与</a:t>
            </a:r>
            <a:r>
              <a:rPr lang="en-US" altLang="zh-CN" sz="1800" dirty="0"/>
              <a:t>NJOY2016</a:t>
            </a:r>
            <a:r>
              <a:rPr lang="zh-CN" altLang="en-US" sz="1800" dirty="0"/>
              <a:t>时间比</a:t>
            </a:r>
          </a:p>
        </p:txBody>
      </p:sp>
      <p:sp>
        <p:nvSpPr>
          <p:cNvPr id="13" name="文本框 12">
            <a:extLst>
              <a:ext uri="{FF2B5EF4-FFF2-40B4-BE49-F238E27FC236}">
                <a16:creationId xmlns:a16="http://schemas.microsoft.com/office/drawing/2014/main" id="{F69FA1DF-A0D1-9AC3-E9C8-4D7BDB8D97C3}"/>
              </a:ext>
            </a:extLst>
          </p:cNvPr>
          <p:cNvSpPr txBox="1"/>
          <p:nvPr/>
        </p:nvSpPr>
        <p:spPr>
          <a:xfrm>
            <a:off x="6669569" y="1038658"/>
            <a:ext cx="4820930" cy="369332"/>
          </a:xfrm>
          <a:prstGeom prst="rect">
            <a:avLst/>
          </a:prstGeom>
          <a:noFill/>
        </p:spPr>
        <p:txBody>
          <a:bodyPr wrap="square" rtlCol="0">
            <a:spAutoFit/>
          </a:bodyPr>
          <a:lstStyle/>
          <a:p>
            <a:r>
              <a:rPr lang="zh-CN" altLang="en-US" sz="1800" dirty="0"/>
              <a:t>表</a:t>
            </a:r>
            <a:r>
              <a:rPr lang="en-US" altLang="zh-CN" sz="1800" dirty="0"/>
              <a:t>2.2 </a:t>
            </a:r>
            <a:r>
              <a:rPr lang="zh-CN" altLang="en-US" sz="1800" dirty="0"/>
              <a:t>光子多群计算</a:t>
            </a:r>
            <a:r>
              <a:rPr lang="en-US" altLang="zh-CN" sz="1800" dirty="0"/>
              <a:t>Ruler</a:t>
            </a:r>
            <a:r>
              <a:rPr lang="zh-CN" altLang="en-US" sz="1800" dirty="0"/>
              <a:t>与</a:t>
            </a:r>
            <a:r>
              <a:rPr lang="en-US" altLang="zh-CN" sz="1800" dirty="0"/>
              <a:t>NJOY2016</a:t>
            </a:r>
            <a:r>
              <a:rPr lang="zh-CN" altLang="en-US" sz="1800" dirty="0"/>
              <a:t>时间比</a:t>
            </a:r>
          </a:p>
        </p:txBody>
      </p:sp>
    </p:spTree>
    <p:extLst>
      <p:ext uri="{BB962C8B-B14F-4D97-AF65-F5344CB8AC3E}">
        <p14:creationId xmlns:p14="http://schemas.microsoft.com/office/powerpoint/2010/main" val="175430421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770583" y="316380"/>
            <a:ext cx="4320480"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3.2 </a:t>
            </a:r>
            <a:r>
              <a:rPr lang="zh-CN" altLang="en-US" sz="2800" b="1" dirty="0">
                <a:latin typeface="微软雅黑" panose="020B0503020204020204" pitchFamily="34" charset="-122"/>
                <a:ea typeface="微软雅黑" panose="020B0503020204020204" pitchFamily="34" charset="-122"/>
              </a:rPr>
              <a:t>总结</a:t>
            </a:r>
          </a:p>
        </p:txBody>
      </p:sp>
      <p:sp>
        <p:nvSpPr>
          <p:cNvPr id="8" name="文本框 7">
            <a:extLst>
              <a:ext uri="{FF2B5EF4-FFF2-40B4-BE49-F238E27FC236}">
                <a16:creationId xmlns:a16="http://schemas.microsoft.com/office/drawing/2014/main" id="{89DA105C-C424-E0B9-ABEB-94BFBB279BE5}"/>
              </a:ext>
            </a:extLst>
          </p:cNvPr>
          <p:cNvSpPr txBox="1"/>
          <p:nvPr/>
        </p:nvSpPr>
        <p:spPr>
          <a:xfrm>
            <a:off x="770583" y="1413570"/>
            <a:ext cx="9361040" cy="2814617"/>
          </a:xfrm>
          <a:prstGeom prst="rect">
            <a:avLst/>
          </a:prstGeom>
          <a:noFill/>
        </p:spPr>
        <p:txBody>
          <a:bodyPr wrap="square" rtlCol="0">
            <a:spAutoFit/>
          </a:bodyPr>
          <a:lstStyle/>
          <a:p>
            <a:pPr>
              <a:lnSpc>
                <a:spcPct val="150000"/>
              </a:lnSpc>
            </a:pPr>
            <a:r>
              <a:rPr lang="en-US" altLang="zh-CN" sz="2000" dirty="0"/>
              <a:t>1.</a:t>
            </a:r>
            <a:r>
              <a:rPr lang="zh-CN" altLang="en-US" sz="2000" dirty="0"/>
              <a:t>通过对中子</a:t>
            </a:r>
            <a:r>
              <a:rPr lang="en-US" altLang="zh-CN" sz="2000" dirty="0"/>
              <a:t>/</a:t>
            </a:r>
            <a:r>
              <a:rPr lang="zh-CN" altLang="en-US" sz="2000" dirty="0"/>
              <a:t>光子反应截面制作方法的研究，实现了群常数制作软件</a:t>
            </a:r>
            <a:r>
              <a:rPr lang="en-US" altLang="zh-CN" sz="2000" dirty="0"/>
              <a:t>Ruler</a:t>
            </a:r>
            <a:r>
              <a:rPr lang="zh-CN" altLang="en-US" sz="2000" dirty="0"/>
              <a:t>的开发。该软件具备中子总截面、裂变截面、散射截面、辐射俘获截面的计算能力，同时也具备光子散射截面、电子对效应、光电效应截面的计算能力。</a:t>
            </a:r>
            <a:endParaRPr lang="en-US" altLang="zh-CN" sz="2000" dirty="0"/>
          </a:p>
          <a:p>
            <a:pPr>
              <a:lnSpc>
                <a:spcPct val="150000"/>
              </a:lnSpc>
            </a:pPr>
            <a:endParaRPr lang="en-US" altLang="zh-CN" sz="2000" dirty="0"/>
          </a:p>
          <a:p>
            <a:pPr>
              <a:lnSpc>
                <a:spcPct val="150000"/>
              </a:lnSpc>
            </a:pPr>
            <a:r>
              <a:rPr lang="en-US" altLang="zh-CN" sz="2000" dirty="0"/>
              <a:t>2.</a:t>
            </a:r>
            <a:r>
              <a:rPr lang="zh-CN" altLang="en-US" sz="2000" dirty="0"/>
              <a:t>通过对</a:t>
            </a:r>
            <a:r>
              <a:rPr lang="en-US" altLang="zh-CN" sz="2000" dirty="0"/>
              <a:t>NJOY2016</a:t>
            </a:r>
            <a:r>
              <a:rPr lang="zh-CN" altLang="en-US" sz="2000" dirty="0"/>
              <a:t>截面数据的对比，初步验证计算结果的正确性，并且具备更快的计算速度。</a:t>
            </a:r>
          </a:p>
        </p:txBody>
      </p:sp>
    </p:spTree>
    <p:extLst>
      <p:ext uri="{BB962C8B-B14F-4D97-AF65-F5344CB8AC3E}">
        <p14:creationId xmlns:p14="http://schemas.microsoft.com/office/powerpoint/2010/main" val="1593730736"/>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050072" y="2956617"/>
            <a:ext cx="5633291" cy="1200361"/>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itchFamily="34" charset="0"/>
                <a:ea typeface="微软雅黑" pitchFamily="34" charset="-122"/>
                <a:cs typeface="Arial" pitchFamily="34" charset="0"/>
              </a:defRPr>
            </a:lvl1pPr>
          </a:lstStyle>
          <a:p>
            <a:r>
              <a:rPr lang="zh-CN" altLang="en-US" sz="3600" spc="600" dirty="0">
                <a:solidFill>
                  <a:schemeClr val="tx2"/>
                </a:solidFill>
              </a:rPr>
              <a:t>谢谢！</a:t>
            </a:r>
            <a:endParaRPr lang="en-US" altLang="zh-CN" sz="3600" spc="600" dirty="0">
              <a:solidFill>
                <a:schemeClr val="tx2"/>
              </a:solidFill>
            </a:endParaRPr>
          </a:p>
          <a:p>
            <a:r>
              <a:rPr lang="zh-CN" altLang="en-US" sz="3600" spc="600" dirty="0">
                <a:solidFill>
                  <a:schemeClr val="tx2"/>
                </a:solidFill>
              </a:rPr>
              <a:t>敬请各位老师批评指正！</a:t>
            </a:r>
          </a:p>
        </p:txBody>
      </p:sp>
      <p:sp>
        <p:nvSpPr>
          <p:cNvPr id="19" name="Freeform 7"/>
          <p:cNvSpPr>
            <a:spLocks/>
          </p:cNvSpPr>
          <p:nvPr/>
        </p:nvSpPr>
        <p:spPr bwMode="auto">
          <a:xfrm>
            <a:off x="4211638" y="1128712"/>
            <a:ext cx="93821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4540250" y="1273175"/>
            <a:ext cx="604838" cy="2309813"/>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0"/>
          <p:cNvSpPr>
            <a:spLocks/>
          </p:cNvSpPr>
          <p:nvPr/>
        </p:nvSpPr>
        <p:spPr bwMode="auto">
          <a:xfrm>
            <a:off x="5116513" y="265112"/>
            <a:ext cx="514350" cy="3317875"/>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1"/>
          <p:cNvSpPr>
            <a:spLocks/>
          </p:cNvSpPr>
          <p:nvPr/>
        </p:nvSpPr>
        <p:spPr bwMode="auto">
          <a:xfrm>
            <a:off x="4510088" y="3582988"/>
            <a:ext cx="63182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2"/>
          <p:cNvSpPr>
            <a:spLocks/>
          </p:cNvSpPr>
          <p:nvPr/>
        </p:nvSpPr>
        <p:spPr bwMode="auto">
          <a:xfrm>
            <a:off x="4510088" y="3914775"/>
            <a:ext cx="896938"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6"/>
          <p:cNvSpPr>
            <a:spLocks/>
          </p:cNvSpPr>
          <p:nvPr/>
        </p:nvSpPr>
        <p:spPr bwMode="auto">
          <a:xfrm>
            <a:off x="2498725" y="2563812"/>
            <a:ext cx="581025" cy="3446463"/>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1"/>
          <p:cNvSpPr>
            <a:spLocks/>
          </p:cNvSpPr>
          <p:nvPr/>
        </p:nvSpPr>
        <p:spPr bwMode="auto">
          <a:xfrm>
            <a:off x="708025" y="2563812"/>
            <a:ext cx="2371725" cy="3471863"/>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2"/>
          <p:cNvSpPr>
            <a:spLocks/>
          </p:cNvSpPr>
          <p:nvPr/>
        </p:nvSpPr>
        <p:spPr bwMode="auto">
          <a:xfrm>
            <a:off x="708025" y="1749425"/>
            <a:ext cx="3670300" cy="4286251"/>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5"/>
          <p:cNvSpPr>
            <a:spLocks/>
          </p:cNvSpPr>
          <p:nvPr/>
        </p:nvSpPr>
        <p:spPr bwMode="auto">
          <a:xfrm>
            <a:off x="-1141412" y="4981575"/>
            <a:ext cx="5651500"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1141412" y="3914775"/>
            <a:ext cx="6548438"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7"/>
          <p:cNvSpPr>
            <a:spLocks/>
          </p:cNvSpPr>
          <p:nvPr/>
        </p:nvSpPr>
        <p:spPr bwMode="auto">
          <a:xfrm>
            <a:off x="-1141412" y="2563812"/>
            <a:ext cx="4221163" cy="2873375"/>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1"/>
          <p:cNvSpPr>
            <a:spLocks/>
          </p:cNvSpPr>
          <p:nvPr/>
        </p:nvSpPr>
        <p:spPr bwMode="auto">
          <a:xfrm>
            <a:off x="5021263" y="-88900"/>
            <a:ext cx="793750" cy="344488"/>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2"/>
          <p:cNvSpPr>
            <a:spLocks/>
          </p:cNvSpPr>
          <p:nvPr/>
        </p:nvSpPr>
        <p:spPr bwMode="auto">
          <a:xfrm>
            <a:off x="4846638" y="-117475"/>
            <a:ext cx="968375" cy="509588"/>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4495800" y="-73025"/>
            <a:ext cx="1319213"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7"/>
          <p:cNvSpPr>
            <a:spLocks/>
          </p:cNvSpPr>
          <p:nvPr/>
        </p:nvSpPr>
        <p:spPr bwMode="auto">
          <a:xfrm>
            <a:off x="3079750" y="-31750"/>
            <a:ext cx="2735263"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8"/>
          <p:cNvSpPr>
            <a:spLocks/>
          </p:cNvSpPr>
          <p:nvPr/>
        </p:nvSpPr>
        <p:spPr bwMode="auto">
          <a:xfrm>
            <a:off x="4378325" y="-31750"/>
            <a:ext cx="1436688"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9"/>
          <p:cNvSpPr>
            <a:spLocks/>
          </p:cNvSpPr>
          <p:nvPr/>
        </p:nvSpPr>
        <p:spPr bwMode="auto">
          <a:xfrm>
            <a:off x="5233988" y="-31750"/>
            <a:ext cx="581025"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44"/>
          <p:cNvSpPr>
            <a:spLocks/>
          </p:cNvSpPr>
          <p:nvPr/>
        </p:nvSpPr>
        <p:spPr bwMode="auto">
          <a:xfrm>
            <a:off x="5815013" y="-31750"/>
            <a:ext cx="571500"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45"/>
          <p:cNvSpPr>
            <a:spLocks/>
          </p:cNvSpPr>
          <p:nvPr/>
        </p:nvSpPr>
        <p:spPr bwMode="auto">
          <a:xfrm>
            <a:off x="5021263" y="-122238"/>
            <a:ext cx="1365250" cy="436563"/>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6"/>
          <p:cNvSpPr>
            <a:spLocks/>
          </p:cNvSpPr>
          <p:nvPr/>
        </p:nvSpPr>
        <p:spPr bwMode="auto">
          <a:xfrm>
            <a:off x="4846638" y="-138113"/>
            <a:ext cx="1539875" cy="530225"/>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7"/>
          <p:cNvSpPr>
            <a:spLocks/>
          </p:cNvSpPr>
          <p:nvPr/>
        </p:nvSpPr>
        <p:spPr bwMode="auto">
          <a:xfrm>
            <a:off x="2498725" y="314325"/>
            <a:ext cx="3352416" cy="5721350"/>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8"/>
          <p:cNvSpPr>
            <a:spLocks/>
          </p:cNvSpPr>
          <p:nvPr/>
        </p:nvSpPr>
        <p:spPr bwMode="auto">
          <a:xfrm>
            <a:off x="4510088" y="314325"/>
            <a:ext cx="2089150" cy="4667251"/>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9"/>
          <p:cNvSpPr>
            <a:spLocks/>
          </p:cNvSpPr>
          <p:nvPr/>
        </p:nvSpPr>
        <p:spPr bwMode="auto">
          <a:xfrm>
            <a:off x="5141913" y="314325"/>
            <a:ext cx="1485900" cy="3271838"/>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52"/>
          <p:cNvSpPr>
            <a:spLocks/>
          </p:cNvSpPr>
          <p:nvPr/>
        </p:nvSpPr>
        <p:spPr bwMode="auto">
          <a:xfrm>
            <a:off x="4495800" y="-134938"/>
            <a:ext cx="1890713" cy="1108075"/>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3"/>
          <p:cNvSpPr>
            <a:spLocks/>
          </p:cNvSpPr>
          <p:nvPr/>
        </p:nvSpPr>
        <p:spPr bwMode="auto">
          <a:xfrm>
            <a:off x="5403850" y="314325"/>
            <a:ext cx="1200150" cy="3603626"/>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54"/>
          <p:cNvSpPr>
            <a:spLocks/>
          </p:cNvSpPr>
          <p:nvPr/>
        </p:nvSpPr>
        <p:spPr bwMode="auto">
          <a:xfrm>
            <a:off x="5116513" y="85725"/>
            <a:ext cx="1312863"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55"/>
          <p:cNvSpPr>
            <a:spLocks/>
          </p:cNvSpPr>
          <p:nvPr/>
        </p:nvSpPr>
        <p:spPr bwMode="auto">
          <a:xfrm>
            <a:off x="3079750" y="314325"/>
            <a:ext cx="3306763"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555 w 10000"/>
              <a:gd name="connsiteY14" fmla="*/ 4971 h 10000"/>
              <a:gd name="connsiteX15" fmla="*/ 6322 w 10000"/>
              <a:gd name="connsiteY15" fmla="*/ 5177 h 10000"/>
              <a:gd name="connsiteX16" fmla="*/ 5544 w 10000"/>
              <a:gd name="connsiteY16" fmla="*/ 5886 h 10000"/>
              <a:gd name="connsiteX17" fmla="*/ 3818 w 10000"/>
              <a:gd name="connsiteY17" fmla="*/ 7326 h 10000"/>
              <a:gd name="connsiteX18" fmla="*/ 0 w 10000"/>
              <a:gd name="connsiteY18"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322 w 10000"/>
              <a:gd name="connsiteY14" fmla="*/ 5177 h 10000"/>
              <a:gd name="connsiteX15" fmla="*/ 5544 w 10000"/>
              <a:gd name="connsiteY15" fmla="*/ 5886 h 10000"/>
              <a:gd name="connsiteX16" fmla="*/ 3818 w 10000"/>
              <a:gd name="connsiteY16" fmla="*/ 7326 h 10000"/>
              <a:gd name="connsiteX17" fmla="*/ 0 w 10000"/>
              <a:gd name="connsiteY17"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7030 w 10000"/>
              <a:gd name="connsiteY5" fmla="*/ 4469 h 10000"/>
              <a:gd name="connsiteX6" fmla="*/ 8227 w 10000"/>
              <a:gd name="connsiteY6" fmla="*/ 3131 h 10000"/>
              <a:gd name="connsiteX7" fmla="*/ 9121 w 10000"/>
              <a:gd name="connsiteY7" fmla="*/ 1920 h 10000"/>
              <a:gd name="connsiteX8" fmla="*/ 10000 w 10000"/>
              <a:gd name="connsiteY8" fmla="*/ 0 h 10000"/>
              <a:gd name="connsiteX9" fmla="*/ 10000 w 10000"/>
              <a:gd name="connsiteY9" fmla="*/ 0 h 10000"/>
              <a:gd name="connsiteX10" fmla="*/ 9121 w 10000"/>
              <a:gd name="connsiteY10" fmla="*/ 1931 h 10000"/>
              <a:gd name="connsiteX11" fmla="*/ 8235 w 10000"/>
              <a:gd name="connsiteY11" fmla="*/ 3131 h 10000"/>
              <a:gd name="connsiteX12" fmla="*/ 7030 w 10000"/>
              <a:gd name="connsiteY12" fmla="*/ 4469 h 10000"/>
              <a:gd name="connsiteX13" fmla="*/ 6322 w 10000"/>
              <a:gd name="connsiteY13" fmla="*/ 5177 h 10000"/>
              <a:gd name="connsiteX14" fmla="*/ 5544 w 10000"/>
              <a:gd name="connsiteY14" fmla="*/ 5886 h 10000"/>
              <a:gd name="connsiteX15" fmla="*/ 3818 w 10000"/>
              <a:gd name="connsiteY15" fmla="*/ 7326 h 10000"/>
              <a:gd name="connsiteX16" fmla="*/ 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56"/>
          <p:cNvSpPr>
            <a:spLocks/>
          </p:cNvSpPr>
          <p:nvPr/>
        </p:nvSpPr>
        <p:spPr bwMode="auto">
          <a:xfrm>
            <a:off x="4378325" y="314325"/>
            <a:ext cx="2008188"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7"/>
          <p:cNvSpPr>
            <a:spLocks/>
          </p:cNvSpPr>
          <p:nvPr/>
        </p:nvSpPr>
        <p:spPr bwMode="auto">
          <a:xfrm>
            <a:off x="5233988" y="101600"/>
            <a:ext cx="1152525"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61"/>
          <p:cNvSpPr>
            <a:spLocks/>
          </p:cNvSpPr>
          <p:nvPr/>
        </p:nvSpPr>
        <p:spPr bwMode="auto">
          <a:xfrm>
            <a:off x="6386513" y="314325"/>
            <a:ext cx="230188"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62"/>
          <p:cNvSpPr>
            <a:spLocks/>
          </p:cNvSpPr>
          <p:nvPr/>
        </p:nvSpPr>
        <p:spPr bwMode="auto">
          <a:xfrm>
            <a:off x="5815013" y="-52388"/>
            <a:ext cx="800100" cy="1292225"/>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3"/>
          <p:cNvSpPr>
            <a:spLocks/>
          </p:cNvSpPr>
          <p:nvPr/>
        </p:nvSpPr>
        <p:spPr bwMode="auto">
          <a:xfrm>
            <a:off x="5021263" y="-230188"/>
            <a:ext cx="1593850" cy="1470025"/>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64"/>
          <p:cNvSpPr>
            <a:spLocks/>
          </p:cNvSpPr>
          <p:nvPr/>
        </p:nvSpPr>
        <p:spPr bwMode="auto">
          <a:xfrm>
            <a:off x="4846638" y="-268288"/>
            <a:ext cx="1768475" cy="1508125"/>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5"/>
          <p:cNvSpPr>
            <a:spLocks/>
          </p:cNvSpPr>
          <p:nvPr/>
        </p:nvSpPr>
        <p:spPr bwMode="auto">
          <a:xfrm>
            <a:off x="708025" y="1239837"/>
            <a:ext cx="5894388" cy="4816476"/>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6"/>
          <p:cNvSpPr>
            <a:spLocks/>
          </p:cNvSpPr>
          <p:nvPr/>
        </p:nvSpPr>
        <p:spPr bwMode="auto">
          <a:xfrm>
            <a:off x="2498725" y="1239837"/>
            <a:ext cx="4103688" cy="4770438"/>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67"/>
          <p:cNvSpPr>
            <a:spLocks/>
          </p:cNvSpPr>
          <p:nvPr/>
        </p:nvSpPr>
        <p:spPr bwMode="auto">
          <a:xfrm>
            <a:off x="4510088" y="1239837"/>
            <a:ext cx="2092325" cy="3741738"/>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68"/>
          <p:cNvSpPr>
            <a:spLocks/>
          </p:cNvSpPr>
          <p:nvPr/>
        </p:nvSpPr>
        <p:spPr bwMode="auto">
          <a:xfrm>
            <a:off x="5141913" y="1239837"/>
            <a:ext cx="1460500" cy="2346325"/>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9"/>
          <p:cNvSpPr>
            <a:spLocks/>
          </p:cNvSpPr>
          <p:nvPr/>
        </p:nvSpPr>
        <p:spPr bwMode="auto">
          <a:xfrm>
            <a:off x="5403850" y="1239837"/>
            <a:ext cx="1198563" cy="2674938"/>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70"/>
          <p:cNvSpPr>
            <a:spLocks/>
          </p:cNvSpPr>
          <p:nvPr/>
        </p:nvSpPr>
        <p:spPr bwMode="auto">
          <a:xfrm>
            <a:off x="5116513" y="265112"/>
            <a:ext cx="1485900"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1"/>
          <p:cNvSpPr>
            <a:spLocks/>
          </p:cNvSpPr>
          <p:nvPr/>
        </p:nvSpPr>
        <p:spPr bwMode="auto">
          <a:xfrm>
            <a:off x="3079750" y="1239837"/>
            <a:ext cx="3522663" cy="1325563"/>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72"/>
          <p:cNvSpPr>
            <a:spLocks/>
          </p:cNvSpPr>
          <p:nvPr/>
        </p:nvSpPr>
        <p:spPr bwMode="auto">
          <a:xfrm>
            <a:off x="4378325" y="1016000"/>
            <a:ext cx="2233613" cy="735013"/>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73"/>
          <p:cNvSpPr>
            <a:spLocks/>
          </p:cNvSpPr>
          <p:nvPr/>
        </p:nvSpPr>
        <p:spPr bwMode="auto">
          <a:xfrm>
            <a:off x="5232400" y="147637"/>
            <a:ext cx="1379538"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64" name="组合 63"/>
          <p:cNvGrpSpPr/>
          <p:nvPr/>
        </p:nvGrpSpPr>
        <p:grpSpPr>
          <a:xfrm>
            <a:off x="1827622" y="1343919"/>
            <a:ext cx="2304000" cy="2304000"/>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p:cNvSpPr/>
          <p:nvPr/>
        </p:nvSpPr>
        <p:spPr>
          <a:xfrm>
            <a:off x="2166971" y="1683268"/>
            <a:ext cx="1625302" cy="1625302"/>
          </a:xfrm>
          <a:prstGeom prst="ellipse">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68" name="组合 67"/>
          <p:cNvGrpSpPr/>
          <p:nvPr/>
        </p:nvGrpSpPr>
        <p:grpSpPr>
          <a:xfrm>
            <a:off x="4878363" y="3308570"/>
            <a:ext cx="504056" cy="504056"/>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同心圆 70"/>
          <p:cNvSpPr/>
          <p:nvPr/>
        </p:nvSpPr>
        <p:spPr>
          <a:xfrm>
            <a:off x="4622661" y="1886068"/>
            <a:ext cx="179096" cy="17909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同心圆 71"/>
          <p:cNvSpPr/>
          <p:nvPr/>
        </p:nvSpPr>
        <p:spPr>
          <a:xfrm>
            <a:off x="5502262" y="1581933"/>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itchFamily="34" charset="-122"/>
              <a:ea typeface="微软雅黑" pitchFamily="34" charset="-122"/>
            </a:endParaRPr>
          </a:p>
        </p:txBody>
      </p:sp>
      <p:sp>
        <p:nvSpPr>
          <p:cNvPr id="73" name="同心圆 72"/>
          <p:cNvSpPr/>
          <p:nvPr/>
        </p:nvSpPr>
        <p:spPr>
          <a:xfrm>
            <a:off x="5055540" y="200025"/>
            <a:ext cx="179096" cy="179096"/>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同心圆 73"/>
          <p:cNvSpPr/>
          <p:nvPr/>
        </p:nvSpPr>
        <p:spPr>
          <a:xfrm>
            <a:off x="5970111" y="485774"/>
            <a:ext cx="179096" cy="179096"/>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同心圆 74"/>
          <p:cNvSpPr/>
          <p:nvPr/>
        </p:nvSpPr>
        <p:spPr>
          <a:xfrm>
            <a:off x="5337467" y="3821403"/>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itchFamily="34" charset="-122"/>
              <a:ea typeface="微软雅黑" pitchFamily="34" charset="-122"/>
            </a:endParaRPr>
          </a:p>
        </p:txBody>
      </p:sp>
      <p:sp>
        <p:nvSpPr>
          <p:cNvPr id="76" name="同心圆 75"/>
          <p:cNvSpPr/>
          <p:nvPr/>
        </p:nvSpPr>
        <p:spPr>
          <a:xfrm>
            <a:off x="2453627" y="5887535"/>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77" name="同心圆 76"/>
          <p:cNvSpPr/>
          <p:nvPr/>
        </p:nvSpPr>
        <p:spPr>
          <a:xfrm>
            <a:off x="631178" y="5943892"/>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78" name="组合 77"/>
          <p:cNvGrpSpPr/>
          <p:nvPr/>
        </p:nvGrpSpPr>
        <p:grpSpPr>
          <a:xfrm>
            <a:off x="6347210" y="935013"/>
            <a:ext cx="504056" cy="504056"/>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5718083" y="2659038"/>
            <a:ext cx="504056" cy="504056"/>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4700112" y="4287043"/>
            <a:ext cx="504056" cy="504056"/>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4055675" y="738779"/>
            <a:ext cx="746082" cy="746082"/>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0" name="图片 89">
            <a:extLst>
              <a:ext uri="{FF2B5EF4-FFF2-40B4-BE49-F238E27FC236}">
                <a16:creationId xmlns:a16="http://schemas.microsoft.com/office/drawing/2014/main" id="{3EFDD436-0997-42F9-8AE1-44D6DF0E27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451290" y="29503"/>
            <a:ext cx="3983990" cy="905510"/>
          </a:xfrm>
          <a:prstGeom prst="rect">
            <a:avLst/>
          </a:prstGeom>
          <a:noFill/>
          <a:ln>
            <a:noFill/>
          </a:ln>
        </p:spPr>
      </p:pic>
      <p:pic>
        <p:nvPicPr>
          <p:cNvPr id="91" name="图片 90">
            <a:extLst>
              <a:ext uri="{FF2B5EF4-FFF2-40B4-BE49-F238E27FC236}">
                <a16:creationId xmlns:a16="http://schemas.microsoft.com/office/drawing/2014/main" id="{D2DB0497-223C-4ADC-AE49-986ABA3A35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5537" y="1867269"/>
            <a:ext cx="1183358" cy="1234128"/>
          </a:xfrm>
          <a:prstGeom prst="rect">
            <a:avLst/>
          </a:prstGeom>
          <a:noFill/>
          <a:ln>
            <a:noFill/>
          </a:ln>
          <a:effectLst/>
        </p:spPr>
      </p:pic>
    </p:spTree>
    <p:extLst>
      <p:ext uri="{BB962C8B-B14F-4D97-AF65-F5344CB8AC3E}">
        <p14:creationId xmlns:p14="http://schemas.microsoft.com/office/powerpoint/2010/main" val="59144045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3*#ppt_w"/>
                                          </p:val>
                                        </p:tav>
                                        <p:tav tm="100000">
                                          <p:val>
                                            <p:strVal val="#ppt_w"/>
                                          </p:val>
                                        </p:tav>
                                      </p:tavLst>
                                    </p:anim>
                                    <p:anim calcmode="lin" valueType="num">
                                      <p:cBhvr>
                                        <p:cTn id="8" dur="500" fill="hold"/>
                                        <p:tgtEl>
                                          <p:spTgt spid="67"/>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100"/>
                                  </p:stCondLst>
                                  <p:childTnLst>
                                    <p:set>
                                      <p:cBhvr>
                                        <p:cTn id="15" dur="1" fill="hold">
                                          <p:stCondLst>
                                            <p:cond delay="0"/>
                                          </p:stCondLst>
                                        </p:cTn>
                                        <p:tgtEl>
                                          <p:spTgt spid="71"/>
                                        </p:tgtEl>
                                        <p:attrNameLst>
                                          <p:attrName>style.visibility</p:attrName>
                                        </p:attrNameLst>
                                      </p:cBhvr>
                                      <p:to>
                                        <p:strVal val="visible"/>
                                      </p:to>
                                    </p:set>
                                    <p:anim calcmode="lin" valueType="num">
                                      <p:cBhvr>
                                        <p:cTn id="16" dur="500" fill="hold"/>
                                        <p:tgtEl>
                                          <p:spTgt spid="71"/>
                                        </p:tgtEl>
                                        <p:attrNameLst>
                                          <p:attrName>ppt_w</p:attrName>
                                        </p:attrNameLst>
                                      </p:cBhvr>
                                      <p:tavLst>
                                        <p:tav tm="0">
                                          <p:val>
                                            <p:fltVal val="0"/>
                                          </p:val>
                                        </p:tav>
                                        <p:tav tm="100000">
                                          <p:val>
                                            <p:strVal val="#ppt_w"/>
                                          </p:val>
                                        </p:tav>
                                      </p:tavLst>
                                    </p:anim>
                                    <p:anim calcmode="lin" valueType="num">
                                      <p:cBhvr>
                                        <p:cTn id="17" dur="500" fill="hold"/>
                                        <p:tgtEl>
                                          <p:spTgt spid="71"/>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200"/>
                                  </p:stCondLst>
                                  <p:childTnLst>
                                    <p:set>
                                      <p:cBhvr>
                                        <p:cTn id="19" dur="1" fill="hold">
                                          <p:stCondLst>
                                            <p:cond delay="0"/>
                                          </p:stCondLst>
                                        </p:cTn>
                                        <p:tgtEl>
                                          <p:spTgt spid="73"/>
                                        </p:tgtEl>
                                        <p:attrNameLst>
                                          <p:attrName>style.visibility</p:attrName>
                                        </p:attrNameLst>
                                      </p:cBhvr>
                                      <p:to>
                                        <p:strVal val="visible"/>
                                      </p:to>
                                    </p:set>
                                    <p:anim calcmode="lin" valueType="num">
                                      <p:cBhvr>
                                        <p:cTn id="20" dur="500" fill="hold"/>
                                        <p:tgtEl>
                                          <p:spTgt spid="73"/>
                                        </p:tgtEl>
                                        <p:attrNameLst>
                                          <p:attrName>ppt_w</p:attrName>
                                        </p:attrNameLst>
                                      </p:cBhvr>
                                      <p:tavLst>
                                        <p:tav tm="0">
                                          <p:val>
                                            <p:fltVal val="0"/>
                                          </p:val>
                                        </p:tav>
                                        <p:tav tm="100000">
                                          <p:val>
                                            <p:strVal val="#ppt_w"/>
                                          </p:val>
                                        </p:tav>
                                      </p:tavLst>
                                    </p:anim>
                                    <p:anim calcmode="lin" valueType="num">
                                      <p:cBhvr>
                                        <p:cTn id="21" dur="500" fill="hold"/>
                                        <p:tgtEl>
                                          <p:spTgt spid="7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4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500" fill="hold"/>
                                        <p:tgtEl>
                                          <p:spTgt spid="76"/>
                                        </p:tgtEl>
                                        <p:attrNameLst>
                                          <p:attrName>ppt_w</p:attrName>
                                        </p:attrNameLst>
                                      </p:cBhvr>
                                      <p:tavLst>
                                        <p:tav tm="0">
                                          <p:val>
                                            <p:fltVal val="0"/>
                                          </p:val>
                                        </p:tav>
                                        <p:tav tm="100000">
                                          <p:val>
                                            <p:strVal val="#ppt_w"/>
                                          </p:val>
                                        </p:tav>
                                      </p:tavLst>
                                    </p:anim>
                                    <p:anim calcmode="lin" valueType="num">
                                      <p:cBhvr>
                                        <p:cTn id="29" dur="500" fill="hold"/>
                                        <p:tgtEl>
                                          <p:spTgt spid="76"/>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500"/>
                                  </p:stCondLst>
                                  <p:childTnLst>
                                    <p:set>
                                      <p:cBhvr>
                                        <p:cTn id="31" dur="1" fill="hold">
                                          <p:stCondLst>
                                            <p:cond delay="0"/>
                                          </p:stCondLst>
                                        </p:cTn>
                                        <p:tgtEl>
                                          <p:spTgt spid="75"/>
                                        </p:tgtEl>
                                        <p:attrNameLst>
                                          <p:attrName>style.visibility</p:attrName>
                                        </p:attrNameLst>
                                      </p:cBhvr>
                                      <p:to>
                                        <p:strVal val="visible"/>
                                      </p:to>
                                    </p:set>
                                    <p:anim calcmode="lin" valueType="num">
                                      <p:cBhvr>
                                        <p:cTn id="32" dur="500" fill="hold"/>
                                        <p:tgtEl>
                                          <p:spTgt spid="75"/>
                                        </p:tgtEl>
                                        <p:attrNameLst>
                                          <p:attrName>ppt_w</p:attrName>
                                        </p:attrNameLst>
                                      </p:cBhvr>
                                      <p:tavLst>
                                        <p:tav tm="0">
                                          <p:val>
                                            <p:fltVal val="0"/>
                                          </p:val>
                                        </p:tav>
                                        <p:tav tm="100000">
                                          <p:val>
                                            <p:strVal val="#ppt_w"/>
                                          </p:val>
                                        </p:tav>
                                      </p:tavLst>
                                    </p:anim>
                                    <p:anim calcmode="lin" valueType="num">
                                      <p:cBhvr>
                                        <p:cTn id="33" dur="500" fill="hold"/>
                                        <p:tgtEl>
                                          <p:spTgt spid="75"/>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600"/>
                                  </p:stCondLst>
                                  <p:childTnLst>
                                    <p:set>
                                      <p:cBhvr>
                                        <p:cTn id="35" dur="1" fill="hold">
                                          <p:stCondLst>
                                            <p:cond delay="0"/>
                                          </p:stCondLst>
                                        </p:cTn>
                                        <p:tgtEl>
                                          <p:spTgt spid="77"/>
                                        </p:tgtEl>
                                        <p:attrNameLst>
                                          <p:attrName>style.visibility</p:attrName>
                                        </p:attrNameLst>
                                      </p:cBhvr>
                                      <p:to>
                                        <p:strVal val="visible"/>
                                      </p:to>
                                    </p:set>
                                    <p:anim calcmode="lin" valueType="num">
                                      <p:cBhvr>
                                        <p:cTn id="36" dur="500" fill="hold"/>
                                        <p:tgtEl>
                                          <p:spTgt spid="77"/>
                                        </p:tgtEl>
                                        <p:attrNameLst>
                                          <p:attrName>ppt_w</p:attrName>
                                        </p:attrNameLst>
                                      </p:cBhvr>
                                      <p:tavLst>
                                        <p:tav tm="0">
                                          <p:val>
                                            <p:fltVal val="0"/>
                                          </p:val>
                                        </p:tav>
                                        <p:tav tm="100000">
                                          <p:val>
                                            <p:strVal val="#ppt_w"/>
                                          </p:val>
                                        </p:tav>
                                      </p:tavLst>
                                    </p:anim>
                                    <p:anim calcmode="lin" valueType="num">
                                      <p:cBhvr>
                                        <p:cTn id="37" dur="500" fill="hold"/>
                                        <p:tgtEl>
                                          <p:spTgt spid="77"/>
                                        </p:tgtEl>
                                        <p:attrNameLst>
                                          <p:attrName>ppt_h</p:attrName>
                                        </p:attrNameLst>
                                      </p:cBhvr>
                                      <p:tavLst>
                                        <p:tav tm="0">
                                          <p:val>
                                            <p:fltVal val="0"/>
                                          </p:val>
                                        </p:tav>
                                        <p:tav tm="100000">
                                          <p:val>
                                            <p:strVal val="#ppt_h"/>
                                          </p:val>
                                        </p:tav>
                                      </p:tavLst>
                                    </p:anim>
                                  </p:childTnLst>
                                </p:cTn>
                              </p:par>
                            </p:childTnLst>
                          </p:cTn>
                        </p:par>
                        <p:par>
                          <p:cTn id="38" fill="hold">
                            <p:stCondLst>
                              <p:cond delay="1600"/>
                            </p:stCondLst>
                            <p:childTnLst>
                              <p:par>
                                <p:cTn id="39" presetID="22"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2000"/>
                                        <p:tgtEl>
                                          <p:spTgt spid="3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2000"/>
                                        <p:tgtEl>
                                          <p:spTgt spid="28"/>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20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2000"/>
                                        <p:tgtEl>
                                          <p:spTgt spid="4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2000"/>
                                        <p:tgtEl>
                                          <p:spTgt spid="3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left)">
                                      <p:cBhvr>
                                        <p:cTn id="56" dur="2000"/>
                                        <p:tgtEl>
                                          <p:spTgt spid="61"/>
                                        </p:tgtEl>
                                      </p:cBhvr>
                                    </p:animEffect>
                                  </p:childTnLst>
                                </p:cTn>
                              </p:par>
                            </p:childTnLst>
                          </p:cTn>
                        </p:par>
                        <p:par>
                          <p:cTn id="57" fill="hold">
                            <p:stCondLst>
                              <p:cond delay="3600"/>
                            </p:stCondLst>
                            <p:childTnLst>
                              <p:par>
                                <p:cTn id="58" presetID="22" presetClass="entr" presetSubtype="2"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right)">
                                      <p:cBhvr>
                                        <p:cTn id="60" dur="2000"/>
                                        <p:tgtEl>
                                          <p:spTgt spid="53"/>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right)">
                                      <p:cBhvr>
                                        <p:cTn id="63" dur="2000"/>
                                        <p:tgtEl>
                                          <p:spTgt spid="47"/>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right)">
                                      <p:cBhvr>
                                        <p:cTn id="66" dur="2000"/>
                                        <p:tgtEl>
                                          <p:spTgt spid="33"/>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right)">
                                      <p:cBhvr>
                                        <p:cTn id="69" dur="2000"/>
                                        <p:tgtEl>
                                          <p:spTgt spid="34"/>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right)">
                                      <p:cBhvr>
                                        <p:cTn id="72" dur="2000"/>
                                        <p:tgtEl>
                                          <p:spTgt spid="35"/>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right)">
                                      <p:cBhvr>
                                        <p:cTn id="75" dur="2000"/>
                                        <p:tgtEl>
                                          <p:spTgt spid="38"/>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right)">
                                      <p:cBhvr>
                                        <p:cTn id="78" dur="2000"/>
                                        <p:tgtEl>
                                          <p:spTgt spid="3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2000"/>
                                        <p:tgtEl>
                                          <p:spTgt spid="40"/>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2000"/>
                                        <p:tgtEl>
                                          <p:spTgt spid="41"/>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right)">
                                      <p:cBhvr>
                                        <p:cTn id="87" dur="2000"/>
                                        <p:tgtEl>
                                          <p:spTgt spid="45"/>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right)">
                                      <p:cBhvr>
                                        <p:cTn id="90" dur="2000"/>
                                        <p:tgtEl>
                                          <p:spTgt spid="50"/>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right)">
                                      <p:cBhvr>
                                        <p:cTn id="93" dur="2000"/>
                                        <p:tgtEl>
                                          <p:spTgt spid="51"/>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wipe(right)">
                                      <p:cBhvr>
                                        <p:cTn id="96" dur="2000"/>
                                        <p:tgtEl>
                                          <p:spTgt spid="52"/>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wipe(right)">
                                      <p:cBhvr>
                                        <p:cTn id="99" dur="2000"/>
                                        <p:tgtEl>
                                          <p:spTgt spid="54"/>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right)">
                                      <p:cBhvr>
                                        <p:cTn id="102" dur="2000"/>
                                        <p:tgtEl>
                                          <p:spTgt spid="63"/>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up)">
                                      <p:cBhvr>
                                        <p:cTn id="105" dur="2000"/>
                                        <p:tgtEl>
                                          <p:spTgt spid="44"/>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up)">
                                      <p:cBhvr>
                                        <p:cTn id="108" dur="2000"/>
                                        <p:tgtEl>
                                          <p:spTgt spid="58"/>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wipe(up)">
                                      <p:cBhvr>
                                        <p:cTn id="111" dur="2000"/>
                                        <p:tgtEl>
                                          <p:spTgt spid="57"/>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up)">
                                      <p:cBhvr>
                                        <p:cTn id="114" dur="2000"/>
                                        <p:tgtEl>
                                          <p:spTgt spid="4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wipe(up)">
                                      <p:cBhvr>
                                        <p:cTn id="117" dur="2000"/>
                                        <p:tgtEl>
                                          <p:spTgt spid="5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wipe(up)">
                                      <p:cBhvr>
                                        <p:cTn id="120" dur="2000"/>
                                        <p:tgtEl>
                                          <p:spTgt spid="4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wipe(up)">
                                      <p:cBhvr>
                                        <p:cTn id="123" dur="2000"/>
                                        <p:tgtEl>
                                          <p:spTgt spid="59"/>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up)">
                                      <p:cBhvr>
                                        <p:cTn id="126" dur="2000"/>
                                        <p:tgtEl>
                                          <p:spTgt spid="55"/>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wipe(up)">
                                      <p:cBhvr>
                                        <p:cTn id="129" dur="2000"/>
                                        <p:tgtEl>
                                          <p:spTgt spid="46"/>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right)">
                                      <p:cBhvr>
                                        <p:cTn id="132" dur="2000"/>
                                        <p:tgtEl>
                                          <p:spTgt spid="60"/>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2000"/>
                                        <p:tgtEl>
                                          <p:spTgt spid="49"/>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wipe(up)">
                                      <p:cBhvr>
                                        <p:cTn id="138" dur="2000"/>
                                        <p:tgtEl>
                                          <p:spTgt spid="37"/>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wipe(up)">
                                      <p:cBhvr>
                                        <p:cTn id="141" dur="2000"/>
                                        <p:tgtEl>
                                          <p:spTgt spid="62"/>
                                        </p:tgtEl>
                                      </p:cBhvr>
                                    </p:animEffect>
                                  </p:childTnLst>
                                </p:cTn>
                              </p:par>
                            </p:childTnLst>
                          </p:cTn>
                        </p:par>
                        <p:par>
                          <p:cTn id="142" fill="hold">
                            <p:stCondLst>
                              <p:cond delay="5600"/>
                            </p:stCondLst>
                            <p:childTnLst>
                              <p:par>
                                <p:cTn id="143" presetID="22" presetClass="entr" presetSubtype="1" fill="hold" grpId="0" nodeType="afterEffect">
                                  <p:stCondLst>
                                    <p:cond delay="0"/>
                                  </p:stCondLst>
                                  <p:childTnLst>
                                    <p:set>
                                      <p:cBhvr>
                                        <p:cTn id="144" dur="1" fill="hold">
                                          <p:stCondLst>
                                            <p:cond delay="0"/>
                                          </p:stCondLst>
                                        </p:cTn>
                                        <p:tgtEl>
                                          <p:spTgt spid="21"/>
                                        </p:tgtEl>
                                        <p:attrNameLst>
                                          <p:attrName>style.visibility</p:attrName>
                                        </p:attrNameLst>
                                      </p:cBhvr>
                                      <p:to>
                                        <p:strVal val="visible"/>
                                      </p:to>
                                    </p:set>
                                    <p:animEffect transition="in" filter="wipe(up)">
                                      <p:cBhvr>
                                        <p:cTn id="145" dur="2000"/>
                                        <p:tgtEl>
                                          <p:spTgt spid="21"/>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up)">
                                      <p:cBhvr>
                                        <p:cTn id="148" dur="2000"/>
                                        <p:tgtEl>
                                          <p:spTgt spid="31"/>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wipe(up)">
                                      <p:cBhvr>
                                        <p:cTn id="151" dur="2000"/>
                                        <p:tgtEl>
                                          <p:spTgt spid="2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down)">
                                      <p:cBhvr>
                                        <p:cTn id="154" dur="2000"/>
                                        <p:tgtEl>
                                          <p:spTgt spid="24"/>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wipe(right)">
                                      <p:cBhvr>
                                        <p:cTn id="157" dur="2000"/>
                                        <p:tgtEl>
                                          <p:spTgt spid="30"/>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wipe(down)">
                                      <p:cBhvr>
                                        <p:cTn id="160" dur="2000"/>
                                        <p:tgtEl>
                                          <p:spTgt spid="29"/>
                                        </p:tgtEl>
                                      </p:cBhvr>
                                    </p:animEffect>
                                  </p:childTnLst>
                                </p:cTn>
                              </p:par>
                            </p:childTnLst>
                          </p:cTn>
                        </p:par>
                        <p:par>
                          <p:cTn id="161" fill="hold">
                            <p:stCondLst>
                              <p:cond delay="7600"/>
                            </p:stCondLst>
                            <p:childTnLst>
                              <p:par>
                                <p:cTn id="162" presetID="22" presetClass="entr" presetSubtype="4" fill="hold" grpId="0" nodeType="after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wipe(down)">
                                      <p:cBhvr>
                                        <p:cTn id="164" dur="2000"/>
                                        <p:tgtEl>
                                          <p:spTgt spid="19"/>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20"/>
                                        </p:tgtEl>
                                        <p:attrNameLst>
                                          <p:attrName>style.visibility</p:attrName>
                                        </p:attrNameLst>
                                      </p:cBhvr>
                                      <p:to>
                                        <p:strVal val="visible"/>
                                      </p:to>
                                    </p:set>
                                    <p:animEffect transition="in" filter="wipe(down)">
                                      <p:cBhvr>
                                        <p:cTn id="167" dur="2000"/>
                                        <p:tgtEl>
                                          <p:spTgt spid="20"/>
                                        </p:tgtEl>
                                      </p:cBhvr>
                                    </p:animEffect>
                                  </p:childTnLst>
                                </p:cTn>
                              </p:par>
                            </p:childTnLst>
                          </p:cTn>
                        </p:par>
                        <p:par>
                          <p:cTn id="168" fill="hold">
                            <p:stCondLst>
                              <p:cond delay="9600"/>
                            </p:stCondLst>
                            <p:childTnLst>
                              <p:par>
                                <p:cTn id="169" presetID="23" presetClass="entr" presetSubtype="16" fill="hold" nodeType="afterEffect">
                                  <p:stCondLst>
                                    <p:cond delay="0"/>
                                  </p:stCondLst>
                                  <p:childTnLst>
                                    <p:set>
                                      <p:cBhvr>
                                        <p:cTn id="170" dur="1" fill="hold">
                                          <p:stCondLst>
                                            <p:cond delay="0"/>
                                          </p:stCondLst>
                                        </p:cTn>
                                        <p:tgtEl>
                                          <p:spTgt spid="87"/>
                                        </p:tgtEl>
                                        <p:attrNameLst>
                                          <p:attrName>style.visibility</p:attrName>
                                        </p:attrNameLst>
                                      </p:cBhvr>
                                      <p:to>
                                        <p:strVal val="visible"/>
                                      </p:to>
                                    </p:set>
                                    <p:anim calcmode="lin" valueType="num">
                                      <p:cBhvr>
                                        <p:cTn id="171" dur="1000" fill="hold"/>
                                        <p:tgtEl>
                                          <p:spTgt spid="87"/>
                                        </p:tgtEl>
                                        <p:attrNameLst>
                                          <p:attrName>ppt_w</p:attrName>
                                        </p:attrNameLst>
                                      </p:cBhvr>
                                      <p:tavLst>
                                        <p:tav tm="0">
                                          <p:val>
                                            <p:fltVal val="0"/>
                                          </p:val>
                                        </p:tav>
                                        <p:tav tm="100000">
                                          <p:val>
                                            <p:strVal val="#ppt_w"/>
                                          </p:val>
                                        </p:tav>
                                      </p:tavLst>
                                    </p:anim>
                                    <p:anim calcmode="lin" valueType="num">
                                      <p:cBhvr>
                                        <p:cTn id="172" dur="1000" fill="hold"/>
                                        <p:tgtEl>
                                          <p:spTgt spid="87"/>
                                        </p:tgtEl>
                                        <p:attrNameLst>
                                          <p:attrName>ppt_h</p:attrName>
                                        </p:attrNameLst>
                                      </p:cBhvr>
                                      <p:tavLst>
                                        <p:tav tm="0">
                                          <p:val>
                                            <p:fltVal val="0"/>
                                          </p:val>
                                        </p:tav>
                                        <p:tav tm="100000">
                                          <p:val>
                                            <p:strVal val="#ppt_h"/>
                                          </p:val>
                                        </p:tav>
                                      </p:tavLst>
                                    </p:anim>
                                  </p:childTnLst>
                                </p:cTn>
                              </p:par>
                              <p:par>
                                <p:cTn id="173" presetID="23" presetClass="entr" presetSubtype="16" fill="hold" nodeType="withEffect">
                                  <p:stCondLst>
                                    <p:cond delay="200"/>
                                  </p:stCondLst>
                                  <p:childTnLst>
                                    <p:set>
                                      <p:cBhvr>
                                        <p:cTn id="174" dur="1" fill="hold">
                                          <p:stCondLst>
                                            <p:cond delay="0"/>
                                          </p:stCondLst>
                                        </p:cTn>
                                        <p:tgtEl>
                                          <p:spTgt spid="68"/>
                                        </p:tgtEl>
                                        <p:attrNameLst>
                                          <p:attrName>style.visibility</p:attrName>
                                        </p:attrNameLst>
                                      </p:cBhvr>
                                      <p:to>
                                        <p:strVal val="visible"/>
                                      </p:to>
                                    </p:set>
                                    <p:anim calcmode="lin" valueType="num">
                                      <p:cBhvr>
                                        <p:cTn id="175" dur="1000" fill="hold"/>
                                        <p:tgtEl>
                                          <p:spTgt spid="68"/>
                                        </p:tgtEl>
                                        <p:attrNameLst>
                                          <p:attrName>ppt_w</p:attrName>
                                        </p:attrNameLst>
                                      </p:cBhvr>
                                      <p:tavLst>
                                        <p:tav tm="0">
                                          <p:val>
                                            <p:fltVal val="0"/>
                                          </p:val>
                                        </p:tav>
                                        <p:tav tm="100000">
                                          <p:val>
                                            <p:strVal val="#ppt_w"/>
                                          </p:val>
                                        </p:tav>
                                      </p:tavLst>
                                    </p:anim>
                                    <p:anim calcmode="lin" valueType="num">
                                      <p:cBhvr>
                                        <p:cTn id="176" dur="1000" fill="hold"/>
                                        <p:tgtEl>
                                          <p:spTgt spid="68"/>
                                        </p:tgtEl>
                                        <p:attrNameLst>
                                          <p:attrName>ppt_h</p:attrName>
                                        </p:attrNameLst>
                                      </p:cBhvr>
                                      <p:tavLst>
                                        <p:tav tm="0">
                                          <p:val>
                                            <p:fltVal val="0"/>
                                          </p:val>
                                        </p:tav>
                                        <p:tav tm="100000">
                                          <p:val>
                                            <p:strVal val="#ppt_h"/>
                                          </p:val>
                                        </p:tav>
                                      </p:tavLst>
                                    </p:anim>
                                  </p:childTnLst>
                                </p:cTn>
                              </p:par>
                              <p:par>
                                <p:cTn id="177" presetID="23" presetClass="entr" presetSubtype="16" fill="hold" nodeType="withEffect">
                                  <p:stCondLst>
                                    <p:cond delay="400"/>
                                  </p:stCondLst>
                                  <p:childTnLst>
                                    <p:set>
                                      <p:cBhvr>
                                        <p:cTn id="178" dur="1" fill="hold">
                                          <p:stCondLst>
                                            <p:cond delay="0"/>
                                          </p:stCondLst>
                                        </p:cTn>
                                        <p:tgtEl>
                                          <p:spTgt spid="81"/>
                                        </p:tgtEl>
                                        <p:attrNameLst>
                                          <p:attrName>style.visibility</p:attrName>
                                        </p:attrNameLst>
                                      </p:cBhvr>
                                      <p:to>
                                        <p:strVal val="visible"/>
                                      </p:to>
                                    </p:set>
                                    <p:anim calcmode="lin" valueType="num">
                                      <p:cBhvr>
                                        <p:cTn id="179" dur="1000" fill="hold"/>
                                        <p:tgtEl>
                                          <p:spTgt spid="81"/>
                                        </p:tgtEl>
                                        <p:attrNameLst>
                                          <p:attrName>ppt_w</p:attrName>
                                        </p:attrNameLst>
                                      </p:cBhvr>
                                      <p:tavLst>
                                        <p:tav tm="0">
                                          <p:val>
                                            <p:fltVal val="0"/>
                                          </p:val>
                                        </p:tav>
                                        <p:tav tm="100000">
                                          <p:val>
                                            <p:strVal val="#ppt_w"/>
                                          </p:val>
                                        </p:tav>
                                      </p:tavLst>
                                    </p:anim>
                                    <p:anim calcmode="lin" valueType="num">
                                      <p:cBhvr>
                                        <p:cTn id="180" dur="1000" fill="hold"/>
                                        <p:tgtEl>
                                          <p:spTgt spid="81"/>
                                        </p:tgtEl>
                                        <p:attrNameLst>
                                          <p:attrName>ppt_h</p:attrName>
                                        </p:attrNameLst>
                                      </p:cBhvr>
                                      <p:tavLst>
                                        <p:tav tm="0">
                                          <p:val>
                                            <p:fltVal val="0"/>
                                          </p:val>
                                        </p:tav>
                                        <p:tav tm="100000">
                                          <p:val>
                                            <p:strVal val="#ppt_h"/>
                                          </p:val>
                                        </p:tav>
                                      </p:tavLst>
                                    </p:anim>
                                  </p:childTnLst>
                                </p:cTn>
                              </p:par>
                              <p:par>
                                <p:cTn id="181" presetID="23" presetClass="entr" presetSubtype="16" fill="hold" nodeType="withEffect">
                                  <p:stCondLst>
                                    <p:cond delay="600"/>
                                  </p:stCondLst>
                                  <p:childTnLst>
                                    <p:set>
                                      <p:cBhvr>
                                        <p:cTn id="182" dur="1" fill="hold">
                                          <p:stCondLst>
                                            <p:cond delay="0"/>
                                          </p:stCondLst>
                                        </p:cTn>
                                        <p:tgtEl>
                                          <p:spTgt spid="78"/>
                                        </p:tgtEl>
                                        <p:attrNameLst>
                                          <p:attrName>style.visibility</p:attrName>
                                        </p:attrNameLst>
                                      </p:cBhvr>
                                      <p:to>
                                        <p:strVal val="visible"/>
                                      </p:to>
                                    </p:set>
                                    <p:anim calcmode="lin" valueType="num">
                                      <p:cBhvr>
                                        <p:cTn id="183" dur="1000" fill="hold"/>
                                        <p:tgtEl>
                                          <p:spTgt spid="78"/>
                                        </p:tgtEl>
                                        <p:attrNameLst>
                                          <p:attrName>ppt_w</p:attrName>
                                        </p:attrNameLst>
                                      </p:cBhvr>
                                      <p:tavLst>
                                        <p:tav tm="0">
                                          <p:val>
                                            <p:fltVal val="0"/>
                                          </p:val>
                                        </p:tav>
                                        <p:tav tm="100000">
                                          <p:val>
                                            <p:strVal val="#ppt_w"/>
                                          </p:val>
                                        </p:tav>
                                      </p:tavLst>
                                    </p:anim>
                                    <p:anim calcmode="lin" valueType="num">
                                      <p:cBhvr>
                                        <p:cTn id="184" dur="1000" fill="hold"/>
                                        <p:tgtEl>
                                          <p:spTgt spid="78"/>
                                        </p:tgtEl>
                                        <p:attrNameLst>
                                          <p:attrName>ppt_h</p:attrName>
                                        </p:attrNameLst>
                                      </p:cBhvr>
                                      <p:tavLst>
                                        <p:tav tm="0">
                                          <p:val>
                                            <p:fltVal val="0"/>
                                          </p:val>
                                        </p:tav>
                                        <p:tav tm="100000">
                                          <p:val>
                                            <p:strVal val="#ppt_h"/>
                                          </p:val>
                                        </p:tav>
                                      </p:tavLst>
                                    </p:anim>
                                  </p:childTnLst>
                                </p:cTn>
                              </p:par>
                              <p:par>
                                <p:cTn id="185" presetID="23" presetClass="entr" presetSubtype="16" fill="hold" nodeType="withEffect">
                                  <p:stCondLst>
                                    <p:cond delay="800"/>
                                  </p:stCondLst>
                                  <p:childTnLst>
                                    <p:set>
                                      <p:cBhvr>
                                        <p:cTn id="186" dur="1" fill="hold">
                                          <p:stCondLst>
                                            <p:cond delay="0"/>
                                          </p:stCondLst>
                                        </p:cTn>
                                        <p:tgtEl>
                                          <p:spTgt spid="84"/>
                                        </p:tgtEl>
                                        <p:attrNameLst>
                                          <p:attrName>style.visibility</p:attrName>
                                        </p:attrNameLst>
                                      </p:cBhvr>
                                      <p:to>
                                        <p:strVal val="visible"/>
                                      </p:to>
                                    </p:set>
                                    <p:anim calcmode="lin" valueType="num">
                                      <p:cBhvr>
                                        <p:cTn id="187" dur="1000" fill="hold"/>
                                        <p:tgtEl>
                                          <p:spTgt spid="84"/>
                                        </p:tgtEl>
                                        <p:attrNameLst>
                                          <p:attrName>ppt_w</p:attrName>
                                        </p:attrNameLst>
                                      </p:cBhvr>
                                      <p:tavLst>
                                        <p:tav tm="0">
                                          <p:val>
                                            <p:fltVal val="0"/>
                                          </p:val>
                                        </p:tav>
                                        <p:tav tm="100000">
                                          <p:val>
                                            <p:strVal val="#ppt_w"/>
                                          </p:val>
                                        </p:tav>
                                      </p:tavLst>
                                    </p:anim>
                                    <p:anim calcmode="lin" valueType="num">
                                      <p:cBhvr>
                                        <p:cTn id="188" dur="1000" fill="hold"/>
                                        <p:tgtEl>
                                          <p:spTgt spid="84"/>
                                        </p:tgtEl>
                                        <p:attrNameLst>
                                          <p:attrName>ppt_h</p:attrName>
                                        </p:attrNameLst>
                                      </p:cBhvr>
                                      <p:tavLst>
                                        <p:tav tm="0">
                                          <p:val>
                                            <p:fltVal val="0"/>
                                          </p:val>
                                        </p:tav>
                                        <p:tav tm="100000">
                                          <p:val>
                                            <p:strVal val="#ppt_h"/>
                                          </p:val>
                                        </p:tav>
                                      </p:tavLst>
                                    </p:anim>
                                  </p:childTnLst>
                                </p:cTn>
                              </p:par>
                            </p:childTnLst>
                          </p:cTn>
                        </p:par>
                        <p:par>
                          <p:cTn id="189" fill="hold">
                            <p:stCondLst>
                              <p:cond delay="11400"/>
                            </p:stCondLst>
                            <p:childTnLst>
                              <p:par>
                                <p:cTn id="190" presetID="14" presetClass="entr" presetSubtype="10" fill="hold" grpId="0" nodeType="after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randombar(horizontal)">
                                      <p:cBhvr>
                                        <p:cTn id="192" dur="800"/>
                                        <p:tgtEl>
                                          <p:spTgt spid="13"/>
                                        </p:tgtEl>
                                      </p:cBhvr>
                                    </p:animEffect>
                                  </p:childTnLst>
                                </p:cTn>
                              </p:par>
                            </p:childTnLst>
                          </p:cTn>
                        </p:par>
                        <p:par>
                          <p:cTn id="193" fill="hold">
                            <p:stCondLst>
                              <p:cond delay="12200"/>
                            </p:stCondLst>
                            <p:childTnLst>
                              <p:par>
                                <p:cTn id="194" presetID="23" presetClass="entr" presetSubtype="272" fill="hold" nodeType="afterEffect">
                                  <p:stCondLst>
                                    <p:cond delay="0"/>
                                  </p:stCondLst>
                                  <p:childTnLst>
                                    <p:set>
                                      <p:cBhvr>
                                        <p:cTn id="195" dur="1" fill="hold">
                                          <p:stCondLst>
                                            <p:cond delay="0"/>
                                          </p:stCondLst>
                                        </p:cTn>
                                        <p:tgtEl>
                                          <p:spTgt spid="64"/>
                                        </p:tgtEl>
                                        <p:attrNameLst>
                                          <p:attrName>style.visibility</p:attrName>
                                        </p:attrNameLst>
                                      </p:cBhvr>
                                      <p:to>
                                        <p:strVal val="visible"/>
                                      </p:to>
                                    </p:set>
                                    <p:anim calcmode="lin" valueType="num">
                                      <p:cBhvr>
                                        <p:cTn id="196" dur="1000" fill="hold"/>
                                        <p:tgtEl>
                                          <p:spTgt spid="64"/>
                                        </p:tgtEl>
                                        <p:attrNameLst>
                                          <p:attrName>ppt_w</p:attrName>
                                        </p:attrNameLst>
                                      </p:cBhvr>
                                      <p:tavLst>
                                        <p:tav tm="0">
                                          <p:val>
                                            <p:strVal val="2/3*#ppt_w"/>
                                          </p:val>
                                        </p:tav>
                                        <p:tav tm="100000">
                                          <p:val>
                                            <p:strVal val="#ppt_w"/>
                                          </p:val>
                                        </p:tav>
                                      </p:tavLst>
                                    </p:anim>
                                    <p:anim calcmode="lin" valueType="num">
                                      <p:cBhvr>
                                        <p:cTn id="197" dur="1000" fill="hold"/>
                                        <p:tgtEl>
                                          <p:spTgt spid="6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animBg="1"/>
      <p:bldP spid="20" grpId="0" animBg="1"/>
      <p:bldP spid="21"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7" grpId="0" animBg="1"/>
      <p:bldP spid="71" grpId="0" animBg="1"/>
      <p:bldP spid="72" grpId="0" animBg="1"/>
      <p:bldP spid="73" grpId="0" animBg="1"/>
      <p:bldP spid="74" grpId="0" animBg="1"/>
      <p:bldP spid="75" grpId="0" animBg="1"/>
      <p:bldP spid="76" grpId="0" animBg="1"/>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078947" y="-6923"/>
            <a:ext cx="6116707" cy="6859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045547" y="2543580"/>
            <a:ext cx="2822231" cy="458529"/>
            <a:chOff x="5969725" y="1801451"/>
            <a:chExt cx="2821578" cy="458423"/>
          </a:xfrm>
        </p:grpSpPr>
        <p:sp>
          <p:nvSpPr>
            <p:cNvPr id="2" name="矩形 1"/>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矩形 32"/>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5" name="组合 4"/>
          <p:cNvGrpSpPr/>
          <p:nvPr/>
        </p:nvGrpSpPr>
        <p:grpSpPr>
          <a:xfrm>
            <a:off x="6019439" y="4350347"/>
            <a:ext cx="2822231" cy="459960"/>
            <a:chOff x="5969725" y="2398387"/>
            <a:chExt cx="2821578" cy="459854"/>
          </a:xfrm>
        </p:grpSpPr>
        <p:sp>
          <p:nvSpPr>
            <p:cNvPr id="24" name="矩形 23"/>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矩形 3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 name="文本框 5"/>
          <p:cNvSpPr txBox="1"/>
          <p:nvPr/>
        </p:nvSpPr>
        <p:spPr>
          <a:xfrm>
            <a:off x="1050107" y="4597838"/>
            <a:ext cx="4134465" cy="769441"/>
          </a:xfrm>
          <a:prstGeom prst="rect">
            <a:avLst/>
          </a:prstGeom>
          <a:noFill/>
        </p:spPr>
        <p:txBody>
          <a:bodyPr wrap="none" rtlCol="0">
            <a:spAutoFit/>
          </a:bodyPr>
          <a:lstStyle/>
          <a:p>
            <a:pPr algn="ctr"/>
            <a:r>
              <a:rPr lang="zh-CN" altLang="en-US" sz="4400" b="1" dirty="0">
                <a:solidFill>
                  <a:srgbClr val="202A36"/>
                </a:solidFill>
                <a:latin typeface="微软雅黑" panose="020B0503020204020204" pitchFamily="34" charset="-122"/>
                <a:ea typeface="微软雅黑" panose="020B0503020204020204" pitchFamily="34" charset="-122"/>
              </a:rPr>
              <a:t>研究背景及意义</a:t>
            </a:r>
          </a:p>
        </p:txBody>
      </p:sp>
      <p:sp>
        <p:nvSpPr>
          <p:cNvPr id="8" name="椭圆 7"/>
          <p:cNvSpPr/>
          <p:nvPr/>
        </p:nvSpPr>
        <p:spPr>
          <a:xfrm>
            <a:off x="1840426" y="1937795"/>
            <a:ext cx="2448839" cy="24488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p:cNvSpPr txBox="1">
            <a:spLocks/>
          </p:cNvSpPr>
          <p:nvPr/>
        </p:nvSpPr>
        <p:spPr>
          <a:xfrm>
            <a:off x="1893344" y="3652900"/>
            <a:ext cx="2376814" cy="473594"/>
          </a:xfrm>
          <a:prstGeom prst="rect">
            <a:avLst/>
          </a:prstGeom>
        </p:spPr>
        <p:txBody>
          <a:bodyPr vert="horz" lIns="91461" tIns="45731" rIns="91461" bIns="4573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2400" b="1" dirty="0">
              <a:solidFill>
                <a:srgbClr val="FCB00F"/>
              </a:solidFill>
              <a:latin typeface="微软雅黑" panose="020B0503020204020204" pitchFamily="34" charset="-122"/>
              <a:ea typeface="微软雅黑" panose="020B0503020204020204" pitchFamily="34" charset="-122"/>
            </a:endParaRPr>
          </a:p>
        </p:txBody>
      </p:sp>
      <p:sp>
        <p:nvSpPr>
          <p:cNvPr id="20" name="椭圆 19"/>
          <p:cNvSpPr/>
          <p:nvPr/>
        </p:nvSpPr>
        <p:spPr>
          <a:xfrm>
            <a:off x="1944207" y="2041575"/>
            <a:ext cx="2241280" cy="2241280"/>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543500" y="2551225"/>
            <a:ext cx="1446807" cy="2257651"/>
            <a:chOff x="6513958" y="2550201"/>
            <a:chExt cx="1446471" cy="2257127"/>
          </a:xfrm>
        </p:grpSpPr>
        <p:sp>
          <p:nvSpPr>
            <p:cNvPr id="3" name="矩形 2"/>
            <p:cNvSpPr/>
            <p:nvPr/>
          </p:nvSpPr>
          <p:spPr>
            <a:xfrm>
              <a:off x="6544985" y="2550201"/>
              <a:ext cx="1415444" cy="461558"/>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研究背景</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6513958" y="4345770"/>
              <a:ext cx="1415443" cy="461558"/>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研究意义</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sp>
        <p:nvSpPr>
          <p:cNvPr id="46" name="Freeform 28"/>
          <p:cNvSpPr>
            <a:spLocks noEditPoints="1"/>
          </p:cNvSpPr>
          <p:nvPr/>
        </p:nvSpPr>
        <p:spPr bwMode="auto">
          <a:xfrm>
            <a:off x="2459716" y="2507677"/>
            <a:ext cx="1316086" cy="988864"/>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rgbClr val="FCB00F"/>
          </a:solidFill>
          <a:ln>
            <a:noFill/>
          </a:ln>
        </p:spPr>
        <p:txBody>
          <a:bodyPr vert="horz" wrap="square" lIns="91461" tIns="45731" rIns="91461" bIns="45731" numCol="1" anchor="t" anchorCtr="0" compatLnSpc="1">
            <a:prstTxWarp prst="textNoShape">
              <a:avLst/>
            </a:prstTxWarp>
          </a:bodyPr>
          <a:lstStyle/>
          <a:p>
            <a:endParaRPr lang="zh-CN" altLang="en-US"/>
          </a:p>
        </p:txBody>
      </p:sp>
      <p:pic>
        <p:nvPicPr>
          <p:cNvPr id="32" name="图片 31">
            <a:extLst>
              <a:ext uri="{FF2B5EF4-FFF2-40B4-BE49-F238E27FC236}">
                <a16:creationId xmlns:a16="http://schemas.microsoft.com/office/drawing/2014/main" id="{9C5E868D-7F25-43CD-98B6-1D35B109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26781" y="174733"/>
            <a:ext cx="3983990" cy="905510"/>
          </a:xfrm>
          <a:prstGeom prst="rect">
            <a:avLst/>
          </a:prstGeom>
          <a:noFill/>
          <a:ln>
            <a:noFill/>
          </a:ln>
        </p:spPr>
      </p:pic>
    </p:spTree>
    <p:extLst>
      <p:ext uri="{BB962C8B-B14F-4D97-AF65-F5344CB8AC3E}">
        <p14:creationId xmlns:p14="http://schemas.microsoft.com/office/powerpoint/2010/main" val="2697626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prestig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53" presetClass="entr" presetSubtype="16" fill="hold" grpId="0" nodeType="afterEffect" nodePh="1">
                                  <p:stCondLst>
                                    <p:cond delay="0"/>
                                  </p:stCondLst>
                                  <p:endCondLst>
                                    <p:cond evt="begin" delay="0">
                                      <p:tn val="23"/>
                                    </p:cond>
                                  </p:endCondLst>
                                  <p:iterate type="lt">
                                    <p:tmPct val="0"/>
                                  </p:iterate>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4000"/>
                            </p:stCondLst>
                            <p:childTnLst>
                              <p:par>
                                <p:cTn id="37" presetID="2" presetClass="entr" presetSubtype="2"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2"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47" presetClass="entr" presetSubtype="0"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10" presetClass="entr" presetSubtype="0" fill="hold" grpId="1"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par>
                          <p:cTn id="77" fill="hold">
                            <p:stCondLst>
                              <p:cond delay="6500"/>
                            </p:stCondLst>
                            <p:childTnLst>
                              <p:par>
                                <p:cTn id="78"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9"/>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0"/>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11"/>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12"/>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13"/>
                                        </p:tgtEl>
                                        <p:attrNameLst>
                                          <p:attrName>ppt_x</p:attrName>
                                          <p:attrName>ppt_y</p:attrName>
                                        </p:attrNameLst>
                                      </p:cBhvr>
                                      <p:rCtr x="17" y="18981"/>
                                    </p:animMotion>
                                  </p:childTnLst>
                                </p:cTn>
                              </p:par>
                              <p:par>
                                <p:cTn id="88"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9" dur="2000" fill="hold"/>
                                        <p:tgtEl>
                                          <p:spTgt spid="14"/>
                                        </p:tgtEl>
                                        <p:attrNameLst>
                                          <p:attrName>ppt_x</p:attrName>
                                          <p:attrName>ppt_y</p:attrName>
                                        </p:attrNameLst>
                                      </p:cBhvr>
                                      <p:rCtr x="17" y="18981"/>
                                    </p:animMotion>
                                  </p:childTnLst>
                                </p:cTn>
                              </p:par>
                              <p:par>
                                <p:cTn id="90" presetID="1" presetClass="path" presetSubtype="0" repeatCount="3000" accel="50000" decel="50000" fill="remove" grpId="0" nodeType="withEffect">
                                  <p:stCondLst>
                                    <p:cond delay="600"/>
                                  </p:stCondLst>
                                  <p:childTnLst>
                                    <p:animMotion origin="layout" path="M -0.00091 0.00301 C 0.05883 0.00301 0.10776 0.08679 0.10776 0.19162 C 0.10776 0.29716 0.05883 0.38302 -0.00091 0.38302 C -0.06077 0.38302 -0.10919 0.29716 -0.10919 0.19162 C -0.10919 0.08679 -0.06077 0.00301 -0.00091 0.00301 Z " pathEditMode="relative" rAng="0" ptsTypes="AAAAA">
                                      <p:cBhvr>
                                        <p:cTn id="91" dur="2000" fill="hold"/>
                                        <p:tgtEl>
                                          <p:spTgt spid="15"/>
                                        </p:tgtEl>
                                        <p:attrNameLst>
                                          <p:attrName>ppt_x</p:attrName>
                                          <p:attrName>ppt_y</p:attrName>
                                        </p:attrNameLst>
                                      </p:cBhvr>
                                      <p:rCtr x="13" y="19000"/>
                                    </p:animMotion>
                                  </p:childTnLst>
                                </p:cTn>
                              </p:par>
                              <p:par>
                                <p:cTn id="92"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3" dur="2000" fill="hold"/>
                                        <p:tgtEl>
                                          <p:spTgt spid="16"/>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9" grpId="0"/>
      <p:bldP spid="20"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EF59A7-341D-A3A7-00C2-B6DDBAF70F94}"/>
              </a:ext>
            </a:extLst>
          </p:cNvPr>
          <p:cNvSpPr txBox="1"/>
          <p:nvPr/>
        </p:nvSpPr>
        <p:spPr>
          <a:xfrm>
            <a:off x="698575" y="1269554"/>
            <a:ext cx="10585176" cy="1886286"/>
          </a:xfrm>
          <a:prstGeom prst="rect">
            <a:avLst/>
          </a:prstGeom>
          <a:noFill/>
        </p:spPr>
        <p:txBody>
          <a:bodyPr wrap="square" rtlCol="0">
            <a:spAutoFit/>
          </a:bodyPr>
          <a:lstStyle/>
          <a:p>
            <a:pPr>
              <a:lnSpc>
                <a:spcPct val="150000"/>
              </a:lnSpc>
            </a:pPr>
            <a:r>
              <a:rPr lang="zh-CN" altLang="en-US" sz="2000" dirty="0"/>
              <a:t>核反应堆的物理计算离不开准确的评价数据库，而要使用评价数据库还需要对其进行研究和制作，目前国际上权威的核数据处理软件是由美国阿拉莫斯国家实验室开发的</a:t>
            </a:r>
            <a:r>
              <a:rPr lang="en-US" altLang="zh-CN" sz="2000" dirty="0"/>
              <a:t>NJOY</a:t>
            </a:r>
            <a:r>
              <a:rPr lang="zh-CN" altLang="en-US" sz="2000" dirty="0"/>
              <a:t>，但在</a:t>
            </a:r>
            <a:r>
              <a:rPr lang="en-US" altLang="zh-CN" sz="2000" dirty="0"/>
              <a:t>NJOY2016</a:t>
            </a:r>
            <a:r>
              <a:rPr lang="zh-CN" altLang="en-US" sz="2000" dirty="0"/>
              <a:t>版本开源之前，国内无法获得其使用版权，不仅影响了国内核数据的研究，也影响了加工和处理最新版本的国际通用的评价核数据库。</a:t>
            </a:r>
          </a:p>
        </p:txBody>
      </p:sp>
      <p:sp>
        <p:nvSpPr>
          <p:cNvPr id="5" name="文本框 4">
            <a:extLst>
              <a:ext uri="{FF2B5EF4-FFF2-40B4-BE49-F238E27FC236}">
                <a16:creationId xmlns:a16="http://schemas.microsoft.com/office/drawing/2014/main" id="{0DEA11F8-EDEC-B21A-5365-29AA2660B833}"/>
              </a:ext>
            </a:extLst>
          </p:cNvPr>
          <p:cNvSpPr txBox="1"/>
          <p:nvPr/>
        </p:nvSpPr>
        <p:spPr>
          <a:xfrm>
            <a:off x="698575" y="3434901"/>
            <a:ext cx="10585176" cy="1886286"/>
          </a:xfrm>
          <a:prstGeom prst="rect">
            <a:avLst/>
          </a:prstGeom>
          <a:noFill/>
        </p:spPr>
        <p:txBody>
          <a:bodyPr wrap="square" rtlCol="0">
            <a:spAutoFit/>
          </a:bodyPr>
          <a:lstStyle/>
          <a:p>
            <a:pPr>
              <a:lnSpc>
                <a:spcPct val="150000"/>
              </a:lnSpc>
            </a:pPr>
            <a:r>
              <a:rPr lang="zh-CN" altLang="en-US" sz="2000" dirty="0"/>
              <a:t>为了摆脱过度依赖国外软件的现状，国家电投集团开发了核数据库评价软件</a:t>
            </a:r>
            <a:r>
              <a:rPr lang="en-US" altLang="zh-CN" sz="2000" dirty="0"/>
              <a:t>Ruler</a:t>
            </a:r>
            <a:r>
              <a:rPr lang="zh-CN" altLang="en-US" sz="2000" dirty="0"/>
              <a:t>。为了提高软件的计算精度，在国家电投集团</a:t>
            </a:r>
            <a:r>
              <a:rPr lang="en-US" altLang="zh-CN" sz="2000" dirty="0"/>
              <a:t>《</a:t>
            </a:r>
            <a:r>
              <a:rPr lang="zh-CN" altLang="en-US" sz="2000" dirty="0"/>
              <a:t>群截面生成软件优化</a:t>
            </a:r>
            <a:r>
              <a:rPr lang="en-US" altLang="zh-CN" sz="2000" dirty="0"/>
              <a:t>》</a:t>
            </a:r>
            <a:r>
              <a:rPr lang="zh-CN" altLang="en-US" sz="2000" dirty="0"/>
              <a:t>项目的加持之下，通过对中子光子反应截面计算方法进行研究，最终完成了优化。计算方法研究的最终目的就是开发出一款具有自主产权，且具有核数据处理所需功能、计算速度更优的核能软件。</a:t>
            </a:r>
          </a:p>
        </p:txBody>
      </p:sp>
      <p:sp>
        <p:nvSpPr>
          <p:cNvPr id="6" name="文本框 5">
            <a:extLst>
              <a:ext uri="{FF2B5EF4-FFF2-40B4-BE49-F238E27FC236}">
                <a16:creationId xmlns:a16="http://schemas.microsoft.com/office/drawing/2014/main" id="{9F889128-0F0F-112D-4295-9B8C8BF4E837}"/>
              </a:ext>
            </a:extLst>
          </p:cNvPr>
          <p:cNvSpPr txBox="1"/>
          <p:nvPr/>
        </p:nvSpPr>
        <p:spPr>
          <a:xfrm>
            <a:off x="675894" y="325634"/>
            <a:ext cx="331373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研究背景</a:t>
            </a:r>
          </a:p>
        </p:txBody>
      </p:sp>
    </p:spTree>
    <p:extLst>
      <p:ext uri="{BB962C8B-B14F-4D97-AF65-F5344CB8AC3E}">
        <p14:creationId xmlns:p14="http://schemas.microsoft.com/office/powerpoint/2010/main" val="325986702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75894" y="325634"/>
            <a:ext cx="331373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1.2 </a:t>
            </a:r>
            <a:r>
              <a:rPr lang="zh-CN" altLang="en-US" sz="2800" b="1" dirty="0">
                <a:latin typeface="微软雅黑" panose="020B0503020204020204" pitchFamily="34" charset="-122"/>
                <a:ea typeface="微软雅黑" panose="020B0503020204020204" pitchFamily="34" charset="-122"/>
              </a:rPr>
              <a:t>研究意义</a:t>
            </a:r>
          </a:p>
        </p:txBody>
      </p:sp>
      <p:sp>
        <p:nvSpPr>
          <p:cNvPr id="3" name="文本框 2">
            <a:extLst>
              <a:ext uri="{FF2B5EF4-FFF2-40B4-BE49-F238E27FC236}">
                <a16:creationId xmlns:a16="http://schemas.microsoft.com/office/drawing/2014/main" id="{43DBF1B1-1A2F-EACC-AA2A-8DBAEC129FAF}"/>
              </a:ext>
            </a:extLst>
          </p:cNvPr>
          <p:cNvSpPr txBox="1"/>
          <p:nvPr/>
        </p:nvSpPr>
        <p:spPr>
          <a:xfrm>
            <a:off x="684887" y="1197546"/>
            <a:ext cx="9718058" cy="466127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t>做此计算方法研究，能够实现中子反应截面</a:t>
            </a:r>
            <a:r>
              <a:rPr lang="en-US" altLang="zh-CN" sz="2000" dirty="0"/>
              <a:t>(</a:t>
            </a:r>
            <a:r>
              <a:rPr lang="zh-CN" altLang="en-US" sz="2000" dirty="0"/>
              <a:t>总反应截面、裂变截面、辐射俘获截面、散射截面等</a:t>
            </a:r>
            <a:r>
              <a:rPr lang="en-US" altLang="zh-CN" sz="2000" dirty="0"/>
              <a:t>)</a:t>
            </a:r>
            <a:r>
              <a:rPr lang="zh-CN" altLang="en-US" sz="2000" dirty="0"/>
              <a:t>，光子反应截面</a:t>
            </a:r>
            <a:r>
              <a:rPr lang="en-US" altLang="zh-CN" sz="2000" dirty="0"/>
              <a:t>(</a:t>
            </a:r>
            <a:r>
              <a:rPr lang="zh-CN" altLang="en-US" sz="2000" dirty="0"/>
              <a:t>相干散射截面、非相干散射截面、电子对效应截面、光电效应截面</a:t>
            </a:r>
            <a:r>
              <a:rPr lang="en-US" altLang="zh-CN" sz="2000" dirty="0"/>
              <a:t>)</a:t>
            </a:r>
            <a:r>
              <a:rPr lang="zh-CN" altLang="en-US" sz="2000" dirty="0"/>
              <a:t>的计算。</a:t>
            </a:r>
            <a:endParaRPr lang="en-US" altLang="zh-CN" sz="2000" dirty="0"/>
          </a:p>
          <a:p>
            <a:pPr>
              <a:lnSpc>
                <a:spcPct val="150000"/>
              </a:lnSpc>
            </a:pPr>
            <a:endParaRPr lang="en-US" altLang="zh-CN" sz="2000" dirty="0"/>
          </a:p>
          <a:p>
            <a:pPr marL="342900" indent="-342900">
              <a:lnSpc>
                <a:spcPct val="150000"/>
              </a:lnSpc>
              <a:buFont typeface="Wingdings" panose="05000000000000000000" pitchFamily="2" charset="2"/>
              <a:buChar char="Ø"/>
            </a:pPr>
            <a:r>
              <a:rPr lang="zh-CN" altLang="en-US" sz="2000" dirty="0"/>
              <a:t>能够帮助开发具有自主知识产权的核截面评价软件系统，改变依赖国外的现象，具有重要的实践意义。</a:t>
            </a:r>
            <a:endParaRPr lang="en-US" altLang="zh-CN" sz="2000" dirty="0"/>
          </a:p>
          <a:p>
            <a:pPr marL="342900" indent="-342900">
              <a:lnSpc>
                <a:spcPct val="150000"/>
              </a:lnSpc>
              <a:buFont typeface="Wingdings" panose="05000000000000000000" pitchFamily="2" charset="2"/>
              <a:buChar char="Ø"/>
            </a:pPr>
            <a:endParaRPr lang="en-US" altLang="zh-CN" sz="2000" dirty="0"/>
          </a:p>
          <a:p>
            <a:pPr marL="342900" indent="-342900">
              <a:lnSpc>
                <a:spcPct val="150000"/>
              </a:lnSpc>
              <a:buFont typeface="Wingdings" panose="05000000000000000000" pitchFamily="2" charset="2"/>
              <a:buChar char="Ø"/>
            </a:pPr>
            <a:r>
              <a:rPr lang="zh-CN" altLang="en-US" sz="2000" dirty="0"/>
              <a:t>能够自主制作更加符合堆型需要的截面库，比如近些年来重点关注的快堆，就可以适当修正一些计算方法，制作出高能的更精细的截面，以满足实际的堆芯需要。</a:t>
            </a:r>
            <a:endParaRPr lang="en-US" altLang="zh-CN" sz="2000" dirty="0"/>
          </a:p>
          <a:p>
            <a:pPr marL="342900" indent="-342900">
              <a:lnSpc>
                <a:spcPct val="150000"/>
              </a:lnSpc>
              <a:buFont typeface="Wingdings" panose="05000000000000000000" pitchFamily="2" charset="2"/>
              <a:buChar char="Ø"/>
            </a:pPr>
            <a:endParaRPr lang="en-US" altLang="zh-CN" sz="2000" dirty="0"/>
          </a:p>
        </p:txBody>
      </p:sp>
    </p:spTree>
    <p:extLst>
      <p:ext uri="{BB962C8B-B14F-4D97-AF65-F5344CB8AC3E}">
        <p14:creationId xmlns:p14="http://schemas.microsoft.com/office/powerpoint/2010/main" val="3633081116"/>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099175" y="0"/>
            <a:ext cx="6116707" cy="6859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96500" y="4597838"/>
            <a:ext cx="2441694" cy="769441"/>
          </a:xfrm>
          <a:prstGeom prst="rect">
            <a:avLst/>
          </a:prstGeom>
          <a:noFill/>
        </p:spPr>
        <p:txBody>
          <a:bodyPr wrap="none" rtlCol="0">
            <a:spAutoFit/>
          </a:bodyPr>
          <a:lstStyle/>
          <a:p>
            <a:pPr algn="ctr"/>
            <a:r>
              <a:rPr lang="zh-CN" altLang="en-US" sz="4400" b="1" dirty="0">
                <a:solidFill>
                  <a:srgbClr val="202A36"/>
                </a:solidFill>
                <a:latin typeface="微软雅黑" panose="020B0503020204020204" pitchFamily="34" charset="-122"/>
                <a:ea typeface="微软雅黑" panose="020B0503020204020204" pitchFamily="34" charset="-122"/>
              </a:rPr>
              <a:t>研究内容</a:t>
            </a:r>
          </a:p>
        </p:txBody>
      </p:sp>
      <p:sp>
        <p:nvSpPr>
          <p:cNvPr id="8" name="椭圆 7"/>
          <p:cNvSpPr/>
          <p:nvPr/>
        </p:nvSpPr>
        <p:spPr>
          <a:xfrm>
            <a:off x="1840427" y="1937794"/>
            <a:ext cx="2448839" cy="24488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3045742" y="1801868"/>
            <a:ext cx="72017" cy="72017"/>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p:cNvSpPr txBox="1">
            <a:spLocks/>
          </p:cNvSpPr>
          <p:nvPr/>
        </p:nvSpPr>
        <p:spPr>
          <a:xfrm>
            <a:off x="1893344" y="3652900"/>
            <a:ext cx="2376814" cy="473594"/>
          </a:xfrm>
          <a:prstGeom prst="rect">
            <a:avLst/>
          </a:prstGeom>
        </p:spPr>
        <p:txBody>
          <a:bodyPr vert="horz" lIns="91461" tIns="45731" rIns="91461" bIns="4573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2400" b="1" dirty="0">
              <a:solidFill>
                <a:srgbClr val="FCB00F"/>
              </a:solidFill>
              <a:latin typeface="微软雅黑" panose="020B0503020204020204" pitchFamily="34" charset="-122"/>
              <a:ea typeface="微软雅黑" panose="020B0503020204020204" pitchFamily="34" charset="-122"/>
            </a:endParaRPr>
          </a:p>
        </p:txBody>
      </p:sp>
      <p:sp>
        <p:nvSpPr>
          <p:cNvPr id="20" name="椭圆 19"/>
          <p:cNvSpPr/>
          <p:nvPr/>
        </p:nvSpPr>
        <p:spPr>
          <a:xfrm>
            <a:off x="1944207" y="2041575"/>
            <a:ext cx="2241280" cy="2241280"/>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9C5E868D-7F25-43CD-98B6-1D35B109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26781" y="174733"/>
            <a:ext cx="3983990" cy="905510"/>
          </a:xfrm>
          <a:prstGeom prst="rect">
            <a:avLst/>
          </a:prstGeom>
          <a:noFill/>
          <a:ln>
            <a:noFill/>
          </a:ln>
        </p:spPr>
      </p:pic>
      <p:sp>
        <p:nvSpPr>
          <p:cNvPr id="21" name="Freeform 12">
            <a:extLst>
              <a:ext uri="{FF2B5EF4-FFF2-40B4-BE49-F238E27FC236}">
                <a16:creationId xmlns:a16="http://schemas.microsoft.com/office/drawing/2014/main" id="{B130A0DC-8624-0903-4AD5-FA7B5B1EFA1B}"/>
              </a:ext>
            </a:extLst>
          </p:cNvPr>
          <p:cNvSpPr>
            <a:spLocks noEditPoints="1"/>
          </p:cNvSpPr>
          <p:nvPr/>
        </p:nvSpPr>
        <p:spPr bwMode="auto">
          <a:xfrm>
            <a:off x="2537938" y="2608623"/>
            <a:ext cx="1015607" cy="1085493"/>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FCB00F"/>
          </a:solidFill>
          <a:ln>
            <a:noFill/>
          </a:ln>
        </p:spPr>
        <p:txBody>
          <a:bodyPr vert="horz" wrap="square" lIns="91461" tIns="45731" rIns="91461" bIns="45731"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EE7B2A71-3ED2-2F5F-7959-D207FE7ADF51}"/>
              </a:ext>
            </a:extLst>
          </p:cNvPr>
          <p:cNvGrpSpPr/>
          <p:nvPr/>
        </p:nvGrpSpPr>
        <p:grpSpPr>
          <a:xfrm>
            <a:off x="6046940" y="3043984"/>
            <a:ext cx="3547372" cy="458529"/>
            <a:chOff x="5969724" y="1801451"/>
            <a:chExt cx="2821579" cy="458423"/>
          </a:xfrm>
        </p:grpSpPr>
        <p:sp>
          <p:nvSpPr>
            <p:cNvPr id="34" name="矩形 33">
              <a:extLst>
                <a:ext uri="{FF2B5EF4-FFF2-40B4-BE49-F238E27FC236}">
                  <a16:creationId xmlns:a16="http://schemas.microsoft.com/office/drawing/2014/main" id="{9391B5C1-A528-698B-DC89-48BB75A84243}"/>
                </a:ext>
              </a:extLst>
            </p:cNvPr>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矩形 35">
              <a:extLst>
                <a:ext uri="{FF2B5EF4-FFF2-40B4-BE49-F238E27FC236}">
                  <a16:creationId xmlns:a16="http://schemas.microsoft.com/office/drawing/2014/main" id="{A3D160ED-F104-ADA2-1C6D-847598682FF9}"/>
                </a:ext>
              </a:extLst>
            </p:cNvPr>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1" name="矩形 40">
            <a:extLst>
              <a:ext uri="{FF2B5EF4-FFF2-40B4-BE49-F238E27FC236}">
                <a16:creationId xmlns:a16="http://schemas.microsoft.com/office/drawing/2014/main" id="{EDA1CB61-0893-6847-09A3-F05DE310533F}"/>
              </a:ext>
            </a:extLst>
          </p:cNvPr>
          <p:cNvSpPr/>
          <p:nvPr/>
        </p:nvSpPr>
        <p:spPr>
          <a:xfrm>
            <a:off x="6215042" y="3004641"/>
            <a:ext cx="3370033" cy="46166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中子反应截面计算方法</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524CDC2D-AABB-0072-0486-B77E56FFECF2}"/>
              </a:ext>
            </a:extLst>
          </p:cNvPr>
          <p:cNvGrpSpPr/>
          <p:nvPr/>
        </p:nvGrpSpPr>
        <p:grpSpPr>
          <a:xfrm>
            <a:off x="6062342" y="4402397"/>
            <a:ext cx="3543523" cy="458529"/>
            <a:chOff x="5969725" y="1801451"/>
            <a:chExt cx="2821578" cy="458423"/>
          </a:xfrm>
        </p:grpSpPr>
        <p:sp>
          <p:nvSpPr>
            <p:cNvPr id="45" name="矩形 44">
              <a:extLst>
                <a:ext uri="{FF2B5EF4-FFF2-40B4-BE49-F238E27FC236}">
                  <a16:creationId xmlns:a16="http://schemas.microsoft.com/office/drawing/2014/main" id="{75C9F91F-8CF7-4A48-6C97-FCA6C57A914D}"/>
                </a:ext>
              </a:extLst>
            </p:cNvPr>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a:extLst>
                <a:ext uri="{FF2B5EF4-FFF2-40B4-BE49-F238E27FC236}">
                  <a16:creationId xmlns:a16="http://schemas.microsoft.com/office/drawing/2014/main" id="{31404D3D-284F-9947-62F3-90CF4223873C}"/>
                </a:ext>
              </a:extLst>
            </p:cNvPr>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7" name="矩形 46">
            <a:extLst>
              <a:ext uri="{FF2B5EF4-FFF2-40B4-BE49-F238E27FC236}">
                <a16:creationId xmlns:a16="http://schemas.microsoft.com/office/drawing/2014/main" id="{E28E4A31-3147-5889-BC94-CA780771803C}"/>
              </a:ext>
            </a:extLst>
          </p:cNvPr>
          <p:cNvSpPr/>
          <p:nvPr/>
        </p:nvSpPr>
        <p:spPr>
          <a:xfrm>
            <a:off x="6226597" y="4389518"/>
            <a:ext cx="3543521" cy="46166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光子反应截面计算方法</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8EC261E5-D785-4FB4-488B-B1E1603770EA}"/>
              </a:ext>
            </a:extLst>
          </p:cNvPr>
          <p:cNvGrpSpPr/>
          <p:nvPr/>
        </p:nvGrpSpPr>
        <p:grpSpPr>
          <a:xfrm>
            <a:off x="6037703" y="1644620"/>
            <a:ext cx="3547372" cy="458529"/>
            <a:chOff x="5969724" y="1801451"/>
            <a:chExt cx="2821579" cy="458423"/>
          </a:xfrm>
        </p:grpSpPr>
        <p:sp>
          <p:nvSpPr>
            <p:cNvPr id="30" name="矩形 29">
              <a:extLst>
                <a:ext uri="{FF2B5EF4-FFF2-40B4-BE49-F238E27FC236}">
                  <a16:creationId xmlns:a16="http://schemas.microsoft.com/office/drawing/2014/main" id="{D1567EA7-5D11-AFD1-A055-32358C4B4AA0}"/>
                </a:ext>
              </a:extLst>
            </p:cNvPr>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a:extLst>
                <a:ext uri="{FF2B5EF4-FFF2-40B4-BE49-F238E27FC236}">
                  <a16:creationId xmlns:a16="http://schemas.microsoft.com/office/drawing/2014/main" id="{BA74D5E4-3487-95B7-4004-C6C001630F8E}"/>
                </a:ext>
              </a:extLst>
            </p:cNvPr>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8" name="矩形 37">
            <a:extLst>
              <a:ext uri="{FF2B5EF4-FFF2-40B4-BE49-F238E27FC236}">
                <a16:creationId xmlns:a16="http://schemas.microsoft.com/office/drawing/2014/main" id="{3FCE4D9E-D4B1-75E2-3038-28647455674A}"/>
              </a:ext>
            </a:extLst>
          </p:cNvPr>
          <p:cNvSpPr/>
          <p:nvPr/>
        </p:nvSpPr>
        <p:spPr>
          <a:xfrm>
            <a:off x="6191098" y="1634877"/>
            <a:ext cx="2785577" cy="46166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计算流程</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847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prestig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500"/>
                            </p:stCondLst>
                            <p:childTnLst>
                              <p:par>
                                <p:cTn id="17" presetID="53" presetClass="entr" presetSubtype="16" fill="hold" grpId="0" nodeType="afterEffect" nodePh="1">
                                  <p:stCondLst>
                                    <p:cond delay="0"/>
                                  </p:stCondLst>
                                  <p:endCondLst>
                                    <p:cond evt="begin" delay="0">
                                      <p:tn val="17"/>
                                    </p:cond>
                                  </p:endCondLst>
                                  <p:iterate type="lt">
                                    <p:tmPct val="0"/>
                                  </p:iterate>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500"/>
                                        <p:tgtEl>
                                          <p:spTgt spid="43"/>
                                        </p:tgtEl>
                                      </p:cBhvr>
                                    </p:animEffect>
                                  </p:childTnLst>
                                </p:cTn>
                              </p:par>
                            </p:childTnLst>
                          </p:cTn>
                        </p:par>
                        <p:par>
                          <p:cTn id="30" fill="hold">
                            <p:stCondLst>
                              <p:cond delay="3000"/>
                            </p:stCondLst>
                            <p:childTnLst>
                              <p:par>
                                <p:cTn id="31" presetID="10" presetClass="entr" presetSubtype="0" fill="hold" grpId="1"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par>
                          <p:cTn id="61" fill="hold">
                            <p:stCondLst>
                              <p:cond delay="3500"/>
                            </p:stCondLst>
                            <p:childTnLst>
                              <p:par>
                                <p:cTn id="62"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3" dur="2000" fill="hold"/>
                                        <p:tgtEl>
                                          <p:spTgt spid="9"/>
                                        </p:tgtEl>
                                        <p:attrNameLst>
                                          <p:attrName>ppt_x</p:attrName>
                                          <p:attrName>ppt_y</p:attrName>
                                        </p:attrNameLst>
                                      </p:cBhvr>
                                      <p:rCtr x="17" y="18981"/>
                                    </p:animMotion>
                                  </p:childTnLst>
                                </p:cTn>
                              </p:par>
                              <p:par>
                                <p:cTn id="64"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5" dur="2000" fill="hold"/>
                                        <p:tgtEl>
                                          <p:spTgt spid="10"/>
                                        </p:tgtEl>
                                        <p:attrNameLst>
                                          <p:attrName>ppt_x</p:attrName>
                                          <p:attrName>ppt_y</p:attrName>
                                        </p:attrNameLst>
                                      </p:cBhvr>
                                      <p:rCtr x="17" y="18981"/>
                                    </p:animMotion>
                                  </p:childTnLst>
                                </p:cTn>
                              </p:par>
                              <p:par>
                                <p:cTn id="66"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7" dur="2000" fill="hold"/>
                                        <p:tgtEl>
                                          <p:spTgt spid="11"/>
                                        </p:tgtEl>
                                        <p:attrNameLst>
                                          <p:attrName>ppt_x</p:attrName>
                                          <p:attrName>ppt_y</p:attrName>
                                        </p:attrNameLst>
                                      </p:cBhvr>
                                      <p:rCtr x="17" y="18981"/>
                                    </p:animMotion>
                                  </p:childTnLst>
                                </p:cTn>
                              </p:par>
                              <p:par>
                                <p:cTn id="68"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9" dur="2000" fill="hold"/>
                                        <p:tgtEl>
                                          <p:spTgt spid="12"/>
                                        </p:tgtEl>
                                        <p:attrNameLst>
                                          <p:attrName>ppt_x</p:attrName>
                                          <p:attrName>ppt_y</p:attrName>
                                        </p:attrNameLst>
                                      </p:cBhvr>
                                      <p:rCtr x="17" y="18981"/>
                                    </p:animMotion>
                                  </p:childTnLst>
                                </p:cTn>
                              </p:par>
                              <p:par>
                                <p:cTn id="70"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1" dur="2000" fill="hold"/>
                                        <p:tgtEl>
                                          <p:spTgt spid="13"/>
                                        </p:tgtEl>
                                        <p:attrNameLst>
                                          <p:attrName>ppt_x</p:attrName>
                                          <p:attrName>ppt_y</p:attrName>
                                        </p:attrNameLst>
                                      </p:cBhvr>
                                      <p:rCtr x="17" y="18981"/>
                                    </p:animMotion>
                                  </p:childTnLst>
                                </p:cTn>
                              </p:par>
                              <p:par>
                                <p:cTn id="72"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3" dur="2000" fill="hold"/>
                                        <p:tgtEl>
                                          <p:spTgt spid="14"/>
                                        </p:tgtEl>
                                        <p:attrNameLst>
                                          <p:attrName>ppt_x</p:attrName>
                                          <p:attrName>ppt_y</p:attrName>
                                        </p:attrNameLst>
                                      </p:cBhvr>
                                      <p:rCtr x="17" y="18981"/>
                                    </p:animMotion>
                                  </p:childTnLst>
                                </p:cTn>
                              </p:par>
                              <p:par>
                                <p:cTn id="74"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5" dur="2000" fill="hold"/>
                                        <p:tgtEl>
                                          <p:spTgt spid="15"/>
                                        </p:tgtEl>
                                        <p:attrNameLst>
                                          <p:attrName>ppt_x</p:attrName>
                                          <p:attrName>ppt_y</p:attrName>
                                        </p:attrNameLst>
                                      </p:cBhvr>
                                      <p:rCtr x="17" y="18981"/>
                                    </p:animMotion>
                                  </p:childTnLst>
                                </p:cTn>
                              </p:par>
                              <p:par>
                                <p:cTn id="76"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16"/>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17"/>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8"/>
                                        </p:tgtEl>
                                        <p:attrNameLst>
                                          <p:attrName>ppt_x</p:attrName>
                                          <p:attrName>ppt_y</p:attrName>
                                        </p:attrNameLst>
                                      </p:cBhvr>
                                      <p:rCtr x="17" y="18981"/>
                                    </p:animMotion>
                                  </p:childTnLst>
                                </p:cTn>
                              </p:par>
                            </p:childTnLst>
                          </p:cTn>
                        </p:par>
                        <p:par>
                          <p:cTn id="82" fill="hold">
                            <p:stCondLst>
                              <p:cond delay="104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childTnLst>
                          </p:cTn>
                        </p:par>
                        <p:par>
                          <p:cTn id="88" fill="hold">
                            <p:stCondLst>
                              <p:cond delay="11400"/>
                            </p:stCondLst>
                            <p:childTnLst>
                              <p:par>
                                <p:cTn id="89" presetID="2" presetClass="entr" presetSubtype="2"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1+#ppt_w/2"/>
                                          </p:val>
                                        </p:tav>
                                        <p:tav tm="100000">
                                          <p:val>
                                            <p:strVal val="#ppt_x"/>
                                          </p:val>
                                        </p:tav>
                                      </p:tavLst>
                                    </p:anim>
                                    <p:anim calcmode="lin" valueType="num">
                                      <p:cBhvr additive="base">
                                        <p:cTn id="92" dur="500" fill="hold"/>
                                        <p:tgtEl>
                                          <p:spTgt spid="31"/>
                                        </p:tgtEl>
                                        <p:attrNameLst>
                                          <p:attrName>ppt_y</p:attrName>
                                        </p:attrNameLst>
                                      </p:cBhvr>
                                      <p:tavLst>
                                        <p:tav tm="0">
                                          <p:val>
                                            <p:strVal val="#ppt_y"/>
                                          </p:val>
                                        </p:tav>
                                        <p:tav tm="100000">
                                          <p:val>
                                            <p:strVal val="#ppt_y"/>
                                          </p:val>
                                        </p:tav>
                                      </p:tavLst>
                                    </p:anim>
                                  </p:childTnLst>
                                </p:cTn>
                              </p:par>
                            </p:childTnLst>
                          </p:cTn>
                        </p:par>
                        <p:par>
                          <p:cTn id="93" fill="hold">
                            <p:stCondLst>
                              <p:cond delay="11900"/>
                            </p:stCondLst>
                            <p:childTnLst>
                              <p:par>
                                <p:cTn id="94" presetID="2" presetClass="entr" presetSubtype="2" fill="hold" nodeType="afterEffect">
                                  <p:stCondLst>
                                    <p:cond delay="0"/>
                                  </p:stCondLst>
                                  <p:childTnLst>
                                    <p:set>
                                      <p:cBhvr>
                                        <p:cTn id="95" dur="1" fill="hold">
                                          <p:stCondLst>
                                            <p:cond delay="0"/>
                                          </p:stCondLst>
                                        </p:cTn>
                                        <p:tgtEl>
                                          <p:spTgt spid="44"/>
                                        </p:tgtEl>
                                        <p:attrNameLst>
                                          <p:attrName>style.visibility</p:attrName>
                                        </p:attrNameLst>
                                      </p:cBhvr>
                                      <p:to>
                                        <p:strVal val="visible"/>
                                      </p:to>
                                    </p:set>
                                    <p:anim calcmode="lin" valueType="num">
                                      <p:cBhvr additive="base">
                                        <p:cTn id="96" dur="500" fill="hold"/>
                                        <p:tgtEl>
                                          <p:spTgt spid="44"/>
                                        </p:tgtEl>
                                        <p:attrNameLst>
                                          <p:attrName>ppt_x</p:attrName>
                                        </p:attrNameLst>
                                      </p:cBhvr>
                                      <p:tavLst>
                                        <p:tav tm="0">
                                          <p:val>
                                            <p:strVal val="1+#ppt_w/2"/>
                                          </p:val>
                                        </p:tav>
                                        <p:tav tm="100000">
                                          <p:val>
                                            <p:strVal val="#ppt_x"/>
                                          </p:val>
                                        </p:tav>
                                      </p:tavLst>
                                    </p:anim>
                                    <p:anim calcmode="lin" valueType="num">
                                      <p:cBhvr additive="base">
                                        <p:cTn id="97" dur="500" fill="hold"/>
                                        <p:tgtEl>
                                          <p:spTgt spid="44"/>
                                        </p:tgtEl>
                                        <p:attrNameLst>
                                          <p:attrName>ppt_y</p:attrName>
                                        </p:attrNameLst>
                                      </p:cBhvr>
                                      <p:tavLst>
                                        <p:tav tm="0">
                                          <p:val>
                                            <p:strVal val="#ppt_y"/>
                                          </p:val>
                                        </p:tav>
                                        <p:tav tm="100000">
                                          <p:val>
                                            <p:strVal val="#ppt_y"/>
                                          </p:val>
                                        </p:tav>
                                      </p:tavLst>
                                    </p:anim>
                                  </p:childTnLst>
                                </p:cTn>
                              </p:par>
                            </p:childTnLst>
                          </p:cTn>
                        </p:par>
                        <p:par>
                          <p:cTn id="98" fill="hold">
                            <p:stCondLst>
                              <p:cond delay="12400"/>
                            </p:stCondLst>
                            <p:childTnLst>
                              <p:par>
                                <p:cTn id="99" presetID="2" presetClass="entr" presetSubtype="2"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additive="base">
                                        <p:cTn id="101" dur="500" fill="hold"/>
                                        <p:tgtEl>
                                          <p:spTgt spid="5"/>
                                        </p:tgtEl>
                                        <p:attrNameLst>
                                          <p:attrName>ppt_x</p:attrName>
                                        </p:attrNameLst>
                                      </p:cBhvr>
                                      <p:tavLst>
                                        <p:tav tm="0">
                                          <p:val>
                                            <p:strVal val="1+#ppt_w/2"/>
                                          </p:val>
                                        </p:tav>
                                        <p:tav tm="100000">
                                          <p:val>
                                            <p:strVal val="#ppt_x"/>
                                          </p:val>
                                        </p:tav>
                                      </p:tavLst>
                                    </p:anim>
                                    <p:anim calcmode="lin" valueType="num">
                                      <p:cBhvr additive="base">
                                        <p:cTn id="10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EF59A7-341D-A3A7-00C2-B6DDBAF70F94}"/>
              </a:ext>
            </a:extLst>
          </p:cNvPr>
          <p:cNvSpPr txBox="1"/>
          <p:nvPr/>
        </p:nvSpPr>
        <p:spPr>
          <a:xfrm>
            <a:off x="679501" y="3829652"/>
            <a:ext cx="3132434" cy="2347950"/>
          </a:xfrm>
          <a:prstGeom prst="rect">
            <a:avLst/>
          </a:prstGeom>
          <a:noFill/>
        </p:spPr>
        <p:txBody>
          <a:bodyPr wrap="square" rtlCol="0">
            <a:spAutoFit/>
          </a:bodyPr>
          <a:lstStyle/>
          <a:p>
            <a:pPr>
              <a:lnSpc>
                <a:spcPct val="150000"/>
              </a:lnSpc>
            </a:pPr>
            <a:r>
              <a:rPr lang="zh-CN" altLang="en-US" sz="2000" dirty="0"/>
              <a:t>评价数据库是反应堆计算的基础，其数据类型包括中子截面数据、裂变产额数据、衰变数据、光子反应数据等。例如</a:t>
            </a:r>
            <a:r>
              <a:rPr lang="en-US" altLang="zh-CN" sz="2000" dirty="0"/>
              <a:t>ENDF</a:t>
            </a:r>
            <a:r>
              <a:rPr lang="zh-CN" altLang="en-US" sz="2000" dirty="0"/>
              <a:t>库等。</a:t>
            </a:r>
          </a:p>
        </p:txBody>
      </p:sp>
      <p:sp>
        <p:nvSpPr>
          <p:cNvPr id="6" name="文本框 5">
            <a:extLst>
              <a:ext uri="{FF2B5EF4-FFF2-40B4-BE49-F238E27FC236}">
                <a16:creationId xmlns:a16="http://schemas.microsoft.com/office/drawing/2014/main" id="{9F889128-0F0F-112D-4295-9B8C8BF4E837}"/>
              </a:ext>
            </a:extLst>
          </p:cNvPr>
          <p:cNvSpPr txBox="1"/>
          <p:nvPr/>
        </p:nvSpPr>
        <p:spPr>
          <a:xfrm>
            <a:off x="677030" y="333450"/>
            <a:ext cx="331373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计算流程</a:t>
            </a:r>
          </a:p>
        </p:txBody>
      </p:sp>
      <p:sp>
        <p:nvSpPr>
          <p:cNvPr id="5" name="矩形 4">
            <a:extLst>
              <a:ext uri="{FF2B5EF4-FFF2-40B4-BE49-F238E27FC236}">
                <a16:creationId xmlns:a16="http://schemas.microsoft.com/office/drawing/2014/main" id="{05821E2E-478D-37CA-C4E7-0E74B5EBC262}"/>
              </a:ext>
            </a:extLst>
          </p:cNvPr>
          <p:cNvSpPr/>
          <p:nvPr/>
        </p:nvSpPr>
        <p:spPr>
          <a:xfrm>
            <a:off x="976995" y="1491999"/>
            <a:ext cx="2304256" cy="1152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评价数据库</a:t>
            </a:r>
          </a:p>
        </p:txBody>
      </p:sp>
      <p:sp>
        <p:nvSpPr>
          <p:cNvPr id="8" name="箭头: 右 7">
            <a:extLst>
              <a:ext uri="{FF2B5EF4-FFF2-40B4-BE49-F238E27FC236}">
                <a16:creationId xmlns:a16="http://schemas.microsoft.com/office/drawing/2014/main" id="{D07E9D5D-23B5-DC31-486A-CD266FC21D02}"/>
              </a:ext>
            </a:extLst>
          </p:cNvPr>
          <p:cNvSpPr/>
          <p:nvPr/>
        </p:nvSpPr>
        <p:spPr>
          <a:xfrm>
            <a:off x="3281250" y="1868582"/>
            <a:ext cx="4396199"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4930E96-CC78-D3A3-DE20-401D8743D108}"/>
              </a:ext>
            </a:extLst>
          </p:cNvPr>
          <p:cNvSpPr/>
          <p:nvPr/>
        </p:nvSpPr>
        <p:spPr>
          <a:xfrm>
            <a:off x="7686776" y="1498024"/>
            <a:ext cx="2804887" cy="12241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工作数据库</a:t>
            </a:r>
          </a:p>
        </p:txBody>
      </p:sp>
      <p:sp>
        <p:nvSpPr>
          <p:cNvPr id="10" name="矩形 9">
            <a:extLst>
              <a:ext uri="{FF2B5EF4-FFF2-40B4-BE49-F238E27FC236}">
                <a16:creationId xmlns:a16="http://schemas.microsoft.com/office/drawing/2014/main" id="{7B3CEF5A-973B-8EFC-1E66-3E8F08DE90D0}"/>
              </a:ext>
            </a:extLst>
          </p:cNvPr>
          <p:cNvSpPr/>
          <p:nvPr/>
        </p:nvSpPr>
        <p:spPr>
          <a:xfrm>
            <a:off x="4217707" y="2766970"/>
            <a:ext cx="2448272" cy="7099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数据库处理软件</a:t>
            </a:r>
          </a:p>
        </p:txBody>
      </p:sp>
      <p:sp>
        <p:nvSpPr>
          <p:cNvPr id="3" name="箭头: 上 2">
            <a:extLst>
              <a:ext uri="{FF2B5EF4-FFF2-40B4-BE49-F238E27FC236}">
                <a16:creationId xmlns:a16="http://schemas.microsoft.com/office/drawing/2014/main" id="{1AFD14BC-5953-0B62-8962-91E46455B6CC}"/>
              </a:ext>
            </a:extLst>
          </p:cNvPr>
          <p:cNvSpPr/>
          <p:nvPr/>
        </p:nvSpPr>
        <p:spPr>
          <a:xfrm>
            <a:off x="5215452" y="2175105"/>
            <a:ext cx="288032" cy="550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DC561AD-0848-7845-120E-D45C82A467B9}"/>
              </a:ext>
            </a:extLst>
          </p:cNvPr>
          <p:cNvSpPr txBox="1"/>
          <p:nvPr/>
        </p:nvSpPr>
        <p:spPr>
          <a:xfrm>
            <a:off x="4217707" y="3829652"/>
            <a:ext cx="2817572" cy="1424621"/>
          </a:xfrm>
          <a:prstGeom prst="rect">
            <a:avLst/>
          </a:prstGeom>
          <a:noFill/>
        </p:spPr>
        <p:txBody>
          <a:bodyPr wrap="square" rtlCol="0">
            <a:spAutoFit/>
          </a:bodyPr>
          <a:lstStyle/>
          <a:p>
            <a:pPr>
              <a:lnSpc>
                <a:spcPct val="150000"/>
              </a:lnSpc>
            </a:pPr>
            <a:r>
              <a:rPr lang="zh-CN" altLang="en-US" sz="2000" dirty="0"/>
              <a:t>数据库处理软件例如</a:t>
            </a:r>
            <a:r>
              <a:rPr lang="en-US" altLang="zh-CN" sz="2000" dirty="0"/>
              <a:t>NJOY</a:t>
            </a:r>
            <a:r>
              <a:rPr lang="zh-CN" altLang="en-US" sz="2000" dirty="0"/>
              <a:t>。将评价库处理为能直接使用的工作库。</a:t>
            </a:r>
          </a:p>
        </p:txBody>
      </p:sp>
      <p:sp>
        <p:nvSpPr>
          <p:cNvPr id="7" name="文本框 6">
            <a:extLst>
              <a:ext uri="{FF2B5EF4-FFF2-40B4-BE49-F238E27FC236}">
                <a16:creationId xmlns:a16="http://schemas.microsoft.com/office/drawing/2014/main" id="{158458A3-798C-D20F-E002-EC8089BABF62}"/>
              </a:ext>
            </a:extLst>
          </p:cNvPr>
          <p:cNvSpPr txBox="1"/>
          <p:nvPr/>
        </p:nvSpPr>
        <p:spPr>
          <a:xfrm>
            <a:off x="7670625" y="3829652"/>
            <a:ext cx="3318269" cy="1424621"/>
          </a:xfrm>
          <a:prstGeom prst="rect">
            <a:avLst/>
          </a:prstGeom>
          <a:noFill/>
        </p:spPr>
        <p:txBody>
          <a:bodyPr wrap="square" rtlCol="0">
            <a:spAutoFit/>
          </a:bodyPr>
          <a:lstStyle/>
          <a:p>
            <a:pPr>
              <a:lnSpc>
                <a:spcPct val="150000"/>
              </a:lnSpc>
            </a:pPr>
            <a:r>
              <a:rPr lang="zh-CN" altLang="en-US" sz="2000" dirty="0"/>
              <a:t>工作数据库是直接能被计算软件使用的数据库，例如供</a:t>
            </a:r>
            <a:r>
              <a:rPr lang="en-US" altLang="zh-CN" sz="2000" dirty="0"/>
              <a:t>MCNP</a:t>
            </a:r>
            <a:r>
              <a:rPr lang="zh-CN" altLang="en-US" sz="2000" dirty="0"/>
              <a:t>使用的</a:t>
            </a:r>
            <a:r>
              <a:rPr lang="en-US" altLang="zh-CN" sz="2000" dirty="0"/>
              <a:t>ACE</a:t>
            </a:r>
            <a:r>
              <a:rPr lang="zh-CN" altLang="en-US" sz="2000" dirty="0"/>
              <a:t>截面库等。</a:t>
            </a:r>
          </a:p>
        </p:txBody>
      </p:sp>
    </p:spTree>
    <p:extLst>
      <p:ext uri="{BB962C8B-B14F-4D97-AF65-F5344CB8AC3E}">
        <p14:creationId xmlns:p14="http://schemas.microsoft.com/office/powerpoint/2010/main" val="211399461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626567" y="316380"/>
            <a:ext cx="331373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就算流程</a:t>
            </a:r>
          </a:p>
        </p:txBody>
      </p:sp>
      <p:pic>
        <p:nvPicPr>
          <p:cNvPr id="8" name="图片 7">
            <a:extLst>
              <a:ext uri="{FF2B5EF4-FFF2-40B4-BE49-F238E27FC236}">
                <a16:creationId xmlns:a16="http://schemas.microsoft.com/office/drawing/2014/main" id="{BDD40A59-B5D8-DF0B-7702-D519C223C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21" y="1534321"/>
            <a:ext cx="9073008" cy="4850790"/>
          </a:xfrm>
          <a:prstGeom prst="rect">
            <a:avLst/>
          </a:prstGeom>
        </p:spPr>
      </p:pic>
      <p:sp>
        <p:nvSpPr>
          <p:cNvPr id="9" name="文本框 8">
            <a:extLst>
              <a:ext uri="{FF2B5EF4-FFF2-40B4-BE49-F238E27FC236}">
                <a16:creationId xmlns:a16="http://schemas.microsoft.com/office/drawing/2014/main" id="{020DC53D-9D20-FC5A-0FEF-0FE02F0E2A9C}"/>
              </a:ext>
            </a:extLst>
          </p:cNvPr>
          <p:cNvSpPr txBox="1"/>
          <p:nvPr/>
        </p:nvSpPr>
        <p:spPr>
          <a:xfrm>
            <a:off x="626567" y="981522"/>
            <a:ext cx="7704856" cy="400110"/>
          </a:xfrm>
          <a:prstGeom prst="rect">
            <a:avLst/>
          </a:prstGeom>
          <a:noFill/>
        </p:spPr>
        <p:txBody>
          <a:bodyPr wrap="square" rtlCol="0">
            <a:spAutoFit/>
          </a:bodyPr>
          <a:lstStyle/>
          <a:p>
            <a:r>
              <a:rPr lang="zh-CN" altLang="en-US" sz="2000" dirty="0"/>
              <a:t>评价库制作的一般流程如下：</a:t>
            </a:r>
          </a:p>
        </p:txBody>
      </p:sp>
    </p:spTree>
    <p:extLst>
      <p:ext uri="{BB962C8B-B14F-4D97-AF65-F5344CB8AC3E}">
        <p14:creationId xmlns:p14="http://schemas.microsoft.com/office/powerpoint/2010/main" val="325073503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889128-0F0F-112D-4295-9B8C8BF4E837}"/>
              </a:ext>
            </a:extLst>
          </p:cNvPr>
          <p:cNvSpPr txBox="1"/>
          <p:nvPr/>
        </p:nvSpPr>
        <p:spPr>
          <a:xfrm>
            <a:off x="424446" y="193676"/>
            <a:ext cx="3816424"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中子反应截面计算</a:t>
            </a:r>
          </a:p>
        </p:txBody>
      </p:sp>
      <p:sp>
        <p:nvSpPr>
          <p:cNvPr id="4" name="文本框 3">
            <a:extLst>
              <a:ext uri="{FF2B5EF4-FFF2-40B4-BE49-F238E27FC236}">
                <a16:creationId xmlns:a16="http://schemas.microsoft.com/office/drawing/2014/main" id="{A5226A67-E4B7-E5EC-B0B0-E82DDB39E114}"/>
              </a:ext>
            </a:extLst>
          </p:cNvPr>
          <p:cNvSpPr txBox="1"/>
          <p:nvPr/>
        </p:nvSpPr>
        <p:spPr>
          <a:xfrm>
            <a:off x="457797" y="1197546"/>
            <a:ext cx="10369152" cy="3737946"/>
          </a:xfrm>
          <a:prstGeom prst="rect">
            <a:avLst/>
          </a:prstGeom>
          <a:noFill/>
        </p:spPr>
        <p:txBody>
          <a:bodyPr wrap="square" rtlCol="0">
            <a:spAutoFit/>
          </a:bodyPr>
          <a:lstStyle/>
          <a:p>
            <a:pPr>
              <a:lnSpc>
                <a:spcPct val="150000"/>
              </a:lnSpc>
            </a:pPr>
            <a:r>
              <a:rPr lang="zh-CN" altLang="en-US" sz="2000" dirty="0"/>
              <a:t>如计算流程所示：一般中子截面需要经过共振截面重造、多普勒温度展宽处理、不可分辨共振自屏处理、热散射处理、多群常数计算这一处理过程。</a:t>
            </a:r>
            <a:endParaRPr lang="en-US" altLang="zh-CN" sz="2000" dirty="0"/>
          </a:p>
          <a:p>
            <a:pPr>
              <a:lnSpc>
                <a:spcPct val="150000"/>
              </a:lnSpc>
            </a:pPr>
            <a:endParaRPr lang="en-US" altLang="zh-CN" sz="2000" dirty="0"/>
          </a:p>
          <a:p>
            <a:pPr>
              <a:lnSpc>
                <a:spcPct val="150000"/>
              </a:lnSpc>
            </a:pPr>
            <a:r>
              <a:rPr lang="zh-CN" altLang="en-US" sz="2000" dirty="0"/>
              <a:t>其中共振截面重造是所有步骤的起始点，因为它将数据库的数据</a:t>
            </a:r>
            <a:r>
              <a:rPr lang="en-US" altLang="zh-CN" sz="2000" dirty="0"/>
              <a:t>(</a:t>
            </a:r>
            <a:r>
              <a:rPr lang="zh-CN" altLang="en-US" sz="2000" dirty="0"/>
              <a:t>能量点少；参数形式）处理为线性插值形式的能量点和截面形式的数据，方便后续使用；不可分辨共振区的能量自屏效应能够影响中子截面的计算精度，所以要对自屏效应进行处理；多群常数是输运计算的关键参数，也是处理过程最后一步。因此主要对共振区截面重造、不可分辨共振区处理、多群常数的计算方法进行介绍。</a:t>
            </a:r>
          </a:p>
        </p:txBody>
      </p:sp>
    </p:spTree>
    <p:extLst>
      <p:ext uri="{BB962C8B-B14F-4D97-AF65-F5344CB8AC3E}">
        <p14:creationId xmlns:p14="http://schemas.microsoft.com/office/powerpoint/2010/main" val="294403188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9864</TotalTime>
  <Words>3124</Words>
  <Application>Microsoft Office PowerPoint</Application>
  <PresentationFormat>自定义</PresentationFormat>
  <Paragraphs>275</Paragraphs>
  <Slides>29</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宋体</vt:lpstr>
      <vt:lpstr>微软雅黑</vt:lpstr>
      <vt:lpstr>Arial</vt:lpstr>
      <vt:lpstr>Arial Black</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dc:title>
  <dc:creator>第一PPT</dc:creator>
  <cp:keywords>www.1ppt.com</cp:keywords>
  <cp:lastModifiedBy>jinggang xu</cp:lastModifiedBy>
  <cp:revision>107</cp:revision>
  <dcterms:created xsi:type="dcterms:W3CDTF">2014-08-23T07:50:08Z</dcterms:created>
  <dcterms:modified xsi:type="dcterms:W3CDTF">2023-06-18T09:49:08Z</dcterms:modified>
</cp:coreProperties>
</file>