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91" r:id="rId3"/>
    <p:sldId id="423" r:id="rId4"/>
    <p:sldId id="388" r:id="rId5"/>
    <p:sldId id="389" r:id="rId6"/>
    <p:sldId id="419" r:id="rId7"/>
    <p:sldId id="404" r:id="rId8"/>
    <p:sldId id="393" r:id="rId9"/>
    <p:sldId id="397" r:id="rId10"/>
    <p:sldId id="398" r:id="rId11"/>
    <p:sldId id="399" r:id="rId12"/>
    <p:sldId id="400" r:id="rId13"/>
    <p:sldId id="402" r:id="rId14"/>
    <p:sldId id="401" r:id="rId15"/>
    <p:sldId id="403" r:id="rId16"/>
    <p:sldId id="424" r:id="rId17"/>
    <p:sldId id="405" r:id="rId18"/>
    <p:sldId id="420" r:id="rId19"/>
    <p:sldId id="390" r:id="rId20"/>
    <p:sldId id="406" r:id="rId21"/>
    <p:sldId id="411" r:id="rId22"/>
    <p:sldId id="412" r:id="rId23"/>
    <p:sldId id="413" r:id="rId24"/>
    <p:sldId id="414" r:id="rId25"/>
    <p:sldId id="415" r:id="rId26"/>
    <p:sldId id="416" r:id="rId27"/>
    <p:sldId id="418" r:id="rId28"/>
    <p:sldId id="340" r:id="rId29"/>
    <p:sldId id="351" r:id="rId30"/>
    <p:sldId id="417" r:id="rId31"/>
    <p:sldId id="421" r:id="rId32"/>
    <p:sldId id="313" r:id="rId33"/>
    <p:sldId id="263" r:id="rId34"/>
  </p:sldIdLst>
  <p:sldSz cx="9144000" cy="6858000" type="screen4x3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88029" autoAdjust="0"/>
  </p:normalViewPr>
  <p:slideViewPr>
    <p:cSldViewPr>
      <p:cViewPr varScale="1">
        <p:scale>
          <a:sx n="91" d="100"/>
          <a:sy n="91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565D79E-87B9-C3B6-3A39-AD0B5A8F95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D6811-A3A3-04F6-EF2E-73790F3EFF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FAE1450-D928-4E07-91A4-E9532CD28872}" type="datetimeFigureOut">
              <a:rPr lang="zh-CN" altLang="en-US"/>
              <a:pPr>
                <a:defRPr/>
              </a:pPr>
              <a:t>2023/6/18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439F62C-61B8-A217-1218-37A3C9EF5C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3" tIns="47721" rIns="95443" bIns="47721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CCB6C3E-DBCE-F5CC-7620-083F8F31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5443" tIns="47721" rIns="95443" bIns="47721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138B4-81AE-C371-20D3-1F7A2AD7F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AD134-5BA0-ABB2-68BE-BFA9729A8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A0D9F39-FCF7-4E3F-963B-B1AC334A3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3D6DE468-2D24-CF0B-B5DE-D7E510AEF0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7A5EEF69-5EA4-ED4C-7568-67A24AEB78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页眉占位符 3">
            <a:extLst>
              <a:ext uri="{FF2B5EF4-FFF2-40B4-BE49-F238E27FC236}">
                <a16:creationId xmlns:a16="http://schemas.microsoft.com/office/drawing/2014/main" id="{0F2A04D2-15FE-C7A5-83F9-935F7C1212E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out</a:t>
            </a:r>
            <a:endParaRPr lang="zh-CN" altLang="en-US"/>
          </a:p>
        </p:txBody>
      </p:sp>
      <p:sp>
        <p:nvSpPr>
          <p:cNvPr id="23557" name="页脚占位符 4">
            <a:extLst>
              <a:ext uri="{FF2B5EF4-FFF2-40B4-BE49-F238E27FC236}">
                <a16:creationId xmlns:a16="http://schemas.microsoft.com/office/drawing/2014/main" id="{3A512BBB-146F-7A6B-CA87-DB17B55C72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5126" name="灯片编号占位符 5">
            <a:extLst>
              <a:ext uri="{FF2B5EF4-FFF2-40B4-BE49-F238E27FC236}">
                <a16:creationId xmlns:a16="http://schemas.microsoft.com/office/drawing/2014/main" id="{EE63FAB3-07A3-0093-1237-519442E1A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EEC56F-1D1B-4A32-836D-70B5DC2003DF}" type="slidenum">
              <a:rPr lang="zh-CN" altLang="en-US" sz="1300" smtClean="0"/>
              <a:pPr>
                <a:spcBef>
                  <a:spcPct val="0"/>
                </a:spcBef>
              </a:pPr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29C047CC-DF7A-D7FD-3316-D2F92FBBC9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215162A8-B362-7DBE-C912-3295EFC319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8BF44793-0DCD-5C41-F613-6E51D9A88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76E9B3-5434-4CBF-A70D-406363C32CE5}" type="slidenum">
              <a:rPr lang="zh-CN" altLang="en-US" sz="1300" smtClean="0"/>
              <a:pPr>
                <a:spcBef>
                  <a:spcPct val="0"/>
                </a:spcBef>
              </a:pPr>
              <a:t>9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71985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35E6C2E4-E282-1428-8B33-9F7A104593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9286A3C7-A7A6-8C13-AA5D-D41C966D9A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E9AB125D-8E46-68C4-5E27-4AF7207D4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6B31C0-990F-484E-B3C2-3368EED2DDCE}" type="slidenum">
              <a:rPr lang="zh-CN" altLang="en-US" sz="1300" smtClean="0"/>
              <a:pPr>
                <a:spcBef>
                  <a:spcPct val="0"/>
                </a:spcBef>
              </a:pPr>
              <a:t>21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1776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1ED71-19E7-FD62-135F-7B454270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2E0D-6B80-4044-8BEE-F8A8C8D748B6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81B36-D5AE-27E1-3D78-184FA3EB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9ACA5-BF36-A1FD-ED73-622EC5B6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DC198-40F6-45AB-B6DD-6B1C6F79FF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5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CCA5-4896-457C-7331-07DE9847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BBD70-1AA5-4F12-90CC-38AF6968AD91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F9918-A91E-27D0-25B6-E35BC802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2A899-A59A-9612-3ACE-382D615D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20D84-F14C-4DA1-BCC8-45E1DEFC2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9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E1F11-86DC-2295-765E-453B4451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5C1CE-459A-4EFD-AB39-CC3BAE3E112B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63ACD-1B36-0781-306D-9D545245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1C38D-5C0F-04E8-25A1-3E9DF5DB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63D5D-F808-435C-BEE4-CBC7C199FB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2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3529DB3-700B-4BE7-ABEC-FF30AD7CADD2}" type="datetime1">
              <a:rPr lang="zh-CN" altLang="en-US" smtClean="0"/>
              <a:t>2023/6/18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DE742D-0E87-4942-A974-4C64F8CAF6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20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2_副本.png">
            <a:extLst>
              <a:ext uri="{FF2B5EF4-FFF2-40B4-BE49-F238E27FC236}">
                <a16:creationId xmlns:a16="http://schemas.microsoft.com/office/drawing/2014/main" id="{EC224667-75DA-9F5A-35A5-738EC9E09F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438"/>
            <a:ext cx="9144000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CA2CA2-D7D9-E96C-FD56-3D0775FB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D0DD6-F21E-4650-B451-70B973568F89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5947BD5-C009-9DF3-0846-40618948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05F0502-4309-3581-74F2-04B9DA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DDAF-7F80-4E48-BA7D-316D6EABD7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023F0-1139-0A3C-6167-624A4BFC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F67B5-1CA8-48F9-B692-3DE1401AF71A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007F9-49B3-FFBD-CC78-FAC27005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C38F9-9AC6-96DC-0956-70EECC5D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CBB0-8BB4-4C6C-AF59-1C089FC046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3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E0A024D-0307-6FCC-F361-2FDA4F6D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5B4CF-7C1C-463A-AD6C-A8DD5CA29F14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47B5B91-51C9-79B4-239D-947E523C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DDC007-471C-6C42-4382-5327635F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14344-07DF-42EA-AE58-F817708669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EDABF8A-F932-7D83-AD84-8C823B85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1DCE2-E210-483A-AFBD-78CC85FA4788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814B3C2-5A72-83C9-C960-949F0E4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435CAB0-B243-3600-FC4D-5467BBA2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A8FFB-232B-48EB-A886-D92904725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7825F11-ED3B-4EB3-F835-71E6C0A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3A64-361F-4BE1-8560-3FD907B72776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5586DB4-81D9-69FF-CE65-F5CC6949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9200CA-E13B-F7F3-1453-D78EBF94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59949-AA36-41D8-882B-1D6DC3D15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EA91430-010C-5837-ADB1-1FADAB4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97F41-3826-4181-973D-1B8F2A098D85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3CEDFCD-BBEB-CCB2-A56B-09DEBC66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0E7AA5B-AFB2-3D77-37F1-9EAC1BA7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7B039-1E02-4B16-9350-115589A14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1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645D6F7-E3FD-C561-FAD1-F6D78F41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E635E-F469-4DE4-8E7E-10BF658E0165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536F0D-5C82-C0B6-84F5-A727EABF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C2948EA-6541-16EB-EB60-74D64739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7D35B-23AA-4AB6-BDE1-9824D9155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7CDFF-3EAC-DA52-3DA0-CA9AFF98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5F34B-CEE7-4D10-B863-7BA65AB7BC91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F36044-F7B2-B3BD-B2D7-ADEBC8B0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DA6536B-306B-8312-4657-59B6671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1121-6784-4068-8895-0759BC9B17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BB0E669-DE98-4A07-D983-C563E2D356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7EFE088-6E26-C6B9-3B51-21F2B2C800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4A860-46E5-6CD3-0BB7-B011FEF18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A07D1C-04DC-4A1F-8891-9BC37AF4B98E}" type="datetime1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E740F-BF23-7696-0AC5-C9FF90F9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C765A-09BF-B9F3-8EEE-5DB6152DD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7DFF437-00D5-43BA-A72D-5591249949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Administrator\Desktop\2_副本.png">
            <a:extLst>
              <a:ext uri="{FF2B5EF4-FFF2-40B4-BE49-F238E27FC236}">
                <a16:creationId xmlns:a16="http://schemas.microsoft.com/office/drawing/2014/main" id="{69101CC8-A59C-608C-AF56-FF1279BF5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91440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B73E97-F689-2AC9-FA1A-D73680B126DC}"/>
              </a:ext>
            </a:extLst>
          </p:cNvPr>
          <p:cNvSpPr txBox="1"/>
          <p:nvPr/>
        </p:nvSpPr>
        <p:spPr>
          <a:xfrm>
            <a:off x="0" y="607519"/>
            <a:ext cx="900112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3200" dirty="0"/>
              <a:t>Nuclear equation of state in relativistic </a:t>
            </a:r>
            <a:r>
              <a:rPr lang="en-US" altLang="zh-CN" sz="3200" dirty="0" err="1"/>
              <a:t>Hartree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approximation &amp; neutron star properties</a:t>
            </a:r>
            <a:endParaRPr lang="zh-CN" altLang="zh-CN" sz="3200" dirty="0"/>
          </a:p>
        </p:txBody>
      </p:sp>
      <p:sp>
        <p:nvSpPr>
          <p:cNvPr id="4100" name="TextBox 4">
            <a:extLst>
              <a:ext uri="{FF2B5EF4-FFF2-40B4-BE49-F238E27FC236}">
                <a16:creationId xmlns:a16="http://schemas.microsoft.com/office/drawing/2014/main" id="{74EA745E-629C-4F16-837C-BD54382B4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234817"/>
            <a:ext cx="69127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东南大学物理学院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文本框 2">
            <a:extLst>
              <a:ext uri="{FF2B5EF4-FFF2-40B4-BE49-F238E27FC236}">
                <a16:creationId xmlns:a16="http://schemas.microsoft.com/office/drawing/2014/main" id="{03C3A240-6C22-8DCA-D5F0-BD494B3D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867757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zh-CN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蒋维洲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7784" y="3551287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学生</a:t>
            </a:r>
            <a:r>
              <a:rPr lang="zh-CN" altLang="en-US" sz="2800" dirty="0" smtClean="0"/>
              <a:t>：李牛等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399559"/>
            <a:ext cx="5904656" cy="287919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7745" y="3404300"/>
            <a:ext cx="778020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400" dirty="0" smtClean="0"/>
              <a:t>Isolate the finite part;</a:t>
            </a:r>
          </a:p>
          <a:p>
            <a:pPr marL="342900" indent="-342900">
              <a:buAutoNum type="arabicParenR"/>
            </a:pPr>
            <a:r>
              <a:rPr lang="en-US" altLang="zh-CN" sz="2400" dirty="0" smtClean="0"/>
              <a:t>Subtract off the divergent terms to retain the finite part.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9552" y="4656936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With the inclusion of the nonlinear self-interactions, the divergent terms are subtracted using the techniques of the path integral method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[ See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Serot&amp;Walecka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, Adv.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Nucl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 Phys. 16(86)].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55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Renormalized meson self-interactions</a:t>
            </a:r>
            <a:endParaRPr lang="zh-CN" altLang="en-US" sz="4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772816"/>
            <a:ext cx="7039000" cy="380486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43608" y="5661248"/>
                <a:ext cx="8145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The effective  </a:t>
                </a:r>
                <a:r>
                  <a:rPr lang="el-GR" altLang="zh-CN" sz="2400" dirty="0" smtClean="0">
                    <a:solidFill>
                      <a:srgbClr val="FF0000"/>
                    </a:solidFill>
                  </a:rPr>
                  <a:t>σ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mass is defined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en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.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661248"/>
                <a:ext cx="8145243" cy="461665"/>
              </a:xfrm>
              <a:prstGeom prst="rect">
                <a:avLst/>
              </a:prstGeom>
              <a:blipFill>
                <a:blip r:embed="rId3"/>
                <a:stretch>
                  <a:fillRect l="-1123" t="-9333" r="-22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Nucleon self-energy &amp; energy density</a:t>
            </a:r>
            <a:endParaRPr lang="zh-CN" altLang="en-US" sz="36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400809"/>
            <a:ext cx="4905375" cy="191452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79" y="3538093"/>
            <a:ext cx="5426230" cy="1944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43579" y="5734663"/>
                <a:ext cx="6139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given in the work [Chin, Ann. Phys. 108,301(1977)].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579" y="5734663"/>
                <a:ext cx="6139501" cy="369332"/>
              </a:xfrm>
              <a:prstGeom prst="rect">
                <a:avLst/>
              </a:prstGeom>
              <a:blipFill>
                <a:blip r:embed="rId4"/>
                <a:stretch>
                  <a:fillRect t="-10000" r="-9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2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Energy density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𝑅𝑃𝐴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08920"/>
            <a:ext cx="5911379" cy="6315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73" y="3537065"/>
            <a:ext cx="7679444" cy="685217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878043" y="4443152"/>
            <a:ext cx="43204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092593" y="4449228"/>
            <a:ext cx="63214" cy="914400"/>
          </a:xfrm>
          <a:custGeom>
            <a:avLst/>
            <a:gdLst>
              <a:gd name="connsiteX0" fmla="*/ 21173 w 63214"/>
              <a:gd name="connsiteY0" fmla="*/ 0 h 914400"/>
              <a:gd name="connsiteX1" fmla="*/ 42194 w 63214"/>
              <a:gd name="connsiteY1" fmla="*/ 63062 h 914400"/>
              <a:gd name="connsiteX2" fmla="*/ 63214 w 63214"/>
              <a:gd name="connsiteY2" fmla="*/ 136634 h 914400"/>
              <a:gd name="connsiteX3" fmla="*/ 31683 w 63214"/>
              <a:gd name="connsiteY3" fmla="*/ 662151 h 914400"/>
              <a:gd name="connsiteX4" fmla="*/ 21173 w 63214"/>
              <a:gd name="connsiteY4" fmla="*/ 819806 h 914400"/>
              <a:gd name="connsiteX5" fmla="*/ 152 w 63214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14" h="914400">
                <a:moveTo>
                  <a:pt x="21173" y="0"/>
                </a:moveTo>
                <a:cubicBezTo>
                  <a:pt x="28180" y="21021"/>
                  <a:pt x="35827" y="41839"/>
                  <a:pt x="42194" y="63062"/>
                </a:cubicBezTo>
                <a:cubicBezTo>
                  <a:pt x="81797" y="195073"/>
                  <a:pt x="27883" y="30638"/>
                  <a:pt x="63214" y="136634"/>
                </a:cubicBezTo>
                <a:cubicBezTo>
                  <a:pt x="42205" y="661889"/>
                  <a:pt x="66699" y="136898"/>
                  <a:pt x="31683" y="662151"/>
                </a:cubicBezTo>
                <a:cubicBezTo>
                  <a:pt x="28180" y="714703"/>
                  <a:pt x="28621" y="767667"/>
                  <a:pt x="21173" y="819806"/>
                </a:cubicBezTo>
                <a:cubicBezTo>
                  <a:pt x="-3172" y="990219"/>
                  <a:pt x="152" y="814521"/>
                  <a:pt x="152" y="91440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Ring energy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37" y="1417638"/>
            <a:ext cx="5448325" cy="14175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81710"/>
            <a:ext cx="5494817" cy="32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Addition of </a:t>
            </a:r>
            <a:r>
              <a:rPr lang="el-GR" altLang="zh-CN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altLang="zh-CN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meson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DΠ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5×5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DΠ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9×9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0" y="2492896"/>
            <a:ext cx="8829675" cy="2295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338" y="5043623"/>
            <a:ext cx="832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It was aimed to study the symmetry energy with the vacuum effect.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Numeric is in progress, with the  divergent problem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进展与问题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真空贡献导致大的核子有效质量，对支持大质量中子星需要找到降低有效质量的方法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Ring energy</a:t>
            </a:r>
            <a:r>
              <a:rPr lang="zh-CN" altLang="en-US" dirty="0" smtClean="0"/>
              <a:t>积分，尝试了不同的方法，有发散的，有在类空动量空间积分收敛的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l-GR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介子的圈图贡献，计算还在进展之中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 effects </a:t>
            </a:r>
            <a:r>
              <a:rPr lang="en-US" altLang="zh-CN" dirty="0"/>
              <a:t>in</a:t>
            </a:r>
            <a:r>
              <a:rPr lang="en-US" altLang="zh-CN" dirty="0" smtClean="0"/>
              <a:t> </a:t>
            </a:r>
            <a:r>
              <a:rPr lang="en-US" altLang="zh-CN" dirty="0" smtClean="0"/>
              <a:t>neutron stars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Core-crust transition density</a:t>
            </a:r>
          </a:p>
          <a:p>
            <a:r>
              <a:rPr lang="en-US" altLang="zh-CN" dirty="0" smtClean="0"/>
              <a:t>Mass-radius trajectory including large-mass star constraints and radius measurement with NICER </a:t>
            </a:r>
          </a:p>
          <a:p>
            <a:r>
              <a:rPr lang="en-US" altLang="zh-CN" dirty="0" smtClean="0"/>
              <a:t>Star deformability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4">
            <a:extLst>
              <a:ext uri="{FF2B5EF4-FFF2-40B4-BE49-F238E27FC236}">
                <a16:creationId xmlns:a16="http://schemas.microsoft.com/office/drawing/2014/main" id="{263D7805-FD79-4523-3B4D-228F77D6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7625"/>
            <a:ext cx="86391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b="1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core-crust transition density </a:t>
            </a:r>
            <a:endParaRPr lang="en-US" altLang="zh-CN" sz="2400" b="1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TextBox 5">
            <a:extLst>
              <a:ext uri="{FF2B5EF4-FFF2-40B4-BE49-F238E27FC236}">
                <a16:creationId xmlns:a16="http://schemas.microsoft.com/office/drawing/2014/main" id="{0483A7BF-4273-BFC8-4F7B-780CD527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" y="4997276"/>
            <a:ext cx="90011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core-crust transition density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When the density lower than a specific value, the outer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of neutron star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becomes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unstable under the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fluctuation.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图片 2">
            <a:extLst>
              <a:ext uri="{FF2B5EF4-FFF2-40B4-BE49-F238E27FC236}">
                <a16:creationId xmlns:a16="http://schemas.microsoft.com/office/drawing/2014/main" id="{D3A993C9-3C27-3B39-CF69-B5A22CFA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17401"/>
            <a:ext cx="6570662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en-US" altLang="zh-CN" dirty="0" smtClean="0"/>
              <a:t>Method for transition density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95229"/>
            <a:ext cx="8229600" cy="5145435"/>
          </a:xfrm>
        </p:spPr>
        <p:txBody>
          <a:bodyPr/>
          <a:lstStyle/>
          <a:p>
            <a:r>
              <a:rPr lang="en-US" altLang="zh-CN" dirty="0" smtClean="0"/>
              <a:t>Hydrodynamic method: </a:t>
            </a:r>
            <a:r>
              <a:rPr lang="en-US" altLang="zh-CN" sz="2800" dirty="0" err="1" smtClean="0">
                <a:solidFill>
                  <a:srgbClr val="7030A0"/>
                </a:solidFill>
              </a:rPr>
              <a:t>Vlasov</a:t>
            </a:r>
            <a:r>
              <a:rPr lang="en-US" altLang="zh-CN" sz="2800" dirty="0" smtClean="0">
                <a:solidFill>
                  <a:srgbClr val="7030A0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equation, Master </a:t>
            </a:r>
            <a:r>
              <a:rPr lang="en-US" altLang="zh-CN" sz="2800" dirty="0" smtClean="0">
                <a:solidFill>
                  <a:srgbClr val="7030A0"/>
                </a:solidFill>
              </a:rPr>
              <a:t>equation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7030A0"/>
                </a:solidFill>
              </a:rPr>
              <a:t>Chomaz</a:t>
            </a:r>
            <a:r>
              <a:rPr lang="en-US" altLang="zh-CN" sz="2400" dirty="0" smtClean="0">
                <a:solidFill>
                  <a:srgbClr val="7030A0"/>
                </a:solidFill>
              </a:rPr>
              <a:t> et al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PR389,263</a:t>
            </a:r>
            <a:r>
              <a:rPr lang="en-US" altLang="zh-CN" sz="2400" dirty="0">
                <a:solidFill>
                  <a:srgbClr val="7030A0"/>
                </a:solidFill>
              </a:rPr>
              <a:t>(04), </a:t>
            </a:r>
            <a:r>
              <a:rPr lang="en-US" altLang="zh-CN" sz="2400" dirty="0" err="1">
                <a:solidFill>
                  <a:srgbClr val="7030A0"/>
                </a:solidFill>
              </a:rPr>
              <a:t>Ducoin</a:t>
            </a:r>
            <a:r>
              <a:rPr lang="en-US" altLang="zh-CN" sz="2400" dirty="0">
                <a:solidFill>
                  <a:srgbClr val="7030A0"/>
                </a:solidFill>
              </a:rPr>
              <a:t>, </a:t>
            </a:r>
            <a:r>
              <a:rPr lang="en-US" altLang="zh-CN" sz="2400" dirty="0" smtClean="0">
                <a:solidFill>
                  <a:srgbClr val="7030A0"/>
                </a:solidFill>
              </a:rPr>
              <a:t>et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al.NPA</a:t>
            </a:r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789, 403 (07), Zheng </a:t>
            </a:r>
            <a:r>
              <a:rPr lang="en-US" altLang="zh-CN" sz="2400" dirty="0" smtClean="0">
                <a:solidFill>
                  <a:srgbClr val="7030A0"/>
                </a:solidFill>
              </a:rPr>
              <a:t>&amp; Chen</a:t>
            </a:r>
            <a:r>
              <a:rPr lang="en-US" altLang="zh-CN" sz="2400" dirty="0">
                <a:solidFill>
                  <a:srgbClr val="7030A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PRD</a:t>
            </a:r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85, </a:t>
            </a:r>
            <a:r>
              <a:rPr lang="en-US" altLang="zh-CN" sz="2400" dirty="0" smtClean="0">
                <a:solidFill>
                  <a:srgbClr val="7030A0"/>
                </a:solidFill>
              </a:rPr>
              <a:t>043013(12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en-US" altLang="zh-CN" dirty="0" smtClean="0"/>
              <a:t>Thermodynamic method: </a:t>
            </a:r>
            <a:r>
              <a:rPr lang="en-US" altLang="zh-CN" sz="2800" dirty="0" smtClean="0">
                <a:solidFill>
                  <a:srgbClr val="0070C0"/>
                </a:solidFill>
              </a:rPr>
              <a:t>P&amp;</a:t>
            </a:r>
            <a:r>
              <a:rPr lang="el-GR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instability condition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Douchin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Haensel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PLB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485, 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107 (00), 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Li, 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al, </a:t>
            </a:r>
            <a:r>
              <a:rPr lang="en-US" altLang="zh-CN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NPA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699, 493 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(02), 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Kubis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PRC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76, 025801 </a:t>
            </a:r>
            <a:r>
              <a:rPr lang="en-US" altLang="zh-CN" sz="2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(07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Relativistic RPA: Dyson equation 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Lim &amp;Horowitz</a:t>
            </a:r>
            <a:r>
              <a:rPr lang="en-US" altLang="zh-CN" sz="2400" dirty="0"/>
              <a:t>, </a:t>
            </a:r>
            <a:r>
              <a:rPr lang="en-US" altLang="zh-CN" sz="2400" dirty="0" err="1" smtClean="0"/>
              <a:t>NPA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501, </a:t>
            </a:r>
            <a:r>
              <a:rPr lang="en-US" altLang="zh-CN" sz="2400" dirty="0" smtClean="0"/>
              <a:t>729(89), </a:t>
            </a:r>
            <a:r>
              <a:rPr lang="en-US" altLang="zh-CN" sz="2400" dirty="0" err="1" smtClean="0"/>
              <a:t>Carriere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Horowitz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et al, </a:t>
            </a:r>
            <a:r>
              <a:rPr lang="en-US" altLang="zh-CN" sz="2400" dirty="0" err="1" smtClean="0"/>
              <a:t>ApJ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593, 463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03); </a:t>
            </a:r>
            <a:r>
              <a:rPr lang="en-US" altLang="zh-CN" sz="2400" dirty="0" smtClean="0"/>
              <a:t>Ma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et al, </a:t>
            </a:r>
            <a:r>
              <a:rPr lang="en-US" altLang="zh-CN" sz="2400" dirty="0" err="1" smtClean="0"/>
              <a:t>NPA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686, 173 </a:t>
            </a:r>
            <a:r>
              <a:rPr lang="en-US" altLang="zh-CN" sz="2400" dirty="0" smtClean="0"/>
              <a:t>(01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827584" y="5840664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No vacuum effect or no self-consistent vacuum treatment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4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73580B7B-57B0-AB21-2C35-AA6EA81DF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264" y="3145384"/>
            <a:ext cx="5783262" cy="269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Line 4">
            <a:extLst>
              <a:ext uri="{FF2B5EF4-FFF2-40B4-BE49-F238E27FC236}">
                <a16:creationId xmlns:a16="http://schemas.microsoft.com/office/drawing/2014/main" id="{8A8E7048-C2FE-1A6D-2F4E-95B5F3FDD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6" y="2286000"/>
            <a:ext cx="5759450" cy="86984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Line 5">
            <a:extLst>
              <a:ext uri="{FF2B5EF4-FFF2-40B4-BE49-F238E27FC236}">
                <a16:creationId xmlns:a16="http://schemas.microsoft.com/office/drawing/2014/main" id="{D2566A36-CBE6-A271-D186-238D254C2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4092575"/>
            <a:ext cx="5783263" cy="2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9" name="Group 6">
            <a:extLst>
              <a:ext uri="{FF2B5EF4-FFF2-40B4-BE49-F238E27FC236}">
                <a16:creationId xmlns:a16="http://schemas.microsoft.com/office/drawing/2014/main" id="{DB1E13C3-44C2-B49C-A5B0-0C021416774B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1631950"/>
            <a:ext cx="635000" cy="766763"/>
            <a:chOff x="624" y="1536"/>
            <a:chExt cx="1170" cy="1406"/>
          </a:xfrm>
        </p:grpSpPr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C99C7F41-A8A0-3092-7A95-2ED2DF536A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4" y="1536"/>
              <a:ext cx="480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ECFEF28C-F619-58E3-1C84-8A7109FD08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4" y="1536"/>
              <a:ext cx="480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88909AF6-30BC-AE15-8DE4-4FF5AB5600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6" y="1618"/>
              <a:ext cx="1088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E7C9E78B-FDCB-74E4-853E-DA9A09B4D0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6" y="1620"/>
              <a:ext cx="1088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6183" name="Oval 11">
              <a:extLst>
                <a:ext uri="{FF2B5EF4-FFF2-40B4-BE49-F238E27FC236}">
                  <a16:creationId xmlns:a16="http://schemas.microsoft.com/office/drawing/2014/main" id="{D765542D-1FB9-43AC-72C1-8F9B7FD0ED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0" y="1673"/>
              <a:ext cx="979" cy="126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84" name="Group 12">
              <a:extLst>
                <a:ext uri="{FF2B5EF4-FFF2-40B4-BE49-F238E27FC236}">
                  <a16:creationId xmlns:a16="http://schemas.microsoft.com/office/drawing/2014/main" id="{3C155881-5072-064A-0727-A2520322F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1687"/>
              <a:ext cx="947" cy="952"/>
              <a:chOff x="4166" y="1706"/>
              <a:chExt cx="1252" cy="1252"/>
            </a:xfrm>
          </p:grpSpPr>
          <p:sp>
            <p:nvSpPr>
              <p:cNvPr id="6185" name="Oval 13">
                <a:extLst>
                  <a:ext uri="{FF2B5EF4-FFF2-40B4-BE49-F238E27FC236}">
                    <a16:creationId xmlns:a16="http://schemas.microsoft.com/office/drawing/2014/main" id="{CBDF19E1-89A5-DD10-FBC4-27A7EB189B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6" name="Oval 14">
                <a:extLst>
                  <a:ext uri="{FF2B5EF4-FFF2-40B4-BE49-F238E27FC236}">
                    <a16:creationId xmlns:a16="http://schemas.microsoft.com/office/drawing/2014/main" id="{25BEDC38-6297-C7D2-34D3-A3131D6EB1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7" name="Oval 15">
                <a:extLst>
                  <a:ext uri="{FF2B5EF4-FFF2-40B4-BE49-F238E27FC236}">
                    <a16:creationId xmlns:a16="http://schemas.microsoft.com/office/drawing/2014/main" id="{03F8B153-689E-62E1-49EE-3EE0E2C1D4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8" name="Oval 16">
                <a:extLst>
                  <a:ext uri="{FF2B5EF4-FFF2-40B4-BE49-F238E27FC236}">
                    <a16:creationId xmlns:a16="http://schemas.microsoft.com/office/drawing/2014/main" id="{18FA83E4-E0C9-5356-4B0D-E31A4EB156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151" name="Group 28">
            <a:extLst>
              <a:ext uri="{FF2B5EF4-FFF2-40B4-BE49-F238E27FC236}">
                <a16:creationId xmlns:a16="http://schemas.microsoft.com/office/drawing/2014/main" id="{9C276FF0-2682-343C-369F-AEC3570CF11E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3481388"/>
            <a:ext cx="635000" cy="766762"/>
            <a:chOff x="624" y="1536"/>
            <a:chExt cx="1170" cy="1406"/>
          </a:xfrm>
        </p:grpSpPr>
        <p:sp>
          <p:nvSpPr>
            <p:cNvPr id="33" name="Oval 29">
              <a:extLst>
                <a:ext uri="{FF2B5EF4-FFF2-40B4-BE49-F238E27FC236}">
                  <a16:creationId xmlns:a16="http://schemas.microsoft.com/office/drawing/2014/main" id="{4B0097A3-805D-AA3B-AA28-B1ED44B3FB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4" y="1536"/>
              <a:ext cx="480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34" name="Oval 30">
              <a:extLst>
                <a:ext uri="{FF2B5EF4-FFF2-40B4-BE49-F238E27FC236}">
                  <a16:creationId xmlns:a16="http://schemas.microsoft.com/office/drawing/2014/main" id="{45B2C9B6-3FEF-A6CC-6AAB-8DB445F9AC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4" y="1536"/>
              <a:ext cx="480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35" name="Oval 31">
              <a:extLst>
                <a:ext uri="{FF2B5EF4-FFF2-40B4-BE49-F238E27FC236}">
                  <a16:creationId xmlns:a16="http://schemas.microsoft.com/office/drawing/2014/main" id="{194BF4F0-2CCD-8638-32F9-D851D18EF1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6" y="1618"/>
              <a:ext cx="1088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36" name="Oval 32">
              <a:extLst>
                <a:ext uri="{FF2B5EF4-FFF2-40B4-BE49-F238E27FC236}">
                  <a16:creationId xmlns:a16="http://schemas.microsoft.com/office/drawing/2014/main" id="{0CF2A51E-B7F1-5713-6BB9-EB133A5AFA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6" y="1620"/>
              <a:ext cx="1088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6163" name="Oval 33">
              <a:extLst>
                <a:ext uri="{FF2B5EF4-FFF2-40B4-BE49-F238E27FC236}">
                  <a16:creationId xmlns:a16="http://schemas.microsoft.com/office/drawing/2014/main" id="{F516F250-12C4-B32B-FA61-9FA528AEEC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0" y="1673"/>
              <a:ext cx="979" cy="126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64" name="Group 34">
              <a:extLst>
                <a:ext uri="{FF2B5EF4-FFF2-40B4-BE49-F238E27FC236}">
                  <a16:creationId xmlns:a16="http://schemas.microsoft.com/office/drawing/2014/main" id="{51308D35-9E7B-99CF-92D8-519762F78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1687"/>
              <a:ext cx="947" cy="952"/>
              <a:chOff x="4166" y="1706"/>
              <a:chExt cx="1252" cy="1252"/>
            </a:xfrm>
          </p:grpSpPr>
          <p:sp>
            <p:nvSpPr>
              <p:cNvPr id="6165" name="Oval 35">
                <a:extLst>
                  <a:ext uri="{FF2B5EF4-FFF2-40B4-BE49-F238E27FC236}">
                    <a16:creationId xmlns:a16="http://schemas.microsoft.com/office/drawing/2014/main" id="{BC6353C3-9D21-B31F-6FDA-64682B5943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66" name="Oval 36">
                <a:extLst>
                  <a:ext uri="{FF2B5EF4-FFF2-40B4-BE49-F238E27FC236}">
                    <a16:creationId xmlns:a16="http://schemas.microsoft.com/office/drawing/2014/main" id="{2E95FA8C-321A-DC9F-43C6-3C8930C55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67" name="Oval 37">
                <a:extLst>
                  <a:ext uri="{FF2B5EF4-FFF2-40B4-BE49-F238E27FC236}">
                    <a16:creationId xmlns:a16="http://schemas.microsoft.com/office/drawing/2014/main" id="{3164B930-4123-2C95-9872-4E919A91CD2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68" name="Oval 38">
                <a:extLst>
                  <a:ext uri="{FF2B5EF4-FFF2-40B4-BE49-F238E27FC236}">
                    <a16:creationId xmlns:a16="http://schemas.microsoft.com/office/drawing/2014/main" id="{3CF2D7D3-40DE-B3DA-21BD-62EB760E5D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152" name="Text Box 50">
            <a:extLst>
              <a:ext uri="{FF2B5EF4-FFF2-40B4-BE49-F238E27FC236}">
                <a16:creationId xmlns:a16="http://schemas.microsoft.com/office/drawing/2014/main" id="{DB314596-2B8F-0D2B-AD93-30B2DAFD3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738313"/>
            <a:ext cx="381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54" name="Text Box 52">
            <a:extLst>
              <a:ext uri="{FF2B5EF4-FFF2-40B4-BE49-F238E27FC236}">
                <a16:creationId xmlns:a16="http://schemas.microsoft.com/office/drawing/2014/main" id="{C6179ECF-E028-816F-8D71-DC574A3D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3597275"/>
            <a:ext cx="381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57" name="Rectangle 58">
            <a:extLst>
              <a:ext uri="{FF2B5EF4-FFF2-40B4-BE49-F238E27FC236}">
                <a16:creationId xmlns:a16="http://schemas.microsoft.com/office/drawing/2014/main" id="{9BEE10E7-B37F-66DE-9BE0-C49F78236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0"/>
            <a:ext cx="8639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FF760408-E7FE-117F-EE11-C066C3B5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98" y="3551448"/>
            <a:ext cx="63452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6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小结：进展、问题与展望</a:t>
            </a:r>
            <a:endParaRPr lang="zh-CN" altLang="en-US" sz="2600" b="1" dirty="0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5798" y="1738153"/>
            <a:ext cx="48823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600" b="1" dirty="0" smtClean="0">
                <a:solidFill>
                  <a:srgbClr val="262685"/>
                </a:solidFill>
                <a:cs typeface="Arial" panose="020B0604020202020204" pitchFamily="34" charset="0"/>
              </a:rPr>
              <a:t>相对论</a:t>
            </a:r>
            <a:r>
              <a:rPr lang="en-US" altLang="zh-CN" sz="2600" b="1" dirty="0" err="1">
                <a:solidFill>
                  <a:srgbClr val="262685"/>
                </a:solidFill>
                <a:cs typeface="Arial" panose="020B0604020202020204" pitchFamily="34" charset="0"/>
              </a:rPr>
              <a:t>Hartree</a:t>
            </a:r>
            <a:r>
              <a:rPr lang="zh-CN" altLang="en-US" sz="2600" b="1" dirty="0" smtClean="0">
                <a:solidFill>
                  <a:srgbClr val="262685"/>
                </a:solidFill>
                <a:cs typeface="Arial" panose="020B0604020202020204" pitchFamily="34" charset="0"/>
              </a:rPr>
              <a:t>方法、真空</a:t>
            </a:r>
            <a:r>
              <a:rPr lang="zh-CN" altLang="en-US" sz="2600" b="1" dirty="0" smtClean="0">
                <a:solidFill>
                  <a:srgbClr val="262685"/>
                </a:solidFill>
                <a:cs typeface="Arial" panose="020B0604020202020204" pitchFamily="34" charset="0"/>
              </a:rPr>
              <a:t>效应</a:t>
            </a:r>
            <a:endParaRPr lang="en-US" altLang="zh-CN" sz="2600" b="1" dirty="0">
              <a:solidFill>
                <a:srgbClr val="262685"/>
              </a:solidFill>
              <a:cs typeface="Arial" panose="020B0604020202020204" pitchFamily="34" charset="0"/>
            </a:endParaRPr>
          </a:p>
        </p:txBody>
      </p:sp>
      <p:grpSp>
        <p:nvGrpSpPr>
          <p:cNvPr id="72" name="Group 6">
            <a:extLst>
              <a:ext uri="{FF2B5EF4-FFF2-40B4-BE49-F238E27FC236}">
                <a16:creationId xmlns:a16="http://schemas.microsoft.com/office/drawing/2014/main" id="{DB1E13C3-44C2-B49C-A5B0-0C021416774B}"/>
              </a:ext>
            </a:extLst>
          </p:cNvPr>
          <p:cNvGrpSpPr>
            <a:grpSpLocks/>
          </p:cNvGrpSpPr>
          <p:nvPr/>
        </p:nvGrpSpPr>
        <p:grpSpPr bwMode="auto">
          <a:xfrm>
            <a:off x="157087" y="2478604"/>
            <a:ext cx="635000" cy="766763"/>
            <a:chOff x="624" y="1536"/>
            <a:chExt cx="1170" cy="1406"/>
          </a:xfrm>
        </p:grpSpPr>
        <p:sp>
          <p:nvSpPr>
            <p:cNvPr id="73" name="Oval 7">
              <a:extLst>
                <a:ext uri="{FF2B5EF4-FFF2-40B4-BE49-F238E27FC236}">
                  <a16:creationId xmlns:a16="http://schemas.microsoft.com/office/drawing/2014/main" id="{C99C7F41-A8A0-3092-7A95-2ED2DF536A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4" y="1536"/>
              <a:ext cx="480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ECFEF28C-F619-58E3-1C84-8A7109FD08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4" y="1536"/>
              <a:ext cx="480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75" name="Oval 9">
              <a:extLst>
                <a:ext uri="{FF2B5EF4-FFF2-40B4-BE49-F238E27FC236}">
                  <a16:creationId xmlns:a16="http://schemas.microsoft.com/office/drawing/2014/main" id="{88909AF6-30BC-AE15-8DE4-4FF5AB5600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6" y="1618"/>
              <a:ext cx="1088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76" name="Oval 10">
              <a:extLst>
                <a:ext uri="{FF2B5EF4-FFF2-40B4-BE49-F238E27FC236}">
                  <a16:creationId xmlns:a16="http://schemas.microsoft.com/office/drawing/2014/main" id="{E7C9E78B-FDCB-74E4-853E-DA9A09B4D0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6" y="1620"/>
              <a:ext cx="1088" cy="126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 b="1">
                <a:cs typeface="Arial" pitchFamily="34" charset="0"/>
              </a:endParaRPr>
            </a:p>
          </p:txBody>
        </p:sp>
        <p:sp>
          <p:nvSpPr>
            <p:cNvPr id="77" name="Oval 11">
              <a:extLst>
                <a:ext uri="{FF2B5EF4-FFF2-40B4-BE49-F238E27FC236}">
                  <a16:creationId xmlns:a16="http://schemas.microsoft.com/office/drawing/2014/main" id="{D765542D-1FB9-43AC-72C1-8F9B7FD0ED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0" y="1673"/>
              <a:ext cx="979" cy="126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12">
              <a:extLst>
                <a:ext uri="{FF2B5EF4-FFF2-40B4-BE49-F238E27FC236}">
                  <a16:creationId xmlns:a16="http://schemas.microsoft.com/office/drawing/2014/main" id="{3C155881-5072-064A-0727-A2520322F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1687"/>
              <a:ext cx="947" cy="952"/>
              <a:chOff x="4166" y="1706"/>
              <a:chExt cx="1252" cy="1252"/>
            </a:xfrm>
          </p:grpSpPr>
          <p:sp>
            <p:nvSpPr>
              <p:cNvPr id="79" name="Oval 13">
                <a:extLst>
                  <a:ext uri="{FF2B5EF4-FFF2-40B4-BE49-F238E27FC236}">
                    <a16:creationId xmlns:a16="http://schemas.microsoft.com/office/drawing/2014/main" id="{CBDF19E1-89A5-DD10-FBC4-27A7EB189B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14">
                <a:extLst>
                  <a:ext uri="{FF2B5EF4-FFF2-40B4-BE49-F238E27FC236}">
                    <a16:creationId xmlns:a16="http://schemas.microsoft.com/office/drawing/2014/main" id="{25BEDC38-6297-C7D2-34D3-A3131D6EB1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15">
                <a:extLst>
                  <a:ext uri="{FF2B5EF4-FFF2-40B4-BE49-F238E27FC236}">
                    <a16:creationId xmlns:a16="http://schemas.microsoft.com/office/drawing/2014/main" id="{03F8B153-689E-62E1-49EE-3EE0E2C1D4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16">
                <a:extLst>
                  <a:ext uri="{FF2B5EF4-FFF2-40B4-BE49-F238E27FC236}">
                    <a16:creationId xmlns:a16="http://schemas.microsoft.com/office/drawing/2014/main" id="{18FA83E4-E0C9-5356-4B0D-E31A4EB156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300" y="1854"/>
                <a:ext cx="1023" cy="93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9" name="Rectangle 56">
            <a:extLst>
              <a:ext uri="{FF2B5EF4-FFF2-40B4-BE49-F238E27FC236}">
                <a16:creationId xmlns:a16="http://schemas.microsoft.com/office/drawing/2014/main" id="{FF760408-E7FE-117F-EE11-C066C3B5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98" y="2630926"/>
            <a:ext cx="6345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600" b="1" dirty="0">
                <a:solidFill>
                  <a:srgbClr val="262685"/>
                </a:solidFill>
                <a:cs typeface="Arial" panose="020B0604020202020204" pitchFamily="34" charset="0"/>
              </a:rPr>
              <a:t>相对论</a:t>
            </a:r>
            <a:r>
              <a:rPr lang="en-US" altLang="zh-CN" sz="2600" b="1" dirty="0" err="1">
                <a:solidFill>
                  <a:srgbClr val="262685"/>
                </a:solidFill>
                <a:cs typeface="Arial" panose="020B0604020202020204" pitchFamily="34" charset="0"/>
              </a:rPr>
              <a:t>Hartree</a:t>
            </a:r>
            <a:r>
              <a:rPr lang="zh-CN" altLang="en-US" sz="2600" b="1" dirty="0" smtClean="0">
                <a:solidFill>
                  <a:srgbClr val="262685"/>
                </a:solidFill>
                <a:cs typeface="Arial" panose="020B0604020202020204" pitchFamily="34" charset="0"/>
              </a:rPr>
              <a:t>方法的</a:t>
            </a:r>
            <a:r>
              <a:rPr lang="zh-CN" altLang="en-US" sz="26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中子星性质</a:t>
            </a:r>
            <a:endParaRPr lang="zh-CN" altLang="en-US" sz="2600" b="1" dirty="0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Dyson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  <m:sup/>
                            </m:sSubSup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  <m:sup/>
                            </m:sSubSup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</m:sSubSup>
                  </m:oMath>
                </a14:m>
                <a:endParaRPr lang="en-US" altLang="zh-CN" sz="2800" dirty="0" smtClean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Dielectric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</m:sSubSup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23528" y="0"/>
            <a:ext cx="5356018" cy="529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262685"/>
                </a:solidFill>
                <a:cs typeface="Arial" panose="020B0604020202020204" pitchFamily="34" charset="0"/>
              </a:rPr>
              <a:t>Formulas of the </a:t>
            </a:r>
            <a:r>
              <a:rPr lang="en-US" altLang="zh-CN" sz="2800" b="1" dirty="0" err="1">
                <a:solidFill>
                  <a:srgbClr val="262685"/>
                </a:solidFill>
                <a:cs typeface="Arial" panose="020B0604020202020204" pitchFamily="34" charset="0"/>
              </a:rPr>
              <a:t>RRPA</a:t>
            </a:r>
            <a:r>
              <a:rPr lang="en-US" altLang="zh-CN" sz="2800" b="1" dirty="0">
                <a:solidFill>
                  <a:srgbClr val="262685"/>
                </a:solidFill>
                <a:cs typeface="Arial" panose="020B0604020202020204" pitchFamily="34" charset="0"/>
              </a:rPr>
              <a:t> method</a:t>
            </a:r>
            <a:endParaRPr lang="zh-CN" altLang="zh-CN" sz="2800" b="1" dirty="0">
              <a:solidFill>
                <a:srgbClr val="262685"/>
              </a:solidFill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2">
                <a:extLst>
                  <a:ext uri="{FF2B5EF4-FFF2-40B4-BE49-F238E27FC236}">
                    <a16:creationId xmlns:a16="http://schemas.microsoft.com/office/drawing/2014/main" id="{C0AFFF0B-7E99-C3A8-FC6A-09E7CA886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869160"/>
                <a:ext cx="84963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latin typeface="Arial" panose="020B0604020202020204" pitchFamily="34" charset="0"/>
                  </a:rPr>
                  <a:t>The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transition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,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the largest density determined by 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2">
                <a:extLst>
                  <a:ext uri="{FF2B5EF4-FFF2-40B4-BE49-F238E27FC236}">
                    <a16:creationId xmlns:a16="http://schemas.microsoft.com/office/drawing/2014/main" id="{C0AFFF0B-7E99-C3A8-FC6A-09E7CA886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69160"/>
                <a:ext cx="8496300" cy="461665"/>
              </a:xfrm>
              <a:prstGeom prst="rect">
                <a:avLst/>
              </a:prstGeom>
              <a:blipFill>
                <a:blip r:embed="rId3"/>
                <a:stretch>
                  <a:fillRect l="-933" t="-9333" r="-1506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1">
            <a:extLst>
              <a:ext uri="{FF2B5EF4-FFF2-40B4-BE49-F238E27FC236}">
                <a16:creationId xmlns:a16="http://schemas.microsoft.com/office/drawing/2014/main" id="{1C2CE019-497C-4290-E314-0E1D8C38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95143"/>
            <a:ext cx="5673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7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platzhalter 3">
            <a:extLst>
              <a:ext uri="{FF2B5EF4-FFF2-40B4-BE49-F238E27FC236}">
                <a16:creationId xmlns:a16="http://schemas.microsoft.com/office/drawing/2014/main" id="{D48CAD36-9F3F-EB97-D4BF-9212715D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71438"/>
            <a:ext cx="86391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Formulas of the RRPA method</a:t>
            </a:r>
            <a:endParaRPr lang="zh-CN" altLang="zh-CN" sz="2800" b="1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3" name="图片 6">
            <a:extLst>
              <a:ext uri="{FF2B5EF4-FFF2-40B4-BE49-F238E27FC236}">
                <a16:creationId xmlns:a16="http://schemas.microsoft.com/office/drawing/2014/main" id="{1C23BACC-A8D6-07D2-8AF9-781B7E08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817563"/>
            <a:ext cx="5245469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7">
            <a:extLst>
              <a:ext uri="{FF2B5EF4-FFF2-40B4-BE49-F238E27FC236}">
                <a16:creationId xmlns:a16="http://schemas.microsoft.com/office/drawing/2014/main" id="{9620C975-A921-1355-C794-C4D097A39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3" y="2640013"/>
            <a:ext cx="8624069" cy="162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8">
            <a:extLst>
              <a:ext uri="{FF2B5EF4-FFF2-40B4-BE49-F238E27FC236}">
                <a16:creationId xmlns:a16="http://schemas.microsoft.com/office/drawing/2014/main" id="{F82E40F7-D9CD-A379-D1E9-5CFD2A62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219325"/>
            <a:ext cx="750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图片 10">
            <a:extLst>
              <a:ext uri="{FF2B5EF4-FFF2-40B4-BE49-F238E27FC236}">
                <a16:creationId xmlns:a16="http://schemas.microsoft.com/office/drawing/2014/main" id="{83C99CC1-CBCB-3059-35DC-D2A523F33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309320"/>
            <a:ext cx="25415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15" y="4441880"/>
            <a:ext cx="8929581" cy="1578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47864" y="6208018"/>
                <a:ext cx="43938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Renormalization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6208018"/>
                <a:ext cx="4393832" cy="461665"/>
              </a:xfrm>
              <a:prstGeom prst="rect">
                <a:avLst/>
              </a:prstGeom>
              <a:blipFill>
                <a:blip r:embed="rId8"/>
                <a:stretch>
                  <a:fillRect l="-208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3">
            <a:extLst>
              <a:ext uri="{FF2B5EF4-FFF2-40B4-BE49-F238E27FC236}">
                <a16:creationId xmlns:a16="http://schemas.microsoft.com/office/drawing/2014/main" id="{82A6D811-B6B7-6A91-C7D3-086BA2645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71438"/>
            <a:ext cx="86391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</a:t>
            </a:r>
            <a:r>
              <a:rPr lang="en-US" altLang="zh-CN" sz="28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esults </a:t>
            </a: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discussion</a:t>
            </a:r>
            <a:endParaRPr lang="zh-CN" altLang="en-US" sz="2800" b="1" dirty="0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5" name="图片 2">
            <a:extLst>
              <a:ext uri="{FF2B5EF4-FFF2-40B4-BE49-F238E27FC236}">
                <a16:creationId xmlns:a16="http://schemas.microsoft.com/office/drawing/2014/main" id="{8E6A53BF-E613-0B64-21DB-84196F4E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692150"/>
            <a:ext cx="843597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文本框 3">
            <a:extLst>
              <a:ext uri="{FF2B5EF4-FFF2-40B4-BE49-F238E27FC236}">
                <a16:creationId xmlns:a16="http://schemas.microsoft.com/office/drawing/2014/main" id="{048E059E-A434-FC99-6BBF-3EBF99BC0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45125"/>
            <a:ext cx="3455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Where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18437" name="图片 5">
            <a:extLst>
              <a:ext uri="{FF2B5EF4-FFF2-40B4-BE49-F238E27FC236}">
                <a16:creationId xmlns:a16="http://schemas.microsoft.com/office/drawing/2014/main" id="{BD8CEEAB-2F7A-CC73-0E31-C26276A23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356225"/>
            <a:ext cx="65516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67544" y="5300663"/>
            <a:ext cx="7920880" cy="695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platzhalter 3">
            <a:extLst>
              <a:ext uri="{FF2B5EF4-FFF2-40B4-BE49-F238E27FC236}">
                <a16:creationId xmlns:a16="http://schemas.microsoft.com/office/drawing/2014/main" id="{56E4CC26-0A78-99E1-034F-79FD6BF9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71438"/>
            <a:ext cx="86391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Calculation results and discussion</a:t>
            </a:r>
            <a:endParaRPr lang="zh-CN" altLang="en-US" sz="2800" b="1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9" name="图片 2">
            <a:extLst>
              <a:ext uri="{FF2B5EF4-FFF2-40B4-BE49-F238E27FC236}">
                <a16:creationId xmlns:a16="http://schemas.microsoft.com/office/drawing/2014/main" id="{5B47A9E3-D860-E02F-2CBD-7CB68A88F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723900"/>
            <a:ext cx="5903913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2">
            <a:extLst>
              <a:ext uri="{FF2B5EF4-FFF2-40B4-BE49-F238E27FC236}">
                <a16:creationId xmlns:a16="http://schemas.microsoft.com/office/drawing/2014/main" id="{FB93BAA8-39B7-19D2-F409-4D42BF10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5359400"/>
            <a:ext cx="72993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3">
            <a:extLst>
              <a:ext uri="{FF2B5EF4-FFF2-40B4-BE49-F238E27FC236}">
                <a16:creationId xmlns:a16="http://schemas.microsoft.com/office/drawing/2014/main" id="{EE67F7D8-1EC6-6DF3-3879-9F0D8CC4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71438"/>
            <a:ext cx="86391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Calculation results and discussion</a:t>
            </a:r>
            <a:endParaRPr lang="zh-CN" altLang="en-US" sz="2800" b="1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3" name="图片 3">
            <a:extLst>
              <a:ext uri="{FF2B5EF4-FFF2-40B4-BE49-F238E27FC236}">
                <a16:creationId xmlns:a16="http://schemas.microsoft.com/office/drawing/2014/main" id="{2629D076-0840-3FCF-B495-F100EC8AE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/>
          <a:stretch/>
        </p:blipFill>
        <p:spPr bwMode="auto">
          <a:xfrm>
            <a:off x="971600" y="692696"/>
            <a:ext cx="6840538" cy="512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06B424-6A92-B7D0-7A3D-B5840ABB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68" y="5722329"/>
            <a:ext cx="6163535" cy="885949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platzhalter 3">
            <a:extLst>
              <a:ext uri="{FF2B5EF4-FFF2-40B4-BE49-F238E27FC236}">
                <a16:creationId xmlns:a16="http://schemas.microsoft.com/office/drawing/2014/main" id="{EAE6E73F-A190-EE48-27E8-D5805B8FC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71438"/>
            <a:ext cx="86391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8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discussion</a:t>
            </a:r>
            <a:endParaRPr lang="zh-CN" altLang="en-US" sz="2800" b="1" dirty="0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8" name="图片 4">
            <a:extLst>
              <a:ext uri="{FF2B5EF4-FFF2-40B4-BE49-F238E27FC236}">
                <a16:creationId xmlns:a16="http://schemas.microsoft.com/office/drawing/2014/main" id="{6CA0EF25-5420-AD25-AADE-69D2F915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335589"/>
            <a:ext cx="77025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4EA7E6-C8DD-50A3-95F8-C117E2022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50" y="940282"/>
                <a:ext cx="8496300" cy="8730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</a:rPr>
                  <a:t>Though the difference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40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)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=0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is small, their effects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depart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in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sharp contrast. 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4EA7E6-C8DD-50A3-95F8-C117E202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950" y="940282"/>
                <a:ext cx="8496300" cy="873060"/>
              </a:xfrm>
              <a:prstGeom prst="rect">
                <a:avLst/>
              </a:prstGeom>
              <a:blipFill>
                <a:blip r:embed="rId3"/>
                <a:stretch>
                  <a:fillRect l="-1005" t="-5594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B31BFE-373C-9DEA-8CDF-04951039E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4221088"/>
                <a:ext cx="8496300" cy="12498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40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, which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is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of the same sign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40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, shifts the zero point of the dielectric function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to 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a larger density, that is, the transition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grows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clearly with the rise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B31BFE-373C-9DEA-8CDF-04951039E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4221088"/>
                <a:ext cx="8496300" cy="1249829"/>
              </a:xfrm>
              <a:prstGeom prst="rect">
                <a:avLst/>
              </a:prstGeom>
              <a:blipFill>
                <a:blip r:embed="rId4"/>
                <a:stretch>
                  <a:fillRect l="-1004" t="-3415" b="-1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1259632" y="2924944"/>
            <a:ext cx="432048" cy="4917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4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platzhalter 3">
            <a:extLst>
              <a:ext uri="{FF2B5EF4-FFF2-40B4-BE49-F238E27FC236}">
                <a16:creationId xmlns:a16="http://schemas.microsoft.com/office/drawing/2014/main" id="{A46FDD9F-B745-38A5-D871-ACC42892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71438"/>
            <a:ext cx="86391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</a:t>
            </a:r>
            <a:r>
              <a:rPr lang="en-US" altLang="zh-CN" sz="28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esults </a:t>
            </a: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discussion</a:t>
            </a:r>
            <a:endParaRPr lang="zh-CN" altLang="en-US" sz="2800" b="1" dirty="0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1" name="图片 3">
            <a:extLst>
              <a:ext uri="{FF2B5EF4-FFF2-40B4-BE49-F238E27FC236}">
                <a16:creationId xmlns:a16="http://schemas.microsoft.com/office/drawing/2014/main" id="{DCFCB0FD-46F3-ADBD-827E-D694FEF2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92150"/>
            <a:ext cx="49657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08D0E2-ABCF-5ED2-1964-E30BB9FE3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3800" y="908720"/>
                <a:ext cx="4102100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moderately shaded by the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EOS uncertainty: The influence of the symmetry energy (a) and of the incompressibility (b). 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08D0E2-ABCF-5ED2-1964-E30BB9FE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800" y="908720"/>
                <a:ext cx="4102100" cy="1938992"/>
              </a:xfrm>
              <a:prstGeom prst="rect">
                <a:avLst/>
              </a:prstGeom>
              <a:blipFill>
                <a:blip r:embed="rId3"/>
                <a:stretch>
                  <a:fillRect l="-2377" t="-2201" r="-3715" b="-66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52014" y="404803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Li, </a:t>
            </a:r>
            <a:r>
              <a:rPr lang="en-US" altLang="zh-CN" b="1" dirty="0" err="1" smtClean="0"/>
              <a:t>Jiang,et</a:t>
            </a:r>
            <a:r>
              <a:rPr lang="en-US" altLang="zh-CN" b="1" dirty="0" smtClean="0"/>
              <a:t> al. </a:t>
            </a:r>
            <a:r>
              <a:rPr lang="en-US" altLang="zh-CN" b="1" dirty="0" err="1" smtClean="0"/>
              <a:t>PLB839,137765</a:t>
            </a:r>
            <a:r>
              <a:rPr lang="en-US" altLang="zh-CN" b="1" dirty="0" smtClean="0"/>
              <a:t>(23)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043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Glitch of Vela pulsar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686719"/>
            <a:ext cx="5410200" cy="435292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581944"/>
            <a:ext cx="5410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platzhalter 3">
            <a:extLst>
              <a:ext uri="{FF2B5EF4-FFF2-40B4-BE49-F238E27FC236}">
                <a16:creationId xmlns:a16="http://schemas.microsoft.com/office/drawing/2014/main" id="{A46FDD9F-B745-38A5-D871-ACC42892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71438"/>
            <a:ext cx="86391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8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discussion</a:t>
            </a:r>
            <a:endParaRPr lang="zh-CN" altLang="en-US" sz="2800" b="1" dirty="0">
              <a:solidFill>
                <a:srgbClr val="2626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4D39D16-7668-4FE2-70A5-9BF6BDD01F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5493131"/>
                <a:ext cx="8640638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</a:rPr>
                  <a:t>T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his figure compares the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Arial" panose="020B0604020202020204" pitchFamily="34" charset="0"/>
                  </a:rPr>
                  <a:t> on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L </a:t>
                </a:r>
                <a:r>
                  <a:rPr lang="en-US" altLang="zh-CN" sz="2400" dirty="0" smtClean="0">
                    <a:latin typeface="Arial" panose="020B0604020202020204" pitchFamily="34" charset="0"/>
                  </a:rPr>
                  <a:t>with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the renormalization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.  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4D39D16-7668-4FE2-70A5-9BF6BDD01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5493131"/>
                <a:ext cx="8640638" cy="830997"/>
              </a:xfrm>
              <a:prstGeom prst="rect">
                <a:avLst/>
              </a:prstGeom>
              <a:blipFill>
                <a:blip r:embed="rId2"/>
                <a:stretch>
                  <a:fillRect l="-917" t="-5147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347C270-DC9E-F7A1-8A96-70C5B534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36" y="836711"/>
            <a:ext cx="8873352" cy="4604385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en-US" altLang="zh-CN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836712"/>
            <a:ext cx="6425543" cy="53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86" y="-74314"/>
            <a:ext cx="8229600" cy="1143000"/>
          </a:xfrm>
        </p:spPr>
        <p:txBody>
          <a:bodyPr/>
          <a:lstStyle/>
          <a:p>
            <a:r>
              <a:rPr lang="zh-CN" altLang="en-US" sz="3600" dirty="0" smtClean="0"/>
              <a:t>真空、手征对称性、退</a:t>
            </a:r>
            <a:r>
              <a:rPr lang="zh-CN" altLang="en-US" sz="3600" dirty="0" smtClean="0"/>
              <a:t>禁闭相变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359" y="1124744"/>
            <a:ext cx="3372816" cy="4525963"/>
          </a:xfrm>
        </p:spPr>
        <p:txBody>
          <a:bodyPr/>
          <a:lstStyle/>
          <a:p>
            <a:r>
              <a:rPr lang="zh-CN" altLang="en-US" sz="2400" dirty="0" smtClean="0"/>
              <a:t>物质在真空之中</a:t>
            </a:r>
            <a:endParaRPr lang="en-US" altLang="zh-CN" sz="2400" dirty="0" smtClean="0"/>
          </a:p>
          <a:p>
            <a:r>
              <a:rPr lang="zh-CN" altLang="en-US" sz="2400" dirty="0" smtClean="0"/>
              <a:t>真空结构：真空凝聚</a:t>
            </a:r>
            <a:endParaRPr lang="en-US" altLang="zh-CN" sz="2400" dirty="0" smtClean="0"/>
          </a:p>
          <a:p>
            <a:r>
              <a:rPr lang="zh-CN" altLang="en-US" sz="2400" dirty="0" smtClean="0"/>
              <a:t>真空的自发破缺：手征相变、退禁闭相变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 smtClean="0">
                <a:solidFill>
                  <a:schemeClr val="accent1"/>
                </a:solidFill>
              </a:rPr>
              <a:t>重整化，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Dirac</a:t>
            </a:r>
            <a:r>
              <a:rPr lang="zh-CN" altLang="en-US" sz="2400" b="1" dirty="0">
                <a:solidFill>
                  <a:schemeClr val="accent1"/>
                </a:solidFill>
              </a:rPr>
              <a:t>海的有限贡献：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         </a:t>
            </a:r>
            <a:r>
              <a:rPr lang="zh-CN" altLang="en-US" sz="2400" b="1" dirty="0">
                <a:solidFill>
                  <a:schemeClr val="accent1"/>
                </a:solidFill>
              </a:rPr>
              <a:t>真空效应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真空影响手征凝聚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77183"/>
            <a:ext cx="5024467" cy="28877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87403" y="4478396"/>
            <a:ext cx="4633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Fukushima et al, Rep </a:t>
            </a:r>
            <a:r>
              <a:rPr lang="en-US" altLang="zh-CN" sz="1600" dirty="0" err="1" smtClean="0"/>
              <a:t>Prog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Phys</a:t>
            </a:r>
            <a:r>
              <a:rPr lang="en-US" altLang="zh-CN" sz="1600" dirty="0" smtClean="0"/>
              <a:t> 74, 014001(10)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40" y="2884442"/>
            <a:ext cx="337281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037" y="1748631"/>
            <a:ext cx="5495925" cy="42291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 deformability vs Mass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146" y="1600200"/>
            <a:ext cx="57877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-28311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924088"/>
            <a:ext cx="8229600" cy="430511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相对论</a:t>
            </a:r>
            <a:r>
              <a:rPr lang="en-US" altLang="zh-CN" dirty="0" err="1" smtClean="0">
                <a:latin typeface="Arial" panose="020B0604020202020204" pitchFamily="34" charset="0"/>
              </a:rPr>
              <a:t>Hartree</a:t>
            </a:r>
            <a:r>
              <a:rPr lang="zh-CN" altLang="en-US" dirty="0" smtClean="0">
                <a:latin typeface="Arial" panose="020B0604020202020204" pitchFamily="34" charset="0"/>
              </a:rPr>
              <a:t>近似、重整化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</a:rPr>
              <a:t>圈图能量：平均</a:t>
            </a:r>
            <a:r>
              <a:rPr lang="zh-CN" altLang="en-US" dirty="0" smtClean="0">
                <a:latin typeface="Arial" panose="020B0604020202020204" pitchFamily="34" charset="0"/>
              </a:rPr>
              <a:t>场的</a:t>
            </a:r>
            <a:r>
              <a:rPr lang="zh-CN" altLang="en-US" dirty="0" smtClean="0">
                <a:latin typeface="Arial" panose="020B0604020202020204" pitchFamily="34" charset="0"/>
              </a:rPr>
              <a:t>量子效应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</a:rPr>
              <a:t>一些进展：真空效应对核态方程、中子星性质如中子星芯冠的转变密度的影响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</a:rPr>
              <a:t>考虑模型的手征对称性</a:t>
            </a:r>
            <a:r>
              <a:rPr lang="en-US" altLang="zh-CN" dirty="0" smtClean="0">
                <a:latin typeface="Arial" panose="020B0604020202020204" pitchFamily="34" charset="0"/>
              </a:rPr>
              <a:t>+</a:t>
            </a:r>
            <a:r>
              <a:rPr lang="zh-CN" altLang="en-US" dirty="0" smtClean="0">
                <a:latin typeface="Arial" panose="020B0604020202020204" pitchFamily="34" charset="0"/>
              </a:rPr>
              <a:t>真空效应研究退禁闭相变以及</a:t>
            </a:r>
            <a:r>
              <a:rPr lang="en-US" altLang="zh-CN" dirty="0" smtClean="0">
                <a:latin typeface="Arial" panose="020B0604020202020204" pitchFamily="34" charset="0"/>
              </a:rPr>
              <a:t>QCD</a:t>
            </a:r>
            <a:r>
              <a:rPr lang="zh-CN" altLang="en-US" dirty="0" smtClean="0">
                <a:latin typeface="Arial" panose="020B0604020202020204" pitchFamily="34" charset="0"/>
              </a:rPr>
              <a:t>结构</a:t>
            </a:r>
            <a:r>
              <a:rPr lang="zh-CN" altLang="en-US" dirty="0" smtClean="0">
                <a:latin typeface="Arial" panose="020B0604020202020204" pitchFamily="34" charset="0"/>
              </a:rPr>
              <a:t>相图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</a:rPr>
              <a:t>待解决的问题</a:t>
            </a:r>
            <a:r>
              <a:rPr lang="en-US" altLang="zh-CN" dirty="0" smtClean="0">
                <a:latin typeface="Arial" panose="020B0604020202020204" pitchFamily="34" charset="0"/>
              </a:rPr>
              <a:t>……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9">
            <a:extLst>
              <a:ext uri="{FF2B5EF4-FFF2-40B4-BE49-F238E27FC236}">
                <a16:creationId xmlns:a16="http://schemas.microsoft.com/office/drawing/2014/main" id="{739A7F5B-9867-0C01-EFFA-B46C33A7BBF4}"/>
              </a:ext>
            </a:extLst>
          </p:cNvPr>
          <p:cNvGrpSpPr>
            <a:grpSpLocks/>
          </p:cNvGrpSpPr>
          <p:nvPr/>
        </p:nvGrpSpPr>
        <p:grpSpPr bwMode="auto">
          <a:xfrm>
            <a:off x="1360487" y="2708920"/>
            <a:ext cx="6423025" cy="1570038"/>
            <a:chOff x="3136" y="0"/>
            <a:chExt cx="6423146" cy="1569660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04E34422-B9D0-8FF6-5A91-42DE6E052DB0}"/>
                </a:ext>
              </a:extLst>
            </p:cNvPr>
            <p:cNvSpPr/>
            <p:nvPr/>
          </p:nvSpPr>
          <p:spPr>
            <a:xfrm>
              <a:off x="3136" y="0"/>
              <a:ext cx="6423146" cy="15696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D36A0E09-5356-7F42-1920-85E097EB61C9}"/>
                </a:ext>
              </a:extLst>
            </p:cNvPr>
            <p:cNvSpPr/>
            <p:nvPr/>
          </p:nvSpPr>
          <p:spPr>
            <a:xfrm>
              <a:off x="79337" y="76182"/>
              <a:ext cx="6270743" cy="1417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43840" tIns="121920" rIns="243840" bIns="121920" spcCol="1270" anchor="ctr"/>
            <a:lstStyle/>
            <a:p>
              <a:pPr algn="ctr" defTabSz="28448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6400" b="1" dirty="0"/>
                <a:t>Thank </a:t>
              </a:r>
              <a:r>
                <a:rPr lang="en-US" sz="6400" b="1" dirty="0" smtClean="0"/>
                <a:t>you for your attention</a:t>
              </a:r>
              <a:r>
                <a:rPr lang="zh-CN" sz="6400" b="1" dirty="0" smtClean="0"/>
                <a:t>！</a:t>
              </a:r>
              <a:endParaRPr lang="zh-CN" sz="6400" dirty="0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7887"/>
            <a:ext cx="8229600" cy="63408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Vacuum </a:t>
            </a:r>
            <a:r>
              <a:rPr lang="en-US" altLang="zh-CN" dirty="0" smtClean="0"/>
              <a:t>effects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70607"/>
                <a:ext cx="8229600" cy="5782729"/>
              </a:xfrm>
            </p:spPr>
            <p:txBody>
              <a:bodyPr/>
              <a:lstStyle/>
              <a:p>
                <a:r>
                  <a:rPr lang="en-US" altLang="zh-CN" sz="2800" dirty="0" smtClean="0"/>
                  <a:t>Importance in spontaneous symmetry breaking: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Linear or nonlinear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model, </a:t>
                </a:r>
                <a:r>
                  <a:rPr lang="en-US" altLang="zh-CN" sz="2400" dirty="0" err="1" smtClean="0">
                    <a:solidFill>
                      <a:srgbClr val="FF0000"/>
                    </a:solidFill>
                  </a:rPr>
                  <a:t>NJL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800" dirty="0" smtClean="0"/>
              </a:p>
              <a:p>
                <a:r>
                  <a:rPr lang="en-US" altLang="zh-CN" sz="2800" dirty="0" smtClean="0"/>
                  <a:t>Vacuum contribution to compression modulus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Ji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PLB208,19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(88),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Glendenning,PLB208,335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(88)</a:t>
                </a:r>
              </a:p>
              <a:p>
                <a:r>
                  <a:rPr lang="en-US" altLang="zh-CN" sz="2800" dirty="0" smtClean="0"/>
                  <a:t>Vacuum contribution to chiral condensate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Jiang&amp;Li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MPLA23,3393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(08)</a:t>
                </a:r>
              </a:p>
              <a:p>
                <a:r>
                  <a:rPr lang="en-US" altLang="zh-CN" sz="2800" dirty="0" smtClean="0"/>
                  <a:t>Negative energy configuration in Giant </a:t>
                </a:r>
                <a:r>
                  <a:rPr lang="en-US" altLang="zh-CN" sz="2800" dirty="0" err="1" smtClean="0"/>
                  <a:t>resonaces</a:t>
                </a:r>
                <a:r>
                  <a:rPr lang="en-US" altLang="zh-CN" sz="2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:r>
                  <a:rPr lang="de-DE" altLang="zh-CN" sz="2400" dirty="0" smtClean="0">
                    <a:solidFill>
                      <a:srgbClr val="0070C0"/>
                    </a:solidFill>
                  </a:rPr>
                  <a:t>Vretenar et al, PLB 487,334 (00), Ma et al,NPA </a:t>
                </a:r>
                <a:r>
                  <a:rPr lang="de-DE" altLang="zh-CN" sz="2400" dirty="0">
                    <a:solidFill>
                      <a:srgbClr val="0070C0"/>
                    </a:solidFill>
                  </a:rPr>
                  <a:t>686, 173 </a:t>
                </a:r>
                <a:r>
                  <a:rPr lang="de-DE" altLang="zh-CN" sz="2400" dirty="0" smtClean="0">
                    <a:solidFill>
                      <a:srgbClr val="0070C0"/>
                    </a:solidFill>
                  </a:rPr>
                  <a:t>(01),   </a:t>
                </a:r>
              </a:p>
              <a:p>
                <a:pPr marL="0" indent="0">
                  <a:buNone/>
                </a:pPr>
                <a:r>
                  <a:rPr lang="de-DE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CN" sz="2400" dirty="0" smtClean="0">
                    <a:solidFill>
                      <a:srgbClr val="0070C0"/>
                    </a:solidFill>
                  </a:rPr>
                  <a:t>  Ring et al,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 smtClean="0">
                    <a:solidFill>
                      <a:srgbClr val="0070C0"/>
                    </a:solidFill>
                  </a:rPr>
                  <a:t>NPA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694, 249 </a:t>
                </a:r>
                <a:r>
                  <a:rPr lang="en-US" altLang="zh-CN" sz="2400" dirty="0" smtClean="0">
                    <a:solidFill>
                      <a:srgbClr val="0070C0"/>
                    </a:solidFill>
                  </a:rPr>
                  <a:t>(01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</a:t>
                </a: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70607"/>
                <a:ext cx="8229600" cy="5782729"/>
              </a:xfrm>
              <a:blipFill>
                <a:blip r:embed="rId2"/>
                <a:stretch>
                  <a:fillRect l="-1333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3479800"/>
            <a:ext cx="4235450" cy="3341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4222"/>
            <a:ext cx="4846074" cy="26526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3997" y="5604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Ji, </a:t>
            </a:r>
            <a:r>
              <a:rPr lang="en-US" altLang="zh-CN" dirty="0" err="1" smtClean="0"/>
              <a:t>PLB208,19</a:t>
            </a:r>
            <a:r>
              <a:rPr lang="en-US" altLang="zh-CN" dirty="0" smtClean="0"/>
              <a:t>(88)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7584" y="315897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Jiang, Li, </a:t>
            </a:r>
            <a:r>
              <a:rPr lang="en-US" altLang="zh-CN" dirty="0" err="1" smtClean="0"/>
              <a:t>MPLA23,3393</a:t>
            </a:r>
            <a:r>
              <a:rPr lang="en-US" altLang="zh-CN" dirty="0" smtClean="0"/>
              <a:t>(08)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034" y="1721457"/>
            <a:ext cx="3904584" cy="28458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5990" y="1304742"/>
            <a:ext cx="307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Ma, et al</a:t>
            </a:r>
            <a:r>
              <a:rPr lang="en-US" altLang="zh-CN" dirty="0"/>
              <a:t>, </a:t>
            </a:r>
            <a:r>
              <a:rPr lang="en-US" altLang="zh-CN" dirty="0" err="1" smtClean="0"/>
              <a:t>NPA</a:t>
            </a:r>
            <a:r>
              <a:rPr lang="en-US" altLang="zh-CN" dirty="0" smtClean="0"/>
              <a:t> </a:t>
            </a:r>
            <a:r>
              <a:rPr lang="en-US" altLang="zh-CN" dirty="0"/>
              <a:t>686, 173 </a:t>
            </a:r>
            <a:r>
              <a:rPr lang="en-US" altLang="zh-CN" dirty="0" smtClean="0"/>
              <a:t>(01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5" y="4844321"/>
            <a:ext cx="4046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Wang </a:t>
            </a:r>
            <a:r>
              <a:rPr lang="en-US" altLang="zh-CN" dirty="0">
                <a:solidFill>
                  <a:srgbClr val="0070C0"/>
                </a:solidFill>
              </a:rPr>
              <a:t>et al, Nuclear matter in relativistic </a:t>
            </a:r>
            <a:r>
              <a:rPr lang="en-US" altLang="zh-CN" dirty="0" err="1">
                <a:solidFill>
                  <a:srgbClr val="0070C0"/>
                </a:solidFill>
              </a:rPr>
              <a:t>Brueckner-Hartree-Fock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theory with </a:t>
            </a:r>
            <a:r>
              <a:rPr lang="en-US" altLang="zh-CN" dirty="0">
                <a:solidFill>
                  <a:srgbClr val="0070C0"/>
                </a:solidFill>
              </a:rPr>
              <a:t>Bonn potential in the full Dirac </a:t>
            </a:r>
            <a:r>
              <a:rPr lang="en-US" altLang="zh-CN" dirty="0" smtClean="0">
                <a:solidFill>
                  <a:srgbClr val="0070C0"/>
                </a:solidFill>
              </a:rPr>
              <a:t>space, </a:t>
            </a:r>
            <a:r>
              <a:rPr lang="en-US" altLang="zh-CN" dirty="0" err="1" smtClean="0">
                <a:solidFill>
                  <a:srgbClr val="0070C0"/>
                </a:solidFill>
              </a:rPr>
              <a:t>PRC103,054319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(2021)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en-US" altLang="zh-CN"/>
          </a:p>
        </p:txBody>
      </p:sp>
      <p:pic>
        <p:nvPicPr>
          <p:cNvPr id="1013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2697" y="836712"/>
            <a:ext cx="6341918" cy="4719985"/>
          </a:xfrm>
          <a:noFill/>
          <a:ln/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804546"/>
            <a:ext cx="26638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5818834"/>
            <a:ext cx="32400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6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aims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Vacuum effects on bulk matter properties</a:t>
            </a:r>
          </a:p>
          <a:p>
            <a:r>
              <a:rPr lang="en-US" altLang="zh-CN" dirty="0" smtClean="0"/>
              <a:t>Vacuum effects on the nuclear EOS, especially on the symmetry </a:t>
            </a:r>
            <a:r>
              <a:rPr lang="en-US" altLang="zh-CN" dirty="0" smtClean="0"/>
              <a:t>energy </a:t>
            </a:r>
            <a:r>
              <a:rPr lang="en-US" altLang="zh-CN" dirty="0" smtClean="0"/>
              <a:t>( from ring energy)</a:t>
            </a:r>
            <a:endParaRPr lang="en-US" altLang="zh-CN" dirty="0" smtClean="0"/>
          </a:p>
          <a:p>
            <a:r>
              <a:rPr lang="en-US" altLang="zh-CN" dirty="0" smtClean="0"/>
              <a:t>Similar to the EM radiative correction, it is a </a:t>
            </a:r>
            <a:r>
              <a:rPr lang="en-US" altLang="zh-CN" dirty="0" smtClean="0">
                <a:solidFill>
                  <a:srgbClr val="FF0000"/>
                </a:solidFill>
              </a:rPr>
              <a:t>quantum effect</a:t>
            </a:r>
            <a:r>
              <a:rPr lang="en-US" altLang="zh-CN" dirty="0" smtClean="0"/>
              <a:t> of the meson </a:t>
            </a:r>
            <a:r>
              <a:rPr lang="en-US" altLang="zh-CN" dirty="0" smtClean="0"/>
              <a:t>field beyond </a:t>
            </a:r>
            <a:r>
              <a:rPr lang="en-US" altLang="zh-CN" dirty="0" err="1" smtClean="0"/>
              <a:t>RMF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2nd</a:t>
            </a:r>
            <a:r>
              <a:rPr lang="zh-CN" altLang="en-US" smtClean="0"/>
              <a:t>粤港澳核物理论坛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00370"/>
            <a:ext cx="8229600" cy="1143000"/>
          </a:xfrm>
        </p:spPr>
        <p:txBody>
          <a:bodyPr/>
          <a:lstStyle/>
          <a:p>
            <a:r>
              <a:rPr lang="en-US" altLang="zh-CN" sz="3200" dirty="0" smtClean="0"/>
              <a:t>Relativistic mean-field &amp; </a:t>
            </a:r>
            <a:r>
              <a:rPr lang="en-US" altLang="zh-CN" sz="3200" dirty="0" err="1" smtClean="0"/>
              <a:t>Hatree</a:t>
            </a:r>
            <a:r>
              <a:rPr lang="en-US" altLang="zh-CN" sz="3200" dirty="0" smtClean="0"/>
              <a:t> approximations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南京理工大学</a:t>
            </a:r>
            <a:r>
              <a:rPr lang="en-US" altLang="zh-CN" smtClean="0"/>
              <a:t>2023/05/10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9346"/>
            <a:ext cx="4881567" cy="5237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32474" y="1674587"/>
                <a:ext cx="4111526" cy="3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474" y="1674587"/>
                <a:ext cx="4111526" cy="394339"/>
              </a:xfrm>
              <a:prstGeom prst="rect">
                <a:avLst/>
              </a:prstGeom>
              <a:blipFill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06801" y="2682490"/>
                <a:ext cx="4111526" cy="834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4 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01" y="2682490"/>
                <a:ext cx="4111526" cy="834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06801" y="3758328"/>
                <a:ext cx="4111526" cy="834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4 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01" y="3758328"/>
                <a:ext cx="4111526" cy="834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99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platzhalter 3">
            <a:extLst>
              <a:ext uri="{FF2B5EF4-FFF2-40B4-BE49-F238E27FC236}">
                <a16:creationId xmlns:a16="http://schemas.microsoft.com/office/drawing/2014/main" id="{5C7AE6A7-0D83-C02D-2A89-46BC46BC8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71438"/>
            <a:ext cx="86391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8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Relativistic </a:t>
            </a:r>
            <a:r>
              <a:rPr lang="en-US" altLang="zh-CN" sz="2800" b="1" dirty="0" err="1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Hartree</a:t>
            </a:r>
            <a:r>
              <a:rPr lang="en-US" altLang="zh-CN" sz="28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Approximation (</a:t>
            </a:r>
            <a:r>
              <a:rPr lang="en-US" altLang="zh-CN" sz="2800" b="1" dirty="0" err="1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RHA</a:t>
            </a:r>
            <a:r>
              <a:rPr lang="en-US" altLang="zh-CN" sz="2800" b="1" dirty="0" smtClean="0">
                <a:solidFill>
                  <a:srgbClr val="2626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文本框 2">
            <a:extLst>
              <a:ext uri="{FF2B5EF4-FFF2-40B4-BE49-F238E27FC236}">
                <a16:creationId xmlns:a16="http://schemas.microsoft.com/office/drawing/2014/main" id="{5941EBCC-BDB8-F307-C9EA-CB025047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49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</a:rPr>
              <a:t>The interacting </a:t>
            </a:r>
            <a:r>
              <a:rPr lang="en-US" altLang="zh-CN" sz="2400" dirty="0" err="1">
                <a:latin typeface="Arial" panose="020B0604020202020204" pitchFamily="34" charset="0"/>
              </a:rPr>
              <a:t>lagrangian</a:t>
            </a:r>
            <a:r>
              <a:rPr lang="en-US" altLang="zh-CN" sz="2400" dirty="0">
                <a:latin typeface="Arial" panose="020B0604020202020204" pitchFamily="34" charset="0"/>
              </a:rPr>
              <a:t> reads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文本框 3">
                <a:extLst>
                  <a:ext uri="{FF2B5EF4-FFF2-40B4-BE49-F238E27FC236}">
                    <a16:creationId xmlns:a16="http://schemas.microsoft.com/office/drawing/2014/main" id="{672126FC-F9AC-0E47-F1E1-3BD7BF427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2289175"/>
                <a:ext cx="8353176" cy="1139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𝝓𝝎</m:t>
                            </m:r>
                          </m:sub>
                        </m:sSub>
                      </m:num>
                      <m:den>
                        <m:r>
                          <a:rPr lang="en-US" altLang="zh-CN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r>
                  <a:rPr lang="en-US" altLang="zh-CN" sz="2000" dirty="0" smtClean="0"/>
                  <a:t>Without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/>
                  <a:t> the scalar self-energy is renormalized in a diagrammatic scheme with the </a:t>
                </a:r>
                <a:r>
                  <a:rPr lang="en-US" altLang="zh-CN" sz="2000" dirty="0" err="1" smtClean="0"/>
                  <a:t>counterterms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[Chin, Ann. Phys. 1977]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68" name="文本框 3">
                <a:extLst>
                  <a:ext uri="{FF2B5EF4-FFF2-40B4-BE49-F238E27FC236}">
                    <a16:creationId xmlns:a16="http://schemas.microsoft.com/office/drawing/2014/main" id="{672126FC-F9AC-0E47-F1E1-3BD7BF427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2289175"/>
                <a:ext cx="8353176" cy="1139479"/>
              </a:xfrm>
              <a:prstGeom prst="rect">
                <a:avLst/>
              </a:prstGeom>
              <a:blipFill>
                <a:blip r:embed="rId3"/>
                <a:stretch>
                  <a:fillRect l="-803" b="-91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0" name="图片 8">
            <a:extLst>
              <a:ext uri="{FF2B5EF4-FFF2-40B4-BE49-F238E27FC236}">
                <a16:creationId xmlns:a16="http://schemas.microsoft.com/office/drawing/2014/main" id="{160E46EB-A5E8-A089-55B9-C2BFA53B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99" y="3834331"/>
            <a:ext cx="3102149" cy="63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83568" y="3653685"/>
                <a:ext cx="6055742" cy="1640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4 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53685"/>
                <a:ext cx="6055742" cy="1640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南京理工大学</a:t>
            </a:r>
            <a:r>
              <a:rPr lang="en-US" altLang="zh-CN" smtClean="0"/>
              <a:t>2023/05/10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13" y="1569710"/>
            <a:ext cx="7969636" cy="5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8155</TotalTime>
  <Words>787</Words>
  <Application>Microsoft Office PowerPoint</Application>
  <PresentationFormat>全屏显示(4:3)</PresentationFormat>
  <Paragraphs>149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真空、手征对称性、退禁闭相变</vt:lpstr>
      <vt:lpstr> Vacuum effects</vt:lpstr>
      <vt:lpstr>PowerPoint 演示文稿</vt:lpstr>
      <vt:lpstr>PowerPoint 演示文稿</vt:lpstr>
      <vt:lpstr>Our aims</vt:lpstr>
      <vt:lpstr>Relativistic mean-field &amp; Hatree approximations</vt:lpstr>
      <vt:lpstr>PowerPoint 演示文稿</vt:lpstr>
      <vt:lpstr>PowerPoint 演示文稿</vt:lpstr>
      <vt:lpstr>Renormalized meson self-interactions</vt:lpstr>
      <vt:lpstr>Nucleon self-energy &amp; energy density</vt:lpstr>
      <vt:lpstr>Energy density</vt:lpstr>
      <vt:lpstr>Ring energy</vt:lpstr>
      <vt:lpstr>Addition of ρ meson</vt:lpstr>
      <vt:lpstr>进展与问题</vt:lpstr>
      <vt:lpstr>Observable effects in neutron stars</vt:lpstr>
      <vt:lpstr>PowerPoint 演示文稿</vt:lpstr>
      <vt:lpstr>Method for transition density</vt:lpstr>
      <vt:lpstr>Dyson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Glitch of Vela pulsar</vt:lpstr>
      <vt:lpstr>PowerPoint 演示文稿</vt:lpstr>
      <vt:lpstr>PowerPoint 演示文稿</vt:lpstr>
      <vt:lpstr>PowerPoint 演示文稿</vt:lpstr>
      <vt:lpstr>NS deformability vs Mass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pine</cp:lastModifiedBy>
  <cp:revision>744</cp:revision>
  <dcterms:created xsi:type="dcterms:W3CDTF">2015-04-14T01:57:27Z</dcterms:created>
  <dcterms:modified xsi:type="dcterms:W3CDTF">2023-06-18T15:01:30Z</dcterms:modified>
</cp:coreProperties>
</file>