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2" r:id="rId3"/>
    <p:sldId id="549" r:id="rId4"/>
    <p:sldId id="296" r:id="rId5"/>
    <p:sldId id="424" r:id="rId6"/>
    <p:sldId id="277" r:id="rId7"/>
    <p:sldId id="293" r:id="rId8"/>
    <p:sldId id="546" r:id="rId9"/>
    <p:sldId id="257" r:id="rId10"/>
    <p:sldId id="298" r:id="rId11"/>
    <p:sldId id="529" r:id="rId12"/>
    <p:sldId id="550" r:id="rId13"/>
    <p:sldId id="286" r:id="rId14"/>
    <p:sldId id="266" r:id="rId15"/>
    <p:sldId id="276" r:id="rId16"/>
    <p:sldId id="260" r:id="rId17"/>
    <p:sldId id="289" r:id="rId18"/>
    <p:sldId id="299" r:id="rId19"/>
    <p:sldId id="265" r:id="rId20"/>
    <p:sldId id="551" r:id="rId21"/>
    <p:sldId id="349" r:id="rId22"/>
    <p:sldId id="530" r:id="rId23"/>
    <p:sldId id="531" r:id="rId24"/>
    <p:sldId id="422" r:id="rId25"/>
    <p:sldId id="418" r:id="rId26"/>
    <p:sldId id="419" r:id="rId27"/>
    <p:sldId id="552" r:id="rId28"/>
    <p:sldId id="488" r:id="rId29"/>
    <p:sldId id="534" r:id="rId30"/>
    <p:sldId id="535" r:id="rId31"/>
    <p:sldId id="554" r:id="rId32"/>
    <p:sldId id="555" r:id="rId33"/>
    <p:sldId id="579" r:id="rId34"/>
    <p:sldId id="582" r:id="rId35"/>
    <p:sldId id="585" r:id="rId36"/>
    <p:sldId id="589" r:id="rId37"/>
    <p:sldId id="553" r:id="rId38"/>
    <p:sldId id="259" r:id="rId39"/>
    <p:sldId id="287" r:id="rId40"/>
    <p:sldId id="591" r:id="rId41"/>
    <p:sldId id="590" r:id="rId42"/>
    <p:sldId id="592" r:id="rId43"/>
    <p:sldId id="593" r:id="rId44"/>
    <p:sldId id="594" r:id="rId45"/>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787"/>
    <p:restoredTop sz="93481" autoAdjust="0"/>
  </p:normalViewPr>
  <p:slideViewPr>
    <p:cSldViewPr>
      <p:cViewPr varScale="1">
        <p:scale>
          <a:sx n="64" d="100"/>
          <a:sy n="64" d="100"/>
        </p:scale>
        <p:origin x="69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0A700F3-4CF6-41A9-A3C2-EE4B7BBEFA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2C5CFEAA-2DC3-46F6-ADFC-29125E8CAD4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CE2F820-0A54-4D17-B2C5-B5C3AA0A1A18}" type="datetimeFigureOut">
              <a:rPr lang="zh-CN" altLang="en-US"/>
              <a:pPr>
                <a:defRPr/>
              </a:pPr>
              <a:t>2022/07/01</a:t>
            </a:fld>
            <a:endParaRPr lang="zh-CN" altLang="en-US"/>
          </a:p>
        </p:txBody>
      </p:sp>
      <p:sp>
        <p:nvSpPr>
          <p:cNvPr id="4" name="幻灯片图像占位符 3">
            <a:extLst>
              <a:ext uri="{FF2B5EF4-FFF2-40B4-BE49-F238E27FC236}">
                <a16:creationId xmlns:a16="http://schemas.microsoft.com/office/drawing/2014/main" id="{6FF936AA-1D61-44BC-B3CC-905AB46706CD}"/>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5980EB4-7D46-4DDA-9C0F-E4838A9003D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84A821C-D6B6-4C6A-A382-9EEABE8D1C7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876B7179-91D0-4CFC-A244-16A2136310B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DA9E38CA-8335-4C64-A458-5092579C13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277772F-2D29-4674-A865-FFFC6D4E6D2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D907C4BF-0ABA-4DEB-9D6F-90ADDEC6FB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196" name="灯片编号占位符 3">
            <a:extLst>
              <a:ext uri="{FF2B5EF4-FFF2-40B4-BE49-F238E27FC236}">
                <a16:creationId xmlns:a16="http://schemas.microsoft.com/office/drawing/2014/main" id="{37A6AD6C-D8B6-46F4-90CD-C499B50F20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DEB5B28-D47A-436B-95C9-39E7AE3BA771}" type="slidenum">
              <a:rPr lang="zh-CN" altLang="en-US" sz="1200" smtClean="0"/>
              <a:pPr/>
              <a:t>9</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F194925-57C4-4674-B8A7-62B4674C38BE}" type="slidenum">
              <a:rPr lang="en-US" altLang="zh-CN" smtClean="0"/>
              <a:pPr>
                <a:defRPr/>
              </a:pPr>
              <a:t>11</a:t>
            </a:fld>
            <a:endParaRPr lang="en-US" altLang="zh-CN"/>
          </a:p>
        </p:txBody>
      </p:sp>
    </p:spTree>
    <p:extLst>
      <p:ext uri="{BB962C8B-B14F-4D97-AF65-F5344CB8AC3E}">
        <p14:creationId xmlns:p14="http://schemas.microsoft.com/office/powerpoint/2010/main" val="1853444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A9E38CA-8335-4C64-A458-5092579C13FD}" type="slidenum">
              <a:rPr lang="zh-CN" altLang="en-US" smtClean="0"/>
              <a:pPr>
                <a:defRPr/>
              </a:pPr>
              <a:t>16</a:t>
            </a:fld>
            <a:endParaRPr lang="zh-CN" altLang="en-US"/>
          </a:p>
        </p:txBody>
      </p:sp>
    </p:spTree>
    <p:extLst>
      <p:ext uri="{BB962C8B-B14F-4D97-AF65-F5344CB8AC3E}">
        <p14:creationId xmlns:p14="http://schemas.microsoft.com/office/powerpoint/2010/main" val="352461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4F914A7A-8CCB-4635-9079-340930F7635E}"/>
              </a:ext>
            </a:extLst>
          </p:cNvPr>
          <p:cNvSpPr>
            <a:spLocks noGrp="1" noRot="1" noChangeAspect="1" noChangeArrowheads="1" noTextEdit="1"/>
          </p:cNvSpPr>
          <p:nvPr>
            <p:ph type="sldImg" idx="2"/>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文本占位符 2">
            <a:extLst>
              <a:ext uri="{FF2B5EF4-FFF2-40B4-BE49-F238E27FC236}">
                <a16:creationId xmlns:a16="http://schemas.microsoft.com/office/drawing/2014/main" id="{CB6EB399-EEBE-456A-9BB4-F9BF4D5FAB73}"/>
              </a:ext>
            </a:extLst>
          </p:cNvPr>
          <p:cNvSpPr>
            <a:spLocks noGrp="1" noChangeArrowheads="1"/>
          </p:cNvSpPr>
          <p:nvPr>
            <p:ph type="body"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580" name="页眉占位符 3">
            <a:extLst>
              <a:ext uri="{FF2B5EF4-FFF2-40B4-BE49-F238E27FC236}">
                <a16:creationId xmlns:a16="http://schemas.microsoft.com/office/drawing/2014/main" id="{CEFBB8A1-6E74-428C-B7D1-EC5AA3F1919F}"/>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a:t>硕士学位论文开题报告</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CE91F0C8-A2C9-49B2-829E-0DC6CAA03782}"/>
              </a:ext>
            </a:extLst>
          </p:cNvPr>
          <p:cNvSpPr>
            <a:spLocks noGrp="1" noRot="1" noChangeAspect="1" noChangeArrowheads="1" noTextEdit="1"/>
          </p:cNvSpPr>
          <p:nvPr>
            <p:ph type="sldImg" idx="2"/>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文本占位符 2">
            <a:extLst>
              <a:ext uri="{FF2B5EF4-FFF2-40B4-BE49-F238E27FC236}">
                <a16:creationId xmlns:a16="http://schemas.microsoft.com/office/drawing/2014/main" id="{1114C37A-6DC3-47E1-B521-39E16BAE12D9}"/>
              </a:ext>
            </a:extLst>
          </p:cNvPr>
          <p:cNvSpPr>
            <a:spLocks noGrp="1" noChangeArrowheads="1"/>
          </p:cNvSpPr>
          <p:nvPr>
            <p:ph type="body"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页眉占位符 3">
            <a:extLst>
              <a:ext uri="{FF2B5EF4-FFF2-40B4-BE49-F238E27FC236}">
                <a16:creationId xmlns:a16="http://schemas.microsoft.com/office/drawing/2014/main" id="{C8D78970-A2CA-48AB-82AD-7B6DA4171028}"/>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a:t>硕士学位论文开题报告</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259367B-D276-482B-BFF6-6978EB641755}"/>
              </a:ext>
            </a:extLst>
          </p:cNvPr>
          <p:cNvSpPr>
            <a:spLocks noGrp="1" noRot="1" noChangeAspect="1" noChangeArrowheads="1" noTextEdit="1"/>
          </p:cNvSpPr>
          <p:nvPr>
            <p:ph type="sldImg" idx="2"/>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文本占位符 2">
            <a:extLst>
              <a:ext uri="{FF2B5EF4-FFF2-40B4-BE49-F238E27FC236}">
                <a16:creationId xmlns:a16="http://schemas.microsoft.com/office/drawing/2014/main" id="{7CBCC1AE-7579-460E-8D26-1A77E931658C}"/>
              </a:ext>
            </a:extLst>
          </p:cNvPr>
          <p:cNvSpPr>
            <a:spLocks noGrp="1" noChangeArrowheads="1"/>
          </p:cNvSpPr>
          <p:nvPr>
            <p:ph type="body"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页眉占位符 3">
            <a:extLst>
              <a:ext uri="{FF2B5EF4-FFF2-40B4-BE49-F238E27FC236}">
                <a16:creationId xmlns:a16="http://schemas.microsoft.com/office/drawing/2014/main" id="{7E1A5371-1505-4BF8-8176-0B9957393BC4}"/>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200"/>
              <a:t>硕士学位论文开题报告</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A4D24539-5E5C-46A0-9572-73DC25B6AB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79D52D9-785F-4AEB-8C0B-F2EFE82BC0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EEC427A-FA6E-4015-B188-BB53C0A60EF5}"/>
              </a:ext>
            </a:extLst>
          </p:cNvPr>
          <p:cNvSpPr>
            <a:spLocks noGrp="1" noChangeArrowheads="1"/>
          </p:cNvSpPr>
          <p:nvPr>
            <p:ph type="sldNum" sz="quarter" idx="12"/>
          </p:nvPr>
        </p:nvSpPr>
        <p:spPr>
          <a:ln/>
        </p:spPr>
        <p:txBody>
          <a:bodyPr/>
          <a:lstStyle>
            <a:lvl1pPr>
              <a:defRPr/>
            </a:lvl1pPr>
          </a:lstStyle>
          <a:p>
            <a:pPr>
              <a:defRPr/>
            </a:pPr>
            <a:fld id="{D2C0EC79-08AF-4407-B764-48C8DB51BBD4}" type="slidenum">
              <a:rPr lang="en-US" altLang="zh-CN"/>
              <a:pPr>
                <a:defRPr/>
              </a:pPr>
              <a:t>‹#›</a:t>
            </a:fld>
            <a:endParaRPr lang="en-US" altLang="zh-CN"/>
          </a:p>
        </p:txBody>
      </p:sp>
    </p:spTree>
    <p:extLst>
      <p:ext uri="{BB962C8B-B14F-4D97-AF65-F5344CB8AC3E}">
        <p14:creationId xmlns:p14="http://schemas.microsoft.com/office/powerpoint/2010/main" val="3423469215"/>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6259CF1-919F-4CF6-A952-4093EACA29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08AF54F-19CC-48A9-81C0-1C7635CD94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0A13E0C-DFB9-4856-9BC9-F53F82C70B4F}"/>
              </a:ext>
            </a:extLst>
          </p:cNvPr>
          <p:cNvSpPr>
            <a:spLocks noGrp="1" noChangeArrowheads="1"/>
          </p:cNvSpPr>
          <p:nvPr>
            <p:ph type="sldNum" sz="quarter" idx="12"/>
          </p:nvPr>
        </p:nvSpPr>
        <p:spPr>
          <a:ln/>
        </p:spPr>
        <p:txBody>
          <a:bodyPr/>
          <a:lstStyle>
            <a:lvl1pPr>
              <a:defRPr/>
            </a:lvl1pPr>
          </a:lstStyle>
          <a:p>
            <a:pPr>
              <a:defRPr/>
            </a:pPr>
            <a:fld id="{11875CC5-1275-424E-9B03-493D13028E4E}" type="slidenum">
              <a:rPr lang="en-US" altLang="zh-CN"/>
              <a:pPr>
                <a:defRPr/>
              </a:pPr>
              <a:t>‹#›</a:t>
            </a:fld>
            <a:endParaRPr lang="en-US" altLang="zh-CN"/>
          </a:p>
        </p:txBody>
      </p:sp>
    </p:spTree>
    <p:extLst>
      <p:ext uri="{BB962C8B-B14F-4D97-AF65-F5344CB8AC3E}">
        <p14:creationId xmlns:p14="http://schemas.microsoft.com/office/powerpoint/2010/main" val="712298747"/>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F6B7796-FADD-4538-A4F2-3DD78495DA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3478F4B-7EE6-4918-B4AC-DFDC8E8752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D878D5B-BB2C-4302-BC9D-4F1E7461FA85}"/>
              </a:ext>
            </a:extLst>
          </p:cNvPr>
          <p:cNvSpPr>
            <a:spLocks noGrp="1" noChangeArrowheads="1"/>
          </p:cNvSpPr>
          <p:nvPr>
            <p:ph type="sldNum" sz="quarter" idx="12"/>
          </p:nvPr>
        </p:nvSpPr>
        <p:spPr>
          <a:ln/>
        </p:spPr>
        <p:txBody>
          <a:bodyPr/>
          <a:lstStyle>
            <a:lvl1pPr>
              <a:defRPr/>
            </a:lvl1pPr>
          </a:lstStyle>
          <a:p>
            <a:pPr>
              <a:defRPr/>
            </a:pPr>
            <a:fld id="{8AAF4435-C503-473E-AE96-EC89F191D492}" type="slidenum">
              <a:rPr lang="en-US" altLang="zh-CN"/>
              <a:pPr>
                <a:defRPr/>
              </a:pPr>
              <a:t>‹#›</a:t>
            </a:fld>
            <a:endParaRPr lang="en-US" altLang="zh-CN"/>
          </a:p>
        </p:txBody>
      </p:sp>
    </p:spTree>
    <p:extLst>
      <p:ext uri="{BB962C8B-B14F-4D97-AF65-F5344CB8AC3E}">
        <p14:creationId xmlns:p14="http://schemas.microsoft.com/office/powerpoint/2010/main" val="3229707659"/>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9766A99-BEB5-4B71-BC10-9571B7ECE7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38A9F5F-CE33-4E80-B35B-3D2F91BD58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C864632-E821-41B8-AC93-26022F82D0C3}"/>
              </a:ext>
            </a:extLst>
          </p:cNvPr>
          <p:cNvSpPr>
            <a:spLocks noGrp="1" noChangeArrowheads="1"/>
          </p:cNvSpPr>
          <p:nvPr>
            <p:ph type="sldNum" sz="quarter" idx="12"/>
          </p:nvPr>
        </p:nvSpPr>
        <p:spPr>
          <a:ln/>
        </p:spPr>
        <p:txBody>
          <a:bodyPr/>
          <a:lstStyle>
            <a:lvl1pPr>
              <a:defRPr/>
            </a:lvl1pPr>
          </a:lstStyle>
          <a:p>
            <a:pPr>
              <a:defRPr/>
            </a:pPr>
            <a:fld id="{998EB8AD-924C-460C-9214-87A9E0AB452C}" type="slidenum">
              <a:rPr lang="en-US" altLang="zh-CN"/>
              <a:pPr>
                <a:defRPr/>
              </a:pPr>
              <a:t>‹#›</a:t>
            </a:fld>
            <a:endParaRPr lang="en-US" altLang="zh-CN"/>
          </a:p>
        </p:txBody>
      </p:sp>
    </p:spTree>
    <p:extLst>
      <p:ext uri="{BB962C8B-B14F-4D97-AF65-F5344CB8AC3E}">
        <p14:creationId xmlns:p14="http://schemas.microsoft.com/office/powerpoint/2010/main" val="2619000746"/>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83A931F-32DC-4410-AD61-6710C51B543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A58FD2D-ABA2-4079-BFD4-B91B4D2ABB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5C39BD5-8C6A-4B06-9DD3-0E4A5F433966}"/>
              </a:ext>
            </a:extLst>
          </p:cNvPr>
          <p:cNvSpPr>
            <a:spLocks noGrp="1" noChangeArrowheads="1"/>
          </p:cNvSpPr>
          <p:nvPr>
            <p:ph type="sldNum" sz="quarter" idx="12"/>
          </p:nvPr>
        </p:nvSpPr>
        <p:spPr>
          <a:ln/>
        </p:spPr>
        <p:txBody>
          <a:bodyPr/>
          <a:lstStyle>
            <a:lvl1pPr>
              <a:defRPr/>
            </a:lvl1pPr>
          </a:lstStyle>
          <a:p>
            <a:pPr>
              <a:defRPr/>
            </a:pPr>
            <a:fld id="{59482119-8729-4269-96A2-4AAF0FA89ED3}" type="slidenum">
              <a:rPr lang="en-US" altLang="zh-CN"/>
              <a:pPr>
                <a:defRPr/>
              </a:pPr>
              <a:t>‹#›</a:t>
            </a:fld>
            <a:endParaRPr lang="en-US" altLang="zh-CN"/>
          </a:p>
        </p:txBody>
      </p:sp>
    </p:spTree>
    <p:extLst>
      <p:ext uri="{BB962C8B-B14F-4D97-AF65-F5344CB8AC3E}">
        <p14:creationId xmlns:p14="http://schemas.microsoft.com/office/powerpoint/2010/main" val="1000905136"/>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F86143B-02C6-4A13-B5B4-24FC1EF277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414D1A5-8902-4D11-BF04-299D60DF5C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3689300-79EC-4A93-99BB-709BFFFE78A3}"/>
              </a:ext>
            </a:extLst>
          </p:cNvPr>
          <p:cNvSpPr>
            <a:spLocks noGrp="1" noChangeArrowheads="1"/>
          </p:cNvSpPr>
          <p:nvPr>
            <p:ph type="sldNum" sz="quarter" idx="12"/>
          </p:nvPr>
        </p:nvSpPr>
        <p:spPr>
          <a:ln/>
        </p:spPr>
        <p:txBody>
          <a:bodyPr/>
          <a:lstStyle>
            <a:lvl1pPr>
              <a:defRPr/>
            </a:lvl1pPr>
          </a:lstStyle>
          <a:p>
            <a:pPr>
              <a:defRPr/>
            </a:pPr>
            <a:fld id="{7A856900-12E8-424A-9164-A14A9F8CB03E}" type="slidenum">
              <a:rPr lang="en-US" altLang="zh-CN"/>
              <a:pPr>
                <a:defRPr/>
              </a:pPr>
              <a:t>‹#›</a:t>
            </a:fld>
            <a:endParaRPr lang="en-US" altLang="zh-CN"/>
          </a:p>
        </p:txBody>
      </p:sp>
    </p:spTree>
    <p:extLst>
      <p:ext uri="{BB962C8B-B14F-4D97-AF65-F5344CB8AC3E}">
        <p14:creationId xmlns:p14="http://schemas.microsoft.com/office/powerpoint/2010/main" val="737994722"/>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8534244-5834-4200-B232-85AF6DE0C9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3408F83-1B1D-4BF8-9D15-0D3860FFD8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822E58C-F306-4A80-A157-0553EAE0BD11}"/>
              </a:ext>
            </a:extLst>
          </p:cNvPr>
          <p:cNvSpPr>
            <a:spLocks noGrp="1" noChangeArrowheads="1"/>
          </p:cNvSpPr>
          <p:nvPr>
            <p:ph type="sldNum" sz="quarter" idx="12"/>
          </p:nvPr>
        </p:nvSpPr>
        <p:spPr>
          <a:ln/>
        </p:spPr>
        <p:txBody>
          <a:bodyPr/>
          <a:lstStyle>
            <a:lvl1pPr>
              <a:defRPr/>
            </a:lvl1pPr>
          </a:lstStyle>
          <a:p>
            <a:pPr>
              <a:defRPr/>
            </a:pPr>
            <a:fld id="{2849672A-3911-492E-9ED7-878E44AA4598}" type="slidenum">
              <a:rPr lang="en-US" altLang="zh-CN"/>
              <a:pPr>
                <a:defRPr/>
              </a:pPr>
              <a:t>‹#›</a:t>
            </a:fld>
            <a:endParaRPr lang="en-US" altLang="zh-CN"/>
          </a:p>
        </p:txBody>
      </p:sp>
    </p:spTree>
    <p:extLst>
      <p:ext uri="{BB962C8B-B14F-4D97-AF65-F5344CB8AC3E}">
        <p14:creationId xmlns:p14="http://schemas.microsoft.com/office/powerpoint/2010/main" val="2593532539"/>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B395B7C-A7BA-4A92-BACF-61F91112A7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F378ACA-550D-41D1-8AE9-67CA93EA6D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59EEE20-BF3D-4E1C-A3F6-471BDF3E16C1}"/>
              </a:ext>
            </a:extLst>
          </p:cNvPr>
          <p:cNvSpPr>
            <a:spLocks noGrp="1" noChangeArrowheads="1"/>
          </p:cNvSpPr>
          <p:nvPr>
            <p:ph type="sldNum" sz="quarter" idx="12"/>
          </p:nvPr>
        </p:nvSpPr>
        <p:spPr>
          <a:ln/>
        </p:spPr>
        <p:txBody>
          <a:bodyPr/>
          <a:lstStyle>
            <a:lvl1pPr>
              <a:defRPr/>
            </a:lvl1pPr>
          </a:lstStyle>
          <a:p>
            <a:pPr>
              <a:defRPr/>
            </a:pPr>
            <a:fld id="{86A325CF-C9C8-42C1-B9B6-B200D4E48F23}" type="slidenum">
              <a:rPr lang="en-US" altLang="zh-CN"/>
              <a:pPr>
                <a:defRPr/>
              </a:pPr>
              <a:t>‹#›</a:t>
            </a:fld>
            <a:endParaRPr lang="en-US" altLang="zh-CN"/>
          </a:p>
        </p:txBody>
      </p:sp>
    </p:spTree>
    <p:extLst>
      <p:ext uri="{BB962C8B-B14F-4D97-AF65-F5344CB8AC3E}">
        <p14:creationId xmlns:p14="http://schemas.microsoft.com/office/powerpoint/2010/main" val="2120206208"/>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AB74993-6EC6-4433-B418-C39D5E29DB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FAAD745-B5F9-4942-9584-A234CAC6A0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27FD457-A1E3-432B-9FE8-01EE3866E67D}"/>
              </a:ext>
            </a:extLst>
          </p:cNvPr>
          <p:cNvSpPr>
            <a:spLocks noGrp="1" noChangeArrowheads="1"/>
          </p:cNvSpPr>
          <p:nvPr>
            <p:ph type="sldNum" sz="quarter" idx="12"/>
          </p:nvPr>
        </p:nvSpPr>
        <p:spPr>
          <a:ln/>
        </p:spPr>
        <p:txBody>
          <a:bodyPr/>
          <a:lstStyle>
            <a:lvl1pPr>
              <a:defRPr/>
            </a:lvl1pPr>
          </a:lstStyle>
          <a:p>
            <a:pPr>
              <a:defRPr/>
            </a:pPr>
            <a:fld id="{540E122F-76B4-4413-B1EF-51ED0BFC5F95}" type="slidenum">
              <a:rPr lang="en-US" altLang="zh-CN"/>
              <a:pPr>
                <a:defRPr/>
              </a:pPr>
              <a:t>‹#›</a:t>
            </a:fld>
            <a:endParaRPr lang="en-US" altLang="zh-CN"/>
          </a:p>
        </p:txBody>
      </p:sp>
    </p:spTree>
    <p:extLst>
      <p:ext uri="{BB962C8B-B14F-4D97-AF65-F5344CB8AC3E}">
        <p14:creationId xmlns:p14="http://schemas.microsoft.com/office/powerpoint/2010/main" val="676547091"/>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9B8ED3F-8225-466E-A429-1655E3E437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C4AE007-6C1B-4E38-8CA2-802F11E867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0B76262-A699-476D-9A56-B6CE5468067E}"/>
              </a:ext>
            </a:extLst>
          </p:cNvPr>
          <p:cNvSpPr>
            <a:spLocks noGrp="1" noChangeArrowheads="1"/>
          </p:cNvSpPr>
          <p:nvPr>
            <p:ph type="sldNum" sz="quarter" idx="12"/>
          </p:nvPr>
        </p:nvSpPr>
        <p:spPr>
          <a:ln/>
        </p:spPr>
        <p:txBody>
          <a:bodyPr/>
          <a:lstStyle>
            <a:lvl1pPr>
              <a:defRPr/>
            </a:lvl1pPr>
          </a:lstStyle>
          <a:p>
            <a:pPr>
              <a:defRPr/>
            </a:pPr>
            <a:fld id="{74C9325F-D852-4125-AA0C-60F0286847DB}" type="slidenum">
              <a:rPr lang="en-US" altLang="zh-CN"/>
              <a:pPr>
                <a:defRPr/>
              </a:pPr>
              <a:t>‹#›</a:t>
            </a:fld>
            <a:endParaRPr lang="en-US" altLang="zh-CN"/>
          </a:p>
        </p:txBody>
      </p:sp>
    </p:spTree>
    <p:extLst>
      <p:ext uri="{BB962C8B-B14F-4D97-AF65-F5344CB8AC3E}">
        <p14:creationId xmlns:p14="http://schemas.microsoft.com/office/powerpoint/2010/main" val="3462342582"/>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EF7DE9D-B17B-459E-BDDA-4F7BD44306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87720A9-2F01-4512-8893-93488D86D6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9EB54D2-64D6-4808-9EB7-FC4EF59197D2}"/>
              </a:ext>
            </a:extLst>
          </p:cNvPr>
          <p:cNvSpPr>
            <a:spLocks noGrp="1" noChangeArrowheads="1"/>
          </p:cNvSpPr>
          <p:nvPr>
            <p:ph type="sldNum" sz="quarter" idx="12"/>
          </p:nvPr>
        </p:nvSpPr>
        <p:spPr>
          <a:ln/>
        </p:spPr>
        <p:txBody>
          <a:bodyPr/>
          <a:lstStyle>
            <a:lvl1pPr>
              <a:defRPr/>
            </a:lvl1pPr>
          </a:lstStyle>
          <a:p>
            <a:pPr>
              <a:defRPr/>
            </a:pPr>
            <a:fld id="{6809E3C8-0454-4962-AA68-A11EE5366C59}" type="slidenum">
              <a:rPr lang="en-US" altLang="zh-CN"/>
              <a:pPr>
                <a:defRPr/>
              </a:pPr>
              <a:t>‹#›</a:t>
            </a:fld>
            <a:endParaRPr lang="en-US" altLang="zh-CN"/>
          </a:p>
        </p:txBody>
      </p:sp>
    </p:spTree>
    <p:extLst>
      <p:ext uri="{BB962C8B-B14F-4D97-AF65-F5344CB8AC3E}">
        <p14:creationId xmlns:p14="http://schemas.microsoft.com/office/powerpoint/2010/main" val="235599777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F9FEFE-2703-4B2B-A73D-C458F808CA6A}"/>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F3EBF33-B7FA-4037-B5AE-9F7CB423B7D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0DFEA25-6F13-4A0E-8967-7877BE7297C9}"/>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defRPr>
            </a:lvl1pPr>
          </a:lstStyle>
          <a:p>
            <a:pPr>
              <a:defRPr/>
            </a:pPr>
            <a:endParaRPr lang="en-US" altLang="zh-CN"/>
          </a:p>
        </p:txBody>
      </p:sp>
      <p:sp>
        <p:nvSpPr>
          <p:cNvPr id="1029" name="Rectangle 5">
            <a:extLst>
              <a:ext uri="{FF2B5EF4-FFF2-40B4-BE49-F238E27FC236}">
                <a16:creationId xmlns:a16="http://schemas.microsoft.com/office/drawing/2014/main" id="{52CF76BC-1E55-4A73-8BFE-816A22A37C2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defRPr>
            </a:lvl1pPr>
          </a:lstStyle>
          <a:p>
            <a:pPr>
              <a:defRPr/>
            </a:pPr>
            <a:endParaRPr lang="en-US" altLang="zh-CN"/>
          </a:p>
        </p:txBody>
      </p:sp>
      <p:sp>
        <p:nvSpPr>
          <p:cNvPr id="1030" name="Rectangle 6">
            <a:extLst>
              <a:ext uri="{FF2B5EF4-FFF2-40B4-BE49-F238E27FC236}">
                <a16:creationId xmlns:a16="http://schemas.microsoft.com/office/drawing/2014/main" id="{A3FCE1E5-1C4D-48F3-8631-5EE933EE83D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B093B42-DF1F-4FB0-A114-522A2454B6F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emf"/><Relationship Id="rId11" Type="http://schemas.openxmlformats.org/officeDocument/2006/relationships/image" Target="../media/image14.wmf"/><Relationship Id="rId5" Type="http://schemas.openxmlformats.org/officeDocument/2006/relationships/image" Target="../media/image17.emf"/><Relationship Id="rId10" Type="http://schemas.openxmlformats.org/officeDocument/2006/relationships/oleObject" Target="../embeddings/oleObject1.bin"/><Relationship Id="rId4" Type="http://schemas.openxmlformats.org/officeDocument/2006/relationships/image" Target="../media/image16.emf"/><Relationship Id="rId9"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3.wmf"/><Relationship Id="rId3" Type="http://schemas.openxmlformats.org/officeDocument/2006/relationships/notesSlide" Target="../notesSlides/notesSlide3.xml"/><Relationship Id="rId7" Type="http://schemas.openxmlformats.org/officeDocument/2006/relationships/image" Target="../media/image30.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1.wmf"/></Relationships>
</file>

<file path=ppt/slides/_rels/slide1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42.wmf"/><Relationship Id="rId3" Type="http://schemas.openxmlformats.org/officeDocument/2006/relationships/notesSlide" Target="../notesSlides/notesSlide4.xml"/><Relationship Id="rId7" Type="http://schemas.openxmlformats.org/officeDocument/2006/relationships/image" Target="../media/image39.wmf"/><Relationship Id="rId12" Type="http://schemas.openxmlformats.org/officeDocument/2006/relationships/oleObject" Target="../embeddings/oleObject11.bin"/><Relationship Id="rId17" Type="http://schemas.openxmlformats.org/officeDocument/2006/relationships/image" Target="../media/image44.wmf"/><Relationship Id="rId2" Type="http://schemas.openxmlformats.org/officeDocument/2006/relationships/slideLayout" Target="../slideLayouts/slideLayout2.xml"/><Relationship Id="rId16"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40.wmf"/><Relationship Id="rId1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 Id="rId5" Type="http://schemas.openxmlformats.org/officeDocument/2006/relationships/image" Target="../media/image57.emf"/><Relationship Id="rId4" Type="http://schemas.openxmlformats.org/officeDocument/2006/relationships/image" Target="../media/image56.emf"/></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66.png"/><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65.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0.emf"/><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6DAE3FC-67F5-4A07-A27B-41BE9D14ACC4}"/>
              </a:ext>
            </a:extLst>
          </p:cNvPr>
          <p:cNvSpPr>
            <a:spLocks noGrp="1" noChangeArrowheads="1"/>
          </p:cNvSpPr>
          <p:nvPr>
            <p:ph type="ctrTitle"/>
          </p:nvPr>
        </p:nvSpPr>
        <p:spPr>
          <a:xfrm>
            <a:off x="-157709" y="738093"/>
            <a:ext cx="9217025" cy="2089150"/>
          </a:xfrm>
        </p:spPr>
        <p:txBody>
          <a:bodyPr/>
          <a:lstStyle/>
          <a:p>
            <a:pPr eaLnBrk="1" hangingPunct="1"/>
            <a:r>
              <a:rPr lang="en-US" altLang="zh-CN" dirty="0">
                <a:solidFill>
                  <a:srgbClr val="FF0000"/>
                </a:solidFill>
                <a:latin typeface="Arial Black" panose="020B0A04020102020204" pitchFamily="34" charset="0"/>
                <a:ea typeface="黑体" panose="02010609060101010101" pitchFamily="49" charset="-122"/>
              </a:rPr>
              <a:t>Universal relations in neutron stars</a:t>
            </a:r>
            <a:endParaRPr lang="zh-CN" altLang="en-US" dirty="0">
              <a:solidFill>
                <a:srgbClr val="FF0000"/>
              </a:solidFill>
              <a:latin typeface="Arial Black" panose="020B0A04020102020204" pitchFamily="34" charset="0"/>
              <a:ea typeface="黑体" panose="02010609060101010101" pitchFamily="49" charset="-122"/>
            </a:endParaRPr>
          </a:p>
        </p:txBody>
      </p:sp>
      <p:sp>
        <p:nvSpPr>
          <p:cNvPr id="3075" name="文本框 1">
            <a:extLst>
              <a:ext uri="{FF2B5EF4-FFF2-40B4-BE49-F238E27FC236}">
                <a16:creationId xmlns:a16="http://schemas.microsoft.com/office/drawing/2014/main" id="{17A32167-6005-4D97-B516-A8D04FE5683D}"/>
              </a:ext>
            </a:extLst>
          </p:cNvPr>
          <p:cNvSpPr txBox="1">
            <a:spLocks noChangeArrowheads="1"/>
          </p:cNvSpPr>
          <p:nvPr/>
        </p:nvSpPr>
        <p:spPr bwMode="auto">
          <a:xfrm>
            <a:off x="3742917" y="3043696"/>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dirty="0">
                <a:latin typeface="华文行楷" panose="02010800040101010101" pitchFamily="2" charset="-122"/>
                <a:ea typeface="华文行楷" panose="02010800040101010101" pitchFamily="2" charset="-122"/>
              </a:rPr>
              <a:t>文德华</a:t>
            </a:r>
          </a:p>
        </p:txBody>
      </p:sp>
      <p:pic>
        <p:nvPicPr>
          <p:cNvPr id="3078" name="Picture 11">
            <a:extLst>
              <a:ext uri="{FF2B5EF4-FFF2-40B4-BE49-F238E27FC236}">
                <a16:creationId xmlns:a16="http://schemas.microsoft.com/office/drawing/2014/main" id="{DF93566B-8115-4241-9A82-B427D40257E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0"/>
            <a:ext cx="763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12">
            <a:extLst>
              <a:ext uri="{FF2B5EF4-FFF2-40B4-BE49-F238E27FC236}">
                <a16:creationId xmlns:a16="http://schemas.microsoft.com/office/drawing/2014/main" id="{5CA8CD41-084A-4E99-8C99-A7EADF9D600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7670"/>
          <a:stretch>
            <a:fillRect/>
          </a:stretch>
        </p:blipFill>
        <p:spPr bwMode="auto">
          <a:xfrm>
            <a:off x="7092280" y="188913"/>
            <a:ext cx="18716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8">
            <a:extLst>
              <a:ext uri="{FF2B5EF4-FFF2-40B4-BE49-F238E27FC236}">
                <a16:creationId xmlns:a16="http://schemas.microsoft.com/office/drawing/2014/main" id="{AA69AA43-9B2B-4784-A49D-0CBF459FD855}"/>
              </a:ext>
            </a:extLst>
          </p:cNvPr>
          <p:cNvSpPr>
            <a:spLocks noChangeArrowheads="1"/>
          </p:cNvSpPr>
          <p:nvPr/>
        </p:nvSpPr>
        <p:spPr bwMode="auto">
          <a:xfrm>
            <a:off x="35589" y="3870628"/>
            <a:ext cx="9036050" cy="28716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0"/>
              </a:spcBef>
              <a:buFontTx/>
              <a:buNone/>
            </a:pPr>
            <a:r>
              <a:rPr lang="en-US" altLang="zh-CN" sz="1000" dirty="0">
                <a:latin typeface="+mn-lt"/>
              </a:rPr>
              <a:t>【1】Shen Yang, Dehua Wen∗, </a:t>
            </a:r>
            <a:r>
              <a:rPr lang="en-US" altLang="zh-CN" sz="1000" dirty="0" err="1">
                <a:latin typeface="+mn-lt"/>
              </a:rPr>
              <a:t>Jue</a:t>
            </a:r>
            <a:r>
              <a:rPr lang="en-US" altLang="zh-CN" sz="1000" dirty="0">
                <a:latin typeface="+mn-lt"/>
              </a:rPr>
              <a:t> Wang and Jing Zhang, Exploring the universal relations with the correlation analysis of neutron star properties, Phys. Rev. D 105, 063023  (2022)</a:t>
            </a:r>
          </a:p>
          <a:p>
            <a:pPr algn="just">
              <a:lnSpc>
                <a:spcPct val="130000"/>
              </a:lnSpc>
              <a:spcBef>
                <a:spcPct val="0"/>
              </a:spcBef>
              <a:buFontTx/>
              <a:buNone/>
            </a:pPr>
            <a:r>
              <a:rPr lang="en-US" altLang="zh-CN" sz="1000" dirty="0">
                <a:latin typeface="+mn-lt"/>
              </a:rPr>
              <a:t>【2】 </a:t>
            </a:r>
            <a:r>
              <a:rPr lang="en-US" altLang="zh-CN" sz="1000" dirty="0" err="1">
                <a:latin typeface="+mn-lt"/>
              </a:rPr>
              <a:t>Yuxi</a:t>
            </a:r>
            <a:r>
              <a:rPr lang="en-US" altLang="zh-CN" sz="1000" dirty="0">
                <a:latin typeface="+mn-lt"/>
              </a:rPr>
              <a:t> Li, </a:t>
            </a:r>
            <a:r>
              <a:rPr lang="en-US" altLang="zh-CN" sz="1000" dirty="0" err="1">
                <a:latin typeface="+mn-lt"/>
              </a:rPr>
              <a:t>Jue</a:t>
            </a:r>
            <a:r>
              <a:rPr lang="en-US" altLang="zh-CN" sz="1000" dirty="0">
                <a:latin typeface="+mn-lt"/>
              </a:rPr>
              <a:t> Wang, </a:t>
            </a:r>
            <a:r>
              <a:rPr lang="en-US" altLang="zh-CN" sz="1000" dirty="0" err="1">
                <a:latin typeface="+mn-lt"/>
              </a:rPr>
              <a:t>Zehan</a:t>
            </a:r>
            <a:r>
              <a:rPr lang="en-US" altLang="zh-CN" sz="1000" dirty="0">
                <a:latin typeface="+mn-lt"/>
              </a:rPr>
              <a:t> Wu and Dehua Wen*, Inferring the gravitational binding energy and moment of inertia of PSR J0030 + 0451 and PSR J0740 + 6620 from new universal relations,  Class. Quantum </a:t>
            </a:r>
            <a:r>
              <a:rPr lang="en-US" altLang="zh-CN" sz="1000" dirty="0" err="1">
                <a:latin typeface="+mn-lt"/>
              </a:rPr>
              <a:t>Grav</a:t>
            </a:r>
            <a:r>
              <a:rPr lang="en-US" altLang="zh-CN" sz="1000" dirty="0">
                <a:latin typeface="+mn-lt"/>
              </a:rPr>
              <a:t>. 39, 035014(2022)</a:t>
            </a:r>
          </a:p>
          <a:p>
            <a:pPr algn="just">
              <a:lnSpc>
                <a:spcPct val="130000"/>
              </a:lnSpc>
              <a:spcBef>
                <a:spcPct val="0"/>
              </a:spcBef>
              <a:buFontTx/>
              <a:buNone/>
            </a:pPr>
            <a:r>
              <a:rPr lang="en-US" altLang="zh-CN" sz="1000" dirty="0">
                <a:latin typeface="+mn-lt"/>
              </a:rPr>
              <a:t>【3】Y. X. Li, H. Y. Chen, D. H. Wen* and J. Zhang, Constraining the nuclear symmetry energy and properties of the neutron star from GW170817 by Bayesian analysis, Eur. Phys. J. A, 57, 31(2021)</a:t>
            </a:r>
          </a:p>
          <a:p>
            <a:pPr algn="just">
              <a:lnSpc>
                <a:spcPct val="130000"/>
              </a:lnSpc>
              <a:spcBef>
                <a:spcPct val="0"/>
              </a:spcBef>
              <a:buFontTx/>
              <a:buNone/>
            </a:pPr>
            <a:r>
              <a:rPr lang="en-US" altLang="zh-CN" sz="1000" dirty="0">
                <a:latin typeface="+mn-lt"/>
              </a:rPr>
              <a:t>【4】W. J. Sun, D. H. Wen* and J. Wang, New quasi-universal relations for static and rapid rotating neutron stars, Phys. Rev. D 102, 023039 (2020)</a:t>
            </a:r>
          </a:p>
          <a:p>
            <a:pPr algn="just">
              <a:lnSpc>
                <a:spcPct val="130000"/>
              </a:lnSpc>
              <a:spcBef>
                <a:spcPct val="0"/>
              </a:spcBef>
              <a:buFontTx/>
              <a:buNone/>
            </a:pPr>
            <a:r>
              <a:rPr lang="en-US" altLang="zh-CN" sz="1000" dirty="0">
                <a:latin typeface="+mn-lt"/>
              </a:rPr>
              <a:t>【5】R. R. Jiang, D. H. Wen* and H. Y. Chen, Universal behavior of compact star based upon gravitational binding energy, Phys. Rev. D, 100, 123010 (2019). </a:t>
            </a:r>
          </a:p>
          <a:p>
            <a:pPr algn="just">
              <a:lnSpc>
                <a:spcPct val="130000"/>
              </a:lnSpc>
              <a:spcBef>
                <a:spcPct val="0"/>
              </a:spcBef>
              <a:buFontTx/>
              <a:buNone/>
            </a:pPr>
            <a:r>
              <a:rPr lang="en-US" altLang="zh-CN" sz="1000" dirty="0">
                <a:latin typeface="+mn-lt"/>
              </a:rPr>
              <a:t>【6】N. Zhang, D. H. Wen* and H. Y. Chen</a:t>
            </a:r>
            <a:r>
              <a:rPr lang="zh-CN" altLang="en-US" sz="1000" dirty="0">
                <a:latin typeface="+mn-lt"/>
              </a:rPr>
              <a:t>，</a:t>
            </a:r>
            <a:r>
              <a:rPr lang="en-US" altLang="zh-CN" sz="1000" dirty="0">
                <a:latin typeface="+mn-lt"/>
              </a:rPr>
              <a:t>Imprint of the speed of sound in nuclear matter on global properties of neutron stars</a:t>
            </a:r>
            <a:r>
              <a:rPr lang="zh-CN" altLang="en-US" sz="1000" dirty="0">
                <a:latin typeface="+mn-lt"/>
              </a:rPr>
              <a:t>，</a:t>
            </a:r>
            <a:r>
              <a:rPr lang="en-US" altLang="zh-CN" sz="1000" dirty="0">
                <a:latin typeface="+mn-lt"/>
              </a:rPr>
              <a:t>Phys. Rev. C 99, 035803 (2019) </a:t>
            </a:r>
            <a:endParaRPr lang="zh-CN" altLang="en-US" sz="1000" dirty="0">
              <a:latin typeface="+mn-lt"/>
            </a:endParaRPr>
          </a:p>
          <a:p>
            <a:pPr algn="just">
              <a:lnSpc>
                <a:spcPct val="130000"/>
              </a:lnSpc>
              <a:spcBef>
                <a:spcPct val="0"/>
              </a:spcBef>
              <a:buFontTx/>
              <a:buNone/>
            </a:pPr>
            <a:r>
              <a:rPr lang="en-US" altLang="zh-CN" sz="1000" dirty="0">
                <a:latin typeface="+mn-lt"/>
              </a:rPr>
              <a:t>【7】D. H. Wen, B. A. Li, * H. Y. Chen and N. B. Zhang, GW170817 implications on the frequency and damping time of f -mode oscillations of neutron stars, Phys. Rev. C 99, 045806 (2019)   </a:t>
            </a:r>
          </a:p>
          <a:p>
            <a:pPr algn="just">
              <a:lnSpc>
                <a:spcPct val="130000"/>
              </a:lnSpc>
              <a:spcBef>
                <a:spcPct val="0"/>
              </a:spcBef>
              <a:buFontTx/>
              <a:buNone/>
            </a:pPr>
            <a:r>
              <a:rPr lang="en-US" altLang="zh-CN" sz="1000" dirty="0">
                <a:latin typeface="+mn-lt"/>
              </a:rPr>
              <a:t>【8】H. Y. Chen, D. H. Wen* and N. Zhang, Suitable resolution of EOS tables for neutron star investigations, Chin. Phys. C 43, 054108(2019)</a:t>
            </a:r>
          </a:p>
          <a:p>
            <a:pPr algn="just">
              <a:lnSpc>
                <a:spcPct val="130000"/>
              </a:lnSpc>
              <a:spcBef>
                <a:spcPct val="0"/>
              </a:spcBef>
              <a:buFontTx/>
              <a:buNone/>
            </a:pPr>
            <a:r>
              <a:rPr lang="en-US" altLang="zh-CN" sz="1000" dirty="0">
                <a:latin typeface="+mn-lt"/>
              </a:rPr>
              <a:t>【9】B. A. Li, P. G. Krastev, D. H. Wen and N. B. Zhang, Towards understanding astrophysical effects of nuclear symmetry energy, Eur. Phys. J. A 55, 117 (2019) </a:t>
            </a:r>
          </a:p>
          <a:p>
            <a:pPr algn="just">
              <a:lnSpc>
                <a:spcPct val="130000"/>
              </a:lnSpc>
              <a:spcBef>
                <a:spcPct val="0"/>
              </a:spcBef>
              <a:buNone/>
            </a:pPr>
            <a:r>
              <a:rPr lang="en-US" altLang="zh-CN" sz="1000" dirty="0">
                <a:latin typeface="+mn-lt"/>
              </a:rPr>
              <a:t>【10】Jue Wang, Shen Yang, and Dehua Wen*,</a:t>
            </a:r>
            <a:r>
              <a:rPr lang="zh-CN" altLang="en-US" sz="1000" dirty="0">
                <a:latin typeface="+mn-lt"/>
              </a:rPr>
              <a:t> </a:t>
            </a:r>
            <a:r>
              <a:rPr kumimoji="0" lang="zh-CN" altLang="zh-CN" sz="1000" dirty="0">
                <a:solidFill>
                  <a:srgbClr val="000000"/>
                </a:solidFill>
                <a:latin typeface="+mn-lt"/>
              </a:rPr>
              <a:t>Constraining Properties of Massive Neutron Star through R-Mode</a:t>
            </a:r>
            <a:r>
              <a:rPr kumimoji="0" lang="zh-CN" altLang="zh-CN" sz="1000" dirty="0">
                <a:latin typeface="+mn-lt"/>
              </a:rPr>
              <a:t> </a:t>
            </a:r>
            <a:r>
              <a:rPr kumimoji="0" lang="en-US" altLang="zh-CN" sz="1000" dirty="0">
                <a:latin typeface="+mn-lt"/>
              </a:rPr>
              <a:t>, </a:t>
            </a:r>
            <a:r>
              <a:rPr lang="en-US" altLang="zh-CN" sz="1000" dirty="0">
                <a:latin typeface="+mn-lt"/>
              </a:rPr>
              <a:t> Eur. Phys. J. A, accepted (2022)</a:t>
            </a:r>
            <a:endParaRPr lang="zh-CN" altLang="en-US" sz="1000" dirty="0">
              <a:latin typeface="+mn-lt"/>
            </a:endParaRPr>
          </a:p>
        </p:txBody>
      </p:sp>
      <p:cxnSp>
        <p:nvCxnSpPr>
          <p:cNvPr id="3" name="直接连接符 2">
            <a:extLst>
              <a:ext uri="{FF2B5EF4-FFF2-40B4-BE49-F238E27FC236}">
                <a16:creationId xmlns:a16="http://schemas.microsoft.com/office/drawing/2014/main" id="{19A071D6-4AF4-47EA-83BB-1AE7FC5309AE}"/>
              </a:ext>
            </a:extLst>
          </p:cNvPr>
          <p:cNvCxnSpPr/>
          <p:nvPr/>
        </p:nvCxnSpPr>
        <p:spPr bwMode="auto">
          <a:xfrm>
            <a:off x="179512" y="83671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4">
            <a:extLst>
              <a:ext uri="{FF2B5EF4-FFF2-40B4-BE49-F238E27FC236}">
                <a16:creationId xmlns:a16="http://schemas.microsoft.com/office/drawing/2014/main" id="{80A98E9A-0D95-4BC5-93ED-FCC42800F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83" y="2359416"/>
            <a:ext cx="7938913" cy="350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矩形 6">
            <a:extLst>
              <a:ext uri="{FF2B5EF4-FFF2-40B4-BE49-F238E27FC236}">
                <a16:creationId xmlns:a16="http://schemas.microsoft.com/office/drawing/2014/main" id="{AFDC5DAC-2B3B-43CF-8592-B2A950CADC8D}"/>
              </a:ext>
            </a:extLst>
          </p:cNvPr>
          <p:cNvSpPr>
            <a:spLocks noChangeArrowheads="1"/>
          </p:cNvSpPr>
          <p:nvPr/>
        </p:nvSpPr>
        <p:spPr bwMode="auto">
          <a:xfrm>
            <a:off x="4054666" y="6480056"/>
            <a:ext cx="4792466" cy="33855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600" dirty="0"/>
              <a:t>Kent Yagi* and Nicolás </a:t>
            </a:r>
            <a:r>
              <a:rPr lang="en-US" altLang="zh-CN" sz="1600" dirty="0" err="1"/>
              <a:t>Yunes</a:t>
            </a:r>
            <a:r>
              <a:rPr lang="en-US" altLang="zh-CN" sz="1600" dirty="0"/>
              <a:t>,</a:t>
            </a:r>
            <a:r>
              <a:rPr lang="zh-CN" altLang="en-US" sz="1600" dirty="0"/>
              <a:t> Science 341, 365 (2013)</a:t>
            </a:r>
          </a:p>
        </p:txBody>
      </p:sp>
      <p:sp>
        <p:nvSpPr>
          <p:cNvPr id="8" name="矩形 7">
            <a:extLst>
              <a:ext uri="{FF2B5EF4-FFF2-40B4-BE49-F238E27FC236}">
                <a16:creationId xmlns:a16="http://schemas.microsoft.com/office/drawing/2014/main" id="{2AF75ED0-3438-4857-9598-FBB3EE9A2570}"/>
              </a:ext>
            </a:extLst>
          </p:cNvPr>
          <p:cNvSpPr/>
          <p:nvPr/>
        </p:nvSpPr>
        <p:spPr>
          <a:xfrm>
            <a:off x="170391" y="5868144"/>
            <a:ext cx="8676741" cy="923330"/>
          </a:xfrm>
          <a:prstGeom prst="rect">
            <a:avLst/>
          </a:prstGeom>
        </p:spPr>
        <p:txBody>
          <a:bodyPr wrap="square">
            <a:spAutoFit/>
          </a:bodyPr>
          <a:lstStyle/>
          <a:p>
            <a:pPr marL="342900" indent="-342900" algn="just">
              <a:buFont typeface="Arial" panose="020B0604020202020204" pitchFamily="34" charset="0"/>
              <a:buChar char="•"/>
              <a:defRPr/>
            </a:pPr>
            <a:r>
              <a:rPr lang="en-US" altLang="zh-CN" sz="1800" dirty="0">
                <a:latin typeface="+mj-lt"/>
              </a:rPr>
              <a:t>These </a:t>
            </a:r>
            <a:r>
              <a:rPr lang="en-US" altLang="zh-CN" sz="1800" dirty="0"/>
              <a:t>universal relations</a:t>
            </a:r>
            <a:r>
              <a:rPr lang="en-US" altLang="zh-CN" sz="1800" dirty="0">
                <a:latin typeface="+mj-lt"/>
              </a:rPr>
              <a:t> can be used to learn about neutron star deformability through observations of the moment of inertia, distinguish neutron stars from quark stars, and test general.</a:t>
            </a:r>
            <a:endParaRPr lang="zh-CN" altLang="en-US" sz="1800" dirty="0">
              <a:latin typeface="+mj-lt"/>
            </a:endParaRPr>
          </a:p>
        </p:txBody>
      </p:sp>
      <p:cxnSp>
        <p:nvCxnSpPr>
          <p:cNvPr id="7" name="直接连接符 6">
            <a:extLst>
              <a:ext uri="{FF2B5EF4-FFF2-40B4-BE49-F238E27FC236}">
                <a16:creationId xmlns:a16="http://schemas.microsoft.com/office/drawing/2014/main" id="{62FE1B34-B651-4E5C-98C0-1350731BF18D}"/>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9" name="标题 1">
            <a:extLst>
              <a:ext uri="{FF2B5EF4-FFF2-40B4-BE49-F238E27FC236}">
                <a16:creationId xmlns:a16="http://schemas.microsoft.com/office/drawing/2014/main" id="{1F47111C-0B80-4311-BFCF-88BBB0983B91}"/>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D72042A-0B63-4E3D-853B-3D2940480D77}"/>
              </a:ext>
            </a:extLst>
          </p:cNvPr>
          <p:cNvSpPr/>
          <p:nvPr/>
        </p:nvSpPr>
        <p:spPr>
          <a:xfrm>
            <a:off x="143731" y="39390"/>
            <a:ext cx="8864927" cy="400110"/>
          </a:xfrm>
          <a:prstGeom prst="rect">
            <a:avLst/>
          </a:prstGeom>
        </p:spPr>
        <p:txBody>
          <a:bodyPr wrap="none">
            <a:spAutoFit/>
          </a:bodyPr>
          <a:lstStyle/>
          <a:p>
            <a:r>
              <a:rPr lang="en-US" altLang="zh-CN" sz="2000" b="1" kern="0" dirty="0">
                <a:solidFill>
                  <a:srgbClr val="002060"/>
                </a:solidFill>
                <a:latin typeface="微软雅黑" panose="020B0503020204020204" pitchFamily="34" charset="-122"/>
                <a:ea typeface="微软雅黑" panose="020B0503020204020204" pitchFamily="34" charset="-122"/>
              </a:rPr>
              <a:t>Universal relations among neutron star property (such as I-LOVE-Q)</a:t>
            </a:r>
            <a:endParaRPr lang="zh-CN" altLang="en-US" sz="2000" b="1" kern="0" dirty="0">
              <a:solidFill>
                <a:srgbClr val="00206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8F4AEB0D-3E9E-4867-B0A7-BA9A7FB8D12A}"/>
              </a:ext>
            </a:extLst>
          </p:cNvPr>
          <p:cNvSpPr/>
          <p:nvPr/>
        </p:nvSpPr>
        <p:spPr>
          <a:xfrm>
            <a:off x="221357" y="644209"/>
            <a:ext cx="8701286" cy="1631216"/>
          </a:xfrm>
          <a:prstGeom prst="rect">
            <a:avLst/>
          </a:prstGeom>
        </p:spPr>
        <p:txBody>
          <a:bodyPr wrap="square">
            <a:spAutoFit/>
          </a:bodyPr>
          <a:lstStyle/>
          <a:p>
            <a:pPr algn="just">
              <a:defRPr/>
            </a:pPr>
            <a:r>
              <a:rPr lang="en-US" altLang="zh-CN" sz="2000" dirty="0"/>
              <a:t>Universal relation reflects the nature that some relations between the global properties of NS are not dependent on the EOS. This relation can be used to constrain the properties that cannot be directly observed (such as the gravitational binding energy) or cannot be accurately observed (such as the radius), and can be further reversely constrain the parameters of EOS (such as the symmetry energy).</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7A5281E4-B047-447F-9936-35F414D2BA5E}"/>
              </a:ext>
            </a:extLst>
          </p:cNvPr>
          <p:cNvCxnSpPr/>
          <p:nvPr/>
        </p:nvCxnSpPr>
        <p:spPr bwMode="auto">
          <a:xfrm>
            <a:off x="179958" y="692696"/>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2" name="矩形 1">
            <a:extLst>
              <a:ext uri="{FF2B5EF4-FFF2-40B4-BE49-F238E27FC236}">
                <a16:creationId xmlns:a16="http://schemas.microsoft.com/office/drawing/2014/main" id="{9A4844CF-DC7A-457B-BB3A-54347F4BD9C2}"/>
              </a:ext>
            </a:extLst>
          </p:cNvPr>
          <p:cNvSpPr/>
          <p:nvPr/>
        </p:nvSpPr>
        <p:spPr>
          <a:xfrm>
            <a:off x="275126" y="142246"/>
            <a:ext cx="8688916" cy="461665"/>
          </a:xfrm>
          <a:prstGeom prst="rect">
            <a:avLst/>
          </a:prstGeom>
        </p:spPr>
        <p:txBody>
          <a:bodyPr wrap="square">
            <a:spAutoFit/>
          </a:bodyPr>
          <a:lstStyle/>
          <a:p>
            <a:r>
              <a:rPr lang="en-US" altLang="zh-CN" b="1" kern="0" dirty="0">
                <a:solidFill>
                  <a:srgbClr val="002060"/>
                </a:solidFill>
                <a:latin typeface="微软雅黑" panose="020B0503020204020204" pitchFamily="34" charset="-122"/>
                <a:ea typeface="微软雅黑" panose="020B0503020204020204" pitchFamily="34" charset="-122"/>
              </a:rPr>
              <a:t>Observation of GW from oscillation modes in NS</a:t>
            </a:r>
            <a:endParaRPr lang="zh-CN" altLang="en-US" b="1" kern="0" dirty="0">
              <a:solidFill>
                <a:srgbClr val="00206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245ADCA-1CDF-468B-BE8C-DEDF7986B77A}"/>
              </a:ext>
            </a:extLst>
          </p:cNvPr>
          <p:cNvPicPr>
            <a:picLocks noChangeAspect="1"/>
          </p:cNvPicPr>
          <p:nvPr/>
        </p:nvPicPr>
        <p:blipFill>
          <a:blip r:embed="rId3"/>
          <a:stretch>
            <a:fillRect/>
          </a:stretch>
        </p:blipFill>
        <p:spPr>
          <a:xfrm>
            <a:off x="33704" y="1165949"/>
            <a:ext cx="6194480" cy="2047019"/>
          </a:xfrm>
          <a:prstGeom prst="rect">
            <a:avLst/>
          </a:prstGeom>
        </p:spPr>
      </p:pic>
      <p:sp>
        <p:nvSpPr>
          <p:cNvPr id="10" name="矩形 9">
            <a:extLst>
              <a:ext uri="{FF2B5EF4-FFF2-40B4-BE49-F238E27FC236}">
                <a16:creationId xmlns:a16="http://schemas.microsoft.com/office/drawing/2014/main" id="{B0E2E5AD-61E8-4E16-9A37-CD9CF916C5A1}"/>
              </a:ext>
            </a:extLst>
          </p:cNvPr>
          <p:cNvSpPr/>
          <p:nvPr/>
        </p:nvSpPr>
        <p:spPr>
          <a:xfrm>
            <a:off x="191130" y="6110177"/>
            <a:ext cx="8580718" cy="584775"/>
          </a:xfrm>
          <a:prstGeom prst="rect">
            <a:avLst/>
          </a:prstGeom>
          <a:ln>
            <a:solidFill>
              <a:srgbClr val="C00000"/>
            </a:solidFill>
          </a:ln>
        </p:spPr>
        <p:txBody>
          <a:bodyPr wrap="square">
            <a:spAutoFit/>
          </a:bodyPr>
          <a:lstStyle/>
          <a:p>
            <a:r>
              <a:rPr lang="en-US" altLang="zh-CN" sz="1600" b="1" dirty="0"/>
              <a:t>All-sky search for short gravitational-wave bursts in the third Advanced LIGO and Advanced Virgo run, </a:t>
            </a:r>
            <a:r>
              <a:rPr lang="en-US" altLang="zh-CN" sz="1600" dirty="0">
                <a:solidFill>
                  <a:schemeClr val="tx2"/>
                </a:solidFill>
              </a:rPr>
              <a:t>arXiv:2107.03701v1 [gr-qc]</a:t>
            </a:r>
            <a:endParaRPr lang="zh-CN" altLang="en-US" sz="1600" dirty="0">
              <a:solidFill>
                <a:schemeClr val="tx2"/>
              </a:solidFill>
            </a:endParaRPr>
          </a:p>
        </p:txBody>
      </p:sp>
      <p:pic>
        <p:nvPicPr>
          <p:cNvPr id="11" name="图片 10">
            <a:extLst>
              <a:ext uri="{FF2B5EF4-FFF2-40B4-BE49-F238E27FC236}">
                <a16:creationId xmlns:a16="http://schemas.microsoft.com/office/drawing/2014/main" id="{56384DE5-474D-40A6-9ED9-382FF74816D1}"/>
              </a:ext>
            </a:extLst>
          </p:cNvPr>
          <p:cNvPicPr>
            <a:picLocks noChangeAspect="1"/>
          </p:cNvPicPr>
          <p:nvPr/>
        </p:nvPicPr>
        <p:blipFill>
          <a:blip r:embed="rId4"/>
          <a:stretch>
            <a:fillRect/>
          </a:stretch>
        </p:blipFill>
        <p:spPr>
          <a:xfrm>
            <a:off x="6326067" y="1115084"/>
            <a:ext cx="2773056" cy="2097877"/>
          </a:xfrm>
          <a:prstGeom prst="rect">
            <a:avLst/>
          </a:prstGeom>
        </p:spPr>
      </p:pic>
      <p:sp>
        <p:nvSpPr>
          <p:cNvPr id="13" name="矩形 12">
            <a:extLst>
              <a:ext uri="{FF2B5EF4-FFF2-40B4-BE49-F238E27FC236}">
                <a16:creationId xmlns:a16="http://schemas.microsoft.com/office/drawing/2014/main" id="{06CF75FC-AD2F-4409-AC82-1769DAD8D980}"/>
              </a:ext>
            </a:extLst>
          </p:cNvPr>
          <p:cNvSpPr/>
          <p:nvPr/>
        </p:nvSpPr>
        <p:spPr>
          <a:xfrm>
            <a:off x="89979" y="3659785"/>
            <a:ext cx="9036496" cy="1938992"/>
          </a:xfrm>
          <a:prstGeom prst="rect">
            <a:avLst/>
          </a:prstGeom>
        </p:spPr>
        <p:txBody>
          <a:bodyPr wrap="square">
            <a:spAutoFit/>
          </a:bodyPr>
          <a:lstStyle/>
          <a:p>
            <a:pPr algn="just"/>
            <a:r>
              <a:rPr lang="zh-CN" altLang="en-US" sz="2000" b="1" dirty="0">
                <a:solidFill>
                  <a:srgbClr val="FF0000"/>
                </a:solidFill>
              </a:rPr>
              <a:t>The neutron star signals considered are f-mode emissions</a:t>
            </a:r>
            <a:r>
              <a:rPr lang="en-US" altLang="zh-CN" sz="2000" dirty="0"/>
              <a:t>…</a:t>
            </a:r>
            <a:r>
              <a:rPr lang="zh-CN" altLang="en-US" sz="2000" dirty="0"/>
              <a:t>The sensitivities achieved by this search for generic bursts are still not su</a:t>
            </a:r>
            <a:r>
              <a:rPr lang="en-US" altLang="zh-CN" sz="2000" dirty="0"/>
              <a:t>fi</a:t>
            </a:r>
            <a:r>
              <a:rPr lang="zh-CN" altLang="en-US" sz="2000" dirty="0"/>
              <a:t>cient to be able to detect such high-frequency transients at the energy scale of pulsar glitches from e.g., the Vela Pulsar at high con</a:t>
            </a:r>
            <a:r>
              <a:rPr lang="en-US" altLang="zh-CN" sz="2000" dirty="0"/>
              <a:t>fi</a:t>
            </a:r>
            <a:r>
              <a:rPr lang="zh-CN" altLang="en-US" sz="2000" dirty="0"/>
              <a:t>dence. </a:t>
            </a:r>
            <a:r>
              <a:rPr lang="zh-CN" altLang="en-US" sz="2000" b="1" dirty="0">
                <a:solidFill>
                  <a:srgbClr val="FF0000"/>
                </a:solidFill>
              </a:rPr>
              <a:t>Nevertheless the outlook is promising, since the expected improvements of the GW detectors in the high-frequency band for the next observation run are quite relevant</a:t>
            </a:r>
            <a:r>
              <a:rPr lang="zh-CN" altLang="en-US" sz="2000" dirty="0">
                <a:solidFill>
                  <a:srgbClr val="FF0000"/>
                </a:solidFill>
              </a:rPr>
              <a:t> </a:t>
            </a:r>
            <a:r>
              <a:rPr lang="en-US" altLang="zh-CN" sz="2000" dirty="0">
                <a:solidFill>
                  <a:srgbClr val="FF0000"/>
                </a:solidFill>
              </a:rPr>
              <a:t>…</a:t>
            </a:r>
            <a:endParaRPr lang="zh-CN" altLang="en-US" sz="2000" dirty="0">
              <a:solidFill>
                <a:srgbClr val="FF0000"/>
              </a:solidFill>
            </a:endParaRPr>
          </a:p>
        </p:txBody>
      </p:sp>
    </p:spTree>
    <p:extLst>
      <p:ext uri="{BB962C8B-B14F-4D97-AF65-F5344CB8AC3E}">
        <p14:creationId xmlns:p14="http://schemas.microsoft.com/office/powerpoint/2010/main" val="2535490553"/>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F41D3454-E553-4802-AE57-CED83048F635}"/>
              </a:ext>
            </a:extLst>
          </p:cNvPr>
          <p:cNvSpPr>
            <a:spLocks noGrp="1" noChangeArrowheads="1"/>
          </p:cNvSpPr>
          <p:nvPr>
            <p:ph type="title"/>
          </p:nvPr>
        </p:nvSpPr>
        <p:spPr>
          <a:xfrm>
            <a:off x="378320" y="-99392"/>
            <a:ext cx="7772400" cy="1143000"/>
          </a:xfrm>
        </p:spPr>
        <p:txBody>
          <a:bodyPr/>
          <a:lstStyle/>
          <a:p>
            <a:r>
              <a:rPr lang="en-US" altLang="zh-CN" sz="6000" b="1" dirty="0">
                <a:solidFill>
                  <a:srgbClr val="FF0000"/>
                </a:solidFill>
                <a:latin typeface="微软雅黑" panose="020B0503020204020204" pitchFamily="34" charset="-122"/>
                <a:ea typeface="微软雅黑" panose="020B0503020204020204" pitchFamily="34" charset="-122"/>
              </a:rPr>
              <a:t>CONTENT</a:t>
            </a:r>
            <a:endParaRPr lang="zh-CN" altLang="en-US" sz="6000" b="1" dirty="0">
              <a:solidFill>
                <a:srgbClr val="FF0000"/>
              </a:solidFill>
              <a:latin typeface="微软雅黑" panose="020B0503020204020204" pitchFamily="34" charset="-122"/>
              <a:ea typeface="微软雅黑" panose="020B0503020204020204" pitchFamily="34" charset="-122"/>
            </a:endParaRPr>
          </a:p>
        </p:txBody>
      </p:sp>
      <p:sp>
        <p:nvSpPr>
          <p:cNvPr id="4099" name="内容占位符 2">
            <a:extLst>
              <a:ext uri="{FF2B5EF4-FFF2-40B4-BE49-F238E27FC236}">
                <a16:creationId xmlns:a16="http://schemas.microsoft.com/office/drawing/2014/main" id="{9A2C665E-BE8E-40E6-BE7E-3E644599AD68}"/>
              </a:ext>
            </a:extLst>
          </p:cNvPr>
          <p:cNvSpPr>
            <a:spLocks noGrp="1" noChangeArrowheads="1"/>
          </p:cNvSpPr>
          <p:nvPr>
            <p:ph idx="1"/>
          </p:nvPr>
        </p:nvSpPr>
        <p:spPr>
          <a:xfrm>
            <a:off x="466154" y="1484784"/>
            <a:ext cx="8496436" cy="4809402"/>
          </a:xfrm>
        </p:spPr>
        <p:txBody>
          <a:bodyPr/>
          <a:lstStyle/>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Brief introduction to neutron star research</a:t>
            </a:r>
          </a:p>
          <a:p>
            <a:pPr algn="just">
              <a:lnSpc>
                <a:spcPct val="130000"/>
              </a:lnSpc>
              <a:spcBef>
                <a:spcPts val="1800"/>
              </a:spcBef>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Universal relations (UR) and correlations of NS</a:t>
            </a:r>
          </a:p>
          <a:p>
            <a:pPr algn="just">
              <a:lnSpc>
                <a:spcPct val="130000"/>
              </a:lnSpc>
              <a:spcBef>
                <a:spcPts val="1800"/>
              </a:spcBef>
            </a:pPr>
            <a:r>
              <a:rPr lang="en-US" altLang="zh-CN" sz="2400" b="1" dirty="0">
                <a:solidFill>
                  <a:srgbClr val="FF0000"/>
                </a:solidFill>
                <a:latin typeface="微软雅黑" panose="020B0503020204020204" pitchFamily="34" charset="-122"/>
                <a:ea typeface="微软雅黑" panose="020B0503020204020204" pitchFamily="34" charset="-122"/>
              </a:rPr>
              <a:t>UR of f-mode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gravitational binding energy</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rotational neutron star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and correlation analysis</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Conclusion</a:t>
            </a:r>
          </a:p>
        </p:txBody>
      </p:sp>
      <p:pic>
        <p:nvPicPr>
          <p:cNvPr id="4100" name="Picture 12">
            <a:extLst>
              <a:ext uri="{FF2B5EF4-FFF2-40B4-BE49-F238E27FC236}">
                <a16:creationId xmlns:a16="http://schemas.microsoft.com/office/drawing/2014/main" id="{9B7F6D12-88E1-4A6B-95A5-D65E9D5367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670"/>
          <a:stretch>
            <a:fillRect/>
          </a:stretch>
        </p:blipFill>
        <p:spPr bwMode="auto">
          <a:xfrm>
            <a:off x="7164388" y="131763"/>
            <a:ext cx="18716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a:extLst>
              <a:ext uri="{FF2B5EF4-FFF2-40B4-BE49-F238E27FC236}">
                <a16:creationId xmlns:a16="http://schemas.microsoft.com/office/drawing/2014/main" id="{D9E4B59F-FC38-46A7-997D-2B311CB188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0"/>
            <a:ext cx="763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DEC3FD5B-C712-42CC-9C28-FCCDEF20DB10}"/>
              </a:ext>
            </a:extLst>
          </p:cNvPr>
          <p:cNvCxnSpPr/>
          <p:nvPr/>
        </p:nvCxnSpPr>
        <p:spPr bwMode="auto">
          <a:xfrm>
            <a:off x="179512" y="83671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4050662609"/>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a:extLst>
              <a:ext uri="{FF2B5EF4-FFF2-40B4-BE49-F238E27FC236}">
                <a16:creationId xmlns:a16="http://schemas.microsoft.com/office/drawing/2014/main" id="{AFCF1EDD-5F70-4330-9652-590FF8BE5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1792115"/>
            <a:ext cx="91186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片 4">
            <a:extLst>
              <a:ext uri="{FF2B5EF4-FFF2-40B4-BE49-F238E27FC236}">
                <a16:creationId xmlns:a16="http://schemas.microsoft.com/office/drawing/2014/main" id="{47DA2EF2-8E3F-4099-84B0-D7AC9F2BE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263604"/>
            <a:ext cx="30876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图片 5">
            <a:extLst>
              <a:ext uri="{FF2B5EF4-FFF2-40B4-BE49-F238E27FC236}">
                <a16:creationId xmlns:a16="http://schemas.microsoft.com/office/drawing/2014/main" id="{085C0D0A-FFA2-41DB-8454-891BADB22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 y="3627438"/>
            <a:ext cx="909955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7">
            <a:extLst>
              <a:ext uri="{FF2B5EF4-FFF2-40B4-BE49-F238E27FC236}">
                <a16:creationId xmlns:a16="http://schemas.microsoft.com/office/drawing/2014/main" id="{F10CEBC1-8AB9-4D0B-BB9E-AF17AB7DE2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4700" y="6383338"/>
            <a:ext cx="25146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8">
            <a:extLst>
              <a:ext uri="{FF2B5EF4-FFF2-40B4-BE49-F238E27FC236}">
                <a16:creationId xmlns:a16="http://schemas.microsoft.com/office/drawing/2014/main" id="{50F2A15F-6092-4A6D-87F1-E61B7B012D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5757863"/>
            <a:ext cx="4029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id="{7B118633-BC50-4E08-8316-655E7DA6F749}"/>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9" name="标题 1">
            <a:extLst>
              <a:ext uri="{FF2B5EF4-FFF2-40B4-BE49-F238E27FC236}">
                <a16:creationId xmlns:a16="http://schemas.microsoft.com/office/drawing/2014/main" id="{C90EB4AA-8961-465C-89D2-B233887CA743}"/>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01F3724-0CEC-4487-A84D-138E1495A7D9}"/>
              </a:ext>
            </a:extLst>
          </p:cNvPr>
          <p:cNvSpPr/>
          <p:nvPr/>
        </p:nvSpPr>
        <p:spPr>
          <a:xfrm>
            <a:off x="360888" y="-5758"/>
            <a:ext cx="4259499" cy="461665"/>
          </a:xfrm>
          <a:prstGeom prst="rect">
            <a:avLst/>
          </a:prstGeom>
        </p:spPr>
        <p:txBody>
          <a:bodyPr wrap="none">
            <a:spAutoFit/>
          </a:bodyPr>
          <a:lstStyle/>
          <a:p>
            <a:r>
              <a:rPr lang="en-US" altLang="zh-CN" b="1" kern="0" dirty="0">
                <a:solidFill>
                  <a:srgbClr val="002060"/>
                </a:solidFill>
                <a:latin typeface="微软雅黑" panose="020B0503020204020204" pitchFamily="34" charset="-122"/>
                <a:ea typeface="微软雅黑" panose="020B0503020204020204" pitchFamily="34" charset="-122"/>
              </a:rPr>
              <a:t>Basic equations of f-mode</a:t>
            </a:r>
            <a:endParaRPr lang="zh-CN" altLang="en-US" b="1" kern="0" dirty="0">
              <a:solidFill>
                <a:srgbClr val="002060"/>
              </a:solidFill>
              <a:latin typeface="微软雅黑" panose="020B0503020204020204" pitchFamily="34" charset="-122"/>
              <a:ea typeface="微软雅黑" panose="020B0503020204020204" pitchFamily="34" charset="-122"/>
            </a:endParaRPr>
          </a:p>
        </p:txBody>
      </p:sp>
      <p:pic>
        <p:nvPicPr>
          <p:cNvPr id="11" name="Picture 8">
            <a:extLst>
              <a:ext uri="{FF2B5EF4-FFF2-40B4-BE49-F238E27FC236}">
                <a16:creationId xmlns:a16="http://schemas.microsoft.com/office/drawing/2014/main" id="{ACE45B80-EC08-432C-BB3F-971B81AC4D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1291" y="775761"/>
            <a:ext cx="2664296" cy="4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
            <a:extLst>
              <a:ext uri="{FF2B5EF4-FFF2-40B4-BE49-F238E27FC236}">
                <a16:creationId xmlns:a16="http://schemas.microsoft.com/office/drawing/2014/main" id="{7E2A3704-98BB-4671-9906-C431BCC4AF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6" y="777872"/>
            <a:ext cx="2079019" cy="46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箭头: 右 1">
            <a:extLst>
              <a:ext uri="{FF2B5EF4-FFF2-40B4-BE49-F238E27FC236}">
                <a16:creationId xmlns:a16="http://schemas.microsoft.com/office/drawing/2014/main" id="{D79EDDB9-6126-4409-A2D0-B0E77971FFA6}"/>
              </a:ext>
            </a:extLst>
          </p:cNvPr>
          <p:cNvSpPr/>
          <p:nvPr/>
        </p:nvSpPr>
        <p:spPr bwMode="auto">
          <a:xfrm>
            <a:off x="6444208" y="2816932"/>
            <a:ext cx="792435" cy="36004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graphicFrame>
        <p:nvGraphicFramePr>
          <p:cNvPr id="4" name="对象 3">
            <a:extLst>
              <a:ext uri="{FF2B5EF4-FFF2-40B4-BE49-F238E27FC236}">
                <a16:creationId xmlns:a16="http://schemas.microsoft.com/office/drawing/2014/main" id="{7DA1034D-E731-4A17-90EA-9F15E85A96B9}"/>
              </a:ext>
            </a:extLst>
          </p:cNvPr>
          <p:cNvGraphicFramePr>
            <a:graphicFrameLocks noChangeAspect="1"/>
          </p:cNvGraphicFramePr>
          <p:nvPr>
            <p:extLst>
              <p:ext uri="{D42A27DB-BD31-4B8C-83A1-F6EECF244321}">
                <p14:modId xmlns:p14="http://schemas.microsoft.com/office/powerpoint/2010/main" val="3575212605"/>
              </p:ext>
            </p:extLst>
          </p:nvPr>
        </p:nvGraphicFramePr>
        <p:xfrm>
          <a:off x="4928112" y="794789"/>
          <a:ext cx="4143421" cy="423859"/>
        </p:xfrm>
        <a:graphic>
          <a:graphicData uri="http://schemas.openxmlformats.org/presentationml/2006/ole">
            <mc:AlternateContent xmlns:mc="http://schemas.openxmlformats.org/markup-compatibility/2006">
              <mc:Choice xmlns:v="urn:schemas-microsoft-com:vml" Requires="v">
                <p:oleObj spid="_x0000_s24669" name="Equation" r:id="rId10" imgW="2590800" imgH="228600" progId="Equation.DSMT4">
                  <p:embed/>
                </p:oleObj>
              </mc:Choice>
              <mc:Fallback>
                <p:oleObj name="Equation" r:id="rId10" imgW="2590800" imgH="2286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8112" y="794789"/>
                        <a:ext cx="4143421" cy="423859"/>
                      </a:xfrm>
                      <a:prstGeom prst="rect">
                        <a:avLst/>
                      </a:prstGeom>
                      <a:solidFill>
                        <a:schemeClr val="bg1"/>
                      </a:solidFill>
                    </p:spPr>
                  </p:pic>
                </p:oleObj>
              </mc:Fallback>
            </mc:AlternateContent>
          </a:graphicData>
        </a:graphic>
      </p:graphicFrame>
      <p:sp>
        <p:nvSpPr>
          <p:cNvPr id="16" name="矩形 15">
            <a:extLst>
              <a:ext uri="{FF2B5EF4-FFF2-40B4-BE49-F238E27FC236}">
                <a16:creationId xmlns:a16="http://schemas.microsoft.com/office/drawing/2014/main" id="{3F732D3A-27DD-4F2A-9EED-FDF3938142F3}"/>
              </a:ext>
            </a:extLst>
          </p:cNvPr>
          <p:cNvSpPr/>
          <p:nvPr/>
        </p:nvSpPr>
        <p:spPr>
          <a:xfrm>
            <a:off x="3131840" y="1306111"/>
            <a:ext cx="3209533" cy="461665"/>
          </a:xfrm>
          <a:prstGeom prst="rect">
            <a:avLst/>
          </a:prstGeom>
        </p:spPr>
        <p:txBody>
          <a:bodyPr wrap="none">
            <a:spAutoFit/>
          </a:bodyPr>
          <a:lstStyle/>
          <a:p>
            <a:r>
              <a:rPr lang="en-US" altLang="zh-CN" b="1" kern="0" dirty="0">
                <a:solidFill>
                  <a:srgbClr val="002060"/>
                </a:solidFill>
                <a:latin typeface="微软雅黑" panose="020B0503020204020204" pitchFamily="34" charset="-122"/>
                <a:ea typeface="微软雅黑" panose="020B0503020204020204" pitchFamily="34" charset="-122"/>
              </a:rPr>
              <a:t>Static perturbation</a:t>
            </a:r>
            <a:endParaRPr lang="zh-CN" altLang="en-US" b="1" kern="0" dirty="0">
              <a:solidFill>
                <a:srgbClr val="002060"/>
              </a:solidFill>
              <a:latin typeface="微软雅黑" panose="020B0503020204020204" pitchFamily="34" charset="-122"/>
              <a:ea typeface="微软雅黑" panose="020B0503020204020204" pitchFamily="34" charset="-122"/>
            </a:endParaRPr>
          </a:p>
        </p:txBody>
      </p:sp>
      <p:sp>
        <p:nvSpPr>
          <p:cNvPr id="17" name="箭头: 右 16">
            <a:extLst>
              <a:ext uri="{FF2B5EF4-FFF2-40B4-BE49-F238E27FC236}">
                <a16:creationId xmlns:a16="http://schemas.microsoft.com/office/drawing/2014/main" id="{C5DE6826-010D-424E-92C5-15FF8099D5D9}"/>
              </a:ext>
            </a:extLst>
          </p:cNvPr>
          <p:cNvSpPr/>
          <p:nvPr/>
        </p:nvSpPr>
        <p:spPr bwMode="auto">
          <a:xfrm>
            <a:off x="6474740" y="1354454"/>
            <a:ext cx="792435" cy="36004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4" descr="7_ZZ`(8R%`}1_CZ(E%B@L91">
            <a:extLst>
              <a:ext uri="{FF2B5EF4-FFF2-40B4-BE49-F238E27FC236}">
                <a16:creationId xmlns:a16="http://schemas.microsoft.com/office/drawing/2014/main" id="{6307E74F-1F3D-45AD-AFD2-C01244651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82" y="3765029"/>
            <a:ext cx="1828800" cy="600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6387" name="图片 6" descr="MR[)`U]H)[K($457IF7@@CG">
            <a:extLst>
              <a:ext uri="{FF2B5EF4-FFF2-40B4-BE49-F238E27FC236}">
                <a16:creationId xmlns:a16="http://schemas.microsoft.com/office/drawing/2014/main" id="{33CBFE19-95B7-47EF-8EE0-AB34FAB08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4952206"/>
            <a:ext cx="1657350" cy="781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6388" name="图片 7" descr="`8}1L8B`CHFW17ZXLO`XGWT">
            <a:extLst>
              <a:ext uri="{FF2B5EF4-FFF2-40B4-BE49-F238E27FC236}">
                <a16:creationId xmlns:a16="http://schemas.microsoft.com/office/drawing/2014/main" id="{EBBD39F6-0F91-4689-B480-A974F7AC3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2479674"/>
            <a:ext cx="3825875" cy="758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6389" name="图片 8" descr="Q_HYHWO550F4IO121`R~EPN">
            <a:extLst>
              <a:ext uri="{FF2B5EF4-FFF2-40B4-BE49-F238E27FC236}">
                <a16:creationId xmlns:a16="http://schemas.microsoft.com/office/drawing/2014/main" id="{05F8442E-EC5B-473C-8843-6B8E2E31B5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394" y="1071273"/>
            <a:ext cx="1776412" cy="91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390" name="文本框 12">
            <a:extLst>
              <a:ext uri="{FF2B5EF4-FFF2-40B4-BE49-F238E27FC236}">
                <a16:creationId xmlns:a16="http://schemas.microsoft.com/office/drawing/2014/main" id="{20388A54-52BF-4408-AC42-A453FCC4FFAA}"/>
              </a:ext>
            </a:extLst>
          </p:cNvPr>
          <p:cNvSpPr txBox="1">
            <a:spLocks noChangeArrowheads="1"/>
          </p:cNvSpPr>
          <p:nvPr/>
        </p:nvSpPr>
        <p:spPr bwMode="auto">
          <a:xfrm>
            <a:off x="5173662" y="2673349"/>
            <a:ext cx="3825874"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dirty="0">
                <a:solidFill>
                  <a:srgbClr val="000000"/>
                </a:solidFill>
              </a:rPr>
              <a:t>Effect</a:t>
            </a:r>
            <a:r>
              <a:rPr lang="zh-CN" altLang="en-US" sz="1800" dirty="0">
                <a:solidFill>
                  <a:srgbClr val="000000"/>
                </a:solidFill>
              </a:rPr>
              <a:t>：</a:t>
            </a:r>
            <a:r>
              <a:rPr lang="en-US" altLang="zh-CN" sz="1800" dirty="0">
                <a:solidFill>
                  <a:srgbClr val="000000"/>
                </a:solidFill>
              </a:rPr>
              <a:t>density disturbance inside star</a:t>
            </a:r>
            <a:endParaRPr lang="zh-CN" altLang="en-US" sz="1800" dirty="0">
              <a:solidFill>
                <a:srgbClr val="000000"/>
              </a:solidFill>
            </a:endParaRPr>
          </a:p>
        </p:txBody>
      </p:sp>
      <p:sp>
        <p:nvSpPr>
          <p:cNvPr id="16391" name="文本框 13">
            <a:extLst>
              <a:ext uri="{FF2B5EF4-FFF2-40B4-BE49-F238E27FC236}">
                <a16:creationId xmlns:a16="http://schemas.microsoft.com/office/drawing/2014/main" id="{AAAE1089-A24A-4ECD-AB57-1C9E1DD342CE}"/>
              </a:ext>
            </a:extLst>
          </p:cNvPr>
          <p:cNvSpPr txBox="1">
            <a:spLocks noChangeArrowheads="1"/>
          </p:cNvSpPr>
          <p:nvPr/>
        </p:nvSpPr>
        <p:spPr bwMode="auto">
          <a:xfrm>
            <a:off x="4283968" y="1277936"/>
            <a:ext cx="4775894"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dirty="0">
                <a:solidFill>
                  <a:srgbClr val="000000"/>
                </a:solidFill>
              </a:rPr>
              <a:t>Cause</a:t>
            </a:r>
            <a:r>
              <a:rPr lang="zh-CN" altLang="en-US" sz="1800" dirty="0">
                <a:solidFill>
                  <a:srgbClr val="000000"/>
                </a:solidFill>
              </a:rPr>
              <a:t>：</a:t>
            </a:r>
            <a:r>
              <a:rPr lang="en-US" altLang="zh-CN" sz="1800" dirty="0">
                <a:solidFill>
                  <a:srgbClr val="000000"/>
                </a:solidFill>
              </a:rPr>
              <a:t>gravitational action from outside the star</a:t>
            </a:r>
            <a:endParaRPr lang="zh-CN" altLang="en-US" sz="1800" dirty="0">
              <a:solidFill>
                <a:srgbClr val="000000"/>
              </a:solidFill>
            </a:endParaRPr>
          </a:p>
        </p:txBody>
      </p:sp>
      <p:sp>
        <p:nvSpPr>
          <p:cNvPr id="16392" name="文本框 14">
            <a:extLst>
              <a:ext uri="{FF2B5EF4-FFF2-40B4-BE49-F238E27FC236}">
                <a16:creationId xmlns:a16="http://schemas.microsoft.com/office/drawing/2014/main" id="{B6B1829B-2342-4FAB-A0BA-4399990321F0}"/>
              </a:ext>
            </a:extLst>
          </p:cNvPr>
          <p:cNvSpPr txBox="1">
            <a:spLocks noChangeArrowheads="1"/>
          </p:cNvSpPr>
          <p:nvPr/>
        </p:nvSpPr>
        <p:spPr bwMode="auto">
          <a:xfrm>
            <a:off x="5331515" y="3822178"/>
            <a:ext cx="2779712"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dirty="0">
                <a:solidFill>
                  <a:srgbClr val="000000"/>
                </a:solidFill>
              </a:rPr>
              <a:t>Causal correlation: linear</a:t>
            </a:r>
            <a:endParaRPr lang="zh-CN" altLang="en-US" sz="1800" dirty="0">
              <a:solidFill>
                <a:srgbClr val="000000"/>
              </a:solidFill>
            </a:endParaRPr>
          </a:p>
        </p:txBody>
      </p:sp>
      <p:sp>
        <p:nvSpPr>
          <p:cNvPr id="19465" name="矩形 1">
            <a:extLst>
              <a:ext uri="{FF2B5EF4-FFF2-40B4-BE49-F238E27FC236}">
                <a16:creationId xmlns:a16="http://schemas.microsoft.com/office/drawing/2014/main" id="{EECA52C0-9865-4339-9FFB-56FE67D6DCB7}"/>
              </a:ext>
            </a:extLst>
          </p:cNvPr>
          <p:cNvSpPr>
            <a:spLocks noChangeArrowheads="1"/>
          </p:cNvSpPr>
          <p:nvPr/>
        </p:nvSpPr>
        <p:spPr bwMode="auto">
          <a:xfrm>
            <a:off x="5940152" y="623851"/>
            <a:ext cx="2874912" cy="27699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r>
              <a:rPr lang="en-US" altLang="zh-CN" sz="1200">
                <a:solidFill>
                  <a:srgbClr val="231F20"/>
                </a:solidFill>
                <a:latin typeface="+mj-lt"/>
              </a:rPr>
              <a:t>PHYSICAL REVIEW D 81, 123016 (2010)</a:t>
            </a:r>
            <a:endParaRPr lang="zh-CN" altLang="en-US" sz="1200">
              <a:solidFill>
                <a:srgbClr val="000000"/>
              </a:solidFill>
              <a:latin typeface="+mj-lt"/>
            </a:endParaRPr>
          </a:p>
        </p:txBody>
      </p:sp>
      <p:sp>
        <p:nvSpPr>
          <p:cNvPr id="16394" name="文本框 14">
            <a:extLst>
              <a:ext uri="{FF2B5EF4-FFF2-40B4-BE49-F238E27FC236}">
                <a16:creationId xmlns:a16="http://schemas.microsoft.com/office/drawing/2014/main" id="{4B9CD5C5-2785-480E-9FA8-B6F72102200F}"/>
              </a:ext>
            </a:extLst>
          </p:cNvPr>
          <p:cNvSpPr txBox="1">
            <a:spLocks noChangeArrowheads="1"/>
          </p:cNvSpPr>
          <p:nvPr/>
        </p:nvSpPr>
        <p:spPr bwMode="auto">
          <a:xfrm>
            <a:off x="5297488" y="5087144"/>
            <a:ext cx="3378968" cy="3693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dirty="0">
                <a:solidFill>
                  <a:srgbClr val="000000"/>
                </a:solidFill>
              </a:rPr>
              <a:t>Definition of Tidal Love Number</a:t>
            </a:r>
            <a:endParaRPr lang="zh-CN" altLang="en-US" sz="1800" dirty="0">
              <a:solidFill>
                <a:srgbClr val="000000"/>
              </a:solidFill>
            </a:endParaRPr>
          </a:p>
        </p:txBody>
      </p:sp>
      <p:sp>
        <p:nvSpPr>
          <p:cNvPr id="16395" name="文本框 1">
            <a:extLst>
              <a:ext uri="{FF2B5EF4-FFF2-40B4-BE49-F238E27FC236}">
                <a16:creationId xmlns:a16="http://schemas.microsoft.com/office/drawing/2014/main" id="{373077CF-BC91-4523-8BA4-F24B1ACE2086}"/>
              </a:ext>
            </a:extLst>
          </p:cNvPr>
          <p:cNvSpPr txBox="1">
            <a:spLocks noChangeArrowheads="1"/>
          </p:cNvSpPr>
          <p:nvPr/>
        </p:nvSpPr>
        <p:spPr bwMode="auto">
          <a:xfrm>
            <a:off x="796187" y="5955377"/>
            <a:ext cx="7625528" cy="707886"/>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000" dirty="0">
                <a:solidFill>
                  <a:schemeClr val="accent2">
                    <a:lumMod val="50000"/>
                  </a:schemeClr>
                </a:solidFill>
                <a:latin typeface="+mj-lt"/>
                <a:ea typeface="微软雅黑" panose="020B0503020204020204" pitchFamily="34" charset="-122"/>
              </a:rPr>
              <a:t>Tidal deformability is a detectable quantity that both astrophysics and nuclear physics are concerned about</a:t>
            </a:r>
            <a:endParaRPr lang="zh-CN" altLang="en-US" sz="2000" dirty="0">
              <a:solidFill>
                <a:schemeClr val="accent2">
                  <a:lumMod val="50000"/>
                </a:schemeClr>
              </a:solidFill>
              <a:latin typeface="+mj-lt"/>
              <a:ea typeface="微软雅黑" panose="020B0503020204020204" pitchFamily="34" charset="-122"/>
            </a:endParaRPr>
          </a:p>
        </p:txBody>
      </p:sp>
      <p:cxnSp>
        <p:nvCxnSpPr>
          <p:cNvPr id="12" name="直接连接符 11">
            <a:extLst>
              <a:ext uri="{FF2B5EF4-FFF2-40B4-BE49-F238E27FC236}">
                <a16:creationId xmlns:a16="http://schemas.microsoft.com/office/drawing/2014/main" id="{7D680EBA-C869-405E-8B22-FBB96A94E982}"/>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13" name="标题 1">
            <a:extLst>
              <a:ext uri="{FF2B5EF4-FFF2-40B4-BE49-F238E27FC236}">
                <a16:creationId xmlns:a16="http://schemas.microsoft.com/office/drawing/2014/main" id="{F5936C95-173C-423B-916A-1D9270292314}"/>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71C85110-FBD7-419E-848D-3D34267FC6A9}"/>
              </a:ext>
            </a:extLst>
          </p:cNvPr>
          <p:cNvSpPr/>
          <p:nvPr/>
        </p:nvSpPr>
        <p:spPr>
          <a:xfrm>
            <a:off x="143731" y="39390"/>
            <a:ext cx="6567824" cy="461665"/>
          </a:xfrm>
          <a:prstGeom prst="rect">
            <a:avLst/>
          </a:prstGeom>
        </p:spPr>
        <p:txBody>
          <a:bodyPr wrap="none">
            <a:spAutoFit/>
          </a:bodyPr>
          <a:lstStyle/>
          <a:p>
            <a:r>
              <a:rPr lang="en-US" altLang="zh-CN" b="1" kern="0" dirty="0">
                <a:solidFill>
                  <a:srgbClr val="002060"/>
                </a:solidFill>
                <a:ea typeface="微软雅黑" panose="020B0503020204020204" pitchFamily="34" charset="-122"/>
                <a:cs typeface="Times New Roman" panose="02020603050405020304" pitchFamily="18" charset="0"/>
              </a:rPr>
              <a:t>Definition and calculation of tidal deformability</a:t>
            </a:r>
            <a:endParaRPr lang="zh-CN" altLang="en-US" b="1" kern="0" dirty="0">
              <a:solidFill>
                <a:srgbClr val="002060"/>
              </a:solidFill>
              <a:ea typeface="微软雅黑" panose="020B0503020204020204" pitchFamily="34" charset="-122"/>
              <a:cs typeface="Times New Roman" panose="02020603050405020304" pitchFamily="18" charset="0"/>
            </a:endParaRPr>
          </a:p>
        </p:txBody>
      </p:sp>
      <p:sp>
        <p:nvSpPr>
          <p:cNvPr id="3" name="箭头: 下 2">
            <a:extLst>
              <a:ext uri="{FF2B5EF4-FFF2-40B4-BE49-F238E27FC236}">
                <a16:creationId xmlns:a16="http://schemas.microsoft.com/office/drawing/2014/main" id="{23BA1F02-1D34-4DCA-9062-0E6F71B1A647}"/>
              </a:ext>
            </a:extLst>
          </p:cNvPr>
          <p:cNvSpPr/>
          <p:nvPr/>
        </p:nvSpPr>
        <p:spPr bwMode="auto">
          <a:xfrm>
            <a:off x="1619672" y="2039859"/>
            <a:ext cx="216024" cy="404813"/>
          </a:xfrm>
          <a:prstGeom prst="down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17" name="箭头: 下 16">
            <a:extLst>
              <a:ext uri="{FF2B5EF4-FFF2-40B4-BE49-F238E27FC236}">
                <a16:creationId xmlns:a16="http://schemas.microsoft.com/office/drawing/2014/main" id="{0F7C299F-E115-440E-AE98-32A9406BBF28}"/>
              </a:ext>
            </a:extLst>
          </p:cNvPr>
          <p:cNvSpPr/>
          <p:nvPr/>
        </p:nvSpPr>
        <p:spPr bwMode="auto">
          <a:xfrm>
            <a:off x="1619672" y="3360216"/>
            <a:ext cx="216024" cy="404813"/>
          </a:xfrm>
          <a:prstGeom prst="down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18" name="箭头: 下 17">
            <a:extLst>
              <a:ext uri="{FF2B5EF4-FFF2-40B4-BE49-F238E27FC236}">
                <a16:creationId xmlns:a16="http://schemas.microsoft.com/office/drawing/2014/main" id="{A3F38F49-4445-4224-A68B-634F320F3D3E}"/>
              </a:ext>
            </a:extLst>
          </p:cNvPr>
          <p:cNvSpPr/>
          <p:nvPr/>
        </p:nvSpPr>
        <p:spPr bwMode="auto">
          <a:xfrm>
            <a:off x="1644588" y="4470456"/>
            <a:ext cx="216024" cy="404813"/>
          </a:xfrm>
          <a:prstGeom prst="down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图片 10" descr="(WV7IK9(9[KEYKAQN}R_O25">
            <a:extLst>
              <a:ext uri="{FF2B5EF4-FFF2-40B4-BE49-F238E27FC236}">
                <a16:creationId xmlns:a16="http://schemas.microsoft.com/office/drawing/2014/main" id="{6B8E718B-BE09-4D19-A1F7-F33852195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4" y="1273186"/>
            <a:ext cx="8928409" cy="238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图片 1">
            <a:extLst>
              <a:ext uri="{FF2B5EF4-FFF2-40B4-BE49-F238E27FC236}">
                <a16:creationId xmlns:a16="http://schemas.microsoft.com/office/drawing/2014/main" id="{9A72069B-C4E9-496E-B750-6B691B896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748" y="4962711"/>
            <a:ext cx="1660251" cy="50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3">
            <a:extLst>
              <a:ext uri="{FF2B5EF4-FFF2-40B4-BE49-F238E27FC236}">
                <a16:creationId xmlns:a16="http://schemas.microsoft.com/office/drawing/2014/main" id="{38F51C94-C0F8-41CB-BD15-41182A7A3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5761" y="5664522"/>
            <a:ext cx="1560238" cy="86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文本框 4">
            <a:extLst>
              <a:ext uri="{FF2B5EF4-FFF2-40B4-BE49-F238E27FC236}">
                <a16:creationId xmlns:a16="http://schemas.microsoft.com/office/drawing/2014/main" id="{244FD306-CDB0-430A-8D75-CD16A45351E1}"/>
              </a:ext>
            </a:extLst>
          </p:cNvPr>
          <p:cNvSpPr txBox="1">
            <a:spLocks noChangeArrowheads="1"/>
          </p:cNvSpPr>
          <p:nvPr/>
        </p:nvSpPr>
        <p:spPr bwMode="auto">
          <a:xfrm>
            <a:off x="4599590" y="4920986"/>
            <a:ext cx="936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dirty="0"/>
              <a:t>where</a:t>
            </a:r>
            <a:endParaRPr lang="zh-CN" altLang="en-US" sz="2400" dirty="0"/>
          </a:p>
        </p:txBody>
      </p:sp>
      <p:sp>
        <p:nvSpPr>
          <p:cNvPr id="11" name="矩形 1">
            <a:extLst>
              <a:ext uri="{FF2B5EF4-FFF2-40B4-BE49-F238E27FC236}">
                <a16:creationId xmlns:a16="http://schemas.microsoft.com/office/drawing/2014/main" id="{B5D787D4-6C8C-4DDE-9832-95D1A73950EA}"/>
              </a:ext>
            </a:extLst>
          </p:cNvPr>
          <p:cNvSpPr>
            <a:spLocks noChangeArrowheads="1"/>
          </p:cNvSpPr>
          <p:nvPr/>
        </p:nvSpPr>
        <p:spPr bwMode="auto">
          <a:xfrm>
            <a:off x="6125761" y="564312"/>
            <a:ext cx="2874912" cy="27699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defRPr/>
            </a:pPr>
            <a:r>
              <a:rPr lang="en-US" altLang="zh-CN" sz="1200">
                <a:solidFill>
                  <a:srgbClr val="231F20"/>
                </a:solidFill>
                <a:latin typeface="+mj-lt"/>
              </a:rPr>
              <a:t>PHYSICAL REVIEW D 81, 123016 (2010)</a:t>
            </a:r>
            <a:endParaRPr lang="zh-CN" altLang="en-US" sz="1200">
              <a:solidFill>
                <a:srgbClr val="000000"/>
              </a:solidFill>
              <a:latin typeface="+mj-lt"/>
            </a:endParaRPr>
          </a:p>
        </p:txBody>
      </p:sp>
      <p:cxnSp>
        <p:nvCxnSpPr>
          <p:cNvPr id="12" name="直接连接符 11">
            <a:extLst>
              <a:ext uri="{FF2B5EF4-FFF2-40B4-BE49-F238E27FC236}">
                <a16:creationId xmlns:a16="http://schemas.microsoft.com/office/drawing/2014/main" id="{F7D85A28-A3D7-4AE1-84D4-405A0C4685A9}"/>
              </a:ext>
            </a:extLst>
          </p:cNvPr>
          <p:cNvCxnSpPr/>
          <p:nvPr/>
        </p:nvCxnSpPr>
        <p:spPr bwMode="auto">
          <a:xfrm>
            <a:off x="251966"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13" name="标题 1">
            <a:extLst>
              <a:ext uri="{FF2B5EF4-FFF2-40B4-BE49-F238E27FC236}">
                <a16:creationId xmlns:a16="http://schemas.microsoft.com/office/drawing/2014/main" id="{13C02EDE-F35E-4D12-BA46-A434E469CBA1}"/>
              </a:ext>
            </a:extLst>
          </p:cNvPr>
          <p:cNvSpPr txBox="1">
            <a:spLocks noChangeArrowheads="1"/>
          </p:cNvSpPr>
          <p:nvPr/>
        </p:nvSpPr>
        <p:spPr>
          <a:xfrm>
            <a:off x="276511"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A832FD0D-7CD4-44B3-A012-DD89E4380FDA}"/>
              </a:ext>
            </a:extLst>
          </p:cNvPr>
          <p:cNvSpPr/>
          <p:nvPr/>
        </p:nvSpPr>
        <p:spPr>
          <a:xfrm>
            <a:off x="143731" y="39390"/>
            <a:ext cx="6567824" cy="461665"/>
          </a:xfrm>
          <a:prstGeom prst="rect">
            <a:avLst/>
          </a:prstGeom>
        </p:spPr>
        <p:txBody>
          <a:bodyPr wrap="none">
            <a:spAutoFit/>
          </a:bodyPr>
          <a:lstStyle/>
          <a:p>
            <a:r>
              <a:rPr lang="en-US" altLang="zh-CN" b="1" kern="0" dirty="0">
                <a:solidFill>
                  <a:srgbClr val="002060"/>
                </a:solidFill>
                <a:ea typeface="微软雅黑" panose="020B0503020204020204" pitchFamily="34" charset="-122"/>
                <a:cs typeface="Times New Roman" panose="02020603050405020304" pitchFamily="18" charset="0"/>
              </a:rPr>
              <a:t>Definition and calculation of tidal deformability</a:t>
            </a:r>
            <a:endParaRPr lang="zh-CN" altLang="en-US" b="1" kern="0" dirty="0">
              <a:solidFill>
                <a:srgbClr val="002060"/>
              </a:solidFill>
              <a:ea typeface="微软雅黑" panose="020B0503020204020204" pitchFamily="34" charset="-122"/>
              <a:cs typeface="Times New Roman" panose="02020603050405020304" pitchFamily="18" charset="0"/>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对象 3">
            <a:extLst>
              <a:ext uri="{FF2B5EF4-FFF2-40B4-BE49-F238E27FC236}">
                <a16:creationId xmlns:a16="http://schemas.microsoft.com/office/drawing/2014/main" id="{886099F9-95AA-4339-B2EA-67D46EEBF320}"/>
              </a:ext>
            </a:extLst>
          </p:cNvPr>
          <p:cNvGraphicFramePr>
            <a:graphicFrameLocks noChangeAspect="1"/>
          </p:cNvGraphicFramePr>
          <p:nvPr>
            <p:extLst>
              <p:ext uri="{D42A27DB-BD31-4B8C-83A1-F6EECF244321}">
                <p14:modId xmlns:p14="http://schemas.microsoft.com/office/powerpoint/2010/main" val="3310005739"/>
              </p:ext>
            </p:extLst>
          </p:nvPr>
        </p:nvGraphicFramePr>
        <p:xfrm>
          <a:off x="5111837" y="4993550"/>
          <a:ext cx="2418286" cy="1187847"/>
        </p:xfrm>
        <a:graphic>
          <a:graphicData uri="http://schemas.openxmlformats.org/presentationml/2006/ole">
            <mc:AlternateContent xmlns:mc="http://schemas.openxmlformats.org/markup-compatibility/2006">
              <mc:Choice xmlns:v="urn:schemas-microsoft-com:vml" Requires="v">
                <p:oleObj spid="_x0000_s27011" name="Equation" r:id="rId4" imgW="1447800" imgH="711200" progId="Equation.DSMT4">
                  <p:embed/>
                </p:oleObj>
              </mc:Choice>
              <mc:Fallback>
                <p:oleObj name="Equation" r:id="rId4" imgW="1447800" imgH="711200" progId="Equation.DSMT4">
                  <p:embed/>
                  <p:pic>
                    <p:nvPicPr>
                      <p:cNvPr id="15362" name="对象 3">
                        <a:extLst>
                          <a:ext uri="{FF2B5EF4-FFF2-40B4-BE49-F238E27FC236}">
                            <a16:creationId xmlns:a16="http://schemas.microsoft.com/office/drawing/2014/main" id="{886099F9-95AA-4339-B2EA-67D46EEBF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837" y="4993550"/>
                        <a:ext cx="2418286" cy="1187847"/>
                      </a:xfrm>
                      <a:prstGeom prst="rect">
                        <a:avLst/>
                      </a:prstGeom>
                      <a:noFill/>
                      <a:ln>
                        <a:noFill/>
                      </a:ln>
                      <a:extLst/>
                    </p:spPr>
                  </p:pic>
                </p:oleObj>
              </mc:Fallback>
            </mc:AlternateContent>
          </a:graphicData>
        </a:graphic>
      </p:graphicFrame>
      <p:sp>
        <p:nvSpPr>
          <p:cNvPr id="5" name="矩形 4">
            <a:extLst>
              <a:ext uri="{FF2B5EF4-FFF2-40B4-BE49-F238E27FC236}">
                <a16:creationId xmlns:a16="http://schemas.microsoft.com/office/drawing/2014/main" id="{2FFDA45E-ACF9-40AE-882F-68A3EEC328E4}"/>
              </a:ext>
            </a:extLst>
          </p:cNvPr>
          <p:cNvSpPr/>
          <p:nvPr/>
        </p:nvSpPr>
        <p:spPr>
          <a:xfrm>
            <a:off x="3216598" y="554077"/>
            <a:ext cx="5764956" cy="307777"/>
          </a:xfrm>
          <a:prstGeom prst="rect">
            <a:avLst/>
          </a:prstGeom>
          <a:ln>
            <a:solidFill>
              <a:srgbClr val="C00000"/>
            </a:solidFill>
          </a:ln>
        </p:spPr>
        <p:txBody>
          <a:bodyPr wrap="square">
            <a:spAutoFit/>
          </a:bodyPr>
          <a:lstStyle/>
          <a:p>
            <a:pPr>
              <a:defRPr/>
            </a:pPr>
            <a:r>
              <a:rPr lang="en-US" altLang="zh-CN" sz="1400" kern="0" dirty="0">
                <a:ea typeface="等线" panose="02010600030101010101" pitchFamily="2" charset="-122"/>
              </a:rPr>
              <a:t>N. B. Zhang, B. A. Li, and J. Xu</a:t>
            </a:r>
            <a:r>
              <a:rPr lang="zh-CN" altLang="zh-CN" sz="1400" kern="0" dirty="0">
                <a:ea typeface="等线" panose="02010600030101010101" pitchFamily="2" charset="-122"/>
                <a:cs typeface="Times New Roman" panose="02020603050405020304" pitchFamily="18" charset="0"/>
              </a:rPr>
              <a:t>，</a:t>
            </a:r>
            <a:r>
              <a:rPr lang="en-US" altLang="zh-CN" sz="1400" dirty="0"/>
              <a:t>The Astrophysical Journal 859, 90 (2018)</a:t>
            </a:r>
            <a:endParaRPr lang="zh-CN" altLang="en-US" sz="1400" dirty="0"/>
          </a:p>
        </p:txBody>
      </p:sp>
      <p:graphicFrame>
        <p:nvGraphicFramePr>
          <p:cNvPr id="15364" name="对象 5">
            <a:extLst>
              <a:ext uri="{FF2B5EF4-FFF2-40B4-BE49-F238E27FC236}">
                <a16:creationId xmlns:a16="http://schemas.microsoft.com/office/drawing/2014/main" id="{CEA9E7A4-6DCA-43BC-8973-9CC0A99EFB9E}"/>
              </a:ext>
            </a:extLst>
          </p:cNvPr>
          <p:cNvGraphicFramePr>
            <a:graphicFrameLocks noChangeAspect="1"/>
          </p:cNvGraphicFramePr>
          <p:nvPr>
            <p:extLst>
              <p:ext uri="{D42A27DB-BD31-4B8C-83A1-F6EECF244321}">
                <p14:modId xmlns:p14="http://schemas.microsoft.com/office/powerpoint/2010/main" val="3980298212"/>
              </p:ext>
            </p:extLst>
          </p:nvPr>
        </p:nvGraphicFramePr>
        <p:xfrm>
          <a:off x="1079389" y="2711314"/>
          <a:ext cx="5124052" cy="893385"/>
        </p:xfrm>
        <a:graphic>
          <a:graphicData uri="http://schemas.openxmlformats.org/presentationml/2006/ole">
            <mc:AlternateContent xmlns:mc="http://schemas.openxmlformats.org/markup-compatibility/2006">
              <mc:Choice xmlns:v="urn:schemas-microsoft-com:vml" Requires="v">
                <p:oleObj spid="_x0000_s27012" name="Equation" r:id="rId6" imgW="2895600" imgH="508000" progId="Equation.DSMT4">
                  <p:embed/>
                </p:oleObj>
              </mc:Choice>
              <mc:Fallback>
                <p:oleObj name="Equation" r:id="rId6" imgW="2895600" imgH="508000" progId="Equation.DSMT4">
                  <p:embed/>
                  <p:pic>
                    <p:nvPicPr>
                      <p:cNvPr id="15364" name="对象 5">
                        <a:extLst>
                          <a:ext uri="{FF2B5EF4-FFF2-40B4-BE49-F238E27FC236}">
                            <a16:creationId xmlns:a16="http://schemas.microsoft.com/office/drawing/2014/main" id="{CEA9E7A4-6DCA-43BC-8973-9CC0A99EFB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389" y="2711314"/>
                        <a:ext cx="5124052" cy="893385"/>
                      </a:xfrm>
                      <a:prstGeom prst="rect">
                        <a:avLst/>
                      </a:prstGeom>
                      <a:noFill/>
                      <a:ln>
                        <a:noFill/>
                      </a:ln>
                      <a:extLst/>
                    </p:spPr>
                  </p:pic>
                </p:oleObj>
              </mc:Fallback>
            </mc:AlternateContent>
          </a:graphicData>
        </a:graphic>
      </p:graphicFrame>
      <p:graphicFrame>
        <p:nvGraphicFramePr>
          <p:cNvPr id="15365" name="对象 6">
            <a:extLst>
              <a:ext uri="{FF2B5EF4-FFF2-40B4-BE49-F238E27FC236}">
                <a16:creationId xmlns:a16="http://schemas.microsoft.com/office/drawing/2014/main" id="{589853B3-6141-40CB-9667-DB9BDE47416D}"/>
              </a:ext>
            </a:extLst>
          </p:cNvPr>
          <p:cNvGraphicFramePr>
            <a:graphicFrameLocks noChangeAspect="1"/>
          </p:cNvGraphicFramePr>
          <p:nvPr>
            <p:extLst>
              <p:ext uri="{D42A27DB-BD31-4B8C-83A1-F6EECF244321}">
                <p14:modId xmlns:p14="http://schemas.microsoft.com/office/powerpoint/2010/main" val="4193928715"/>
              </p:ext>
            </p:extLst>
          </p:nvPr>
        </p:nvGraphicFramePr>
        <p:xfrm>
          <a:off x="1023510" y="3482787"/>
          <a:ext cx="7252171" cy="930731"/>
        </p:xfrm>
        <a:graphic>
          <a:graphicData uri="http://schemas.openxmlformats.org/presentationml/2006/ole">
            <mc:AlternateContent xmlns:mc="http://schemas.openxmlformats.org/markup-compatibility/2006">
              <mc:Choice xmlns:v="urn:schemas-microsoft-com:vml" Requires="v">
                <p:oleObj spid="_x0000_s27013" name="Equation" r:id="rId8" imgW="3937000" imgH="508000" progId="Equation.DSMT4">
                  <p:embed/>
                </p:oleObj>
              </mc:Choice>
              <mc:Fallback>
                <p:oleObj name="Equation" r:id="rId8" imgW="3937000" imgH="508000" progId="Equation.DSMT4">
                  <p:embed/>
                  <p:pic>
                    <p:nvPicPr>
                      <p:cNvPr id="15365" name="对象 6">
                        <a:extLst>
                          <a:ext uri="{FF2B5EF4-FFF2-40B4-BE49-F238E27FC236}">
                            <a16:creationId xmlns:a16="http://schemas.microsoft.com/office/drawing/2014/main" id="{589853B3-6141-40CB-9667-DB9BDE4741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3510" y="3482787"/>
                        <a:ext cx="7252171" cy="930731"/>
                      </a:xfrm>
                      <a:prstGeom prst="rect">
                        <a:avLst/>
                      </a:prstGeom>
                      <a:noFill/>
                      <a:ln>
                        <a:noFill/>
                      </a:ln>
                      <a:extLst/>
                    </p:spPr>
                  </p:pic>
                </p:oleObj>
              </mc:Fallback>
            </mc:AlternateContent>
          </a:graphicData>
        </a:graphic>
      </p:graphicFrame>
      <p:graphicFrame>
        <p:nvGraphicFramePr>
          <p:cNvPr id="15367" name="对象 9">
            <a:extLst>
              <a:ext uri="{FF2B5EF4-FFF2-40B4-BE49-F238E27FC236}">
                <a16:creationId xmlns:a16="http://schemas.microsoft.com/office/drawing/2014/main" id="{5FB9BE25-9317-4A58-A32E-4078815EEB20}"/>
              </a:ext>
            </a:extLst>
          </p:cNvPr>
          <p:cNvGraphicFramePr>
            <a:graphicFrameLocks noChangeAspect="1"/>
          </p:cNvGraphicFramePr>
          <p:nvPr>
            <p:extLst>
              <p:ext uri="{D42A27DB-BD31-4B8C-83A1-F6EECF244321}">
                <p14:modId xmlns:p14="http://schemas.microsoft.com/office/powerpoint/2010/main" val="3281107361"/>
              </p:ext>
            </p:extLst>
          </p:nvPr>
        </p:nvGraphicFramePr>
        <p:xfrm>
          <a:off x="823305" y="5046939"/>
          <a:ext cx="2776364" cy="1119909"/>
        </p:xfrm>
        <a:graphic>
          <a:graphicData uri="http://schemas.openxmlformats.org/presentationml/2006/ole">
            <mc:AlternateContent xmlns:mc="http://schemas.openxmlformats.org/markup-compatibility/2006">
              <mc:Choice xmlns:v="urn:schemas-microsoft-com:vml" Requires="v">
                <p:oleObj spid="_x0000_s27014" name="Equation" r:id="rId10" imgW="1638300" imgH="660400" progId="Equation.DSMT4">
                  <p:embed/>
                </p:oleObj>
              </mc:Choice>
              <mc:Fallback>
                <p:oleObj name="Equation" r:id="rId10" imgW="1638300" imgH="660400" progId="Equation.DSMT4">
                  <p:embed/>
                  <p:pic>
                    <p:nvPicPr>
                      <p:cNvPr id="15367" name="对象 9">
                        <a:extLst>
                          <a:ext uri="{FF2B5EF4-FFF2-40B4-BE49-F238E27FC236}">
                            <a16:creationId xmlns:a16="http://schemas.microsoft.com/office/drawing/2014/main" id="{5FB9BE25-9317-4A58-A32E-4078815EEB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3305" y="5046939"/>
                        <a:ext cx="2776364" cy="1119909"/>
                      </a:xfrm>
                      <a:prstGeom prst="rect">
                        <a:avLst/>
                      </a:prstGeom>
                      <a:noFill/>
                      <a:ln>
                        <a:noFill/>
                      </a:ln>
                      <a:extLst/>
                    </p:spPr>
                  </p:pic>
                </p:oleObj>
              </mc:Fallback>
            </mc:AlternateContent>
          </a:graphicData>
        </a:graphic>
      </p:graphicFrame>
      <p:sp>
        <p:nvSpPr>
          <p:cNvPr id="15368" name="文本框 1">
            <a:extLst>
              <a:ext uri="{FF2B5EF4-FFF2-40B4-BE49-F238E27FC236}">
                <a16:creationId xmlns:a16="http://schemas.microsoft.com/office/drawing/2014/main" id="{716605EE-5154-4DBE-B21D-10E5C4F69619}"/>
              </a:ext>
            </a:extLst>
          </p:cNvPr>
          <p:cNvSpPr txBox="1">
            <a:spLocks noChangeArrowheads="1"/>
          </p:cNvSpPr>
          <p:nvPr/>
        </p:nvSpPr>
        <p:spPr bwMode="auto">
          <a:xfrm>
            <a:off x="258149" y="4478145"/>
            <a:ext cx="8359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dirty="0">
                <a:solidFill>
                  <a:schemeClr val="tx2"/>
                </a:solidFill>
              </a:rPr>
              <a:t>Parameters near the saturation density are constrained by existing knowledge as</a:t>
            </a:r>
            <a:endParaRPr lang="zh-CN" altLang="en-US" sz="2000" dirty="0">
              <a:solidFill>
                <a:schemeClr val="tx2"/>
              </a:solidFill>
            </a:endParaRPr>
          </a:p>
        </p:txBody>
      </p:sp>
      <p:cxnSp>
        <p:nvCxnSpPr>
          <p:cNvPr id="9" name="直接连接符 8">
            <a:extLst>
              <a:ext uri="{FF2B5EF4-FFF2-40B4-BE49-F238E27FC236}">
                <a16:creationId xmlns:a16="http://schemas.microsoft.com/office/drawing/2014/main" id="{13449830-125B-438E-B1FE-B5040F9BB72B}"/>
              </a:ext>
            </a:extLst>
          </p:cNvPr>
          <p:cNvCxnSpPr/>
          <p:nvPr/>
        </p:nvCxnSpPr>
        <p:spPr bwMode="auto">
          <a:xfrm>
            <a:off x="125016"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10" name="标题 1">
            <a:extLst>
              <a:ext uri="{FF2B5EF4-FFF2-40B4-BE49-F238E27FC236}">
                <a16:creationId xmlns:a16="http://schemas.microsoft.com/office/drawing/2014/main" id="{A5799D06-BE67-4890-9D6F-304A24615AC0}"/>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7C832896-840A-4F69-B2C8-559F587A361B}"/>
              </a:ext>
            </a:extLst>
          </p:cNvPr>
          <p:cNvSpPr/>
          <p:nvPr/>
        </p:nvSpPr>
        <p:spPr>
          <a:xfrm>
            <a:off x="168276" y="27855"/>
            <a:ext cx="7752443" cy="461665"/>
          </a:xfrm>
          <a:prstGeom prst="rect">
            <a:avLst/>
          </a:prstGeom>
        </p:spPr>
        <p:txBody>
          <a:bodyPr wrap="none">
            <a:spAutoFit/>
          </a:bodyPr>
          <a:lstStyle/>
          <a:p>
            <a:r>
              <a:rPr lang="en-US" altLang="zh-CN" b="1" kern="0" dirty="0">
                <a:solidFill>
                  <a:srgbClr val="002060"/>
                </a:solidFill>
                <a:latin typeface="+mj-lt"/>
                <a:ea typeface="微软雅黑" panose="020B0503020204020204" pitchFamily="34" charset="-122"/>
              </a:rPr>
              <a:t>Parametric EOS model for neutron-rich nucleonic matter</a:t>
            </a:r>
            <a:endParaRPr lang="zh-CN" altLang="en-US" b="1" kern="0" dirty="0">
              <a:solidFill>
                <a:srgbClr val="002060"/>
              </a:solidFill>
              <a:latin typeface="+mj-lt"/>
              <a:ea typeface="微软雅黑" panose="020B0503020204020204" pitchFamily="34" charset="-122"/>
            </a:endParaRPr>
          </a:p>
        </p:txBody>
      </p:sp>
      <p:graphicFrame>
        <p:nvGraphicFramePr>
          <p:cNvPr id="3" name="对象 2">
            <a:extLst>
              <a:ext uri="{FF2B5EF4-FFF2-40B4-BE49-F238E27FC236}">
                <a16:creationId xmlns:a16="http://schemas.microsoft.com/office/drawing/2014/main" id="{16D34DA9-0007-4781-ACFD-0606B13BDDAF}"/>
              </a:ext>
            </a:extLst>
          </p:cNvPr>
          <p:cNvGraphicFramePr>
            <a:graphicFrameLocks noChangeAspect="1"/>
          </p:cNvGraphicFramePr>
          <p:nvPr>
            <p:extLst>
              <p:ext uri="{D42A27DB-BD31-4B8C-83A1-F6EECF244321}">
                <p14:modId xmlns:p14="http://schemas.microsoft.com/office/powerpoint/2010/main" val="1098008188"/>
              </p:ext>
            </p:extLst>
          </p:nvPr>
        </p:nvGraphicFramePr>
        <p:xfrm>
          <a:off x="1073102" y="2026254"/>
          <a:ext cx="4950006" cy="528933"/>
        </p:xfrm>
        <a:graphic>
          <a:graphicData uri="http://schemas.openxmlformats.org/presentationml/2006/ole">
            <mc:AlternateContent xmlns:mc="http://schemas.openxmlformats.org/markup-compatibility/2006">
              <mc:Choice xmlns:v="urn:schemas-microsoft-com:vml" Requires="v">
                <p:oleObj spid="_x0000_s27015" name="Equation" r:id="rId12" imgW="2362200" imgH="254000" progId="Equation.DSMT4">
                  <p:embed/>
                </p:oleObj>
              </mc:Choice>
              <mc:Fallback>
                <p:oleObj name="Equation" r:id="rId12" imgW="2362200" imgH="254000" progId="Equation.DSMT4">
                  <p:embed/>
                  <p:pic>
                    <p:nvPicPr>
                      <p:cNvPr id="3" name="对象 2">
                        <a:extLst>
                          <a:ext uri="{FF2B5EF4-FFF2-40B4-BE49-F238E27FC236}">
                            <a16:creationId xmlns:a16="http://schemas.microsoft.com/office/drawing/2014/main" id="{16D34DA9-0007-4781-ACFD-0606B13BDDA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3102" y="2026254"/>
                        <a:ext cx="4950006" cy="528933"/>
                      </a:xfrm>
                      <a:prstGeom prst="rect">
                        <a:avLst/>
                      </a:prstGeom>
                      <a:noFill/>
                    </p:spPr>
                  </p:pic>
                </p:oleObj>
              </mc:Fallback>
            </mc:AlternateContent>
          </a:graphicData>
        </a:graphic>
      </p:graphicFrame>
      <p:sp>
        <p:nvSpPr>
          <p:cNvPr id="14" name="矩形 13">
            <a:extLst>
              <a:ext uri="{FF2B5EF4-FFF2-40B4-BE49-F238E27FC236}">
                <a16:creationId xmlns:a16="http://schemas.microsoft.com/office/drawing/2014/main" id="{89366BBC-96FF-4A24-B5E5-02C2A2C40878}"/>
              </a:ext>
            </a:extLst>
          </p:cNvPr>
          <p:cNvSpPr/>
          <p:nvPr/>
        </p:nvSpPr>
        <p:spPr>
          <a:xfrm>
            <a:off x="395536" y="1117861"/>
            <a:ext cx="8038866" cy="707886"/>
          </a:xfrm>
          <a:prstGeom prst="rect">
            <a:avLst/>
          </a:prstGeom>
        </p:spPr>
        <p:txBody>
          <a:bodyPr wrap="square">
            <a:spAutoFit/>
          </a:bodyPr>
          <a:lstStyle/>
          <a:p>
            <a:r>
              <a:rPr lang="en-US" altLang="zh-CN" sz="2000" dirty="0"/>
              <a:t>The nucleon specific energy of neutron-rich matter with isospin asymmetry </a:t>
            </a:r>
          </a:p>
          <a:p>
            <a:r>
              <a:rPr lang="en-US" altLang="zh-CN" sz="2000" i="1" dirty="0"/>
              <a:t>δ </a:t>
            </a:r>
            <a:r>
              <a:rPr lang="en-US" altLang="zh-CN" sz="2000" dirty="0"/>
              <a:t>= (</a:t>
            </a:r>
            <a:r>
              <a:rPr lang="en-US" altLang="zh-CN" sz="2000" i="1" dirty="0" err="1"/>
              <a:t>ρ</a:t>
            </a:r>
            <a:r>
              <a:rPr lang="en-US" altLang="zh-CN" sz="2000" i="1" baseline="-25000" dirty="0" err="1"/>
              <a:t>n</a:t>
            </a:r>
            <a:r>
              <a:rPr lang="en-US" altLang="zh-CN" sz="2000" i="1" dirty="0"/>
              <a:t> </a:t>
            </a:r>
            <a:r>
              <a:rPr lang="en-US" altLang="zh-CN" sz="2000" dirty="0"/>
              <a:t>− </a:t>
            </a:r>
            <a:r>
              <a:rPr lang="en-US" altLang="zh-CN" sz="2000" i="1" dirty="0" err="1"/>
              <a:t>ρ</a:t>
            </a:r>
            <a:r>
              <a:rPr lang="en-US" altLang="zh-CN" sz="2000" i="1" baseline="-25000" dirty="0" err="1"/>
              <a:t>p</a:t>
            </a:r>
            <a:r>
              <a:rPr lang="en-US" altLang="zh-CN" sz="2000" dirty="0"/>
              <a:t>)</a:t>
            </a:r>
            <a:r>
              <a:rPr lang="en-US" altLang="zh-CN" sz="2000" i="1" dirty="0"/>
              <a:t>/ρ </a:t>
            </a:r>
            <a:r>
              <a:rPr lang="en-US" altLang="zh-CN" sz="2000" dirty="0"/>
              <a:t>can be well approximated by the empirical parabolic law</a:t>
            </a:r>
            <a:endParaRPr lang="zh-CN" altLang="en-US" sz="2000" b="1" kern="0" dirty="0">
              <a:solidFill>
                <a:srgbClr val="00206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F71BF408-E5FC-4EFB-B41F-5EE15ECEC590}"/>
              </a:ext>
            </a:extLst>
          </p:cNvPr>
          <p:cNvSpPr/>
          <p:nvPr/>
        </p:nvSpPr>
        <p:spPr>
          <a:xfrm>
            <a:off x="258149" y="2639894"/>
            <a:ext cx="811441" cy="400110"/>
          </a:xfrm>
          <a:prstGeom prst="rect">
            <a:avLst/>
          </a:prstGeom>
        </p:spPr>
        <p:txBody>
          <a:bodyPr wrap="none">
            <a:spAutoFit/>
          </a:bodyPr>
          <a:lstStyle/>
          <a:p>
            <a:r>
              <a:rPr lang="en-US" altLang="zh-CN" sz="2000" kern="0" dirty="0">
                <a:solidFill>
                  <a:schemeClr val="tx2"/>
                </a:solidFill>
                <a:latin typeface="+mj-lt"/>
                <a:ea typeface="微软雅黑" panose="020B0503020204020204" pitchFamily="34" charset="-122"/>
              </a:rPr>
              <a:t>where</a:t>
            </a:r>
            <a:endParaRPr lang="zh-CN" altLang="en-US" sz="2000" kern="0" dirty="0">
              <a:solidFill>
                <a:schemeClr val="tx2"/>
              </a:solidFill>
              <a:latin typeface="+mj-lt"/>
              <a:ea typeface="微软雅黑" panose="020B0503020204020204" pitchFamily="34" charset="-122"/>
            </a:endParaRPr>
          </a:p>
        </p:txBody>
      </p:sp>
    </p:spTree>
    <p:extLst>
      <p:ext uri="{BB962C8B-B14F-4D97-AF65-F5344CB8AC3E}">
        <p14:creationId xmlns:p14="http://schemas.microsoft.com/office/powerpoint/2010/main" val="65997354"/>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9">
            <a:extLst>
              <a:ext uri="{FF2B5EF4-FFF2-40B4-BE49-F238E27FC236}">
                <a16:creationId xmlns:a16="http://schemas.microsoft.com/office/drawing/2014/main" id="{38AE51B7-F9CF-4D85-9101-95910501B420}"/>
              </a:ext>
            </a:extLst>
          </p:cNvPr>
          <p:cNvSpPr txBox="1">
            <a:spLocks noChangeArrowheads="1"/>
          </p:cNvSpPr>
          <p:nvPr/>
        </p:nvSpPr>
        <p:spPr bwMode="auto">
          <a:xfrm>
            <a:off x="236568" y="5455928"/>
            <a:ext cx="8856662" cy="95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50000"/>
              </a:lnSpc>
              <a:spcBef>
                <a:spcPct val="0"/>
              </a:spcBef>
              <a:buFontTx/>
              <a:buNone/>
            </a:pPr>
            <a:r>
              <a:rPr lang="en-US" altLang="zh-CN" sz="2000" dirty="0">
                <a:solidFill>
                  <a:schemeClr val="tx2"/>
                </a:solidFill>
              </a:rPr>
              <a:t>The frequency </a:t>
            </a:r>
            <a:r>
              <a:rPr lang="en-US" altLang="zh-CN" sz="2000" dirty="0"/>
              <a:t>of f-mode for a neutron star with mass of 1.4M</a:t>
            </a:r>
            <a:r>
              <a:rPr lang="zh-CN" altLang="zh-CN" sz="2000" baseline="-25000" dirty="0"/>
              <a:t>⊙</a:t>
            </a:r>
            <a:r>
              <a:rPr lang="zh-CN" altLang="en-US" sz="2000" dirty="0">
                <a:solidFill>
                  <a:schemeClr val="tx2"/>
                </a:solidFill>
              </a:rPr>
              <a:t> </a:t>
            </a:r>
            <a:r>
              <a:rPr lang="en-US" altLang="zh-CN" sz="2000" dirty="0">
                <a:solidFill>
                  <a:schemeClr val="tx2"/>
                </a:solidFill>
              </a:rPr>
              <a:t>are constrained </a:t>
            </a:r>
            <a:r>
              <a:rPr lang="en-US" altLang="zh-CN" sz="2000" dirty="0"/>
              <a:t>by the tidal polarizability</a:t>
            </a:r>
            <a:r>
              <a:rPr lang="en-US" altLang="zh-CN" sz="2000" dirty="0">
                <a:solidFill>
                  <a:schemeClr val="tx2"/>
                </a:solidFill>
              </a:rPr>
              <a:t> [</a:t>
            </a:r>
            <a:r>
              <a:rPr lang="en-US" altLang="zh-CN" sz="2000" dirty="0"/>
              <a:t>70&lt;</a:t>
            </a:r>
            <a:r>
              <a:rPr lang="en-US" altLang="zh-CN" sz="2000" dirty="0">
                <a:sym typeface="Symbol" panose="05050102010706020507" pitchFamily="18" charset="2"/>
              </a:rPr>
              <a:t></a:t>
            </a:r>
            <a:r>
              <a:rPr lang="en-US" altLang="zh-CN" sz="2000" baseline="-25000" dirty="0">
                <a:sym typeface="Symbol" panose="05050102010706020507" pitchFamily="18" charset="2"/>
              </a:rPr>
              <a:t>1.4</a:t>
            </a:r>
            <a:r>
              <a:rPr lang="en-US" altLang="zh-CN" sz="2000" dirty="0">
                <a:sym typeface="Symbol" panose="05050102010706020507" pitchFamily="18" charset="2"/>
              </a:rPr>
              <a:t>&lt;580</a:t>
            </a:r>
            <a:r>
              <a:rPr lang="en-US" altLang="zh-CN" sz="2000" dirty="0">
                <a:solidFill>
                  <a:schemeClr val="tx2"/>
                </a:solidFill>
              </a:rPr>
              <a:t>] of GW170817 in </a:t>
            </a:r>
            <a:r>
              <a:rPr lang="en-US" altLang="zh-CN" sz="2000" dirty="0">
                <a:solidFill>
                  <a:srgbClr val="FF0000"/>
                </a:solidFill>
              </a:rPr>
              <a:t>1.67~2.18kHz;     </a:t>
            </a:r>
            <a:endParaRPr lang="zh-CN" altLang="en-US" sz="2000" dirty="0">
              <a:solidFill>
                <a:srgbClr val="FF0000"/>
              </a:solidFill>
            </a:endParaRPr>
          </a:p>
        </p:txBody>
      </p:sp>
      <p:pic>
        <p:nvPicPr>
          <p:cNvPr id="17412" name="图片 1">
            <a:extLst>
              <a:ext uri="{FF2B5EF4-FFF2-40B4-BE49-F238E27FC236}">
                <a16:creationId xmlns:a16="http://schemas.microsoft.com/office/drawing/2014/main" id="{2E61ADB1-3906-423A-A1CB-C342E9048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22389"/>
            <a:ext cx="64008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64BE151A-5F81-4676-AD3C-24724883110D}"/>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7" name="标题 1">
            <a:extLst>
              <a:ext uri="{FF2B5EF4-FFF2-40B4-BE49-F238E27FC236}">
                <a16:creationId xmlns:a16="http://schemas.microsoft.com/office/drawing/2014/main" id="{F1AE1FDA-25EE-4DF5-83BB-0B2F3E66360B}"/>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7B7BD8A7-16AB-49B4-81DB-3C161BEBDC85}"/>
              </a:ext>
            </a:extLst>
          </p:cNvPr>
          <p:cNvSpPr/>
          <p:nvPr/>
        </p:nvSpPr>
        <p:spPr>
          <a:xfrm>
            <a:off x="0" y="52256"/>
            <a:ext cx="9329798" cy="400110"/>
          </a:xfrm>
          <a:prstGeom prst="rect">
            <a:avLst/>
          </a:prstGeom>
        </p:spPr>
        <p:txBody>
          <a:bodyPr wrap="none">
            <a:spAutoFit/>
          </a:bodyPr>
          <a:lstStyle/>
          <a:p>
            <a:r>
              <a:rPr lang="en-US" altLang="zh-CN" sz="2000" b="1" kern="0" dirty="0">
                <a:solidFill>
                  <a:srgbClr val="002060"/>
                </a:solidFill>
                <a:latin typeface="+mj-lt"/>
                <a:ea typeface="微软雅黑" panose="020B0503020204020204" pitchFamily="34" charset="-122"/>
              </a:rPr>
              <a:t>Universal relation between f-mode frequency and tidal deformability for 1.4M</a:t>
            </a:r>
            <a:r>
              <a:rPr lang="zh-CN" altLang="zh-CN" sz="2000" baseline="-25000" dirty="0">
                <a:latin typeface="+mj-lt"/>
              </a:rPr>
              <a:t> ⊙</a:t>
            </a:r>
            <a:r>
              <a:rPr lang="en-US" altLang="zh-CN" sz="2000" b="1" kern="0" dirty="0">
                <a:solidFill>
                  <a:srgbClr val="002060"/>
                </a:solidFill>
                <a:latin typeface="+mj-lt"/>
                <a:ea typeface="微软雅黑" panose="020B0503020204020204" pitchFamily="34" charset="-122"/>
              </a:rPr>
              <a:t> NS</a:t>
            </a:r>
            <a:endParaRPr lang="zh-CN" altLang="en-US" sz="2000" b="1" kern="0" dirty="0">
              <a:solidFill>
                <a:srgbClr val="002060"/>
              </a:solidFill>
              <a:latin typeface="+mj-lt"/>
              <a:ea typeface="微软雅黑" panose="020B0503020204020204" pitchFamily="34" charset="-122"/>
            </a:endParaRPr>
          </a:p>
        </p:txBody>
      </p:sp>
      <p:sp>
        <p:nvSpPr>
          <p:cNvPr id="9" name="矩形 8">
            <a:extLst>
              <a:ext uri="{FF2B5EF4-FFF2-40B4-BE49-F238E27FC236}">
                <a16:creationId xmlns:a16="http://schemas.microsoft.com/office/drawing/2014/main" id="{4B2FCE0D-7DF4-4658-80D4-CBCDD95D7EF7}"/>
              </a:ext>
            </a:extLst>
          </p:cNvPr>
          <p:cNvSpPr>
            <a:spLocks noChangeArrowheads="1"/>
          </p:cNvSpPr>
          <p:nvPr/>
        </p:nvSpPr>
        <p:spPr bwMode="auto">
          <a:xfrm>
            <a:off x="3526569" y="6540798"/>
            <a:ext cx="5473700" cy="2778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200" dirty="0"/>
              <a:t>D. H. Wen, B. A. Li, H. Y. Chen and N. B. Zhang, Phys. Rev. C 99, 045806 (2019)</a:t>
            </a:r>
            <a:endParaRPr lang="zh-CN" altLang="en-US" sz="1200" dirty="0"/>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2">
            <a:extLst>
              <a:ext uri="{FF2B5EF4-FFF2-40B4-BE49-F238E27FC236}">
                <a16:creationId xmlns:a16="http://schemas.microsoft.com/office/drawing/2014/main" id="{F46002C7-FAB4-4A78-A1E6-3799E6800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90518"/>
            <a:ext cx="68405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文本框 9">
            <a:extLst>
              <a:ext uri="{FF2B5EF4-FFF2-40B4-BE49-F238E27FC236}">
                <a16:creationId xmlns:a16="http://schemas.microsoft.com/office/drawing/2014/main" id="{348346AB-C247-4F5C-93A6-5834CF9CE177}"/>
              </a:ext>
            </a:extLst>
          </p:cNvPr>
          <p:cNvSpPr txBox="1">
            <a:spLocks noChangeArrowheads="1"/>
          </p:cNvSpPr>
          <p:nvPr/>
        </p:nvSpPr>
        <p:spPr bwMode="auto">
          <a:xfrm>
            <a:off x="168276" y="5709155"/>
            <a:ext cx="8975724" cy="7078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000" dirty="0"/>
              <a:t>The </a:t>
            </a:r>
            <a:r>
              <a:rPr lang="en-US" altLang="zh-CN" sz="2000" dirty="0">
                <a:solidFill>
                  <a:schemeClr val="tx2"/>
                </a:solidFill>
              </a:rPr>
              <a:t>damping time (DT)</a:t>
            </a:r>
            <a:r>
              <a:rPr lang="en-US" altLang="zh-CN" sz="2000" dirty="0"/>
              <a:t> of f-mode for a neutron star with mass of 1.4M</a:t>
            </a:r>
            <a:r>
              <a:rPr lang="zh-CN" altLang="zh-CN" sz="2000" baseline="-25000" dirty="0"/>
              <a:t>⊙</a:t>
            </a:r>
            <a:r>
              <a:rPr lang="zh-CN" altLang="en-US" sz="2000" dirty="0">
                <a:solidFill>
                  <a:schemeClr val="tx2"/>
                </a:solidFill>
              </a:rPr>
              <a:t> </a:t>
            </a:r>
            <a:r>
              <a:rPr lang="en-US" altLang="zh-CN" sz="2000" dirty="0">
                <a:solidFill>
                  <a:schemeClr val="tx2"/>
                </a:solidFill>
              </a:rPr>
              <a:t>are constrained </a:t>
            </a:r>
            <a:r>
              <a:rPr lang="en-US" altLang="zh-CN" sz="2000" dirty="0"/>
              <a:t>by the tidal deformability </a:t>
            </a:r>
            <a:r>
              <a:rPr lang="en-US" altLang="zh-CN" sz="2000" dirty="0">
                <a:solidFill>
                  <a:schemeClr val="tx2"/>
                </a:solidFill>
              </a:rPr>
              <a:t>[</a:t>
            </a:r>
            <a:r>
              <a:rPr lang="en-US" altLang="zh-CN" sz="2000" dirty="0"/>
              <a:t>70&lt;</a:t>
            </a:r>
            <a:r>
              <a:rPr lang="en-US" altLang="zh-CN" sz="2000" dirty="0">
                <a:sym typeface="Symbol" panose="05050102010706020507" pitchFamily="18" charset="2"/>
              </a:rPr>
              <a:t></a:t>
            </a:r>
            <a:r>
              <a:rPr lang="en-US" altLang="zh-CN" sz="2000" baseline="-25000" dirty="0">
                <a:sym typeface="Symbol" panose="05050102010706020507" pitchFamily="18" charset="2"/>
              </a:rPr>
              <a:t>1.4</a:t>
            </a:r>
            <a:r>
              <a:rPr lang="en-US" altLang="zh-CN" sz="2000" dirty="0">
                <a:sym typeface="Symbol" panose="05050102010706020507" pitchFamily="18" charset="2"/>
              </a:rPr>
              <a:t>&lt;580</a:t>
            </a:r>
            <a:r>
              <a:rPr lang="en-US" altLang="zh-CN" sz="2000" dirty="0">
                <a:solidFill>
                  <a:schemeClr val="tx2"/>
                </a:solidFill>
              </a:rPr>
              <a:t>] of GW170817</a:t>
            </a:r>
            <a:r>
              <a:rPr lang="en-US" altLang="zh-CN" sz="2000" dirty="0"/>
              <a:t> </a:t>
            </a:r>
            <a:r>
              <a:rPr lang="en-US" altLang="zh-CN" sz="2000" dirty="0">
                <a:solidFill>
                  <a:schemeClr val="tx2"/>
                </a:solidFill>
              </a:rPr>
              <a:t> in </a:t>
            </a:r>
            <a:r>
              <a:rPr lang="en-US" altLang="zh-CN" sz="2000" dirty="0">
                <a:solidFill>
                  <a:srgbClr val="FF0000"/>
                </a:solidFill>
              </a:rPr>
              <a:t>0.155~0.255s.</a:t>
            </a:r>
            <a:endParaRPr lang="zh-CN" altLang="en-US" sz="2000" dirty="0">
              <a:solidFill>
                <a:srgbClr val="FF0000"/>
              </a:solidFill>
            </a:endParaRPr>
          </a:p>
        </p:txBody>
      </p:sp>
      <p:cxnSp>
        <p:nvCxnSpPr>
          <p:cNvPr id="6" name="直接连接符 5">
            <a:extLst>
              <a:ext uri="{FF2B5EF4-FFF2-40B4-BE49-F238E27FC236}">
                <a16:creationId xmlns:a16="http://schemas.microsoft.com/office/drawing/2014/main" id="{FCE1C722-57B1-4CAE-B930-48F2F9AC4FD4}"/>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7" name="标题 1">
            <a:extLst>
              <a:ext uri="{FF2B5EF4-FFF2-40B4-BE49-F238E27FC236}">
                <a16:creationId xmlns:a16="http://schemas.microsoft.com/office/drawing/2014/main" id="{680C66B1-9477-4CB7-BE31-695720B2097D}"/>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3BBA5BC8-4BBB-4B81-85F1-68E39DFCB683}"/>
              </a:ext>
            </a:extLst>
          </p:cNvPr>
          <p:cNvSpPr>
            <a:spLocks noChangeArrowheads="1"/>
          </p:cNvSpPr>
          <p:nvPr/>
        </p:nvSpPr>
        <p:spPr bwMode="auto">
          <a:xfrm>
            <a:off x="3526569" y="6540798"/>
            <a:ext cx="5473700" cy="2778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200" dirty="0"/>
              <a:t>D. H. Wen, B. A. Li, H. Y. Chen and N. B. Zhang, Phys. Rev. C 99, 045806 (2019)</a:t>
            </a:r>
            <a:endParaRPr lang="zh-CN" altLang="en-US" sz="1200" dirty="0"/>
          </a:p>
        </p:txBody>
      </p:sp>
      <p:sp>
        <p:nvSpPr>
          <p:cNvPr id="10" name="矩形 9">
            <a:extLst>
              <a:ext uri="{FF2B5EF4-FFF2-40B4-BE49-F238E27FC236}">
                <a16:creationId xmlns:a16="http://schemas.microsoft.com/office/drawing/2014/main" id="{CF3226C1-C96F-4DAD-BF14-82F5370F09AE}"/>
              </a:ext>
            </a:extLst>
          </p:cNvPr>
          <p:cNvSpPr/>
          <p:nvPr/>
        </p:nvSpPr>
        <p:spPr>
          <a:xfrm>
            <a:off x="0" y="27629"/>
            <a:ext cx="8590813" cy="400110"/>
          </a:xfrm>
          <a:prstGeom prst="rect">
            <a:avLst/>
          </a:prstGeom>
        </p:spPr>
        <p:txBody>
          <a:bodyPr wrap="none">
            <a:spAutoFit/>
          </a:bodyPr>
          <a:lstStyle/>
          <a:p>
            <a:r>
              <a:rPr lang="en-US" altLang="zh-CN" sz="2000" b="1" kern="0" dirty="0">
                <a:solidFill>
                  <a:srgbClr val="002060"/>
                </a:solidFill>
                <a:latin typeface="+mj-lt"/>
                <a:ea typeface="微软雅黑" panose="020B0503020204020204" pitchFamily="34" charset="-122"/>
              </a:rPr>
              <a:t>Universal relation between f-mode DT and tidal deformability for 1.4M</a:t>
            </a:r>
            <a:r>
              <a:rPr lang="zh-CN" altLang="zh-CN" sz="2000" baseline="-25000" dirty="0">
                <a:latin typeface="+mj-lt"/>
              </a:rPr>
              <a:t> ⊙</a:t>
            </a:r>
            <a:r>
              <a:rPr lang="en-US" altLang="zh-CN" sz="2000" b="1" kern="0" dirty="0">
                <a:solidFill>
                  <a:srgbClr val="002060"/>
                </a:solidFill>
                <a:latin typeface="+mj-lt"/>
                <a:ea typeface="微软雅黑" panose="020B0503020204020204" pitchFamily="34" charset="-122"/>
              </a:rPr>
              <a:t> NS</a:t>
            </a:r>
            <a:endParaRPr lang="zh-CN" altLang="en-US" sz="2000" b="1" kern="0" dirty="0">
              <a:solidFill>
                <a:srgbClr val="002060"/>
              </a:solidFill>
              <a:latin typeface="+mj-lt"/>
              <a:ea typeface="微软雅黑" panose="020B0503020204020204" pitchFamily="34" charset="-122"/>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a:extLst>
              <a:ext uri="{FF2B5EF4-FFF2-40B4-BE49-F238E27FC236}">
                <a16:creationId xmlns:a16="http://schemas.microsoft.com/office/drawing/2014/main" id="{7B75227F-5B4B-4EAE-9332-AD72E1B5E93F}"/>
              </a:ext>
            </a:extLst>
          </p:cNvPr>
          <p:cNvSpPr>
            <a:spLocks noChangeArrowheads="1"/>
          </p:cNvSpPr>
          <p:nvPr/>
        </p:nvSpPr>
        <p:spPr bwMode="auto">
          <a:xfrm>
            <a:off x="97265" y="5202893"/>
            <a:ext cx="8949469" cy="12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0"/>
              </a:spcBef>
              <a:buFontTx/>
              <a:buNone/>
            </a:pPr>
            <a:r>
              <a:rPr lang="en-US" altLang="zh-CN" sz="2000" dirty="0">
                <a:cs typeface="Times New Roman" panose="02020603050405020304" pitchFamily="18" charset="0"/>
              </a:rPr>
              <a:t>It is shown that if a lower frequency (1.640±0.016 kHz) is observed, there is a higher symmetry energy (54.5±6.5 MeV) at 2</a:t>
            </a:r>
            <a:r>
              <a:rPr lang="en-US" altLang="zh-CN" sz="2000" i="1" dirty="0">
                <a:cs typeface="Times New Roman" panose="02020603050405020304" pitchFamily="18" charset="0"/>
                <a:sym typeface="Symbol" panose="05050102010706020507" pitchFamily="18" charset="2"/>
              </a:rPr>
              <a:t></a:t>
            </a:r>
            <a:r>
              <a:rPr lang="en-US" altLang="zh-CN" sz="2000" baseline="-25000" dirty="0">
                <a:cs typeface="Times New Roman" panose="02020603050405020304" pitchFamily="18" charset="0"/>
                <a:sym typeface="Symbol" panose="05050102010706020507" pitchFamily="18" charset="2"/>
              </a:rPr>
              <a:t>0</a:t>
            </a:r>
            <a:r>
              <a:rPr lang="en-US" altLang="zh-CN" sz="2000" dirty="0">
                <a:cs typeface="Times New Roman" panose="02020603050405020304" pitchFamily="18" charset="0"/>
              </a:rPr>
              <a:t>; if a higher frequency (1.800±0.018 kHz) is observed, there is a lower symmetry energy (43.0 ± 6.5 MeV).</a:t>
            </a:r>
            <a:endParaRPr lang="zh-CN" altLang="en-US" sz="2000" dirty="0"/>
          </a:p>
        </p:txBody>
      </p:sp>
      <p:pic>
        <p:nvPicPr>
          <p:cNvPr id="21507" name="图片 14">
            <a:extLst>
              <a:ext uri="{FF2B5EF4-FFF2-40B4-BE49-F238E27FC236}">
                <a16:creationId xmlns:a16="http://schemas.microsoft.com/office/drawing/2014/main" id="{001858F0-7294-43EF-AEF8-F5E203764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1030288"/>
            <a:ext cx="4556125"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图片 15">
            <a:extLst>
              <a:ext uri="{FF2B5EF4-FFF2-40B4-BE49-F238E27FC236}">
                <a16:creationId xmlns:a16="http://schemas.microsoft.com/office/drawing/2014/main" id="{5915314F-DB90-4028-8987-87F41F25A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1030288"/>
            <a:ext cx="4340225"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F49355C0-7BBD-4D7F-9436-DF37192C91F4}"/>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7" name="标题 1">
            <a:extLst>
              <a:ext uri="{FF2B5EF4-FFF2-40B4-BE49-F238E27FC236}">
                <a16:creationId xmlns:a16="http://schemas.microsoft.com/office/drawing/2014/main" id="{B9081F17-0054-4455-B52C-99E9A896BC3A}"/>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02F958A-632E-4A17-9259-987CA35BE88C}"/>
              </a:ext>
            </a:extLst>
          </p:cNvPr>
          <p:cNvSpPr/>
          <p:nvPr/>
        </p:nvSpPr>
        <p:spPr>
          <a:xfrm>
            <a:off x="143731" y="39390"/>
            <a:ext cx="8903003" cy="430887"/>
          </a:xfrm>
          <a:prstGeom prst="rect">
            <a:avLst/>
          </a:prstGeom>
        </p:spPr>
        <p:txBody>
          <a:bodyPr wrap="square">
            <a:spAutoFit/>
          </a:bodyPr>
          <a:lstStyle/>
          <a:p>
            <a:r>
              <a:rPr lang="en-US" altLang="zh-CN" sz="2200" b="1" kern="0" dirty="0">
                <a:solidFill>
                  <a:srgbClr val="002060"/>
                </a:solidFill>
                <a:latin typeface="微软雅黑" panose="020B0503020204020204" pitchFamily="34" charset="-122"/>
                <a:ea typeface="微软雅黑" panose="020B0503020204020204" pitchFamily="34" charset="-122"/>
              </a:rPr>
              <a:t>Constraints of f-mode on symmetric energy of nuclear matter</a:t>
            </a:r>
            <a:endParaRPr lang="zh-CN" altLang="en-US" sz="2200" b="1" kern="0" dirty="0">
              <a:solidFill>
                <a:srgbClr val="00206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C97DD03-EA20-4274-81A7-1CE6619DAEC0}"/>
              </a:ext>
            </a:extLst>
          </p:cNvPr>
          <p:cNvSpPr>
            <a:spLocks noChangeArrowheads="1"/>
          </p:cNvSpPr>
          <p:nvPr/>
        </p:nvSpPr>
        <p:spPr bwMode="auto">
          <a:xfrm>
            <a:off x="3526569" y="6540798"/>
            <a:ext cx="5473700" cy="2778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200"/>
              <a:t>D. H. Wen, B. A. Li, H. Y. Chen and N. B. Zhang, Phys. Rev. C 99, 045806 (2019)</a:t>
            </a:r>
            <a:endParaRPr lang="zh-CN" altLang="en-US" sz="1200"/>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F41D3454-E553-4802-AE57-CED83048F635}"/>
              </a:ext>
            </a:extLst>
          </p:cNvPr>
          <p:cNvSpPr>
            <a:spLocks noGrp="1" noChangeArrowheads="1"/>
          </p:cNvSpPr>
          <p:nvPr>
            <p:ph type="title"/>
          </p:nvPr>
        </p:nvSpPr>
        <p:spPr>
          <a:xfrm>
            <a:off x="378320" y="-99392"/>
            <a:ext cx="7772400" cy="1143000"/>
          </a:xfrm>
        </p:spPr>
        <p:txBody>
          <a:bodyPr/>
          <a:lstStyle/>
          <a:p>
            <a:r>
              <a:rPr lang="en-US" altLang="zh-CN" sz="6000" b="1" dirty="0">
                <a:solidFill>
                  <a:srgbClr val="FF0000"/>
                </a:solidFill>
                <a:latin typeface="微软雅黑" panose="020B0503020204020204" pitchFamily="34" charset="-122"/>
                <a:ea typeface="微软雅黑" panose="020B0503020204020204" pitchFamily="34" charset="-122"/>
              </a:rPr>
              <a:t>CONTENT</a:t>
            </a:r>
            <a:endParaRPr lang="zh-CN" altLang="en-US" sz="6000" b="1" dirty="0">
              <a:solidFill>
                <a:srgbClr val="FF0000"/>
              </a:solidFill>
              <a:latin typeface="微软雅黑" panose="020B0503020204020204" pitchFamily="34" charset="-122"/>
              <a:ea typeface="微软雅黑" panose="020B0503020204020204" pitchFamily="34" charset="-122"/>
            </a:endParaRPr>
          </a:p>
        </p:txBody>
      </p:sp>
      <p:sp>
        <p:nvSpPr>
          <p:cNvPr id="4099" name="内容占位符 2">
            <a:extLst>
              <a:ext uri="{FF2B5EF4-FFF2-40B4-BE49-F238E27FC236}">
                <a16:creationId xmlns:a16="http://schemas.microsoft.com/office/drawing/2014/main" id="{9A2C665E-BE8E-40E6-BE7E-3E644599AD68}"/>
              </a:ext>
            </a:extLst>
          </p:cNvPr>
          <p:cNvSpPr>
            <a:spLocks noGrp="1" noChangeArrowheads="1"/>
          </p:cNvSpPr>
          <p:nvPr>
            <p:ph idx="1"/>
          </p:nvPr>
        </p:nvSpPr>
        <p:spPr>
          <a:xfrm>
            <a:off x="466154" y="1484784"/>
            <a:ext cx="8496436" cy="4809402"/>
          </a:xfrm>
        </p:spPr>
        <p:txBody>
          <a:bodyPr/>
          <a:lstStyle/>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Brief introduction to neutron star research</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Universal relations (UR) and correlations of NS</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f-mode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gravitational binding energy</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rotational neutron star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and correlation analysis</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Conclusion</a:t>
            </a:r>
          </a:p>
        </p:txBody>
      </p:sp>
      <p:pic>
        <p:nvPicPr>
          <p:cNvPr id="4100" name="Picture 12">
            <a:extLst>
              <a:ext uri="{FF2B5EF4-FFF2-40B4-BE49-F238E27FC236}">
                <a16:creationId xmlns:a16="http://schemas.microsoft.com/office/drawing/2014/main" id="{9B7F6D12-88E1-4A6B-95A5-D65E9D5367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670"/>
          <a:stretch>
            <a:fillRect/>
          </a:stretch>
        </p:blipFill>
        <p:spPr bwMode="auto">
          <a:xfrm>
            <a:off x="7164388" y="131763"/>
            <a:ext cx="18716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a:extLst>
              <a:ext uri="{FF2B5EF4-FFF2-40B4-BE49-F238E27FC236}">
                <a16:creationId xmlns:a16="http://schemas.microsoft.com/office/drawing/2014/main" id="{D9E4B59F-FC38-46A7-997D-2B311CB188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0"/>
            <a:ext cx="763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DEC3FD5B-C712-42CC-9C28-FCCDEF20DB10}"/>
              </a:ext>
            </a:extLst>
          </p:cNvPr>
          <p:cNvCxnSpPr/>
          <p:nvPr/>
        </p:nvCxnSpPr>
        <p:spPr bwMode="auto">
          <a:xfrm>
            <a:off x="179512" y="83671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F41D3454-E553-4802-AE57-CED83048F635}"/>
              </a:ext>
            </a:extLst>
          </p:cNvPr>
          <p:cNvSpPr>
            <a:spLocks noGrp="1" noChangeArrowheads="1"/>
          </p:cNvSpPr>
          <p:nvPr>
            <p:ph type="title"/>
          </p:nvPr>
        </p:nvSpPr>
        <p:spPr>
          <a:xfrm>
            <a:off x="378320" y="-99392"/>
            <a:ext cx="7772400" cy="1143000"/>
          </a:xfrm>
        </p:spPr>
        <p:txBody>
          <a:bodyPr/>
          <a:lstStyle/>
          <a:p>
            <a:r>
              <a:rPr lang="en-US" altLang="zh-CN" sz="6000" b="1" dirty="0">
                <a:solidFill>
                  <a:srgbClr val="FF0000"/>
                </a:solidFill>
                <a:latin typeface="微软雅黑" panose="020B0503020204020204" pitchFamily="34" charset="-122"/>
                <a:ea typeface="微软雅黑" panose="020B0503020204020204" pitchFamily="34" charset="-122"/>
              </a:rPr>
              <a:t>CONTENT</a:t>
            </a:r>
            <a:endParaRPr lang="zh-CN" altLang="en-US" sz="6000" b="1" dirty="0">
              <a:solidFill>
                <a:srgbClr val="FF0000"/>
              </a:solidFill>
              <a:latin typeface="微软雅黑" panose="020B0503020204020204" pitchFamily="34" charset="-122"/>
              <a:ea typeface="微软雅黑" panose="020B0503020204020204" pitchFamily="34" charset="-122"/>
            </a:endParaRPr>
          </a:p>
        </p:txBody>
      </p:sp>
      <p:sp>
        <p:nvSpPr>
          <p:cNvPr id="4099" name="内容占位符 2">
            <a:extLst>
              <a:ext uri="{FF2B5EF4-FFF2-40B4-BE49-F238E27FC236}">
                <a16:creationId xmlns:a16="http://schemas.microsoft.com/office/drawing/2014/main" id="{9A2C665E-BE8E-40E6-BE7E-3E644599AD68}"/>
              </a:ext>
            </a:extLst>
          </p:cNvPr>
          <p:cNvSpPr>
            <a:spLocks noGrp="1" noChangeArrowheads="1"/>
          </p:cNvSpPr>
          <p:nvPr>
            <p:ph idx="1"/>
          </p:nvPr>
        </p:nvSpPr>
        <p:spPr>
          <a:xfrm>
            <a:off x="466154" y="1484784"/>
            <a:ext cx="8496436" cy="4809402"/>
          </a:xfrm>
        </p:spPr>
        <p:txBody>
          <a:bodyPr/>
          <a:lstStyle/>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Brief introduction to neutron star research</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Universal relations (UR) and correlations of NS</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f-mode </a:t>
            </a:r>
          </a:p>
          <a:p>
            <a:pPr algn="just">
              <a:lnSpc>
                <a:spcPct val="130000"/>
              </a:lnSpc>
              <a:spcBef>
                <a:spcPts val="1800"/>
              </a:spcBef>
            </a:pPr>
            <a:r>
              <a:rPr lang="en-US" altLang="zh-CN" sz="2400" b="1" dirty="0">
                <a:solidFill>
                  <a:srgbClr val="FF0000"/>
                </a:solidFill>
                <a:latin typeface="微软雅黑" panose="020B0503020204020204" pitchFamily="34" charset="-122"/>
                <a:ea typeface="微软雅黑" panose="020B0503020204020204" pitchFamily="34" charset="-122"/>
              </a:rPr>
              <a:t>UR of gravitational binding energy</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rotational neutron star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and correlation analysis</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Conclusion</a:t>
            </a:r>
          </a:p>
        </p:txBody>
      </p:sp>
      <p:pic>
        <p:nvPicPr>
          <p:cNvPr id="4100" name="Picture 12">
            <a:extLst>
              <a:ext uri="{FF2B5EF4-FFF2-40B4-BE49-F238E27FC236}">
                <a16:creationId xmlns:a16="http://schemas.microsoft.com/office/drawing/2014/main" id="{9B7F6D12-88E1-4A6B-95A5-D65E9D5367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670"/>
          <a:stretch>
            <a:fillRect/>
          </a:stretch>
        </p:blipFill>
        <p:spPr bwMode="auto">
          <a:xfrm>
            <a:off x="7164388" y="131763"/>
            <a:ext cx="18716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a:extLst>
              <a:ext uri="{FF2B5EF4-FFF2-40B4-BE49-F238E27FC236}">
                <a16:creationId xmlns:a16="http://schemas.microsoft.com/office/drawing/2014/main" id="{D9E4B59F-FC38-46A7-997D-2B311CB188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0"/>
            <a:ext cx="763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DEC3FD5B-C712-42CC-9C28-FCCDEF20DB10}"/>
              </a:ext>
            </a:extLst>
          </p:cNvPr>
          <p:cNvCxnSpPr/>
          <p:nvPr/>
        </p:nvCxnSpPr>
        <p:spPr bwMode="auto">
          <a:xfrm>
            <a:off x="179512" y="83671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2240556783"/>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对象 3">
            <a:extLst>
              <a:ext uri="{FF2B5EF4-FFF2-40B4-BE49-F238E27FC236}">
                <a16:creationId xmlns:a16="http://schemas.microsoft.com/office/drawing/2014/main" id="{1347A4AF-4B74-4AAA-8D0D-E542045587C9}"/>
              </a:ext>
            </a:extLst>
          </p:cNvPr>
          <p:cNvGraphicFramePr>
            <a:graphicFrameLocks noChangeAspect="1"/>
          </p:cNvGraphicFramePr>
          <p:nvPr/>
        </p:nvGraphicFramePr>
        <p:xfrm>
          <a:off x="1549400" y="1370013"/>
          <a:ext cx="2317750" cy="679450"/>
        </p:xfrm>
        <a:graphic>
          <a:graphicData uri="http://schemas.openxmlformats.org/presentationml/2006/ole">
            <mc:AlternateContent xmlns:mc="http://schemas.openxmlformats.org/markup-compatibility/2006">
              <mc:Choice xmlns:v="urn:schemas-microsoft-com:vml" Requires="v">
                <p:oleObj spid="_x0000_s24351" name="Equation" r:id="rId4" imgW="1129810" imgH="330057" progId="Equation.DSMT4">
                  <p:embed/>
                </p:oleObj>
              </mc:Choice>
              <mc:Fallback>
                <p:oleObj name="Equation" r:id="rId4" imgW="1129810" imgH="330057"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400" y="1370013"/>
                        <a:ext cx="23177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对象 4">
            <a:extLst>
              <a:ext uri="{FF2B5EF4-FFF2-40B4-BE49-F238E27FC236}">
                <a16:creationId xmlns:a16="http://schemas.microsoft.com/office/drawing/2014/main" id="{E27CD1E2-2D96-4531-A76B-19D98D829780}"/>
              </a:ext>
            </a:extLst>
          </p:cNvPr>
          <p:cNvGraphicFramePr>
            <a:graphicFrameLocks noChangeAspect="1"/>
          </p:cNvGraphicFramePr>
          <p:nvPr/>
        </p:nvGraphicFramePr>
        <p:xfrm>
          <a:off x="1563688" y="2141538"/>
          <a:ext cx="4210050" cy="758825"/>
        </p:xfrm>
        <a:graphic>
          <a:graphicData uri="http://schemas.openxmlformats.org/presentationml/2006/ole">
            <mc:AlternateContent xmlns:mc="http://schemas.openxmlformats.org/markup-compatibility/2006">
              <mc:Choice xmlns:v="urn:schemas-microsoft-com:vml" Requires="v">
                <p:oleObj spid="_x0000_s24352" name="Equation" r:id="rId6" imgW="2184400" imgH="393700" progId="Equation.DSMT4">
                  <p:embed/>
                </p:oleObj>
              </mc:Choice>
              <mc:Fallback>
                <p:oleObj name="Equation" r:id="rId6" imgW="2184400" imgH="393700"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3688" y="2141538"/>
                        <a:ext cx="42100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对象 2">
            <a:extLst>
              <a:ext uri="{FF2B5EF4-FFF2-40B4-BE49-F238E27FC236}">
                <a16:creationId xmlns:a16="http://schemas.microsoft.com/office/drawing/2014/main" id="{9BFB0FA7-9A3A-4315-99B4-E94E86B993F0}"/>
              </a:ext>
            </a:extLst>
          </p:cNvPr>
          <p:cNvGraphicFramePr>
            <a:graphicFrameLocks noChangeAspect="1"/>
          </p:cNvGraphicFramePr>
          <p:nvPr/>
        </p:nvGraphicFramePr>
        <p:xfrm>
          <a:off x="1595438" y="3043238"/>
          <a:ext cx="1668462" cy="566737"/>
        </p:xfrm>
        <a:graphic>
          <a:graphicData uri="http://schemas.openxmlformats.org/presentationml/2006/ole">
            <mc:AlternateContent xmlns:mc="http://schemas.openxmlformats.org/markup-compatibility/2006">
              <mc:Choice xmlns:v="urn:schemas-microsoft-com:vml" Requires="v">
                <p:oleObj spid="_x0000_s24353" name="公式" r:id="rId8" imgW="672840" imgH="228600" progId="Equation.3">
                  <p:embed/>
                </p:oleObj>
              </mc:Choice>
              <mc:Fallback>
                <p:oleObj name="公式" r:id="rId8" imgW="672840" imgH="228600" progId="Equation.3">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5438" y="3043238"/>
                        <a:ext cx="16684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对象 7">
            <a:extLst>
              <a:ext uri="{FF2B5EF4-FFF2-40B4-BE49-F238E27FC236}">
                <a16:creationId xmlns:a16="http://schemas.microsoft.com/office/drawing/2014/main" id="{2D7066B2-FF72-4C35-BA6B-575937D32939}"/>
              </a:ext>
            </a:extLst>
          </p:cNvPr>
          <p:cNvGraphicFramePr>
            <a:graphicFrameLocks noChangeAspect="1"/>
          </p:cNvGraphicFramePr>
          <p:nvPr/>
        </p:nvGraphicFramePr>
        <p:xfrm>
          <a:off x="1595438" y="4911725"/>
          <a:ext cx="1841500" cy="522288"/>
        </p:xfrm>
        <a:graphic>
          <a:graphicData uri="http://schemas.openxmlformats.org/presentationml/2006/ole">
            <mc:AlternateContent xmlns:mc="http://schemas.openxmlformats.org/markup-compatibility/2006">
              <mc:Choice xmlns:v="urn:schemas-microsoft-com:vml" Requires="v">
                <p:oleObj spid="_x0000_s24354" name="Equation" r:id="rId10" imgW="850531" imgH="241195" progId="Equation.DSMT4">
                  <p:embed/>
                </p:oleObj>
              </mc:Choice>
              <mc:Fallback>
                <p:oleObj name="Equation" r:id="rId10" imgW="850531" imgH="241195" progId="Equation.DSMT4">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5438" y="4911725"/>
                        <a:ext cx="18415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对象 7">
            <a:extLst>
              <a:ext uri="{FF2B5EF4-FFF2-40B4-BE49-F238E27FC236}">
                <a16:creationId xmlns:a16="http://schemas.microsoft.com/office/drawing/2014/main" id="{8D05F7E3-5DF7-4415-AEF3-8A9BBFA06629}"/>
              </a:ext>
            </a:extLst>
          </p:cNvPr>
          <p:cNvGraphicFramePr>
            <a:graphicFrameLocks noChangeAspect="1"/>
          </p:cNvGraphicFramePr>
          <p:nvPr/>
        </p:nvGraphicFramePr>
        <p:xfrm>
          <a:off x="1522413" y="4292600"/>
          <a:ext cx="1979612" cy="549275"/>
        </p:xfrm>
        <a:graphic>
          <a:graphicData uri="http://schemas.openxmlformats.org/presentationml/2006/ole">
            <mc:AlternateContent xmlns:mc="http://schemas.openxmlformats.org/markup-compatibility/2006">
              <mc:Choice xmlns:v="urn:schemas-microsoft-com:vml" Requires="v">
                <p:oleObj spid="_x0000_s24355" name="Equation" r:id="rId12" imgW="825500" imgH="228600" progId="Equation.DSMT4">
                  <p:embed/>
                </p:oleObj>
              </mc:Choice>
              <mc:Fallback>
                <p:oleObj name="Equation" r:id="rId12" imgW="825500" imgH="228600" progId="Equation.DSMT4">
                  <p:embed/>
                  <p:pic>
                    <p:nvPicPr>
                      <p:cNvPr id="0" name="对象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2413" y="4292600"/>
                        <a:ext cx="1979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对象 7">
            <a:extLst>
              <a:ext uri="{FF2B5EF4-FFF2-40B4-BE49-F238E27FC236}">
                <a16:creationId xmlns:a16="http://schemas.microsoft.com/office/drawing/2014/main" id="{99A06416-38FD-4CA6-BF4B-219C2E49C008}"/>
              </a:ext>
            </a:extLst>
          </p:cNvPr>
          <p:cNvGraphicFramePr>
            <a:graphicFrameLocks noChangeAspect="1"/>
          </p:cNvGraphicFramePr>
          <p:nvPr/>
        </p:nvGraphicFramePr>
        <p:xfrm>
          <a:off x="1581150" y="5394325"/>
          <a:ext cx="1892300" cy="582613"/>
        </p:xfrm>
        <a:graphic>
          <a:graphicData uri="http://schemas.openxmlformats.org/presentationml/2006/ole">
            <mc:AlternateContent xmlns:mc="http://schemas.openxmlformats.org/markup-compatibility/2006">
              <mc:Choice xmlns:v="urn:schemas-microsoft-com:vml" Requires="v">
                <p:oleObj spid="_x0000_s24356" name="Equation" r:id="rId14" imgW="787400" imgH="241300" progId="Equation.DSMT4">
                  <p:embed/>
                </p:oleObj>
              </mc:Choice>
              <mc:Fallback>
                <p:oleObj name="Equation" r:id="rId14" imgW="787400" imgH="241300" progId="Equation.DSMT4">
                  <p:embed/>
                  <p:pic>
                    <p:nvPicPr>
                      <p:cNvPr id="0" name="对象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1150" y="5394325"/>
                        <a:ext cx="18923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左大括号 12">
            <a:extLst>
              <a:ext uri="{FF2B5EF4-FFF2-40B4-BE49-F238E27FC236}">
                <a16:creationId xmlns:a16="http://schemas.microsoft.com/office/drawing/2014/main" id="{5D67908E-3317-4684-9FCD-CDEEB5578939}"/>
              </a:ext>
            </a:extLst>
          </p:cNvPr>
          <p:cNvSpPr/>
          <p:nvPr/>
        </p:nvSpPr>
        <p:spPr>
          <a:xfrm>
            <a:off x="1008063" y="4398963"/>
            <a:ext cx="404812" cy="1350962"/>
          </a:xfrm>
          <a:prstGeom prst="leftBrace">
            <a:avLst>
              <a:gd name="adj1" fmla="val 8333"/>
              <a:gd name="adj2" fmla="val 53669"/>
            </a:avLst>
          </a:prstGeom>
          <a:noFill/>
          <a:ln>
            <a:solidFill>
              <a:schemeClr val="accent2"/>
            </a:solidFill>
          </a:ln>
        </p:spPr>
        <p:style>
          <a:lnRef idx="2">
            <a:schemeClr val="accent3"/>
          </a:lnRef>
          <a:fillRef idx="0">
            <a:schemeClr val="accent3"/>
          </a:fillRef>
          <a:effectRef idx="1">
            <a:schemeClr val="accent3"/>
          </a:effectRef>
          <a:fontRef idx="minor">
            <a:schemeClr val="tx1"/>
          </a:fontRef>
        </p:style>
        <p:txBody>
          <a:bodyPr anchor="ctr"/>
          <a:lstStyle/>
          <a:p>
            <a:pPr algn="ctr">
              <a:defRPr/>
            </a:pPr>
            <a:endParaRPr lang="zh-CN" altLang="en-US"/>
          </a:p>
        </p:txBody>
      </p:sp>
      <p:sp>
        <p:nvSpPr>
          <p:cNvPr id="14" name="燕尾形箭头 13">
            <a:extLst>
              <a:ext uri="{FF2B5EF4-FFF2-40B4-BE49-F238E27FC236}">
                <a16:creationId xmlns:a16="http://schemas.microsoft.com/office/drawing/2014/main" id="{336412F0-EED0-4A52-9043-B4F2D77FB558}"/>
              </a:ext>
            </a:extLst>
          </p:cNvPr>
          <p:cNvSpPr/>
          <p:nvPr/>
        </p:nvSpPr>
        <p:spPr>
          <a:xfrm>
            <a:off x="0" y="4883150"/>
            <a:ext cx="825500" cy="427038"/>
          </a:xfrm>
          <a:prstGeom prst="notchedRightArrow">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21515" name="文本框 14">
            <a:extLst>
              <a:ext uri="{FF2B5EF4-FFF2-40B4-BE49-F238E27FC236}">
                <a16:creationId xmlns:a16="http://schemas.microsoft.com/office/drawing/2014/main" id="{DB2C6167-4B43-486D-9EBC-66BC5978FAB8}"/>
              </a:ext>
            </a:extLst>
          </p:cNvPr>
          <p:cNvSpPr txBox="1">
            <a:spLocks noChangeArrowheads="1"/>
          </p:cNvSpPr>
          <p:nvPr/>
        </p:nvSpPr>
        <p:spPr bwMode="auto">
          <a:xfrm>
            <a:off x="50800" y="6008688"/>
            <a:ext cx="9029700" cy="769937"/>
          </a:xfrm>
          <a:prstGeom prst="rect">
            <a:avLst/>
          </a:prstGeom>
          <a:no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lang="en-US" altLang="zh-CN" sz="2200" dirty="0">
                <a:latin typeface="+mj-lt"/>
                <a:ea typeface="微软雅黑" panose="020B0503020204020204" pitchFamily="34" charset="-122"/>
              </a:rPr>
              <a:t>Normally, the total BE and gravitational BE are negative, and the nuclear BE are positive (quark stars are excluded). </a:t>
            </a:r>
            <a:endParaRPr lang="zh-CN" altLang="en-US" sz="2200" dirty="0">
              <a:latin typeface="+mj-lt"/>
              <a:ea typeface="微软雅黑" panose="020B0503020204020204" pitchFamily="34" charset="-122"/>
            </a:endParaRPr>
          </a:p>
        </p:txBody>
      </p:sp>
      <p:graphicFrame>
        <p:nvGraphicFramePr>
          <p:cNvPr id="23563" name="对象 16">
            <a:hlinkClick r:id="" action="ppaction://ole?verb=0"/>
            <a:extLst>
              <a:ext uri="{FF2B5EF4-FFF2-40B4-BE49-F238E27FC236}">
                <a16:creationId xmlns:a16="http://schemas.microsoft.com/office/drawing/2014/main" id="{164CE087-0951-4D14-B7FF-ACB2D0D0292D}"/>
              </a:ext>
            </a:extLst>
          </p:cNvPr>
          <p:cNvGraphicFramePr>
            <a:graphicFrameLocks noChangeAspect="1"/>
          </p:cNvGraphicFramePr>
          <p:nvPr>
            <p:extLst>
              <p:ext uri="{D42A27DB-BD31-4B8C-83A1-F6EECF244321}">
                <p14:modId xmlns:p14="http://schemas.microsoft.com/office/powerpoint/2010/main" val="1125086343"/>
              </p:ext>
            </p:extLst>
          </p:nvPr>
        </p:nvGraphicFramePr>
        <p:xfrm>
          <a:off x="3767138" y="3209925"/>
          <a:ext cx="1544637" cy="385763"/>
        </p:xfrm>
        <a:graphic>
          <a:graphicData uri="http://schemas.openxmlformats.org/presentationml/2006/ole">
            <mc:AlternateContent xmlns:mc="http://schemas.openxmlformats.org/markup-compatibility/2006">
              <mc:Choice xmlns:v="urn:schemas-microsoft-com:vml" Requires="v">
                <p:oleObj spid="_x0000_s24357" name="Equation" r:id="rId16" imgW="914400" imgH="228600" progId="Equation.DSMT4">
                  <p:embed/>
                </p:oleObj>
              </mc:Choice>
              <mc:Fallback>
                <p:oleObj name="Equation" r:id="rId16" imgW="914400" imgH="228600" progId="Equation.DSMT4">
                  <p:embed/>
                  <p:pic>
                    <p:nvPicPr>
                      <p:cNvPr id="0" name="对象 16"/>
                      <p:cNvPicPr>
                        <a:picLocks noChangeAspect="1" noChangeArrowheads="1"/>
                      </p:cNvPicPr>
                      <p:nvPr/>
                    </p:nvPicPr>
                    <p:blipFill>
                      <a:blip r:embed="rId17"/>
                      <a:srcRect/>
                      <a:stretch>
                        <a:fillRect/>
                      </a:stretch>
                    </p:blipFill>
                    <p:spPr bwMode="auto">
                      <a:xfrm>
                        <a:off x="3767138" y="3209925"/>
                        <a:ext cx="1544637" cy="3857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5" name="文本框 1">
            <a:extLst>
              <a:ext uri="{FF2B5EF4-FFF2-40B4-BE49-F238E27FC236}">
                <a16:creationId xmlns:a16="http://schemas.microsoft.com/office/drawing/2014/main" id="{5438E3A7-30A7-46D4-ACE6-8F611BEFBB1B}"/>
              </a:ext>
            </a:extLst>
          </p:cNvPr>
          <p:cNvSpPr txBox="1">
            <a:spLocks noChangeArrowheads="1"/>
          </p:cNvSpPr>
          <p:nvPr/>
        </p:nvSpPr>
        <p:spPr bwMode="auto">
          <a:xfrm>
            <a:off x="131763" y="72866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Definition of the mass:</a:t>
            </a:r>
            <a:endParaRPr lang="zh-CN" altLang="en-US" sz="2400"/>
          </a:p>
        </p:txBody>
      </p:sp>
      <p:sp>
        <p:nvSpPr>
          <p:cNvPr id="23566" name="文本框 15">
            <a:extLst>
              <a:ext uri="{FF2B5EF4-FFF2-40B4-BE49-F238E27FC236}">
                <a16:creationId xmlns:a16="http://schemas.microsoft.com/office/drawing/2014/main" id="{D66DA043-B423-455E-B26B-5882A4EA8195}"/>
              </a:ext>
            </a:extLst>
          </p:cNvPr>
          <p:cNvSpPr txBox="1">
            <a:spLocks noChangeArrowheads="1"/>
          </p:cNvSpPr>
          <p:nvPr/>
        </p:nvSpPr>
        <p:spPr bwMode="auto">
          <a:xfrm>
            <a:off x="131763" y="3651250"/>
            <a:ext cx="49945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dirty="0"/>
              <a:t>Definition of the </a:t>
            </a:r>
            <a:r>
              <a:rPr lang="en-US" altLang="zh-CN" sz="2400"/>
              <a:t>binding energy (BE):</a:t>
            </a:r>
            <a:endParaRPr lang="zh-CN" altLang="en-US" sz="2400" dirty="0"/>
          </a:p>
        </p:txBody>
      </p:sp>
      <p:sp>
        <p:nvSpPr>
          <p:cNvPr id="23567" name="文本框 16">
            <a:extLst>
              <a:ext uri="{FF2B5EF4-FFF2-40B4-BE49-F238E27FC236}">
                <a16:creationId xmlns:a16="http://schemas.microsoft.com/office/drawing/2014/main" id="{9E0562BC-3D4E-45BD-965E-68EE0D4149E1}"/>
              </a:ext>
            </a:extLst>
          </p:cNvPr>
          <p:cNvSpPr txBox="1">
            <a:spLocks noChangeArrowheads="1"/>
          </p:cNvSpPr>
          <p:nvPr/>
        </p:nvSpPr>
        <p:spPr bwMode="auto">
          <a:xfrm>
            <a:off x="5773738" y="1419225"/>
            <a:ext cx="2689225" cy="461963"/>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F0000"/>
                </a:solidFill>
              </a:rPr>
              <a:t>Gravitational mass</a:t>
            </a:r>
            <a:endParaRPr lang="zh-CN" altLang="en-US" sz="2400" b="1">
              <a:solidFill>
                <a:srgbClr val="FF0000"/>
              </a:solidFill>
            </a:endParaRPr>
          </a:p>
        </p:txBody>
      </p:sp>
      <p:sp>
        <p:nvSpPr>
          <p:cNvPr id="23568" name="文本框 17">
            <a:extLst>
              <a:ext uri="{FF2B5EF4-FFF2-40B4-BE49-F238E27FC236}">
                <a16:creationId xmlns:a16="http://schemas.microsoft.com/office/drawing/2014/main" id="{B0219307-CE77-4044-B612-B40F57F25FF0}"/>
              </a:ext>
            </a:extLst>
          </p:cNvPr>
          <p:cNvSpPr txBox="1">
            <a:spLocks noChangeArrowheads="1"/>
          </p:cNvSpPr>
          <p:nvPr/>
        </p:nvSpPr>
        <p:spPr bwMode="auto">
          <a:xfrm>
            <a:off x="5867400" y="2195513"/>
            <a:ext cx="1824038" cy="461962"/>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dirty="0">
                <a:solidFill>
                  <a:srgbClr val="FF0000"/>
                </a:solidFill>
              </a:rPr>
              <a:t>Proper mass</a:t>
            </a:r>
            <a:endParaRPr lang="zh-CN" altLang="en-US" sz="2400" b="1" dirty="0">
              <a:solidFill>
                <a:srgbClr val="FF0000"/>
              </a:solidFill>
            </a:endParaRPr>
          </a:p>
        </p:txBody>
      </p:sp>
      <p:sp>
        <p:nvSpPr>
          <p:cNvPr id="23569" name="文本框 18">
            <a:extLst>
              <a:ext uri="{FF2B5EF4-FFF2-40B4-BE49-F238E27FC236}">
                <a16:creationId xmlns:a16="http://schemas.microsoft.com/office/drawing/2014/main" id="{7B3AE618-3F3F-4AA6-A5B0-DF423D264301}"/>
              </a:ext>
            </a:extLst>
          </p:cNvPr>
          <p:cNvSpPr txBox="1">
            <a:spLocks noChangeArrowheads="1"/>
          </p:cNvSpPr>
          <p:nvPr/>
        </p:nvSpPr>
        <p:spPr bwMode="auto">
          <a:xfrm>
            <a:off x="5880100" y="3028950"/>
            <a:ext cx="1887538" cy="46037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dirty="0">
                <a:solidFill>
                  <a:srgbClr val="FF0000"/>
                </a:solidFill>
              </a:rPr>
              <a:t>Baryon mass</a:t>
            </a:r>
            <a:endParaRPr lang="zh-CN" altLang="en-US" sz="2400" b="1" dirty="0">
              <a:solidFill>
                <a:srgbClr val="FF0000"/>
              </a:solidFill>
            </a:endParaRPr>
          </a:p>
        </p:txBody>
      </p:sp>
      <p:sp>
        <p:nvSpPr>
          <p:cNvPr id="23570" name="文本框 19">
            <a:extLst>
              <a:ext uri="{FF2B5EF4-FFF2-40B4-BE49-F238E27FC236}">
                <a16:creationId xmlns:a16="http://schemas.microsoft.com/office/drawing/2014/main" id="{38D3C776-5975-4CC7-BADF-40CC24BE43B0}"/>
              </a:ext>
            </a:extLst>
          </p:cNvPr>
          <p:cNvSpPr txBox="1">
            <a:spLocks noChangeArrowheads="1"/>
          </p:cNvSpPr>
          <p:nvPr/>
        </p:nvSpPr>
        <p:spPr bwMode="auto">
          <a:xfrm>
            <a:off x="5867400" y="4081463"/>
            <a:ext cx="1344613" cy="461962"/>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F0000"/>
                </a:solidFill>
              </a:rPr>
              <a:t>Total BE</a:t>
            </a:r>
            <a:endParaRPr lang="zh-CN" altLang="en-US" sz="2400" b="1">
              <a:solidFill>
                <a:srgbClr val="FF0000"/>
              </a:solidFill>
            </a:endParaRPr>
          </a:p>
        </p:txBody>
      </p:sp>
      <p:sp>
        <p:nvSpPr>
          <p:cNvPr id="21" name="左大括号 20">
            <a:extLst>
              <a:ext uri="{FF2B5EF4-FFF2-40B4-BE49-F238E27FC236}">
                <a16:creationId xmlns:a16="http://schemas.microsoft.com/office/drawing/2014/main" id="{5EB09934-2E5E-4D56-A1D8-283F387132BA}"/>
              </a:ext>
            </a:extLst>
          </p:cNvPr>
          <p:cNvSpPr/>
          <p:nvPr/>
        </p:nvSpPr>
        <p:spPr>
          <a:xfrm>
            <a:off x="933450" y="1658938"/>
            <a:ext cx="404813" cy="1698625"/>
          </a:xfrm>
          <a:prstGeom prst="leftBrace">
            <a:avLst>
              <a:gd name="adj1" fmla="val 8333"/>
              <a:gd name="adj2" fmla="val 53669"/>
            </a:avLst>
          </a:prstGeom>
          <a:noFill/>
          <a:ln>
            <a:solidFill>
              <a:schemeClr val="accent2"/>
            </a:solidFill>
          </a:ln>
        </p:spPr>
        <p:style>
          <a:lnRef idx="2">
            <a:schemeClr val="accent3"/>
          </a:lnRef>
          <a:fillRef idx="0">
            <a:schemeClr val="accent3"/>
          </a:fillRef>
          <a:effectRef idx="1">
            <a:schemeClr val="accent3"/>
          </a:effectRef>
          <a:fontRef idx="minor">
            <a:schemeClr val="tx1"/>
          </a:fontRef>
        </p:style>
        <p:txBody>
          <a:bodyPr anchor="ctr"/>
          <a:lstStyle/>
          <a:p>
            <a:pPr algn="ctr">
              <a:defRPr/>
            </a:pPr>
            <a:endParaRPr lang="zh-CN" altLang="en-US"/>
          </a:p>
        </p:txBody>
      </p:sp>
      <p:sp>
        <p:nvSpPr>
          <p:cNvPr id="23572" name="文本框 21">
            <a:extLst>
              <a:ext uri="{FF2B5EF4-FFF2-40B4-BE49-F238E27FC236}">
                <a16:creationId xmlns:a16="http://schemas.microsoft.com/office/drawing/2014/main" id="{2EEA7EC9-11CD-4AA7-B2B3-4BE3CCDB6B25}"/>
              </a:ext>
            </a:extLst>
          </p:cNvPr>
          <p:cNvSpPr txBox="1">
            <a:spLocks noChangeArrowheads="1"/>
          </p:cNvSpPr>
          <p:nvPr/>
        </p:nvSpPr>
        <p:spPr bwMode="auto">
          <a:xfrm>
            <a:off x="5880100" y="4748213"/>
            <a:ext cx="2447925" cy="461962"/>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F0000"/>
                </a:solidFill>
              </a:rPr>
              <a:t>Gravitational BE</a:t>
            </a:r>
            <a:endParaRPr lang="zh-CN" altLang="en-US" sz="2400" b="1">
              <a:solidFill>
                <a:srgbClr val="FF0000"/>
              </a:solidFill>
            </a:endParaRPr>
          </a:p>
        </p:txBody>
      </p:sp>
      <p:sp>
        <p:nvSpPr>
          <p:cNvPr id="23573" name="文本框 22">
            <a:extLst>
              <a:ext uri="{FF2B5EF4-FFF2-40B4-BE49-F238E27FC236}">
                <a16:creationId xmlns:a16="http://schemas.microsoft.com/office/drawing/2014/main" id="{08CF99E8-4AEC-4E6A-8359-C66E44A5D487}"/>
              </a:ext>
            </a:extLst>
          </p:cNvPr>
          <p:cNvSpPr txBox="1">
            <a:spLocks noChangeArrowheads="1"/>
          </p:cNvSpPr>
          <p:nvPr/>
        </p:nvSpPr>
        <p:spPr bwMode="auto">
          <a:xfrm>
            <a:off x="5867400" y="5345113"/>
            <a:ext cx="1709738" cy="46037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F0000"/>
                </a:solidFill>
              </a:rPr>
              <a:t>Nuclear BE</a:t>
            </a:r>
            <a:endParaRPr lang="zh-CN" altLang="en-US" sz="2400" b="1">
              <a:solidFill>
                <a:srgbClr val="FF0000"/>
              </a:solidFill>
            </a:endParaRPr>
          </a:p>
        </p:txBody>
      </p:sp>
      <p:cxnSp>
        <p:nvCxnSpPr>
          <p:cNvPr id="22" name="直接连接符 21">
            <a:extLst>
              <a:ext uri="{FF2B5EF4-FFF2-40B4-BE49-F238E27FC236}">
                <a16:creationId xmlns:a16="http://schemas.microsoft.com/office/drawing/2014/main" id="{879EC7C3-2535-4AB2-8521-5E6FA6D1A5D3}"/>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23" name="标题 1">
            <a:extLst>
              <a:ext uri="{FF2B5EF4-FFF2-40B4-BE49-F238E27FC236}">
                <a16:creationId xmlns:a16="http://schemas.microsoft.com/office/drawing/2014/main" id="{5C31DDED-6C7C-4060-9341-64DE2C08B3CA}"/>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B9595858-3262-45FE-A70D-37A780D66DA7}"/>
              </a:ext>
            </a:extLst>
          </p:cNvPr>
          <p:cNvSpPr/>
          <p:nvPr/>
        </p:nvSpPr>
        <p:spPr>
          <a:xfrm>
            <a:off x="0" y="126115"/>
            <a:ext cx="9494907" cy="430887"/>
          </a:xfrm>
          <a:prstGeom prst="rect">
            <a:avLst/>
          </a:prstGeom>
        </p:spPr>
        <p:txBody>
          <a:bodyPr wrap="none">
            <a:spAutoFit/>
          </a:bodyPr>
          <a:lstStyle/>
          <a:p>
            <a:r>
              <a:rPr lang="en-US" altLang="zh-CN" sz="2200" b="1" kern="0" dirty="0">
                <a:solidFill>
                  <a:srgbClr val="002060"/>
                </a:solidFill>
                <a:latin typeface="微软雅黑" panose="020B0503020204020204" pitchFamily="34" charset="-122"/>
                <a:ea typeface="微软雅黑" panose="020B0503020204020204" pitchFamily="34" charset="-122"/>
              </a:rPr>
              <a:t>Definition of gravitational binding energy and related quantities</a:t>
            </a:r>
            <a:endParaRPr lang="zh-CN" altLang="en-US" sz="2200" b="1" kern="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981151"/>
            <a:ext cx="4572000" cy="4473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1" name="TextBox 3"/>
          <p:cNvSpPr txBox="1">
            <a:spLocks noChangeArrowheads="1"/>
          </p:cNvSpPr>
          <p:nvPr/>
        </p:nvSpPr>
        <p:spPr bwMode="auto">
          <a:xfrm>
            <a:off x="21657" y="5455058"/>
            <a:ext cx="91085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algn="just" eaLnBrk="1" hangingPunct="1">
              <a:spcBef>
                <a:spcPct val="0"/>
              </a:spcBef>
              <a:buClrTx/>
              <a:buSzTx/>
              <a:buFontTx/>
              <a:buNone/>
            </a:pPr>
            <a:r>
              <a:rPr lang="en-US" altLang="zh-CN" sz="2000" dirty="0">
                <a:solidFill>
                  <a:srgbClr val="000000"/>
                </a:solidFill>
              </a:rPr>
              <a:t>The dashed line represents the unstable configurations with central densities higher than that of the limiting mass star. The negative binding energy for stars with M&lt;0.2M</a:t>
            </a:r>
            <a:r>
              <a:rPr lang="en-US" altLang="zh-CN" sz="2000" baseline="-25000" dirty="0">
                <a:solidFill>
                  <a:srgbClr val="000000"/>
                </a:solidFill>
              </a:rPr>
              <a:t>sun.</a:t>
            </a:r>
            <a:endParaRPr lang="zh-CN" altLang="en-US" sz="2000" baseline="-25000" dirty="0">
              <a:solidFill>
                <a:srgbClr val="000000"/>
              </a:solidFill>
            </a:endParaRPr>
          </a:p>
        </p:txBody>
      </p:sp>
      <p:sp>
        <p:nvSpPr>
          <p:cNvPr id="27652" name="TextBox 3"/>
          <p:cNvSpPr txBox="1">
            <a:spLocks noChangeArrowheads="1"/>
          </p:cNvSpPr>
          <p:nvPr/>
        </p:nvSpPr>
        <p:spPr bwMode="auto">
          <a:xfrm>
            <a:off x="5940152" y="596306"/>
            <a:ext cx="3103735" cy="246221"/>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000">
                <a:solidFill>
                  <a:srgbClr val="000000"/>
                </a:solidFill>
              </a:rPr>
              <a:t>Compact stars, N.K. Glendenning, Second Edition, P123</a:t>
            </a:r>
            <a:endParaRPr lang="zh-CN" altLang="en-US" sz="1000">
              <a:solidFill>
                <a:srgbClr val="000000"/>
              </a:solidFill>
            </a:endParaRPr>
          </a:p>
        </p:txBody>
      </p:sp>
      <p:cxnSp>
        <p:nvCxnSpPr>
          <p:cNvPr id="5" name="直接连接符 4">
            <a:extLst>
              <a:ext uri="{FF2B5EF4-FFF2-40B4-BE49-F238E27FC236}">
                <a16:creationId xmlns:a16="http://schemas.microsoft.com/office/drawing/2014/main" id="{BD7AB12D-896F-4C65-8769-073FE878A1CD}"/>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6" name="标题 1">
            <a:extLst>
              <a:ext uri="{FF2B5EF4-FFF2-40B4-BE49-F238E27FC236}">
                <a16:creationId xmlns:a16="http://schemas.microsoft.com/office/drawing/2014/main" id="{FDC1C269-C612-46B9-9EBA-7D75A9C12DDE}"/>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AE3CBB6-7A25-412E-8FBA-F575CC66215D}"/>
              </a:ext>
            </a:extLst>
          </p:cNvPr>
          <p:cNvSpPr/>
          <p:nvPr/>
        </p:nvSpPr>
        <p:spPr>
          <a:xfrm>
            <a:off x="143731" y="39390"/>
            <a:ext cx="8062464" cy="461665"/>
          </a:xfrm>
          <a:prstGeom prst="rect">
            <a:avLst/>
          </a:prstGeom>
        </p:spPr>
        <p:txBody>
          <a:bodyPr wrap="none">
            <a:spAutoFit/>
          </a:bodyPr>
          <a:lstStyle/>
          <a:p>
            <a:r>
              <a:rPr lang="en-US" altLang="zh-CN" dirty="0">
                <a:solidFill>
                  <a:schemeClr val="accent2">
                    <a:lumMod val="50000"/>
                  </a:schemeClr>
                </a:solidFill>
                <a:latin typeface="微软雅黑" panose="020B0503020204020204" pitchFamily="34" charset="-122"/>
                <a:ea typeface="微软雅黑" panose="020B0503020204020204" pitchFamily="34" charset="-122"/>
              </a:rPr>
              <a:t>Binding energy per baryon of  neutron star sequence</a:t>
            </a:r>
            <a:endParaRPr lang="zh-CN" altLang="en-US" sz="2200" b="1" kern="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1500697"/>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928B2EC-0D08-46E4-9ECE-53B536802BAE}"/>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6" name="标题 1">
            <a:extLst>
              <a:ext uri="{FF2B5EF4-FFF2-40B4-BE49-F238E27FC236}">
                <a16:creationId xmlns:a16="http://schemas.microsoft.com/office/drawing/2014/main" id="{A61E4616-AEAE-43C7-90E3-5D204211BCD2}"/>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5B89211-5F73-4DF0-A3E5-05E571AA2905}"/>
              </a:ext>
            </a:extLst>
          </p:cNvPr>
          <p:cNvSpPr/>
          <p:nvPr/>
        </p:nvSpPr>
        <p:spPr>
          <a:xfrm>
            <a:off x="143731" y="39390"/>
            <a:ext cx="7641836" cy="461665"/>
          </a:xfrm>
          <a:prstGeom prst="rect">
            <a:avLst/>
          </a:prstGeom>
        </p:spPr>
        <p:txBody>
          <a:bodyPr wrap="none">
            <a:spAutoFit/>
          </a:bodyPr>
          <a:lstStyle/>
          <a:p>
            <a:r>
              <a:rPr lang="en-US" altLang="zh-CN" sz="2200" b="1" kern="0" dirty="0">
                <a:solidFill>
                  <a:srgbClr val="002060"/>
                </a:solidFill>
                <a:latin typeface="微软雅黑" panose="020B0503020204020204" pitchFamily="34" charset="-122"/>
                <a:ea typeface="微软雅黑" panose="020B0503020204020204" pitchFamily="34" charset="-122"/>
              </a:rPr>
              <a:t>Binding energies </a:t>
            </a:r>
            <a:r>
              <a:rPr lang="en-US" altLang="zh-CN" b="1" kern="0" dirty="0">
                <a:solidFill>
                  <a:srgbClr val="002060"/>
                </a:solidFill>
                <a:ea typeface="微软雅黑" panose="020B0503020204020204" pitchFamily="34" charset="-122"/>
              </a:rPr>
              <a:t>for 1.4M</a:t>
            </a:r>
            <a:r>
              <a:rPr lang="zh-CN" altLang="zh-CN" baseline="-25000" dirty="0"/>
              <a:t> ⊙</a:t>
            </a:r>
            <a:r>
              <a:rPr lang="en-US" altLang="zh-CN" b="1" kern="0" dirty="0">
                <a:solidFill>
                  <a:srgbClr val="002060"/>
                </a:solidFill>
                <a:ea typeface="微软雅黑" panose="020B0503020204020204" pitchFamily="34" charset="-122"/>
              </a:rPr>
              <a:t> NS </a:t>
            </a:r>
            <a:r>
              <a:rPr lang="en-US" altLang="zh-CN" sz="2200" b="1" kern="0" dirty="0">
                <a:solidFill>
                  <a:srgbClr val="002060"/>
                </a:solidFill>
                <a:latin typeface="微软雅黑" panose="020B0503020204020204" pitchFamily="34" charset="-122"/>
                <a:ea typeface="微软雅黑" panose="020B0503020204020204" pitchFamily="34" charset="-122"/>
              </a:rPr>
              <a:t>under different EOSs</a:t>
            </a:r>
            <a:endParaRPr lang="zh-CN" altLang="en-US" sz="2200" b="1" kern="0" dirty="0">
              <a:solidFill>
                <a:srgbClr val="002060"/>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F6155E96-9A31-4D20-8C47-0E8B337807C7}"/>
              </a:ext>
            </a:extLst>
          </p:cNvPr>
          <p:cNvGrpSpPr/>
          <p:nvPr/>
        </p:nvGrpSpPr>
        <p:grpSpPr>
          <a:xfrm>
            <a:off x="22392" y="1268760"/>
            <a:ext cx="8977877" cy="4032448"/>
            <a:chOff x="-26944" y="1878737"/>
            <a:chExt cx="8977877" cy="4032448"/>
          </a:xfrm>
        </p:grpSpPr>
        <p:pic>
          <p:nvPicPr>
            <p:cNvPr id="4" name="图片 3">
              <a:extLst>
                <a:ext uri="{FF2B5EF4-FFF2-40B4-BE49-F238E27FC236}">
                  <a16:creationId xmlns:a16="http://schemas.microsoft.com/office/drawing/2014/main" id="{953CB458-6AD3-4185-8059-8155080A2873}"/>
                </a:ext>
              </a:extLst>
            </p:cNvPr>
            <p:cNvPicPr>
              <a:picLocks noChangeAspect="1"/>
            </p:cNvPicPr>
            <p:nvPr/>
          </p:nvPicPr>
          <p:blipFill>
            <a:blip r:embed="rId2"/>
            <a:stretch>
              <a:fillRect/>
            </a:stretch>
          </p:blipFill>
          <p:spPr>
            <a:xfrm>
              <a:off x="-26944" y="1878737"/>
              <a:ext cx="8977877" cy="4032448"/>
            </a:xfrm>
            <a:prstGeom prst="rect">
              <a:avLst/>
            </a:prstGeom>
          </p:spPr>
        </p:pic>
        <p:sp>
          <p:nvSpPr>
            <p:cNvPr id="9" name="椭圆 8">
              <a:extLst>
                <a:ext uri="{FF2B5EF4-FFF2-40B4-BE49-F238E27FC236}">
                  <a16:creationId xmlns:a16="http://schemas.microsoft.com/office/drawing/2014/main" id="{7800CA14-48DD-46B6-A5EC-3CF80EEE05AB}"/>
                </a:ext>
              </a:extLst>
            </p:cNvPr>
            <p:cNvSpPr/>
            <p:nvPr/>
          </p:nvSpPr>
          <p:spPr bwMode="auto">
            <a:xfrm>
              <a:off x="4932040" y="5094797"/>
              <a:ext cx="504056" cy="792088"/>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sp>
          <p:nvSpPr>
            <p:cNvPr id="10" name="椭圆 9">
              <a:extLst>
                <a:ext uri="{FF2B5EF4-FFF2-40B4-BE49-F238E27FC236}">
                  <a16:creationId xmlns:a16="http://schemas.microsoft.com/office/drawing/2014/main" id="{C6DD1F86-3ECE-4E14-A721-7933C3AE2BBD}"/>
                </a:ext>
              </a:extLst>
            </p:cNvPr>
            <p:cNvSpPr/>
            <p:nvPr/>
          </p:nvSpPr>
          <p:spPr bwMode="auto">
            <a:xfrm>
              <a:off x="8100392" y="5094797"/>
              <a:ext cx="504056" cy="792088"/>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cxnSp>
          <p:nvCxnSpPr>
            <p:cNvPr id="12" name="直接连接符 11">
              <a:extLst>
                <a:ext uri="{FF2B5EF4-FFF2-40B4-BE49-F238E27FC236}">
                  <a16:creationId xmlns:a16="http://schemas.microsoft.com/office/drawing/2014/main" id="{283287C1-58BA-4469-90D2-D92A6D2B5B22}"/>
                </a:ext>
              </a:extLst>
            </p:cNvPr>
            <p:cNvCxnSpPr/>
            <p:nvPr/>
          </p:nvCxnSpPr>
          <p:spPr bwMode="auto">
            <a:xfrm>
              <a:off x="5004048" y="2852936"/>
              <a:ext cx="360040" cy="0"/>
            </a:xfrm>
            <a:prstGeom prst="line">
              <a:avLst/>
            </a:prstGeom>
            <a:ln>
              <a:solidFill>
                <a:srgbClr val="C0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直接连接符 12">
              <a:extLst>
                <a:ext uri="{FF2B5EF4-FFF2-40B4-BE49-F238E27FC236}">
                  <a16:creationId xmlns:a16="http://schemas.microsoft.com/office/drawing/2014/main" id="{F17DDD02-71F8-4E03-A2E5-128A2696F5F2}"/>
                </a:ext>
              </a:extLst>
            </p:cNvPr>
            <p:cNvCxnSpPr/>
            <p:nvPr/>
          </p:nvCxnSpPr>
          <p:spPr bwMode="auto">
            <a:xfrm>
              <a:off x="8172400" y="2852744"/>
              <a:ext cx="360040" cy="0"/>
            </a:xfrm>
            <a:prstGeom prst="line">
              <a:avLst/>
            </a:prstGeom>
            <a:ln>
              <a:solidFill>
                <a:srgbClr val="C00000"/>
              </a:solidFill>
              <a:headEnd type="none" w="med" len="med"/>
              <a:tailEnd type="none" w="med" len="med"/>
            </a:ln>
          </p:spPr>
          <p:style>
            <a:lnRef idx="2">
              <a:schemeClr val="dk1"/>
            </a:lnRef>
            <a:fillRef idx="0">
              <a:schemeClr val="dk1"/>
            </a:fillRef>
            <a:effectRef idx="1">
              <a:schemeClr val="dk1"/>
            </a:effectRef>
            <a:fontRef idx="minor">
              <a:schemeClr val="tx1"/>
            </a:fontRef>
          </p:style>
        </p:cxnSp>
      </p:grpSp>
      <p:sp>
        <p:nvSpPr>
          <p:cNvPr id="11" name="矩形 10">
            <a:extLst>
              <a:ext uri="{FF2B5EF4-FFF2-40B4-BE49-F238E27FC236}">
                <a16:creationId xmlns:a16="http://schemas.microsoft.com/office/drawing/2014/main" id="{2F1CF0DA-5D09-466B-97ED-97367483D4DF}"/>
              </a:ext>
            </a:extLst>
          </p:cNvPr>
          <p:cNvSpPr/>
          <p:nvPr/>
        </p:nvSpPr>
        <p:spPr>
          <a:xfrm>
            <a:off x="3275856" y="6139457"/>
            <a:ext cx="5548313" cy="339725"/>
          </a:xfrm>
          <a:prstGeom prst="rect">
            <a:avLst/>
          </a:prstGeom>
          <a:ln>
            <a:solidFill>
              <a:srgbClr val="C00000"/>
            </a:solidFill>
          </a:ln>
        </p:spPr>
        <p:txBody>
          <a:bodyPr>
            <a:spAutoFit/>
          </a:bodyPr>
          <a:lstStyle/>
          <a:p>
            <a:pPr>
              <a:defRPr/>
            </a:pPr>
            <a:r>
              <a:rPr lang="en-US" altLang="zh-CN" sz="1600" kern="100" dirty="0">
                <a:solidFill>
                  <a:srgbClr val="000000"/>
                </a:solidFill>
              </a:rPr>
              <a:t>R. R. Jiang , DHW* and H. Y. Chen, PRD 100, 123010 (2019)</a:t>
            </a:r>
            <a:endParaRPr lang="zh-CN" altLang="en-US" sz="1600" dirty="0"/>
          </a:p>
        </p:txBody>
      </p:sp>
    </p:spTree>
    <p:extLst>
      <p:ext uri="{BB962C8B-B14F-4D97-AF65-F5344CB8AC3E}">
        <p14:creationId xmlns:p14="http://schemas.microsoft.com/office/powerpoint/2010/main" val="1076949511"/>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5">
            <a:extLst>
              <a:ext uri="{FF2B5EF4-FFF2-40B4-BE49-F238E27FC236}">
                <a16:creationId xmlns:a16="http://schemas.microsoft.com/office/drawing/2014/main" id="{CC8D15D1-7D83-482A-B490-C7AED31B5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762000"/>
            <a:ext cx="4754563"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矩形 6">
            <a:extLst>
              <a:ext uri="{FF2B5EF4-FFF2-40B4-BE49-F238E27FC236}">
                <a16:creationId xmlns:a16="http://schemas.microsoft.com/office/drawing/2014/main" id="{AFD5AE80-174E-4E39-8896-48D99040E267}"/>
              </a:ext>
            </a:extLst>
          </p:cNvPr>
          <p:cNvSpPr>
            <a:spLocks noChangeArrowheads="1"/>
          </p:cNvSpPr>
          <p:nvPr/>
        </p:nvSpPr>
        <p:spPr bwMode="auto">
          <a:xfrm>
            <a:off x="900113" y="4121150"/>
            <a:ext cx="1792287" cy="3381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600">
                <a:cs typeface="Times New Roman" panose="02020603050405020304" pitchFamily="18" charset="0"/>
              </a:rPr>
              <a:t>APJ, 550(2001)426</a:t>
            </a:r>
            <a:endParaRPr lang="zh-CN" altLang="en-US" sz="1600">
              <a:cs typeface="Times New Roman" panose="02020603050405020304" pitchFamily="18" charset="0"/>
            </a:endParaRPr>
          </a:p>
        </p:txBody>
      </p:sp>
      <p:pic>
        <p:nvPicPr>
          <p:cNvPr id="11269" name="图片 10">
            <a:extLst>
              <a:ext uri="{FF2B5EF4-FFF2-40B4-BE49-F238E27FC236}">
                <a16:creationId xmlns:a16="http://schemas.microsoft.com/office/drawing/2014/main" id="{88B69D3A-91D6-43A3-896A-49C1226EB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634" y="2394991"/>
            <a:ext cx="442753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E1A384DE-C00B-40C0-8741-CE6044315169}"/>
              </a:ext>
            </a:extLst>
          </p:cNvPr>
          <p:cNvSpPr/>
          <p:nvPr/>
        </p:nvSpPr>
        <p:spPr>
          <a:xfrm>
            <a:off x="5940425" y="2081213"/>
            <a:ext cx="2551113" cy="338137"/>
          </a:xfrm>
          <a:prstGeom prst="rect">
            <a:avLst/>
          </a:prstGeom>
          <a:ln>
            <a:solidFill>
              <a:schemeClr val="accent1"/>
            </a:solidFill>
          </a:ln>
        </p:spPr>
        <p:txBody>
          <a:bodyPr wrap="none">
            <a:spAutoFit/>
          </a:bodyPr>
          <a:lstStyle/>
          <a:p>
            <a:pPr>
              <a:defRPr/>
            </a:pPr>
            <a:r>
              <a:rPr lang="en-US" altLang="zh-CN" sz="1600" dirty="0">
                <a:solidFill>
                  <a:srgbClr val="131413"/>
                </a:solidFill>
                <a:latin typeface="+mn-lt"/>
              </a:rPr>
              <a:t>Eur. Phys. J. A (2016) </a:t>
            </a:r>
            <a:r>
              <a:rPr lang="en-US" altLang="zh-CN" sz="1600" b="1" dirty="0">
                <a:solidFill>
                  <a:srgbClr val="131413"/>
                </a:solidFill>
                <a:latin typeface="+mn-lt"/>
              </a:rPr>
              <a:t>52</a:t>
            </a:r>
            <a:r>
              <a:rPr lang="en-US" altLang="zh-CN" sz="1600" dirty="0">
                <a:solidFill>
                  <a:srgbClr val="131413"/>
                </a:solidFill>
                <a:latin typeface="+mn-lt"/>
              </a:rPr>
              <a:t>: 18</a:t>
            </a:r>
            <a:endParaRPr lang="zh-CN" altLang="en-US" sz="1600" dirty="0">
              <a:latin typeface="+mn-lt"/>
            </a:endParaRPr>
          </a:p>
        </p:txBody>
      </p:sp>
      <p:cxnSp>
        <p:nvCxnSpPr>
          <p:cNvPr id="7" name="直接连接符 6">
            <a:extLst>
              <a:ext uri="{FF2B5EF4-FFF2-40B4-BE49-F238E27FC236}">
                <a16:creationId xmlns:a16="http://schemas.microsoft.com/office/drawing/2014/main" id="{B3F09752-BABE-43F0-8BB6-B6ED9A25969F}"/>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8" name="标题 1">
            <a:extLst>
              <a:ext uri="{FF2B5EF4-FFF2-40B4-BE49-F238E27FC236}">
                <a16:creationId xmlns:a16="http://schemas.microsoft.com/office/drawing/2014/main" id="{FB92CE75-0240-49AB-9DFB-FB4C0918D02F}"/>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D9233BC5-9A2B-4A8A-83C1-0D19FA3216D7}"/>
              </a:ext>
            </a:extLst>
          </p:cNvPr>
          <p:cNvSpPr/>
          <p:nvPr/>
        </p:nvSpPr>
        <p:spPr>
          <a:xfrm>
            <a:off x="323528" y="70941"/>
            <a:ext cx="7848623" cy="461665"/>
          </a:xfrm>
          <a:prstGeom prst="rect">
            <a:avLst/>
          </a:prstGeom>
        </p:spPr>
        <p:txBody>
          <a:bodyPr wrap="none">
            <a:spAutoFit/>
          </a:bodyPr>
          <a:lstStyle/>
          <a:p>
            <a:r>
              <a:rPr lang="en-US" altLang="zh-CN" b="1" kern="0" dirty="0">
                <a:solidFill>
                  <a:srgbClr val="002060"/>
                </a:solidFill>
                <a:latin typeface="微软雅黑" panose="020B0503020204020204" pitchFamily="34" charset="-122"/>
                <a:ea typeface="微软雅黑" panose="020B0503020204020204" pitchFamily="34" charset="-122"/>
              </a:rPr>
              <a:t>Universal relation of gravitational binding energy</a:t>
            </a:r>
            <a:endParaRPr lang="zh-CN" altLang="en-US" b="1" kern="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4088044"/>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5">
            <a:extLst>
              <a:ext uri="{FF2B5EF4-FFF2-40B4-BE49-F238E27FC236}">
                <a16:creationId xmlns:a16="http://schemas.microsoft.com/office/drawing/2014/main" id="{0ED280FF-1DCE-4E28-9879-B7208F23A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1032435"/>
            <a:ext cx="43354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图片 6">
            <a:extLst>
              <a:ext uri="{FF2B5EF4-FFF2-40B4-BE49-F238E27FC236}">
                <a16:creationId xmlns:a16="http://schemas.microsoft.com/office/drawing/2014/main" id="{FE6A3314-219B-4D87-9538-553E5ACCCC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32435"/>
            <a:ext cx="4549775"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198048EE-80E5-437B-B6AD-3AE41934B991}"/>
              </a:ext>
            </a:extLst>
          </p:cNvPr>
          <p:cNvSpPr/>
          <p:nvPr/>
        </p:nvSpPr>
        <p:spPr>
          <a:xfrm>
            <a:off x="0" y="4645585"/>
            <a:ext cx="8886825" cy="1015663"/>
          </a:xfrm>
          <a:prstGeom prst="rect">
            <a:avLst/>
          </a:prstGeom>
        </p:spPr>
        <p:txBody>
          <a:bodyPr>
            <a:spAutoFit/>
          </a:bodyPr>
          <a:lstStyle/>
          <a:p>
            <a:pPr marL="342900" indent="-342900" algn="just">
              <a:buFont typeface="Arial" panose="020B0604020202020204" pitchFamily="34" charset="0"/>
              <a:buChar char="•"/>
              <a:defRPr/>
            </a:pPr>
            <a:r>
              <a:rPr lang="en-US" altLang="zh-CN" sz="2000" dirty="0">
                <a:solidFill>
                  <a:schemeClr val="accent2">
                    <a:lumMod val="50000"/>
                  </a:schemeClr>
                </a:solidFill>
                <a:latin typeface="+mj-lt"/>
              </a:rPr>
              <a:t>There is a perfect linear universal relation between the dimensionless inertial and the </a:t>
            </a:r>
            <a:r>
              <a:rPr lang="en-US" altLang="zh-CN" sz="2000" dirty="0">
                <a:solidFill>
                  <a:schemeClr val="accent2">
                    <a:lumMod val="50000"/>
                  </a:schemeClr>
                </a:solidFill>
                <a:latin typeface="+mj-lt"/>
                <a:ea typeface="微软雅黑" panose="020B0503020204020204" pitchFamily="34" charset="-122"/>
                <a:cs typeface="Times New Roman" panose="02020603050405020304" pitchFamily="18" charset="0"/>
              </a:rPr>
              <a:t>dimensionless gravitational binding energy;</a:t>
            </a:r>
            <a:r>
              <a:rPr lang="en-US" altLang="zh-CN" sz="2000" dirty="0">
                <a:solidFill>
                  <a:schemeClr val="accent2">
                    <a:lumMod val="50000"/>
                  </a:schemeClr>
                </a:solidFill>
                <a:latin typeface="+mj-lt"/>
              </a:rPr>
              <a:t> the normal neutron stars and quark stars follow the same universal relation. </a:t>
            </a:r>
            <a:endParaRPr lang="zh-CN" altLang="en-US" sz="2000" dirty="0">
              <a:solidFill>
                <a:schemeClr val="accent2">
                  <a:lumMod val="50000"/>
                </a:schemeClr>
              </a:solidFill>
              <a:latin typeface="+mj-lt"/>
            </a:endParaRPr>
          </a:p>
        </p:txBody>
      </p:sp>
      <p:sp>
        <p:nvSpPr>
          <p:cNvPr id="3" name="矩形 2">
            <a:extLst>
              <a:ext uri="{FF2B5EF4-FFF2-40B4-BE49-F238E27FC236}">
                <a16:creationId xmlns:a16="http://schemas.microsoft.com/office/drawing/2014/main" id="{546CB972-B5F6-44DB-95F4-5EC6B2F09F18}"/>
              </a:ext>
            </a:extLst>
          </p:cNvPr>
          <p:cNvSpPr/>
          <p:nvPr/>
        </p:nvSpPr>
        <p:spPr>
          <a:xfrm>
            <a:off x="50800" y="5691188"/>
            <a:ext cx="8886825" cy="1015663"/>
          </a:xfrm>
          <a:prstGeom prst="rect">
            <a:avLst/>
          </a:prstGeom>
        </p:spPr>
        <p:txBody>
          <a:bodyPr>
            <a:spAutoFit/>
          </a:bodyPr>
          <a:lstStyle/>
          <a:p>
            <a:pPr marL="342900" indent="-342900" algn="just">
              <a:buFont typeface="Arial" panose="020B0604020202020204" pitchFamily="34" charset="0"/>
              <a:buChar char="•"/>
              <a:defRPr/>
            </a:pPr>
            <a:r>
              <a:rPr lang="en-US" altLang="zh-CN" sz="2000" dirty="0">
                <a:solidFill>
                  <a:schemeClr val="accent2">
                    <a:lumMod val="50000"/>
                  </a:schemeClr>
                </a:solidFill>
                <a:latin typeface="+mj-lt"/>
              </a:rPr>
              <a:t>It is sufficient to estimate the gravitational binding energy if the stellar mass M and the moment of inertia I are measured simultaneously, whether the compact star is a quark star or a neutron star.</a:t>
            </a:r>
            <a:endParaRPr lang="zh-CN" altLang="en-US" sz="2000" dirty="0">
              <a:solidFill>
                <a:schemeClr val="accent2">
                  <a:lumMod val="50000"/>
                </a:schemeClr>
              </a:solidFill>
              <a:latin typeface="+mj-lt"/>
            </a:endParaRPr>
          </a:p>
        </p:txBody>
      </p:sp>
      <p:cxnSp>
        <p:nvCxnSpPr>
          <p:cNvPr id="9" name="直接连接符 8">
            <a:extLst>
              <a:ext uri="{FF2B5EF4-FFF2-40B4-BE49-F238E27FC236}">
                <a16:creationId xmlns:a16="http://schemas.microsoft.com/office/drawing/2014/main" id="{CD9F337B-2F79-4419-ACC5-A877EBA8F347}"/>
              </a:ext>
            </a:extLst>
          </p:cNvPr>
          <p:cNvCxnSpPr/>
          <p:nvPr/>
        </p:nvCxnSpPr>
        <p:spPr bwMode="auto">
          <a:xfrm>
            <a:off x="143731" y="65560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11" name="标题 1">
            <a:extLst>
              <a:ext uri="{FF2B5EF4-FFF2-40B4-BE49-F238E27FC236}">
                <a16:creationId xmlns:a16="http://schemas.microsoft.com/office/drawing/2014/main" id="{B0AF741F-B91B-49A5-B04A-20B9EDF1BBF2}"/>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B78A0F5B-5BA0-494C-99AE-84090910536B}"/>
              </a:ext>
            </a:extLst>
          </p:cNvPr>
          <p:cNvSpPr/>
          <p:nvPr/>
        </p:nvSpPr>
        <p:spPr>
          <a:xfrm>
            <a:off x="-59772" y="94104"/>
            <a:ext cx="9384300" cy="369332"/>
          </a:xfrm>
          <a:prstGeom prst="rect">
            <a:avLst/>
          </a:prstGeom>
        </p:spPr>
        <p:txBody>
          <a:bodyPr wrap="none">
            <a:spAutoFit/>
          </a:bodyPr>
          <a:lstStyle/>
          <a:p>
            <a:r>
              <a:rPr lang="en-US" altLang="zh-CN" sz="1800" b="1" kern="0" dirty="0">
                <a:solidFill>
                  <a:srgbClr val="002060"/>
                </a:solidFill>
                <a:latin typeface="微软雅黑" panose="020B0503020204020204" pitchFamily="34" charset="-122"/>
                <a:ea typeface="微软雅黑" panose="020B0503020204020204" pitchFamily="34" charset="-122"/>
              </a:rPr>
              <a:t>Universal relation between gravitational binding energy and moment of inertia</a:t>
            </a:r>
            <a:endParaRPr lang="zh-CN" altLang="en-US" sz="1800" b="1" kern="0" dirty="0">
              <a:solidFill>
                <a:srgbClr val="00206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AA37C7A3-33C8-4A33-8206-97E39710E7AE}"/>
              </a:ext>
            </a:extLst>
          </p:cNvPr>
          <p:cNvSpPr/>
          <p:nvPr/>
        </p:nvSpPr>
        <p:spPr>
          <a:xfrm>
            <a:off x="5148064" y="651597"/>
            <a:ext cx="4105275" cy="276225"/>
          </a:xfrm>
          <a:prstGeom prst="rect">
            <a:avLst/>
          </a:prstGeom>
          <a:ln>
            <a:solidFill>
              <a:schemeClr val="accent1"/>
            </a:solidFill>
          </a:ln>
        </p:spPr>
        <p:txBody>
          <a:bodyPr>
            <a:spAutoFit/>
          </a:bodyPr>
          <a:lstStyle/>
          <a:p>
            <a:pPr>
              <a:defRPr/>
            </a:pPr>
            <a:r>
              <a:rPr lang="en-US" altLang="zh-CN" sz="1200" kern="100" dirty="0">
                <a:solidFill>
                  <a:srgbClr val="000000"/>
                </a:solidFill>
              </a:rPr>
              <a:t>R. R. Jiang , DHW* and H. Y. Chen, PRD 100, 123010 (2019)</a:t>
            </a:r>
            <a:endParaRPr lang="zh-CN" altLang="en-US" sz="1200" dirty="0"/>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9">
            <a:extLst>
              <a:ext uri="{FF2B5EF4-FFF2-40B4-BE49-F238E27FC236}">
                <a16:creationId xmlns:a16="http://schemas.microsoft.com/office/drawing/2014/main" id="{4E236C32-54BB-4033-AAA3-61CF8A7E1F61}"/>
              </a:ext>
            </a:extLst>
          </p:cNvPr>
          <p:cNvSpPr txBox="1">
            <a:spLocks noChangeArrowheads="1"/>
          </p:cNvSpPr>
          <p:nvPr/>
        </p:nvSpPr>
        <p:spPr bwMode="auto">
          <a:xfrm>
            <a:off x="218281" y="5229200"/>
            <a:ext cx="8642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en-US" altLang="zh-CN" sz="2000" dirty="0">
                <a:ea typeface="微软雅黑" panose="020B0503020204020204" pitchFamily="34" charset="-122"/>
                <a:cs typeface="Times New Roman" panose="02020603050405020304" pitchFamily="18" charset="0"/>
              </a:rPr>
              <a:t>There exist ideal linear universal relations between dimensionless gravitational binding energy (negative fifth power) and the tidal deformability Λ. provide a potential way to distinguish normal neutron stars (with crust) and the quark stars (without  crust) .</a:t>
            </a:r>
            <a:endParaRPr lang="zh-CN" altLang="en-US" sz="2000" dirty="0">
              <a:ea typeface="微软雅黑" panose="020B0503020204020204" pitchFamily="34" charset="-122"/>
              <a:cs typeface="Times New Roman" panose="02020603050405020304" pitchFamily="18" charset="0"/>
            </a:endParaRPr>
          </a:p>
        </p:txBody>
      </p:sp>
      <p:pic>
        <p:nvPicPr>
          <p:cNvPr id="29699" name="图片 7">
            <a:extLst>
              <a:ext uri="{FF2B5EF4-FFF2-40B4-BE49-F238E27FC236}">
                <a16:creationId xmlns:a16="http://schemas.microsoft.com/office/drawing/2014/main" id="{D6F3703C-2765-4837-8083-72C8B631A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776"/>
            <a:ext cx="44164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图片 8">
            <a:extLst>
              <a:ext uri="{FF2B5EF4-FFF2-40B4-BE49-F238E27FC236}">
                <a16:creationId xmlns:a16="http://schemas.microsoft.com/office/drawing/2014/main" id="{46825EC5-A0DE-4FCC-87B8-C74851C9D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25" y="1377851"/>
            <a:ext cx="438467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D4EF71E9-E527-4A54-9915-75A0A1DB23F0}"/>
              </a:ext>
            </a:extLst>
          </p:cNvPr>
          <p:cNvSpPr/>
          <p:nvPr/>
        </p:nvSpPr>
        <p:spPr>
          <a:xfrm>
            <a:off x="5148064" y="668377"/>
            <a:ext cx="4105275" cy="276225"/>
          </a:xfrm>
          <a:prstGeom prst="rect">
            <a:avLst/>
          </a:prstGeom>
          <a:ln>
            <a:solidFill>
              <a:schemeClr val="accent1"/>
            </a:solidFill>
          </a:ln>
        </p:spPr>
        <p:txBody>
          <a:bodyPr>
            <a:spAutoFit/>
          </a:bodyPr>
          <a:lstStyle/>
          <a:p>
            <a:pPr>
              <a:defRPr/>
            </a:pPr>
            <a:r>
              <a:rPr lang="en-US" altLang="zh-CN" sz="1200" kern="100" dirty="0">
                <a:solidFill>
                  <a:srgbClr val="000000"/>
                </a:solidFill>
              </a:rPr>
              <a:t>R. R. Jiang , DHW* and H. Y. Chen, PRD 100, 123010 (2019)</a:t>
            </a:r>
            <a:endParaRPr lang="zh-CN" altLang="en-US" sz="1200" dirty="0"/>
          </a:p>
        </p:txBody>
      </p:sp>
      <p:cxnSp>
        <p:nvCxnSpPr>
          <p:cNvPr id="7" name="直接连接符 6">
            <a:extLst>
              <a:ext uri="{FF2B5EF4-FFF2-40B4-BE49-F238E27FC236}">
                <a16:creationId xmlns:a16="http://schemas.microsoft.com/office/drawing/2014/main" id="{D4AC0483-53B6-4DEC-8CE1-DAB4E5E5B6F6}"/>
              </a:ext>
            </a:extLst>
          </p:cNvPr>
          <p:cNvCxnSpPr/>
          <p:nvPr/>
        </p:nvCxnSpPr>
        <p:spPr bwMode="auto">
          <a:xfrm>
            <a:off x="143731" y="65560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9" name="标题 1">
            <a:extLst>
              <a:ext uri="{FF2B5EF4-FFF2-40B4-BE49-F238E27FC236}">
                <a16:creationId xmlns:a16="http://schemas.microsoft.com/office/drawing/2014/main" id="{93203C85-6912-464A-9057-C8F5E59095FC}"/>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8B59F297-A652-41C9-89A5-9728B3698236}"/>
              </a:ext>
            </a:extLst>
          </p:cNvPr>
          <p:cNvSpPr/>
          <p:nvPr/>
        </p:nvSpPr>
        <p:spPr>
          <a:xfrm>
            <a:off x="-108520" y="68339"/>
            <a:ext cx="9438802" cy="369332"/>
          </a:xfrm>
          <a:prstGeom prst="rect">
            <a:avLst/>
          </a:prstGeom>
        </p:spPr>
        <p:txBody>
          <a:bodyPr wrap="none">
            <a:spAutoFit/>
          </a:bodyPr>
          <a:lstStyle/>
          <a:p>
            <a:r>
              <a:rPr lang="en-US" altLang="zh-CN" sz="1800" b="1" kern="0" dirty="0">
                <a:solidFill>
                  <a:srgbClr val="002060"/>
                </a:solidFill>
                <a:latin typeface="微软雅黑" panose="020B0503020204020204" pitchFamily="34" charset="-122"/>
                <a:ea typeface="微软雅黑" panose="020B0503020204020204" pitchFamily="34" charset="-122"/>
              </a:rPr>
              <a:t>Universal relation between gravitational binding energy and tidal deformability</a:t>
            </a:r>
            <a:endParaRPr lang="zh-CN" altLang="en-US" sz="1800" b="1" kern="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F41D3454-E553-4802-AE57-CED83048F635}"/>
              </a:ext>
            </a:extLst>
          </p:cNvPr>
          <p:cNvSpPr>
            <a:spLocks noGrp="1" noChangeArrowheads="1"/>
          </p:cNvSpPr>
          <p:nvPr>
            <p:ph type="title"/>
          </p:nvPr>
        </p:nvSpPr>
        <p:spPr>
          <a:xfrm>
            <a:off x="378320" y="-99392"/>
            <a:ext cx="7772400" cy="1143000"/>
          </a:xfrm>
        </p:spPr>
        <p:txBody>
          <a:bodyPr/>
          <a:lstStyle/>
          <a:p>
            <a:r>
              <a:rPr lang="en-US" altLang="zh-CN" sz="6000" b="1" dirty="0">
                <a:solidFill>
                  <a:srgbClr val="FF0000"/>
                </a:solidFill>
                <a:latin typeface="微软雅黑" panose="020B0503020204020204" pitchFamily="34" charset="-122"/>
                <a:ea typeface="微软雅黑" panose="020B0503020204020204" pitchFamily="34" charset="-122"/>
              </a:rPr>
              <a:t>CONTENT</a:t>
            </a:r>
            <a:endParaRPr lang="zh-CN" altLang="en-US" sz="6000" b="1" dirty="0">
              <a:solidFill>
                <a:srgbClr val="FF0000"/>
              </a:solidFill>
              <a:latin typeface="微软雅黑" panose="020B0503020204020204" pitchFamily="34" charset="-122"/>
              <a:ea typeface="微软雅黑" panose="020B0503020204020204" pitchFamily="34" charset="-122"/>
            </a:endParaRPr>
          </a:p>
        </p:txBody>
      </p:sp>
      <p:sp>
        <p:nvSpPr>
          <p:cNvPr id="4099" name="内容占位符 2">
            <a:extLst>
              <a:ext uri="{FF2B5EF4-FFF2-40B4-BE49-F238E27FC236}">
                <a16:creationId xmlns:a16="http://schemas.microsoft.com/office/drawing/2014/main" id="{9A2C665E-BE8E-40E6-BE7E-3E644599AD68}"/>
              </a:ext>
            </a:extLst>
          </p:cNvPr>
          <p:cNvSpPr>
            <a:spLocks noGrp="1" noChangeArrowheads="1"/>
          </p:cNvSpPr>
          <p:nvPr>
            <p:ph idx="1"/>
          </p:nvPr>
        </p:nvSpPr>
        <p:spPr>
          <a:xfrm>
            <a:off x="466154" y="1484784"/>
            <a:ext cx="8496436" cy="4809402"/>
          </a:xfrm>
        </p:spPr>
        <p:txBody>
          <a:bodyPr/>
          <a:lstStyle/>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Brief introduction to neutron star research</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Universal relations (UR) and correlations of NS</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f-mode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gravitational binding energy</a:t>
            </a:r>
          </a:p>
          <a:p>
            <a:pPr algn="just">
              <a:lnSpc>
                <a:spcPct val="130000"/>
              </a:lnSpc>
              <a:spcBef>
                <a:spcPts val="1800"/>
              </a:spcBef>
            </a:pPr>
            <a:r>
              <a:rPr lang="en-US" altLang="zh-CN" sz="2400" b="1" dirty="0">
                <a:solidFill>
                  <a:srgbClr val="FF0000"/>
                </a:solidFill>
                <a:latin typeface="微软雅黑" panose="020B0503020204020204" pitchFamily="34" charset="-122"/>
                <a:ea typeface="微软雅黑" panose="020B0503020204020204" pitchFamily="34" charset="-122"/>
              </a:rPr>
              <a:t>UR of rotational neutron star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and correlation analysis</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Conclusion</a:t>
            </a:r>
          </a:p>
        </p:txBody>
      </p:sp>
      <p:pic>
        <p:nvPicPr>
          <p:cNvPr id="4100" name="Picture 12">
            <a:extLst>
              <a:ext uri="{FF2B5EF4-FFF2-40B4-BE49-F238E27FC236}">
                <a16:creationId xmlns:a16="http://schemas.microsoft.com/office/drawing/2014/main" id="{9B7F6D12-88E1-4A6B-95A5-D65E9D5367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670"/>
          <a:stretch>
            <a:fillRect/>
          </a:stretch>
        </p:blipFill>
        <p:spPr bwMode="auto">
          <a:xfrm>
            <a:off x="7164388" y="131763"/>
            <a:ext cx="18716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a:extLst>
              <a:ext uri="{FF2B5EF4-FFF2-40B4-BE49-F238E27FC236}">
                <a16:creationId xmlns:a16="http://schemas.microsoft.com/office/drawing/2014/main" id="{D9E4B59F-FC38-46A7-997D-2B311CB188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0"/>
            <a:ext cx="763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DEC3FD5B-C712-42CC-9C28-FCCDEF20DB10}"/>
              </a:ext>
            </a:extLst>
          </p:cNvPr>
          <p:cNvCxnSpPr/>
          <p:nvPr/>
        </p:nvCxnSpPr>
        <p:spPr bwMode="auto">
          <a:xfrm>
            <a:off x="179512" y="83671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3097362113"/>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4">
            <a:extLst>
              <a:ext uri="{FF2B5EF4-FFF2-40B4-BE49-F238E27FC236}">
                <a16:creationId xmlns:a16="http://schemas.microsoft.com/office/drawing/2014/main" id="{14FD98E2-16BF-413F-8C20-F7B81B25C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13" y="1196751"/>
            <a:ext cx="8518137" cy="410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0" name="Rectangle 5">
            <a:extLst>
              <a:ext uri="{FF2B5EF4-FFF2-40B4-BE49-F238E27FC236}">
                <a16:creationId xmlns:a16="http://schemas.microsoft.com/office/drawing/2014/main" id="{D15914F4-9EBE-4FB8-B3AB-698EEBB14F93}"/>
              </a:ext>
            </a:extLst>
          </p:cNvPr>
          <p:cNvSpPr>
            <a:spLocks noChangeArrowheads="1"/>
          </p:cNvSpPr>
          <p:nvPr/>
        </p:nvSpPr>
        <p:spPr bwMode="auto">
          <a:xfrm>
            <a:off x="6816126" y="5369668"/>
            <a:ext cx="208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dirty="0">
                <a:solidFill>
                  <a:srgbClr val="FF0066"/>
                </a:solidFill>
              </a:rPr>
              <a:t>Science, 311(2006)190</a:t>
            </a:r>
          </a:p>
        </p:txBody>
      </p:sp>
      <p:sp>
        <p:nvSpPr>
          <p:cNvPr id="4" name="矩形 3">
            <a:extLst>
              <a:ext uri="{FF2B5EF4-FFF2-40B4-BE49-F238E27FC236}">
                <a16:creationId xmlns:a16="http://schemas.microsoft.com/office/drawing/2014/main" id="{D8F8DB6E-61FE-4137-BC96-66906534932D}"/>
              </a:ext>
            </a:extLst>
          </p:cNvPr>
          <p:cNvSpPr/>
          <p:nvPr/>
        </p:nvSpPr>
        <p:spPr>
          <a:xfrm>
            <a:off x="107504" y="58092"/>
            <a:ext cx="6552728" cy="461665"/>
          </a:xfrm>
          <a:prstGeom prst="rect">
            <a:avLst/>
          </a:prstGeom>
        </p:spPr>
        <p:txBody>
          <a:bodyPr wrap="square">
            <a:spAutoFit/>
          </a:bodyPr>
          <a:lstStyle/>
          <a:p>
            <a:r>
              <a:rPr lang="en-US" altLang="zh-CN" b="1" dirty="0"/>
              <a:t>The ten fastest-spinning known radio pulsars</a:t>
            </a:r>
            <a:endParaRPr lang="zh-CN" altLang="en-US" dirty="0"/>
          </a:p>
        </p:txBody>
      </p:sp>
      <p:cxnSp>
        <p:nvCxnSpPr>
          <p:cNvPr id="9" name="直接连接符 8">
            <a:extLst>
              <a:ext uri="{FF2B5EF4-FFF2-40B4-BE49-F238E27FC236}">
                <a16:creationId xmlns:a16="http://schemas.microsoft.com/office/drawing/2014/main" id="{936A2355-EF2D-45F3-8655-6DBBBAC80A66}"/>
              </a:ext>
            </a:extLst>
          </p:cNvPr>
          <p:cNvCxnSpPr/>
          <p:nvPr/>
        </p:nvCxnSpPr>
        <p:spPr bwMode="auto">
          <a:xfrm>
            <a:off x="143731" y="65560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cxnSp>
        <p:nvCxnSpPr>
          <p:cNvPr id="6" name="直接连接符 5">
            <a:extLst>
              <a:ext uri="{FF2B5EF4-FFF2-40B4-BE49-F238E27FC236}">
                <a16:creationId xmlns:a16="http://schemas.microsoft.com/office/drawing/2014/main" id="{5C911542-B83B-4DB8-A59D-50D41221D4EB}"/>
              </a:ext>
            </a:extLst>
          </p:cNvPr>
          <p:cNvCxnSpPr>
            <a:cxnSpLocks/>
          </p:cNvCxnSpPr>
          <p:nvPr/>
        </p:nvCxnSpPr>
        <p:spPr bwMode="auto">
          <a:xfrm>
            <a:off x="683568" y="2276872"/>
            <a:ext cx="7848872"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C2F68B5-574F-4CAA-8090-DD1A55234FBD}"/>
              </a:ext>
            </a:extLst>
          </p:cNvPr>
          <p:cNvPicPr>
            <a:picLocks noChangeAspect="1"/>
          </p:cNvPicPr>
          <p:nvPr/>
        </p:nvPicPr>
        <p:blipFill>
          <a:blip r:embed="rId2"/>
          <a:stretch>
            <a:fillRect/>
          </a:stretch>
        </p:blipFill>
        <p:spPr>
          <a:xfrm>
            <a:off x="186685" y="970139"/>
            <a:ext cx="3888432" cy="2734446"/>
          </a:xfrm>
          <a:prstGeom prst="rect">
            <a:avLst/>
          </a:prstGeom>
        </p:spPr>
      </p:pic>
      <p:pic>
        <p:nvPicPr>
          <p:cNvPr id="5" name="图片 4">
            <a:extLst>
              <a:ext uri="{FF2B5EF4-FFF2-40B4-BE49-F238E27FC236}">
                <a16:creationId xmlns:a16="http://schemas.microsoft.com/office/drawing/2014/main" id="{EA8CC55C-3345-4B1F-B35F-1EA753054F83}"/>
              </a:ext>
            </a:extLst>
          </p:cNvPr>
          <p:cNvPicPr>
            <a:picLocks noChangeAspect="1"/>
          </p:cNvPicPr>
          <p:nvPr/>
        </p:nvPicPr>
        <p:blipFill>
          <a:blip r:embed="rId3"/>
          <a:stretch>
            <a:fillRect/>
          </a:stretch>
        </p:blipFill>
        <p:spPr>
          <a:xfrm>
            <a:off x="4710699" y="970138"/>
            <a:ext cx="3888433" cy="2734447"/>
          </a:xfrm>
          <a:prstGeom prst="rect">
            <a:avLst/>
          </a:prstGeom>
        </p:spPr>
      </p:pic>
      <p:pic>
        <p:nvPicPr>
          <p:cNvPr id="6" name="图片 5">
            <a:extLst>
              <a:ext uri="{FF2B5EF4-FFF2-40B4-BE49-F238E27FC236}">
                <a16:creationId xmlns:a16="http://schemas.microsoft.com/office/drawing/2014/main" id="{6B34041E-9B2A-423C-9A41-9375C92B968A}"/>
              </a:ext>
            </a:extLst>
          </p:cNvPr>
          <p:cNvPicPr>
            <a:picLocks noChangeAspect="1"/>
          </p:cNvPicPr>
          <p:nvPr/>
        </p:nvPicPr>
        <p:blipFill>
          <a:blip r:embed="rId4"/>
          <a:stretch>
            <a:fillRect/>
          </a:stretch>
        </p:blipFill>
        <p:spPr>
          <a:xfrm>
            <a:off x="179513" y="3752269"/>
            <a:ext cx="3888432" cy="2962932"/>
          </a:xfrm>
          <a:prstGeom prst="rect">
            <a:avLst/>
          </a:prstGeom>
        </p:spPr>
      </p:pic>
      <p:pic>
        <p:nvPicPr>
          <p:cNvPr id="7" name="图片 6">
            <a:extLst>
              <a:ext uri="{FF2B5EF4-FFF2-40B4-BE49-F238E27FC236}">
                <a16:creationId xmlns:a16="http://schemas.microsoft.com/office/drawing/2014/main" id="{8DCAD911-6E9F-4B8D-885D-E5BE509D4C89}"/>
              </a:ext>
            </a:extLst>
          </p:cNvPr>
          <p:cNvPicPr>
            <a:picLocks noChangeAspect="1"/>
          </p:cNvPicPr>
          <p:nvPr/>
        </p:nvPicPr>
        <p:blipFill>
          <a:blip r:embed="rId5"/>
          <a:stretch>
            <a:fillRect/>
          </a:stretch>
        </p:blipFill>
        <p:spPr>
          <a:xfrm>
            <a:off x="4707843" y="3752269"/>
            <a:ext cx="3968472" cy="2962932"/>
          </a:xfrm>
          <a:prstGeom prst="rect">
            <a:avLst/>
          </a:prstGeom>
        </p:spPr>
      </p:pic>
      <p:cxnSp>
        <p:nvCxnSpPr>
          <p:cNvPr id="8" name="直接连接符 7">
            <a:extLst>
              <a:ext uri="{FF2B5EF4-FFF2-40B4-BE49-F238E27FC236}">
                <a16:creationId xmlns:a16="http://schemas.microsoft.com/office/drawing/2014/main" id="{5D6FC63A-A14C-440B-A2FD-78051857CD5C}"/>
              </a:ext>
            </a:extLst>
          </p:cNvPr>
          <p:cNvCxnSpPr/>
          <p:nvPr/>
        </p:nvCxnSpPr>
        <p:spPr bwMode="auto">
          <a:xfrm>
            <a:off x="143731" y="65560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9" name="标题 1">
            <a:extLst>
              <a:ext uri="{FF2B5EF4-FFF2-40B4-BE49-F238E27FC236}">
                <a16:creationId xmlns:a16="http://schemas.microsoft.com/office/drawing/2014/main" id="{C8D856BA-D492-457B-8391-A8112E063B72}"/>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358EAFE-22C6-4F40-B1ED-E5B76DF64399}"/>
              </a:ext>
            </a:extLst>
          </p:cNvPr>
          <p:cNvSpPr/>
          <p:nvPr/>
        </p:nvSpPr>
        <p:spPr>
          <a:xfrm>
            <a:off x="186685" y="71152"/>
            <a:ext cx="6723315" cy="461665"/>
          </a:xfrm>
          <a:prstGeom prst="rect">
            <a:avLst/>
          </a:prstGeom>
        </p:spPr>
        <p:txBody>
          <a:bodyPr wrap="none">
            <a:spAutoFit/>
          </a:bodyPr>
          <a:lstStyle/>
          <a:p>
            <a:r>
              <a:rPr lang="en-US" altLang="zh-CN" b="1" kern="0" dirty="0">
                <a:solidFill>
                  <a:srgbClr val="002060"/>
                </a:solidFill>
                <a:latin typeface="+mj-lt"/>
                <a:ea typeface="微软雅黑" panose="020B0503020204020204" pitchFamily="34" charset="-122"/>
              </a:rPr>
              <a:t>Universal relation among </a:t>
            </a:r>
            <a:r>
              <a:rPr lang="en-US" altLang="zh-CN" b="1" i="1" kern="0" dirty="0">
                <a:solidFill>
                  <a:srgbClr val="002060"/>
                </a:solidFill>
                <a:latin typeface="+mj-lt"/>
                <a:ea typeface="微软雅黑" panose="020B0503020204020204" pitchFamily="34" charset="-122"/>
              </a:rPr>
              <a:t>I, Z </a:t>
            </a:r>
            <a:r>
              <a:rPr lang="en-US" altLang="zh-CN" b="1" kern="0" dirty="0">
                <a:solidFill>
                  <a:srgbClr val="002060"/>
                </a:solidFill>
                <a:latin typeface="+mj-lt"/>
                <a:ea typeface="微软雅黑" panose="020B0503020204020204" pitchFamily="34" charset="-122"/>
              </a:rPr>
              <a:t>and </a:t>
            </a:r>
            <a:r>
              <a:rPr lang="en-US" altLang="zh-CN" b="1" i="1" kern="0" dirty="0" err="1">
                <a:solidFill>
                  <a:srgbClr val="002060"/>
                </a:solidFill>
                <a:latin typeface="+mj-lt"/>
                <a:ea typeface="微软雅黑" panose="020B0503020204020204" pitchFamily="34" charset="-122"/>
              </a:rPr>
              <a:t>E</a:t>
            </a:r>
            <a:r>
              <a:rPr lang="en-US" altLang="zh-CN" b="1" kern="0" baseline="-25000" dirty="0" err="1">
                <a:solidFill>
                  <a:srgbClr val="002060"/>
                </a:solidFill>
                <a:latin typeface="+mj-lt"/>
                <a:ea typeface="微软雅黑" panose="020B0503020204020204" pitchFamily="34" charset="-122"/>
              </a:rPr>
              <a:t>g</a:t>
            </a:r>
            <a:r>
              <a:rPr lang="en-US" altLang="zh-CN" b="1" kern="0" dirty="0">
                <a:solidFill>
                  <a:srgbClr val="002060"/>
                </a:solidFill>
                <a:latin typeface="+mj-lt"/>
                <a:ea typeface="微软雅黑" panose="020B0503020204020204" pitchFamily="34" charset="-122"/>
              </a:rPr>
              <a:t>— static case</a:t>
            </a:r>
            <a:endParaRPr lang="zh-CN" altLang="en-US" b="1" kern="0" dirty="0">
              <a:solidFill>
                <a:srgbClr val="002060"/>
              </a:solidFill>
              <a:latin typeface="+mj-lt"/>
              <a:ea typeface="微软雅黑" panose="020B0503020204020204" pitchFamily="34" charset="-122"/>
            </a:endParaRPr>
          </a:p>
        </p:txBody>
      </p:sp>
      <p:sp>
        <p:nvSpPr>
          <p:cNvPr id="11" name="矩形 10">
            <a:extLst>
              <a:ext uri="{FF2B5EF4-FFF2-40B4-BE49-F238E27FC236}">
                <a16:creationId xmlns:a16="http://schemas.microsoft.com/office/drawing/2014/main" id="{657BA2C7-9423-4D47-83F7-DF8ED7C91F06}"/>
              </a:ext>
            </a:extLst>
          </p:cNvPr>
          <p:cNvSpPr/>
          <p:nvPr/>
        </p:nvSpPr>
        <p:spPr>
          <a:xfrm>
            <a:off x="4311718" y="653872"/>
            <a:ext cx="4572000" cy="276999"/>
          </a:xfrm>
          <a:prstGeom prst="rect">
            <a:avLst/>
          </a:prstGeom>
          <a:ln>
            <a:solidFill>
              <a:schemeClr val="accent2"/>
            </a:solidFill>
          </a:ln>
        </p:spPr>
        <p:txBody>
          <a:bodyPr>
            <a:spAutoFit/>
          </a:bodyPr>
          <a:lstStyle/>
          <a:p>
            <a:pPr algn="just"/>
            <a:r>
              <a:rPr lang="en-US" altLang="zh-CN" sz="1200" dirty="0"/>
              <a:t>W. J. Sun, D. H. Wen* and J. Wang, Phys. Rev. D 102, 023039 (2020)</a:t>
            </a:r>
          </a:p>
        </p:txBody>
      </p:sp>
    </p:spTree>
    <p:extLst>
      <p:ext uri="{BB962C8B-B14F-4D97-AF65-F5344CB8AC3E}">
        <p14:creationId xmlns:p14="http://schemas.microsoft.com/office/powerpoint/2010/main" val="1387806493"/>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F41D3454-E553-4802-AE57-CED83048F635}"/>
              </a:ext>
            </a:extLst>
          </p:cNvPr>
          <p:cNvSpPr>
            <a:spLocks noGrp="1" noChangeArrowheads="1"/>
          </p:cNvSpPr>
          <p:nvPr>
            <p:ph type="title"/>
          </p:nvPr>
        </p:nvSpPr>
        <p:spPr>
          <a:xfrm>
            <a:off x="378320" y="-99392"/>
            <a:ext cx="7772400" cy="1143000"/>
          </a:xfrm>
        </p:spPr>
        <p:txBody>
          <a:bodyPr/>
          <a:lstStyle/>
          <a:p>
            <a:r>
              <a:rPr lang="en-US" altLang="zh-CN" sz="6000" b="1" dirty="0">
                <a:solidFill>
                  <a:srgbClr val="FF0000"/>
                </a:solidFill>
                <a:latin typeface="微软雅黑" panose="020B0503020204020204" pitchFamily="34" charset="-122"/>
                <a:ea typeface="微软雅黑" panose="020B0503020204020204" pitchFamily="34" charset="-122"/>
              </a:rPr>
              <a:t>CONTENT</a:t>
            </a:r>
            <a:endParaRPr lang="zh-CN" altLang="en-US" sz="6000" b="1" dirty="0">
              <a:solidFill>
                <a:srgbClr val="FF0000"/>
              </a:solidFill>
              <a:latin typeface="微软雅黑" panose="020B0503020204020204" pitchFamily="34" charset="-122"/>
              <a:ea typeface="微软雅黑" panose="020B0503020204020204" pitchFamily="34" charset="-122"/>
            </a:endParaRPr>
          </a:p>
        </p:txBody>
      </p:sp>
      <p:sp>
        <p:nvSpPr>
          <p:cNvPr id="4099" name="内容占位符 2">
            <a:extLst>
              <a:ext uri="{FF2B5EF4-FFF2-40B4-BE49-F238E27FC236}">
                <a16:creationId xmlns:a16="http://schemas.microsoft.com/office/drawing/2014/main" id="{9A2C665E-BE8E-40E6-BE7E-3E644599AD68}"/>
              </a:ext>
            </a:extLst>
          </p:cNvPr>
          <p:cNvSpPr>
            <a:spLocks noGrp="1" noChangeArrowheads="1"/>
          </p:cNvSpPr>
          <p:nvPr>
            <p:ph idx="1"/>
          </p:nvPr>
        </p:nvSpPr>
        <p:spPr>
          <a:xfrm>
            <a:off x="466154" y="1484784"/>
            <a:ext cx="8496436" cy="4809402"/>
          </a:xfrm>
        </p:spPr>
        <p:txBody>
          <a:bodyPr/>
          <a:lstStyle/>
          <a:p>
            <a:pPr algn="just">
              <a:lnSpc>
                <a:spcPct val="130000"/>
              </a:lnSpc>
              <a:spcBef>
                <a:spcPts val="1800"/>
              </a:spcBef>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Brief introduction to neutron star research</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Universal relations (UR) and correlations of NS</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f-mode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gravitational binding energy</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rotational neutron star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and correlation analysis</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Conclusion</a:t>
            </a:r>
          </a:p>
        </p:txBody>
      </p:sp>
      <p:pic>
        <p:nvPicPr>
          <p:cNvPr id="4100" name="Picture 12">
            <a:extLst>
              <a:ext uri="{FF2B5EF4-FFF2-40B4-BE49-F238E27FC236}">
                <a16:creationId xmlns:a16="http://schemas.microsoft.com/office/drawing/2014/main" id="{9B7F6D12-88E1-4A6B-95A5-D65E9D5367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670"/>
          <a:stretch>
            <a:fillRect/>
          </a:stretch>
        </p:blipFill>
        <p:spPr bwMode="auto">
          <a:xfrm>
            <a:off x="7164388" y="131763"/>
            <a:ext cx="18716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a:extLst>
              <a:ext uri="{FF2B5EF4-FFF2-40B4-BE49-F238E27FC236}">
                <a16:creationId xmlns:a16="http://schemas.microsoft.com/office/drawing/2014/main" id="{D9E4B59F-FC38-46A7-997D-2B311CB188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0"/>
            <a:ext cx="763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DEC3FD5B-C712-42CC-9C28-FCCDEF20DB10}"/>
              </a:ext>
            </a:extLst>
          </p:cNvPr>
          <p:cNvCxnSpPr/>
          <p:nvPr/>
        </p:nvCxnSpPr>
        <p:spPr bwMode="auto">
          <a:xfrm>
            <a:off x="179512" y="83671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659255470"/>
      </p:ext>
    </p:ext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FAEC179-EBB4-4F5C-98DB-504594B8B8C9}"/>
              </a:ext>
            </a:extLst>
          </p:cNvPr>
          <p:cNvPicPr>
            <a:picLocks noChangeAspect="1"/>
          </p:cNvPicPr>
          <p:nvPr/>
        </p:nvPicPr>
        <p:blipFill>
          <a:blip r:embed="rId2"/>
          <a:stretch>
            <a:fillRect/>
          </a:stretch>
        </p:blipFill>
        <p:spPr>
          <a:xfrm>
            <a:off x="168276" y="1868930"/>
            <a:ext cx="4422145" cy="3401652"/>
          </a:xfrm>
          <a:prstGeom prst="rect">
            <a:avLst/>
          </a:prstGeom>
        </p:spPr>
      </p:pic>
      <p:pic>
        <p:nvPicPr>
          <p:cNvPr id="6" name="图片 5">
            <a:extLst>
              <a:ext uri="{FF2B5EF4-FFF2-40B4-BE49-F238E27FC236}">
                <a16:creationId xmlns:a16="http://schemas.microsoft.com/office/drawing/2014/main" id="{1D6AE185-15AA-4E80-977A-039180111BD3}"/>
              </a:ext>
            </a:extLst>
          </p:cNvPr>
          <p:cNvPicPr>
            <a:picLocks noChangeAspect="1"/>
          </p:cNvPicPr>
          <p:nvPr/>
        </p:nvPicPr>
        <p:blipFill>
          <a:blip r:embed="rId3"/>
          <a:stretch>
            <a:fillRect/>
          </a:stretch>
        </p:blipFill>
        <p:spPr>
          <a:xfrm>
            <a:off x="4794876" y="1880383"/>
            <a:ext cx="4305673" cy="3378745"/>
          </a:xfrm>
          <a:prstGeom prst="rect">
            <a:avLst/>
          </a:prstGeom>
        </p:spPr>
      </p:pic>
      <p:cxnSp>
        <p:nvCxnSpPr>
          <p:cNvPr id="7" name="直接连接符 6">
            <a:extLst>
              <a:ext uri="{FF2B5EF4-FFF2-40B4-BE49-F238E27FC236}">
                <a16:creationId xmlns:a16="http://schemas.microsoft.com/office/drawing/2014/main" id="{13915FFC-C5D2-4829-BBBD-F38417B631A1}"/>
              </a:ext>
            </a:extLst>
          </p:cNvPr>
          <p:cNvCxnSpPr/>
          <p:nvPr/>
        </p:nvCxnSpPr>
        <p:spPr bwMode="auto">
          <a:xfrm>
            <a:off x="143731" y="65560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8" name="标题 1">
            <a:extLst>
              <a:ext uri="{FF2B5EF4-FFF2-40B4-BE49-F238E27FC236}">
                <a16:creationId xmlns:a16="http://schemas.microsoft.com/office/drawing/2014/main" id="{467220B3-0649-486D-951E-836E2128A383}"/>
              </a:ext>
            </a:extLst>
          </p:cNvPr>
          <p:cNvSpPr txBox="1">
            <a:spLocks noChangeArrowheads="1"/>
          </p:cNvSpPr>
          <p:nvPr/>
        </p:nvSpPr>
        <p:spPr>
          <a:xfrm>
            <a:off x="168276" y="27855"/>
            <a:ext cx="6912768"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912259E-7BC9-4294-9024-143A429185CD}"/>
              </a:ext>
            </a:extLst>
          </p:cNvPr>
          <p:cNvSpPr/>
          <p:nvPr/>
        </p:nvSpPr>
        <p:spPr>
          <a:xfrm>
            <a:off x="130074" y="142799"/>
            <a:ext cx="6958956" cy="430887"/>
          </a:xfrm>
          <a:prstGeom prst="rect">
            <a:avLst/>
          </a:prstGeom>
        </p:spPr>
        <p:txBody>
          <a:bodyPr wrap="none">
            <a:spAutoFit/>
          </a:bodyPr>
          <a:lstStyle/>
          <a:p>
            <a:r>
              <a:rPr lang="en-US" altLang="zh-CN" sz="2200" b="1" kern="0" dirty="0">
                <a:solidFill>
                  <a:srgbClr val="002060"/>
                </a:solidFill>
                <a:latin typeface="微软雅黑" panose="020B0503020204020204" pitchFamily="34" charset="-122"/>
                <a:ea typeface="微软雅黑" panose="020B0503020204020204" pitchFamily="34" charset="-122"/>
              </a:rPr>
              <a:t>Universal relation for the rotating neutron stars</a:t>
            </a:r>
            <a:endParaRPr lang="zh-CN" altLang="en-US" sz="2200" b="1" kern="0" dirty="0">
              <a:solidFill>
                <a:srgbClr val="00206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081336CA-3021-4063-B5FF-901972D166B9}"/>
              </a:ext>
            </a:extLst>
          </p:cNvPr>
          <p:cNvSpPr/>
          <p:nvPr/>
        </p:nvSpPr>
        <p:spPr>
          <a:xfrm>
            <a:off x="2887126" y="629079"/>
            <a:ext cx="4572000" cy="276999"/>
          </a:xfrm>
          <a:prstGeom prst="rect">
            <a:avLst/>
          </a:prstGeom>
        </p:spPr>
        <p:txBody>
          <a:bodyPr>
            <a:spAutoFit/>
          </a:bodyPr>
          <a:lstStyle/>
          <a:p>
            <a:pPr algn="just"/>
            <a:r>
              <a:rPr lang="en-US" altLang="zh-CN" sz="1200" dirty="0"/>
              <a:t>W. J. Sun, D. H. Wen* and J. Wang, Phys. Rev. D 102, 023039 (2020)</a:t>
            </a:r>
          </a:p>
        </p:txBody>
      </p:sp>
      <p:sp>
        <p:nvSpPr>
          <p:cNvPr id="12" name="文本框 11">
            <a:extLst>
              <a:ext uri="{FF2B5EF4-FFF2-40B4-BE49-F238E27FC236}">
                <a16:creationId xmlns:a16="http://schemas.microsoft.com/office/drawing/2014/main" id="{E4112861-2E46-4A28-8D6F-A3EEE86AA219}"/>
              </a:ext>
            </a:extLst>
          </p:cNvPr>
          <p:cNvSpPr txBox="1"/>
          <p:nvPr/>
        </p:nvSpPr>
        <p:spPr>
          <a:xfrm rot="16200000">
            <a:off x="4583033" y="3219325"/>
            <a:ext cx="553998" cy="5472608"/>
          </a:xfrm>
          <a:prstGeom prst="rect">
            <a:avLst/>
          </a:prstGeom>
          <a:noFill/>
          <a:ln w="38100">
            <a:noFill/>
          </a:ln>
        </p:spPr>
        <p:txBody>
          <a:bodyPr vert="eaVert" wrap="square" rtlCol="0">
            <a:spAutoFit/>
          </a:bodyPr>
          <a:lstStyle/>
          <a:p>
            <a:r>
              <a:rPr lang="en-US" altLang="zh-CN" dirty="0">
                <a:solidFill>
                  <a:schemeClr val="accent2"/>
                </a:solidFill>
                <a:latin typeface="微软雅黑" panose="020B0503020204020204" pitchFamily="34" charset="-122"/>
                <a:ea typeface="微软雅黑" panose="020B0503020204020204" pitchFamily="34" charset="-122"/>
              </a:rPr>
              <a:t>Rotating at Keplerian frequency</a:t>
            </a:r>
            <a:endParaRPr lang="zh-CN" altLang="en-US"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584772"/>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F41D3454-E553-4802-AE57-CED83048F635}"/>
              </a:ext>
            </a:extLst>
          </p:cNvPr>
          <p:cNvSpPr>
            <a:spLocks noGrp="1" noChangeArrowheads="1"/>
          </p:cNvSpPr>
          <p:nvPr>
            <p:ph type="title"/>
          </p:nvPr>
        </p:nvSpPr>
        <p:spPr>
          <a:xfrm>
            <a:off x="378320" y="-99392"/>
            <a:ext cx="7772400" cy="1143000"/>
          </a:xfrm>
        </p:spPr>
        <p:txBody>
          <a:bodyPr/>
          <a:lstStyle/>
          <a:p>
            <a:r>
              <a:rPr lang="en-US" altLang="zh-CN" sz="6000" b="1" dirty="0">
                <a:solidFill>
                  <a:srgbClr val="FF0000"/>
                </a:solidFill>
                <a:latin typeface="微软雅黑" panose="020B0503020204020204" pitchFamily="34" charset="-122"/>
                <a:ea typeface="微软雅黑" panose="020B0503020204020204" pitchFamily="34" charset="-122"/>
              </a:rPr>
              <a:t>CONTENT</a:t>
            </a:r>
            <a:endParaRPr lang="zh-CN" altLang="en-US" sz="6000" b="1" dirty="0">
              <a:solidFill>
                <a:srgbClr val="FF0000"/>
              </a:solidFill>
              <a:latin typeface="微软雅黑" panose="020B0503020204020204" pitchFamily="34" charset="-122"/>
              <a:ea typeface="微软雅黑" panose="020B0503020204020204" pitchFamily="34" charset="-122"/>
            </a:endParaRPr>
          </a:p>
        </p:txBody>
      </p:sp>
      <p:sp>
        <p:nvSpPr>
          <p:cNvPr id="4099" name="内容占位符 2">
            <a:extLst>
              <a:ext uri="{FF2B5EF4-FFF2-40B4-BE49-F238E27FC236}">
                <a16:creationId xmlns:a16="http://schemas.microsoft.com/office/drawing/2014/main" id="{9A2C665E-BE8E-40E6-BE7E-3E644599AD68}"/>
              </a:ext>
            </a:extLst>
          </p:cNvPr>
          <p:cNvSpPr>
            <a:spLocks noGrp="1" noChangeArrowheads="1"/>
          </p:cNvSpPr>
          <p:nvPr>
            <p:ph idx="1"/>
          </p:nvPr>
        </p:nvSpPr>
        <p:spPr>
          <a:xfrm>
            <a:off x="466154" y="1484784"/>
            <a:ext cx="8496436" cy="4809402"/>
          </a:xfrm>
        </p:spPr>
        <p:txBody>
          <a:bodyPr/>
          <a:lstStyle/>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Brief introduction to neutron star research</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Universal relations (UR) and correlations of NS</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f-mode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gravitational binding energy</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rotational neutron star </a:t>
            </a:r>
          </a:p>
          <a:p>
            <a:pPr algn="just">
              <a:lnSpc>
                <a:spcPct val="130000"/>
              </a:lnSpc>
              <a:spcBef>
                <a:spcPts val="1800"/>
              </a:spcBef>
            </a:pPr>
            <a:r>
              <a:rPr lang="en-US" altLang="zh-CN" sz="2400" b="1" dirty="0">
                <a:solidFill>
                  <a:srgbClr val="FF0000"/>
                </a:solidFill>
                <a:latin typeface="微软雅黑" panose="020B0503020204020204" pitchFamily="34" charset="-122"/>
                <a:ea typeface="微软雅黑" panose="020B0503020204020204" pitchFamily="34" charset="-122"/>
              </a:rPr>
              <a:t>UR and correlation analysis</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Conclusion</a:t>
            </a:r>
          </a:p>
        </p:txBody>
      </p:sp>
      <p:pic>
        <p:nvPicPr>
          <p:cNvPr id="4100" name="Picture 12">
            <a:extLst>
              <a:ext uri="{FF2B5EF4-FFF2-40B4-BE49-F238E27FC236}">
                <a16:creationId xmlns:a16="http://schemas.microsoft.com/office/drawing/2014/main" id="{9B7F6D12-88E1-4A6B-95A5-D65E9D5367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670"/>
          <a:stretch>
            <a:fillRect/>
          </a:stretch>
        </p:blipFill>
        <p:spPr bwMode="auto">
          <a:xfrm>
            <a:off x="7164388" y="131763"/>
            <a:ext cx="18716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a:extLst>
              <a:ext uri="{FF2B5EF4-FFF2-40B4-BE49-F238E27FC236}">
                <a16:creationId xmlns:a16="http://schemas.microsoft.com/office/drawing/2014/main" id="{D9E4B59F-FC38-46A7-997D-2B311CB188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0"/>
            <a:ext cx="763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DEC3FD5B-C712-42CC-9C28-FCCDEF20DB10}"/>
              </a:ext>
            </a:extLst>
          </p:cNvPr>
          <p:cNvCxnSpPr/>
          <p:nvPr/>
        </p:nvCxnSpPr>
        <p:spPr bwMode="auto">
          <a:xfrm>
            <a:off x="179512" y="83671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2443244170"/>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ocumentclass{article}&#10;\usepackage{amsmath}&#10;\usepackage{color}&#10;\usepackage{ulem}&#10;\usepackage{cancel}&#10;\pagestyle{empty}&#10;\begin{document}&#10;&#10;\begin{align*}&#10;r(X,Y)=\frac{\text{Cov}(X,Y)}{\sqrt{D(X)}\sqrt{D(Y)}}&#10;\end{align*}&#10;\end{document}" title="IguanaTex Bitmap Display">
            <a:extLst>
              <a:ext uri="{FF2B5EF4-FFF2-40B4-BE49-F238E27FC236}">
                <a16:creationId xmlns:a16="http://schemas.microsoft.com/office/drawing/2014/main" id="{04F54BEE-0449-4424-8774-0EB3BF68CF20}"/>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162126" y="4306660"/>
            <a:ext cx="3571647" cy="777240"/>
          </a:xfrm>
          <a:prstGeom prst="rect">
            <a:avLst/>
          </a:prstGeom>
        </p:spPr>
      </p:pic>
      <p:cxnSp>
        <p:nvCxnSpPr>
          <p:cNvPr id="6" name="直接连接符 5">
            <a:extLst>
              <a:ext uri="{FF2B5EF4-FFF2-40B4-BE49-F238E27FC236}">
                <a16:creationId xmlns:a16="http://schemas.microsoft.com/office/drawing/2014/main" id="{C7371D01-36D2-4555-9EE1-7ECF0A174448}"/>
              </a:ext>
            </a:extLst>
          </p:cNvPr>
          <p:cNvCxnSpPr/>
          <p:nvPr/>
        </p:nvCxnSpPr>
        <p:spPr bwMode="auto">
          <a:xfrm>
            <a:off x="143731" y="65560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7" name="矩形 6">
            <a:extLst>
              <a:ext uri="{FF2B5EF4-FFF2-40B4-BE49-F238E27FC236}">
                <a16:creationId xmlns:a16="http://schemas.microsoft.com/office/drawing/2014/main" id="{55739312-5E35-4287-8DE6-1B7F31C1944D}"/>
              </a:ext>
            </a:extLst>
          </p:cNvPr>
          <p:cNvSpPr/>
          <p:nvPr/>
        </p:nvSpPr>
        <p:spPr>
          <a:xfrm>
            <a:off x="129475" y="129945"/>
            <a:ext cx="6915996" cy="525657"/>
          </a:xfrm>
          <a:prstGeom prst="rect">
            <a:avLst/>
          </a:prstGeom>
        </p:spPr>
        <p:txBody>
          <a:bodyPr wrap="none">
            <a:spAutoFit/>
          </a:bodyPr>
          <a:lstStyle/>
          <a:p>
            <a:pPr algn="just">
              <a:lnSpc>
                <a:spcPct val="130000"/>
              </a:lnSpc>
              <a:spcBef>
                <a:spcPts val="1800"/>
              </a:spcBef>
            </a:pPr>
            <a:r>
              <a:rPr lang="en-US" altLang="zh-CN" b="1" dirty="0">
                <a:solidFill>
                  <a:srgbClr val="FF0000"/>
                </a:solidFill>
                <a:latin typeface="微软雅黑" panose="020B0503020204020204" pitchFamily="34" charset="-122"/>
                <a:ea typeface="微软雅黑" panose="020B0503020204020204" pitchFamily="34" charset="-122"/>
              </a:rPr>
              <a:t>Universal relations  and correlation analysis</a:t>
            </a:r>
          </a:p>
        </p:txBody>
      </p:sp>
      <p:sp>
        <p:nvSpPr>
          <p:cNvPr id="8" name="矩形 7">
            <a:extLst>
              <a:ext uri="{FF2B5EF4-FFF2-40B4-BE49-F238E27FC236}">
                <a16:creationId xmlns:a16="http://schemas.microsoft.com/office/drawing/2014/main" id="{76736349-4FFF-4610-B720-AD9493146246}"/>
              </a:ext>
            </a:extLst>
          </p:cNvPr>
          <p:cNvSpPr/>
          <p:nvPr/>
        </p:nvSpPr>
        <p:spPr>
          <a:xfrm>
            <a:off x="2525000" y="710215"/>
            <a:ext cx="6478488" cy="344261"/>
          </a:xfrm>
          <a:prstGeom prst="rect">
            <a:avLst/>
          </a:prstGeom>
          <a:ln>
            <a:solidFill>
              <a:schemeClr val="accent2"/>
            </a:solidFill>
          </a:ln>
        </p:spPr>
        <p:txBody>
          <a:bodyPr wrap="square">
            <a:spAutoFit/>
          </a:bodyPr>
          <a:lstStyle/>
          <a:p>
            <a:pPr algn="just">
              <a:lnSpc>
                <a:spcPct val="130000"/>
              </a:lnSpc>
            </a:pPr>
            <a:r>
              <a:rPr lang="en-US" altLang="zh-CN" sz="1400" dirty="0"/>
              <a:t>Shen Yang, Dehua Wen∗, </a:t>
            </a:r>
            <a:r>
              <a:rPr lang="en-US" altLang="zh-CN" sz="1400" dirty="0" err="1"/>
              <a:t>Jue</a:t>
            </a:r>
            <a:r>
              <a:rPr lang="en-US" altLang="zh-CN" sz="1400" dirty="0"/>
              <a:t> Wang and Jing Zhang, Phys. Rev. D 105, 063023  (2022)</a:t>
            </a:r>
          </a:p>
        </p:txBody>
      </p:sp>
      <p:sp>
        <p:nvSpPr>
          <p:cNvPr id="9" name="矩形 8">
            <a:extLst>
              <a:ext uri="{FF2B5EF4-FFF2-40B4-BE49-F238E27FC236}">
                <a16:creationId xmlns:a16="http://schemas.microsoft.com/office/drawing/2014/main" id="{C5523A7A-3A94-4732-9475-10F8759844BF}"/>
              </a:ext>
            </a:extLst>
          </p:cNvPr>
          <p:cNvSpPr/>
          <p:nvPr/>
        </p:nvSpPr>
        <p:spPr>
          <a:xfrm>
            <a:off x="92537" y="1201900"/>
            <a:ext cx="8752379" cy="113396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dirty="0">
                <a:solidFill>
                  <a:schemeClr val="accent6">
                    <a:lumMod val="50000"/>
                  </a:schemeClr>
                </a:solidFill>
              </a:rPr>
              <a:t>The linear correlation, which reflects the strength between two quantities, can be expressed as</a:t>
            </a:r>
            <a:endParaRPr lang="zh-CN" altLang="en-US" dirty="0">
              <a:solidFill>
                <a:schemeClr val="accent6">
                  <a:lumMod val="50000"/>
                </a:schemeClr>
              </a:solidFill>
            </a:endParaRPr>
          </a:p>
        </p:txBody>
      </p:sp>
      <p:sp>
        <p:nvSpPr>
          <p:cNvPr id="10" name="矩形 9">
            <a:extLst>
              <a:ext uri="{FF2B5EF4-FFF2-40B4-BE49-F238E27FC236}">
                <a16:creationId xmlns:a16="http://schemas.microsoft.com/office/drawing/2014/main" id="{BC7AF6A8-8E5D-4800-94D9-8A24A84AB09A}"/>
              </a:ext>
            </a:extLst>
          </p:cNvPr>
          <p:cNvSpPr/>
          <p:nvPr/>
        </p:nvSpPr>
        <p:spPr>
          <a:xfrm>
            <a:off x="615899" y="5083900"/>
            <a:ext cx="7705653" cy="960328"/>
          </a:xfrm>
          <a:prstGeom prst="rect">
            <a:avLst/>
          </a:prstGeom>
          <a:ln>
            <a:noFill/>
          </a:ln>
        </p:spPr>
        <p:txBody>
          <a:bodyPr wrap="square">
            <a:spAutoFit/>
          </a:bodyPr>
          <a:lstStyle/>
          <a:p>
            <a:pPr>
              <a:lnSpc>
                <a:spcPct val="150000"/>
              </a:lnSpc>
            </a:pPr>
            <a:r>
              <a:rPr lang="en-US" altLang="zh-CN" sz="2000" dirty="0"/>
              <a:t>The closer the absolute value of the correlation coefficient |r| is to 1, the greater the correlation strength between the two quantities will be.</a:t>
            </a:r>
          </a:p>
        </p:txBody>
      </p:sp>
      <p:sp>
        <p:nvSpPr>
          <p:cNvPr id="2" name="矩形 1">
            <a:extLst>
              <a:ext uri="{FF2B5EF4-FFF2-40B4-BE49-F238E27FC236}">
                <a16:creationId xmlns:a16="http://schemas.microsoft.com/office/drawing/2014/main" id="{C94D523A-C3AB-4736-9C8B-D3B04E1C9C29}"/>
              </a:ext>
            </a:extLst>
          </p:cNvPr>
          <p:cNvSpPr/>
          <p:nvPr/>
        </p:nvSpPr>
        <p:spPr>
          <a:xfrm>
            <a:off x="6405443" y="4510614"/>
            <a:ext cx="1838965" cy="369332"/>
          </a:xfrm>
          <a:prstGeom prst="rect">
            <a:avLst/>
          </a:prstGeom>
          <a:ln>
            <a:solidFill>
              <a:schemeClr val="accent2">
                <a:lumMod val="75000"/>
              </a:schemeClr>
            </a:solidFill>
          </a:ln>
        </p:spPr>
        <p:txBody>
          <a:bodyPr wrap="none">
            <a:spAutoFit/>
          </a:bodyPr>
          <a:lstStyle/>
          <a:p>
            <a:r>
              <a:rPr lang="en-US" altLang="zh-CN" sz="1800" dirty="0"/>
              <a:t>Pearson</a:t>
            </a:r>
            <a:r>
              <a:rPr lang="zh-CN" altLang="zh-CN" sz="1800" dirty="0">
                <a:cs typeface="Times New Roman" panose="02020603050405020304" pitchFamily="18" charset="0"/>
              </a:rPr>
              <a:t>相关系数</a:t>
            </a:r>
            <a:endParaRPr lang="zh-CN" altLang="en-US" sz="1800" dirty="0"/>
          </a:p>
        </p:txBody>
      </p:sp>
      <p:sp>
        <p:nvSpPr>
          <p:cNvPr id="3" name="矩形 2">
            <a:extLst>
              <a:ext uri="{FF2B5EF4-FFF2-40B4-BE49-F238E27FC236}">
                <a16:creationId xmlns:a16="http://schemas.microsoft.com/office/drawing/2014/main" id="{1FEC860C-E019-48E4-9E3C-12E6B79FB195}"/>
              </a:ext>
            </a:extLst>
          </p:cNvPr>
          <p:cNvSpPr/>
          <p:nvPr/>
        </p:nvSpPr>
        <p:spPr>
          <a:xfrm>
            <a:off x="1172508" y="6420278"/>
            <a:ext cx="7672408" cy="307777"/>
          </a:xfrm>
          <a:prstGeom prst="rect">
            <a:avLst/>
          </a:prstGeom>
          <a:ln>
            <a:solidFill>
              <a:schemeClr val="accent2">
                <a:lumMod val="75000"/>
              </a:schemeClr>
            </a:solidFill>
          </a:ln>
        </p:spPr>
        <p:txBody>
          <a:bodyPr wrap="square">
            <a:spAutoFit/>
          </a:bodyPr>
          <a:lstStyle/>
          <a:p>
            <a:r>
              <a:rPr lang="en-US" altLang="zh-CN" sz="1400" dirty="0"/>
              <a:t>M. Ferreira, M. Fortin, T. Malik, B. K. Agrawal, and C. Providencia, Phys. Rev. D 101, 043021 (2020).</a:t>
            </a:r>
            <a:endParaRPr lang="zh-CN" altLang="en-US" sz="1400" dirty="0"/>
          </a:p>
        </p:txBody>
      </p:sp>
      <p:pic>
        <p:nvPicPr>
          <p:cNvPr id="14" name="图片 13">
            <a:extLst>
              <a:ext uri="{FF2B5EF4-FFF2-40B4-BE49-F238E27FC236}">
                <a16:creationId xmlns:a16="http://schemas.microsoft.com/office/drawing/2014/main" id="{43C1DA95-5D27-42ED-80D8-97948B265BD0}"/>
              </a:ext>
            </a:extLst>
          </p:cNvPr>
          <p:cNvPicPr>
            <a:picLocks noChangeAspect="1"/>
          </p:cNvPicPr>
          <p:nvPr/>
        </p:nvPicPr>
        <p:blipFill>
          <a:blip r:embed="rId4"/>
          <a:stretch>
            <a:fillRect/>
          </a:stretch>
        </p:blipFill>
        <p:spPr>
          <a:xfrm>
            <a:off x="683568" y="2400678"/>
            <a:ext cx="7092280" cy="1637215"/>
          </a:xfrm>
          <a:prstGeom prst="rect">
            <a:avLst/>
          </a:prstGeom>
        </p:spPr>
      </p:pic>
      <p:sp>
        <p:nvSpPr>
          <p:cNvPr id="15" name="标题 1">
            <a:extLst>
              <a:ext uri="{FF2B5EF4-FFF2-40B4-BE49-F238E27FC236}">
                <a16:creationId xmlns:a16="http://schemas.microsoft.com/office/drawing/2014/main" id="{DEE8CD71-4E61-4B22-9BBF-11F957E5536F}"/>
              </a:ext>
            </a:extLst>
          </p:cNvPr>
          <p:cNvSpPr txBox="1">
            <a:spLocks/>
          </p:cNvSpPr>
          <p:nvPr/>
        </p:nvSpPr>
        <p:spPr>
          <a:xfrm>
            <a:off x="143731" y="4306660"/>
            <a:ext cx="1728192" cy="5975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简记为</a:t>
            </a:r>
            <a:endParaRPr lang="en-US" altLang="zh-CN" sz="24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19446377"/>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8E7105-1173-4885-BA53-FD4E84B3F860}"/>
              </a:ext>
            </a:extLst>
          </p:cNvPr>
          <p:cNvSpPr/>
          <p:nvPr/>
        </p:nvSpPr>
        <p:spPr>
          <a:xfrm>
            <a:off x="369364" y="5489298"/>
            <a:ext cx="8603110" cy="707886"/>
          </a:xfrm>
          <a:prstGeom prst="rect">
            <a:avLst/>
          </a:prstGeom>
        </p:spPr>
        <p:txBody>
          <a:bodyPr wrap="square">
            <a:spAutoFit/>
          </a:bodyPr>
          <a:lstStyle/>
          <a:p>
            <a:pPr algn="just"/>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采用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组代表性</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EOS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。除</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Soft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EOS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外，其它</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EOS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关系均符合</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GW170817, NICER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以及</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PSR J0740+6620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（最大质量）的观测约束。</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标题 1">
            <a:extLst>
              <a:ext uri="{FF2B5EF4-FFF2-40B4-BE49-F238E27FC236}">
                <a16:creationId xmlns:a16="http://schemas.microsoft.com/office/drawing/2014/main" id="{636E4F60-0CBA-4A40-A9AB-F26C51327930}"/>
              </a:ext>
            </a:extLst>
          </p:cNvPr>
          <p:cNvSpPr txBox="1">
            <a:spLocks/>
          </p:cNvSpPr>
          <p:nvPr/>
        </p:nvSpPr>
        <p:spPr>
          <a:xfrm>
            <a:off x="685800" y="147006"/>
            <a:ext cx="7772400" cy="5975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物态方程及对应的质量半径关系</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6" y="1647353"/>
            <a:ext cx="9056267" cy="3439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a:extLst>
              <a:ext uri="{FF2B5EF4-FFF2-40B4-BE49-F238E27FC236}">
                <a16:creationId xmlns:a16="http://schemas.microsoft.com/office/drawing/2014/main" id="{C9A79D5D-6F85-428B-9806-1D355D06CD4F}"/>
              </a:ext>
            </a:extLst>
          </p:cNvPr>
          <p:cNvCxnSpPr/>
          <p:nvPr/>
        </p:nvCxnSpPr>
        <p:spPr bwMode="auto">
          <a:xfrm>
            <a:off x="143731" y="654591"/>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6" name="矩形 5">
            <a:extLst>
              <a:ext uri="{FF2B5EF4-FFF2-40B4-BE49-F238E27FC236}">
                <a16:creationId xmlns:a16="http://schemas.microsoft.com/office/drawing/2014/main" id="{83844ACC-B9AE-4510-A043-C6494AD565A1}"/>
              </a:ext>
            </a:extLst>
          </p:cNvPr>
          <p:cNvSpPr/>
          <p:nvPr/>
        </p:nvSpPr>
        <p:spPr>
          <a:xfrm>
            <a:off x="2525000" y="709204"/>
            <a:ext cx="6478488" cy="344261"/>
          </a:xfrm>
          <a:prstGeom prst="rect">
            <a:avLst/>
          </a:prstGeom>
          <a:ln>
            <a:solidFill>
              <a:schemeClr val="accent2"/>
            </a:solidFill>
          </a:ln>
        </p:spPr>
        <p:txBody>
          <a:bodyPr wrap="square">
            <a:spAutoFit/>
          </a:bodyPr>
          <a:lstStyle/>
          <a:p>
            <a:pPr algn="just">
              <a:lnSpc>
                <a:spcPct val="130000"/>
              </a:lnSpc>
            </a:pPr>
            <a:r>
              <a:rPr lang="en-US" altLang="zh-CN" sz="1400" dirty="0"/>
              <a:t>Shen Yang, Dehua Wen∗, </a:t>
            </a:r>
            <a:r>
              <a:rPr lang="en-US" altLang="zh-CN" sz="1400" dirty="0" err="1"/>
              <a:t>Jue</a:t>
            </a:r>
            <a:r>
              <a:rPr lang="en-US" altLang="zh-CN" sz="1400" dirty="0"/>
              <a:t> Wang and Jing Zhang, Phys. Rev. D 105, 063023  (2022)</a:t>
            </a:r>
          </a:p>
        </p:txBody>
      </p:sp>
    </p:spTree>
    <p:extLst>
      <p:ext uri="{BB962C8B-B14F-4D97-AF65-F5344CB8AC3E}">
        <p14:creationId xmlns:p14="http://schemas.microsoft.com/office/powerpoint/2010/main" val="2620483036"/>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310" y="927162"/>
            <a:ext cx="6352190" cy="4728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a:extLst>
              <a:ext uri="{FF2B5EF4-FFF2-40B4-BE49-F238E27FC236}">
                <a16:creationId xmlns:a16="http://schemas.microsoft.com/office/drawing/2014/main" id="{404C8BC4-CF5D-448C-BAF9-E6EBC364FA46}"/>
              </a:ext>
            </a:extLst>
          </p:cNvPr>
          <p:cNvCxnSpPr/>
          <p:nvPr/>
        </p:nvCxnSpPr>
        <p:spPr bwMode="auto">
          <a:xfrm>
            <a:off x="121760" y="473676"/>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6" name="矩形 5">
            <a:extLst>
              <a:ext uri="{FF2B5EF4-FFF2-40B4-BE49-F238E27FC236}">
                <a16:creationId xmlns:a16="http://schemas.microsoft.com/office/drawing/2014/main" id="{A2159BBF-5321-4CA0-AC45-235664009A29}"/>
              </a:ext>
            </a:extLst>
          </p:cNvPr>
          <p:cNvSpPr/>
          <p:nvPr/>
        </p:nvSpPr>
        <p:spPr>
          <a:xfrm>
            <a:off x="685800" y="-38251"/>
            <a:ext cx="6915996" cy="525657"/>
          </a:xfrm>
          <a:prstGeom prst="rect">
            <a:avLst/>
          </a:prstGeom>
        </p:spPr>
        <p:txBody>
          <a:bodyPr wrap="none">
            <a:spAutoFit/>
          </a:bodyPr>
          <a:lstStyle/>
          <a:p>
            <a:pPr algn="just">
              <a:lnSpc>
                <a:spcPct val="130000"/>
              </a:lnSpc>
              <a:spcBef>
                <a:spcPts val="1800"/>
              </a:spcBef>
            </a:pPr>
            <a:r>
              <a:rPr lang="en-US" altLang="zh-CN" b="1" dirty="0">
                <a:solidFill>
                  <a:srgbClr val="FF0000"/>
                </a:solidFill>
                <a:latin typeface="微软雅黑" panose="020B0503020204020204" pitchFamily="34" charset="-122"/>
                <a:ea typeface="微软雅黑" panose="020B0503020204020204" pitchFamily="34" charset="-122"/>
              </a:rPr>
              <a:t>Universal relations  and correlation analysis</a:t>
            </a:r>
          </a:p>
        </p:txBody>
      </p:sp>
      <p:sp>
        <p:nvSpPr>
          <p:cNvPr id="7" name="矩形 6">
            <a:extLst>
              <a:ext uri="{FF2B5EF4-FFF2-40B4-BE49-F238E27FC236}">
                <a16:creationId xmlns:a16="http://schemas.microsoft.com/office/drawing/2014/main" id="{FC2603BB-E59D-4783-A346-0DF2A2C571EE}"/>
              </a:ext>
            </a:extLst>
          </p:cNvPr>
          <p:cNvSpPr/>
          <p:nvPr/>
        </p:nvSpPr>
        <p:spPr>
          <a:xfrm>
            <a:off x="2503029" y="528289"/>
            <a:ext cx="6478488" cy="344261"/>
          </a:xfrm>
          <a:prstGeom prst="rect">
            <a:avLst/>
          </a:prstGeom>
          <a:ln>
            <a:solidFill>
              <a:schemeClr val="accent2"/>
            </a:solidFill>
          </a:ln>
        </p:spPr>
        <p:txBody>
          <a:bodyPr wrap="square">
            <a:spAutoFit/>
          </a:bodyPr>
          <a:lstStyle/>
          <a:p>
            <a:pPr algn="just">
              <a:lnSpc>
                <a:spcPct val="130000"/>
              </a:lnSpc>
            </a:pPr>
            <a:r>
              <a:rPr lang="en-US" altLang="zh-CN" sz="1400" dirty="0"/>
              <a:t>Shen Yang, Dehua Wen∗, </a:t>
            </a:r>
            <a:r>
              <a:rPr lang="en-US" altLang="zh-CN" sz="1400" dirty="0" err="1"/>
              <a:t>Jue</a:t>
            </a:r>
            <a:r>
              <a:rPr lang="en-US" altLang="zh-CN" sz="1400" dirty="0"/>
              <a:t> Wang and Jing Zhang, Phys. Rev. D 105, 063023  (2022)</a:t>
            </a:r>
          </a:p>
        </p:txBody>
      </p:sp>
      <p:sp>
        <p:nvSpPr>
          <p:cNvPr id="2" name="矩形 1">
            <a:extLst>
              <a:ext uri="{FF2B5EF4-FFF2-40B4-BE49-F238E27FC236}">
                <a16:creationId xmlns:a16="http://schemas.microsoft.com/office/drawing/2014/main" id="{7938A086-5449-4B40-AC18-B5345B46ED5A}"/>
              </a:ext>
            </a:extLst>
          </p:cNvPr>
          <p:cNvSpPr/>
          <p:nvPr/>
        </p:nvSpPr>
        <p:spPr>
          <a:xfrm>
            <a:off x="123322" y="5691735"/>
            <a:ext cx="8745126" cy="1015663"/>
          </a:xfrm>
          <a:prstGeom prst="rect">
            <a:avLst/>
          </a:prstGeom>
        </p:spPr>
        <p:txBody>
          <a:bodyPr wrap="square">
            <a:spAutoFit/>
          </a:bodyPr>
          <a:lstStyle/>
          <a:p>
            <a:pPr algn="just"/>
            <a:r>
              <a:rPr lang="en-US" altLang="zh-CN" sz="2000" dirty="0">
                <a:solidFill>
                  <a:srgbClr val="231F20"/>
                </a:solidFill>
                <a:latin typeface="+mj-lt"/>
              </a:rPr>
              <a:t>Linear correlation properties of the neutron star properties. It is shown that the quantities possessing desired linear correlation properties are the compactness </a:t>
            </a:r>
            <a:r>
              <a:rPr lang="en-US" altLang="zh-CN" sz="2000" i="1" dirty="0">
                <a:solidFill>
                  <a:srgbClr val="231F20"/>
                </a:solidFill>
                <a:latin typeface="+mj-lt"/>
              </a:rPr>
              <a:t>β</a:t>
            </a:r>
            <a:r>
              <a:rPr lang="en-US" altLang="zh-CN" sz="2000" dirty="0">
                <a:solidFill>
                  <a:srgbClr val="231F20"/>
                </a:solidFill>
                <a:latin typeface="+mj-lt"/>
              </a:rPr>
              <a:t>, moment of inertia </a:t>
            </a:r>
            <a:r>
              <a:rPr lang="en-US" altLang="zh-CN" sz="2000" i="1" dirty="0">
                <a:solidFill>
                  <a:srgbClr val="231F20"/>
                </a:solidFill>
                <a:latin typeface="+mj-lt"/>
              </a:rPr>
              <a:t>I</a:t>
            </a:r>
            <a:r>
              <a:rPr lang="en-US" altLang="zh-CN" sz="2000" dirty="0">
                <a:solidFill>
                  <a:srgbClr val="231F20"/>
                </a:solidFill>
                <a:latin typeface="+mj-lt"/>
              </a:rPr>
              <a:t>, gravitational redshift </a:t>
            </a:r>
            <a:r>
              <a:rPr lang="en-US" altLang="zh-CN" sz="2000" i="1" dirty="0">
                <a:solidFill>
                  <a:srgbClr val="231F20"/>
                </a:solidFill>
                <a:latin typeface="+mj-lt"/>
              </a:rPr>
              <a:t>z</a:t>
            </a:r>
            <a:r>
              <a:rPr lang="en-US" altLang="zh-CN" sz="2000" dirty="0">
                <a:solidFill>
                  <a:srgbClr val="231F20"/>
                </a:solidFill>
                <a:latin typeface="+mj-lt"/>
              </a:rPr>
              <a:t> and gravitational binding energy </a:t>
            </a:r>
            <a:r>
              <a:rPr lang="en-US" altLang="zh-CN" sz="2000" i="1" dirty="0" err="1">
                <a:solidFill>
                  <a:srgbClr val="231F20"/>
                </a:solidFill>
                <a:latin typeface="+mj-lt"/>
              </a:rPr>
              <a:t>E</a:t>
            </a:r>
            <a:r>
              <a:rPr lang="en-US" altLang="zh-CN" sz="2000" dirty="0" err="1">
                <a:solidFill>
                  <a:srgbClr val="231F20"/>
                </a:solidFill>
                <a:latin typeface="+mj-lt"/>
              </a:rPr>
              <a:t>g.</a:t>
            </a:r>
            <a:endParaRPr lang="zh-CN" altLang="en-US" sz="2000" dirty="0">
              <a:latin typeface="+mj-lt"/>
            </a:endParaRPr>
          </a:p>
        </p:txBody>
      </p:sp>
    </p:spTree>
    <p:extLst>
      <p:ext uri="{BB962C8B-B14F-4D97-AF65-F5344CB8AC3E}">
        <p14:creationId xmlns:p14="http://schemas.microsoft.com/office/powerpoint/2010/main" val="1638038789"/>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916832"/>
            <a:ext cx="4032257" cy="322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242" y="1901173"/>
            <a:ext cx="3807605" cy="322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连接符 5">
            <a:extLst>
              <a:ext uri="{FF2B5EF4-FFF2-40B4-BE49-F238E27FC236}">
                <a16:creationId xmlns:a16="http://schemas.microsoft.com/office/drawing/2014/main" id="{453959E4-0990-4153-9818-48C9B0124CDF}"/>
              </a:ext>
            </a:extLst>
          </p:cNvPr>
          <p:cNvCxnSpPr/>
          <p:nvPr/>
        </p:nvCxnSpPr>
        <p:spPr bwMode="auto">
          <a:xfrm>
            <a:off x="121760" y="473676"/>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7" name="矩形 6">
            <a:extLst>
              <a:ext uri="{FF2B5EF4-FFF2-40B4-BE49-F238E27FC236}">
                <a16:creationId xmlns:a16="http://schemas.microsoft.com/office/drawing/2014/main" id="{5F42247A-D9D6-44DD-BBCF-A78BA77238C7}"/>
              </a:ext>
            </a:extLst>
          </p:cNvPr>
          <p:cNvSpPr/>
          <p:nvPr/>
        </p:nvSpPr>
        <p:spPr>
          <a:xfrm>
            <a:off x="685800" y="-38251"/>
            <a:ext cx="6915996" cy="525657"/>
          </a:xfrm>
          <a:prstGeom prst="rect">
            <a:avLst/>
          </a:prstGeom>
        </p:spPr>
        <p:txBody>
          <a:bodyPr wrap="none">
            <a:spAutoFit/>
          </a:bodyPr>
          <a:lstStyle/>
          <a:p>
            <a:pPr algn="just">
              <a:lnSpc>
                <a:spcPct val="130000"/>
              </a:lnSpc>
              <a:spcBef>
                <a:spcPts val="1800"/>
              </a:spcBef>
            </a:pPr>
            <a:r>
              <a:rPr lang="en-US" altLang="zh-CN" b="1" dirty="0">
                <a:solidFill>
                  <a:srgbClr val="FF0000"/>
                </a:solidFill>
                <a:latin typeface="微软雅黑" panose="020B0503020204020204" pitchFamily="34" charset="-122"/>
                <a:ea typeface="微软雅黑" panose="020B0503020204020204" pitchFamily="34" charset="-122"/>
              </a:rPr>
              <a:t>Universal relations  and correlation analysis</a:t>
            </a:r>
          </a:p>
        </p:txBody>
      </p:sp>
      <p:sp>
        <p:nvSpPr>
          <p:cNvPr id="8" name="矩形 7">
            <a:extLst>
              <a:ext uri="{FF2B5EF4-FFF2-40B4-BE49-F238E27FC236}">
                <a16:creationId xmlns:a16="http://schemas.microsoft.com/office/drawing/2014/main" id="{6F3C612E-7B08-44FD-8A4A-B11BA3BFC7F1}"/>
              </a:ext>
            </a:extLst>
          </p:cNvPr>
          <p:cNvSpPr/>
          <p:nvPr/>
        </p:nvSpPr>
        <p:spPr>
          <a:xfrm>
            <a:off x="2503029" y="528289"/>
            <a:ext cx="6478488" cy="344261"/>
          </a:xfrm>
          <a:prstGeom prst="rect">
            <a:avLst/>
          </a:prstGeom>
          <a:ln>
            <a:solidFill>
              <a:schemeClr val="accent2"/>
            </a:solidFill>
          </a:ln>
        </p:spPr>
        <p:txBody>
          <a:bodyPr wrap="square">
            <a:spAutoFit/>
          </a:bodyPr>
          <a:lstStyle/>
          <a:p>
            <a:pPr algn="just">
              <a:lnSpc>
                <a:spcPct val="130000"/>
              </a:lnSpc>
            </a:pPr>
            <a:r>
              <a:rPr lang="en-US" altLang="zh-CN" sz="1400" dirty="0"/>
              <a:t>Shen Yang, Dehua Wen∗, </a:t>
            </a:r>
            <a:r>
              <a:rPr lang="en-US" altLang="zh-CN" sz="1400" dirty="0" err="1"/>
              <a:t>Jue</a:t>
            </a:r>
            <a:r>
              <a:rPr lang="en-US" altLang="zh-CN" sz="1400" dirty="0"/>
              <a:t> Wang and Jing Zhang, Phys. Rev. D 105, 063023  (2022)</a:t>
            </a:r>
          </a:p>
        </p:txBody>
      </p:sp>
      <p:sp>
        <p:nvSpPr>
          <p:cNvPr id="2" name="矩形 1">
            <a:extLst>
              <a:ext uri="{FF2B5EF4-FFF2-40B4-BE49-F238E27FC236}">
                <a16:creationId xmlns:a16="http://schemas.microsoft.com/office/drawing/2014/main" id="{31F9F0E9-95D7-4BEF-8BF4-186387A0C3B5}"/>
              </a:ext>
            </a:extLst>
          </p:cNvPr>
          <p:cNvSpPr/>
          <p:nvPr/>
        </p:nvSpPr>
        <p:spPr>
          <a:xfrm>
            <a:off x="179789" y="1229972"/>
            <a:ext cx="9036220" cy="400110"/>
          </a:xfrm>
          <a:prstGeom prst="rect">
            <a:avLst/>
          </a:prstGeom>
        </p:spPr>
        <p:txBody>
          <a:bodyPr wrap="square">
            <a:spAutoFit/>
          </a:bodyPr>
          <a:lstStyle/>
          <a:p>
            <a:r>
              <a:rPr lang="en-US" altLang="zh-CN" sz="2000" dirty="0">
                <a:solidFill>
                  <a:schemeClr val="accent6">
                    <a:lumMod val="50000"/>
                  </a:schemeClr>
                </a:solidFill>
              </a:rPr>
              <a:t>Predicting the new universal (</a:t>
            </a:r>
            <a:r>
              <a:rPr lang="en-US" altLang="zh-CN" sz="2000" dirty="0">
                <a:solidFill>
                  <a:schemeClr val="accent6">
                    <a:lumMod val="50000"/>
                  </a:schemeClr>
                </a:solidFill>
                <a:ea typeface="黑体" panose="02010609060101010101" pitchFamily="49" charset="-122"/>
                <a:cs typeface="Times New Roman" panose="02020603050405020304" pitchFamily="18" charset="0"/>
              </a:rPr>
              <a:t>I/M</a:t>
            </a:r>
            <a:r>
              <a:rPr lang="en-US" altLang="zh-CN" sz="2000" baseline="30000" dirty="0">
                <a:solidFill>
                  <a:schemeClr val="accent6">
                    <a:lumMod val="50000"/>
                  </a:schemeClr>
                </a:solidFill>
                <a:ea typeface="黑体" panose="02010609060101010101" pitchFamily="49" charset="-122"/>
                <a:cs typeface="Times New Roman" panose="02020603050405020304" pitchFamily="18" charset="0"/>
              </a:rPr>
              <a:t>3_ </a:t>
            </a:r>
            <a:r>
              <a:rPr lang="en-US" altLang="zh-CN" sz="2000" dirty="0">
                <a:solidFill>
                  <a:schemeClr val="accent6">
                    <a:lumMod val="50000"/>
                  </a:schemeClr>
                </a:solidFill>
                <a:cs typeface="Times New Roman" panose="02020603050405020304" pitchFamily="18" charset="0"/>
              </a:rPr>
              <a:t>β</a:t>
            </a:r>
            <a:r>
              <a:rPr lang="en-US" altLang="zh-CN" sz="2000" dirty="0">
                <a:solidFill>
                  <a:schemeClr val="accent6">
                    <a:lumMod val="50000"/>
                  </a:schemeClr>
                </a:solidFill>
              </a:rPr>
              <a:t>) relations based on the linear correlation analysis</a:t>
            </a:r>
            <a:endParaRPr lang="zh-CN" altLang="en-US" sz="2000" dirty="0">
              <a:solidFill>
                <a:schemeClr val="accent6">
                  <a:lumMod val="50000"/>
                </a:schemeClr>
              </a:solidFill>
            </a:endParaRPr>
          </a:p>
        </p:txBody>
      </p:sp>
      <p:pic>
        <p:nvPicPr>
          <p:cNvPr id="11" name="图片 10">
            <a:extLst>
              <a:ext uri="{FF2B5EF4-FFF2-40B4-BE49-F238E27FC236}">
                <a16:creationId xmlns:a16="http://schemas.microsoft.com/office/drawing/2014/main" id="{0155D062-E004-4865-B3EB-7F117517D723}"/>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339752" y="6005678"/>
            <a:ext cx="4261104" cy="343814"/>
          </a:xfrm>
          <a:prstGeom prst="rect">
            <a:avLst/>
          </a:prstGeom>
        </p:spPr>
      </p:pic>
      <p:sp>
        <p:nvSpPr>
          <p:cNvPr id="9" name="矩形 8">
            <a:extLst>
              <a:ext uri="{FF2B5EF4-FFF2-40B4-BE49-F238E27FC236}">
                <a16:creationId xmlns:a16="http://schemas.microsoft.com/office/drawing/2014/main" id="{38943F0F-380A-4836-B174-C374D475DFB2}"/>
              </a:ext>
            </a:extLst>
          </p:cNvPr>
          <p:cNvSpPr/>
          <p:nvPr/>
        </p:nvSpPr>
        <p:spPr>
          <a:xfrm>
            <a:off x="323528" y="5344581"/>
            <a:ext cx="6912768" cy="461665"/>
          </a:xfrm>
          <a:prstGeom prst="rect">
            <a:avLst/>
          </a:prstGeom>
        </p:spPr>
        <p:txBody>
          <a:bodyPr wrap="square">
            <a:spAutoFit/>
          </a:bodyPr>
          <a:lstStyle/>
          <a:p>
            <a:r>
              <a:rPr lang="en-US" altLang="zh-CN" dirty="0">
                <a:latin typeface="+mj-lt"/>
                <a:cs typeface="Times New Roman" panose="02020603050405020304" pitchFamily="18" charset="0"/>
              </a:rPr>
              <a:t>The universal relation I/M</a:t>
            </a:r>
            <a:r>
              <a:rPr lang="en-US" altLang="zh-CN" baseline="30000" dirty="0">
                <a:latin typeface="+mj-lt"/>
                <a:cs typeface="Times New Roman" panose="02020603050405020304" pitchFamily="18" charset="0"/>
              </a:rPr>
              <a:t>3</a:t>
            </a:r>
            <a:r>
              <a:rPr lang="en-US" altLang="zh-CN" dirty="0">
                <a:latin typeface="+mj-lt"/>
                <a:cs typeface="Times New Roman" panose="02020603050405020304" pitchFamily="18" charset="0"/>
              </a:rPr>
              <a:t>- β </a:t>
            </a:r>
            <a:r>
              <a:rPr lang="en-US" altLang="zh-CN" dirty="0">
                <a:solidFill>
                  <a:srgbClr val="231F20"/>
                </a:solidFill>
                <a:latin typeface="+mj-lt"/>
              </a:rPr>
              <a:t>can be expressed as</a:t>
            </a:r>
            <a:endParaRPr lang="zh-CN" altLang="en-US" dirty="0">
              <a:latin typeface="+mj-lt"/>
            </a:endParaRPr>
          </a:p>
        </p:txBody>
      </p:sp>
    </p:spTree>
    <p:extLst>
      <p:ext uri="{BB962C8B-B14F-4D97-AF65-F5344CB8AC3E}">
        <p14:creationId xmlns:p14="http://schemas.microsoft.com/office/powerpoint/2010/main" val="575813632"/>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331640" y="2093566"/>
            <a:ext cx="4261104" cy="343814"/>
          </a:xfrm>
          <a:prstGeom prst="rect">
            <a:avLst/>
          </a:prstGeom>
        </p:spPr>
      </p:pic>
      <p:sp>
        <p:nvSpPr>
          <p:cNvPr id="7" name="矩形 6"/>
          <p:cNvSpPr/>
          <p:nvPr/>
        </p:nvSpPr>
        <p:spPr>
          <a:xfrm>
            <a:off x="121760" y="1232150"/>
            <a:ext cx="8341242"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According to the universal relation I/M</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 β</a:t>
            </a:r>
            <a:r>
              <a:rPr lang="zh-CN" alt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2424230328"/>
                  </p:ext>
                </p:extLst>
              </p:nvPr>
            </p:nvGraphicFramePr>
            <p:xfrm>
              <a:off x="323528" y="4149080"/>
              <a:ext cx="8424936" cy="2376264"/>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677066002"/>
                        </a:ext>
                      </a:extLst>
                    </a:gridCol>
                    <a:gridCol w="2808312">
                      <a:extLst>
                        <a:ext uri="{9D8B030D-6E8A-4147-A177-3AD203B41FA5}">
                          <a16:colId xmlns:a16="http://schemas.microsoft.com/office/drawing/2014/main" val="3072421721"/>
                        </a:ext>
                      </a:extLst>
                    </a:gridCol>
                    <a:gridCol w="2808312">
                      <a:extLst>
                        <a:ext uri="{9D8B030D-6E8A-4147-A177-3AD203B41FA5}">
                          <a16:colId xmlns:a16="http://schemas.microsoft.com/office/drawing/2014/main" val="516349648"/>
                        </a:ext>
                      </a:extLst>
                    </a:gridCol>
                  </a:tblGrid>
                  <a:tr h="792088">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R</a:t>
                          </a:r>
                          <a:r>
                            <a:rPr lang="en-US" altLang="zh-CN" sz="2000" b="0" baseline="-25000" dirty="0">
                              <a:solidFill>
                                <a:schemeClr val="tx1"/>
                              </a:solidFill>
                              <a:latin typeface="Times New Roman" panose="02020603050405020304" pitchFamily="18" charset="0"/>
                              <a:cs typeface="Times New Roman" panose="02020603050405020304" pitchFamily="18" charset="0"/>
                            </a:rPr>
                            <a:t>1.4</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l-GR" altLang="zh-CN" sz="2000" b="0" dirty="0">
                              <a:solidFill>
                                <a:schemeClr val="tx1"/>
                              </a:solidFill>
                              <a:latin typeface="Times New Roman" panose="02020603050405020304" pitchFamily="18" charset="0"/>
                              <a:cs typeface="Times New Roman" panose="02020603050405020304" pitchFamily="18" charset="0"/>
                            </a:rPr>
                            <a:t>β</a:t>
                          </a:r>
                          <a:r>
                            <a:rPr lang="en-US" altLang="zh-CN" sz="2000" b="0" baseline="-25000" dirty="0">
                              <a:solidFill>
                                <a:schemeClr val="tx1"/>
                              </a:solidFill>
                              <a:latin typeface="Times New Roman" panose="02020603050405020304" pitchFamily="18" charset="0"/>
                              <a:cs typeface="Times New Roman" panose="02020603050405020304" pitchFamily="18" charset="0"/>
                            </a:rPr>
                            <a:t>1.4</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I</a:t>
                          </a:r>
                          <a:r>
                            <a:rPr lang="en-US" altLang="zh-CN" sz="2000" b="0" baseline="-25000" dirty="0">
                              <a:solidFill>
                                <a:schemeClr val="tx1"/>
                              </a:solidFill>
                              <a:latin typeface="Times New Roman" panose="02020603050405020304" pitchFamily="18" charset="0"/>
                              <a:cs typeface="Times New Roman" panose="02020603050405020304" pitchFamily="18" charset="0"/>
                            </a:rPr>
                            <a:t>1.4</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46473308"/>
                      </a:ext>
                    </a:extLst>
                  </a:tr>
                  <a:tr h="792088">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CN" sz="2000" b="0" i="1" smtClean="0">
                                        <a:solidFill>
                                          <a:schemeClr val="tx1"/>
                                        </a:solidFill>
                                        <a:latin typeface="Cambria Math" panose="02040503050406030204" pitchFamily="18" charset="0"/>
                                        <a:cs typeface="Times New Roman" panose="02020603050405020304" pitchFamily="18" charset="0"/>
                                      </a:rPr>
                                    </m:ctrlPr>
                                  </m:sSubSupPr>
                                  <m:e>
                                    <m:r>
                                      <a:rPr lang="en-US" altLang="zh-CN" sz="2000" b="0" i="1" smtClean="0">
                                        <a:solidFill>
                                          <a:schemeClr val="tx1"/>
                                        </a:solidFill>
                                        <a:latin typeface="Cambria Math" panose="02040503050406030204" pitchFamily="18" charset="0"/>
                                        <a:cs typeface="Times New Roman" panose="02020603050405020304" pitchFamily="18" charset="0"/>
                                      </a:rPr>
                                      <m:t>12.1</m:t>
                                    </m:r>
                                  </m:e>
                                  <m:sub>
                                    <m:r>
                                      <a:rPr lang="en-US" altLang="zh-CN" sz="2000" b="0" i="1" smtClean="0">
                                        <a:solidFill>
                                          <a:schemeClr val="tx1"/>
                                        </a:solidFill>
                                        <a:latin typeface="Cambria Math" panose="02040503050406030204" pitchFamily="18" charset="0"/>
                                        <a:cs typeface="Times New Roman" panose="02020603050405020304" pitchFamily="18" charset="0"/>
                                      </a:rPr>
                                      <m:t>−0.8</m:t>
                                    </m:r>
                                  </m:sub>
                                  <m:sup>
                                    <m:r>
                                      <a:rPr lang="en-US" altLang="zh-CN" sz="2000" b="0" i="1" smtClean="0">
                                        <a:solidFill>
                                          <a:schemeClr val="tx1"/>
                                        </a:solidFill>
                                        <a:latin typeface="Cambria Math" panose="02040503050406030204" pitchFamily="18" charset="0"/>
                                        <a:cs typeface="Times New Roman" panose="02020603050405020304" pitchFamily="18" charset="0"/>
                                      </a:rPr>
                                      <m:t>+1.2</m:t>
                                    </m:r>
                                  </m:sup>
                                </m:sSubSup>
                                <m:r>
                                  <m:rPr>
                                    <m:sty m:val="p"/>
                                  </m:rPr>
                                  <a:rPr lang="en-US" altLang="zh-CN" sz="2000" b="0" i="1" smtClean="0">
                                    <a:solidFill>
                                      <a:schemeClr val="tx1"/>
                                    </a:solidFill>
                                    <a:latin typeface="Cambria Math" panose="02040503050406030204" pitchFamily="18" charset="0"/>
                                    <a:cs typeface="Times New Roman" panose="02020603050405020304" pitchFamily="18" charset="0"/>
                                  </a:rPr>
                                  <m:t>km</m:t>
                                </m:r>
                              </m:oMath>
                            </m:oMathPara>
                          </a14:m>
                          <a:endParaRPr lang="zh-CN" altLang="en-US" sz="20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b="0" i="1" smtClean="0">
                                        <a:solidFill>
                                          <a:schemeClr val="tx1"/>
                                        </a:solidFill>
                                        <a:latin typeface="Cambria Math" panose="02040503050406030204" pitchFamily="18" charset="0"/>
                                        <a:cs typeface="Times New Roman" panose="02020603050405020304" pitchFamily="18" charset="0"/>
                                      </a:rPr>
                                    </m:ctrlPr>
                                  </m:sSubSupPr>
                                  <m:e>
                                    <m:r>
                                      <a:rPr lang="en-US" altLang="zh-CN" sz="2000" b="0" i="1" smtClean="0">
                                        <a:solidFill>
                                          <a:schemeClr val="tx1"/>
                                        </a:solidFill>
                                        <a:latin typeface="Cambria Math" panose="02040503050406030204" pitchFamily="18" charset="0"/>
                                        <a:cs typeface="Times New Roman" panose="02020603050405020304" pitchFamily="18" charset="0"/>
                                      </a:rPr>
                                      <m:t>0.171</m:t>
                                    </m:r>
                                  </m:e>
                                  <m:sub>
                                    <m:r>
                                      <a:rPr lang="en-US" altLang="zh-CN" sz="2000" b="0" i="1" smtClean="0">
                                        <a:solidFill>
                                          <a:schemeClr val="tx1"/>
                                        </a:solidFill>
                                        <a:latin typeface="Cambria Math" panose="02040503050406030204" pitchFamily="18" charset="0"/>
                                        <a:cs typeface="Times New Roman" panose="02020603050405020304" pitchFamily="18" charset="0"/>
                                      </a:rPr>
                                      <m:t>−0.015</m:t>
                                    </m:r>
                                  </m:sub>
                                  <m:sup>
                                    <m:r>
                                      <a:rPr lang="en-US" altLang="zh-CN" sz="2000" b="0" i="1" smtClean="0">
                                        <a:solidFill>
                                          <a:schemeClr val="tx1"/>
                                        </a:solidFill>
                                        <a:latin typeface="Cambria Math" panose="02040503050406030204" pitchFamily="18" charset="0"/>
                                        <a:cs typeface="Times New Roman" panose="02020603050405020304" pitchFamily="18" charset="0"/>
                                      </a:rPr>
                                      <m:t>+0.012</m:t>
                                    </m:r>
                                  </m:sup>
                                </m:sSubSup>
                              </m:oMath>
                            </m:oMathPara>
                          </a14:m>
                          <a:endParaRPr lang="zh-CN" altLang="en-US" sz="20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en-US" altLang="zh-CN" sz="2000" b="0" i="1" smtClean="0">
                                      <a:solidFill>
                                        <a:schemeClr val="tx1"/>
                                      </a:solidFill>
                                      <a:latin typeface="Cambria Math" panose="02040503050406030204" pitchFamily="18" charset="0"/>
                                      <a:cs typeface="Times New Roman" panose="02020603050405020304" pitchFamily="18" charset="0"/>
                                    </a:rPr>
                                  </m:ctrlPr>
                                </m:sSubSupPr>
                                <m:e>
                                  <m:r>
                                    <a:rPr lang="en-US" altLang="zh-CN" sz="2000" b="0" i="1" smtClean="0">
                                      <a:solidFill>
                                        <a:schemeClr val="tx1"/>
                                      </a:solidFill>
                                      <a:latin typeface="Cambria Math" panose="02040503050406030204" pitchFamily="18" charset="0"/>
                                      <a:cs typeface="Times New Roman" panose="02020603050405020304" pitchFamily="18" charset="0"/>
                                    </a:rPr>
                                    <m:t>2.09</m:t>
                                  </m:r>
                                </m:e>
                                <m:sub>
                                  <m:r>
                                    <a:rPr lang="en-US" altLang="zh-CN" sz="2000" b="0" i="1" smtClean="0">
                                      <a:solidFill>
                                        <a:schemeClr val="tx1"/>
                                      </a:solidFill>
                                      <a:latin typeface="Cambria Math" panose="02040503050406030204" pitchFamily="18" charset="0"/>
                                      <a:cs typeface="Times New Roman" panose="02020603050405020304" pitchFamily="18" charset="0"/>
                                    </a:rPr>
                                    <m:t>−0.17</m:t>
                                  </m:r>
                                </m:sub>
                                <m:sup>
                                  <m:r>
                                    <a:rPr lang="en-US" altLang="zh-CN" sz="2000" b="0" i="1" smtClean="0">
                                      <a:solidFill>
                                        <a:schemeClr val="tx1"/>
                                      </a:solidFill>
                                      <a:latin typeface="Cambria Math" panose="02040503050406030204" pitchFamily="18" charset="0"/>
                                      <a:cs typeface="Times New Roman" panose="02020603050405020304" pitchFamily="18" charset="0"/>
                                    </a:rPr>
                                    <m:t>+0.27</m:t>
                                  </m:r>
                                </m:sup>
                              </m:sSub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45</m:t>
                                  </m:r>
                                </m:sup>
                              </m:sSup>
                            </m:oMath>
                          </a14:m>
                          <a:r>
                            <a:rPr lang="en-US" altLang="zh-CN" sz="2000" b="0" dirty="0">
                              <a:solidFill>
                                <a:schemeClr val="tx1"/>
                              </a:solidFill>
                              <a:latin typeface="Times New Roman" panose="02020603050405020304" pitchFamily="18" charset="0"/>
                              <a:cs typeface="Times New Roman" panose="02020603050405020304" pitchFamily="18" charset="0"/>
                            </a:rPr>
                            <a:t>g cm</a:t>
                          </a:r>
                          <a:r>
                            <a:rPr lang="en-US" altLang="zh-CN" sz="2000" b="0" baseline="30000" dirty="0">
                              <a:solidFill>
                                <a:schemeClr val="tx1"/>
                              </a:solidFill>
                              <a:latin typeface="Times New Roman" panose="02020603050405020304" pitchFamily="18" charset="0"/>
                              <a:cs typeface="Times New Roman" panose="02020603050405020304" pitchFamily="18" charset="0"/>
                            </a:rPr>
                            <a:t>2</a:t>
                          </a:r>
                          <a:endParaRPr lang="zh-CN" altLang="en-US" sz="2000" b="0" baseline="300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46780013"/>
                      </a:ext>
                    </a:extLst>
                  </a:tr>
                  <a:tr h="7920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b="0" i="1" smtClean="0">
                                        <a:solidFill>
                                          <a:schemeClr val="tx1"/>
                                        </a:solidFill>
                                        <a:latin typeface="Cambria Math" panose="02040503050406030204" pitchFamily="18" charset="0"/>
                                        <a:cs typeface="Times New Roman" panose="02020603050405020304" pitchFamily="18" charset="0"/>
                                      </a:rPr>
                                    </m:ctrlPr>
                                  </m:sSubSupPr>
                                  <m:e>
                                    <m:r>
                                      <a:rPr lang="en-US" altLang="zh-CN" sz="2000" b="0" i="1" smtClean="0">
                                        <a:solidFill>
                                          <a:schemeClr val="tx1"/>
                                        </a:solidFill>
                                        <a:latin typeface="Cambria Math" panose="02040503050406030204" pitchFamily="18" charset="0"/>
                                        <a:cs typeface="Times New Roman" panose="02020603050405020304" pitchFamily="18" charset="0"/>
                                      </a:rPr>
                                      <m:t>13.00</m:t>
                                    </m:r>
                                  </m:e>
                                  <m:sub>
                                    <m:r>
                                      <a:rPr lang="en-US" altLang="zh-CN" sz="2000" b="0" i="1" smtClean="0">
                                        <a:solidFill>
                                          <a:schemeClr val="tx1"/>
                                        </a:solidFill>
                                        <a:latin typeface="Cambria Math" panose="02040503050406030204" pitchFamily="18" charset="0"/>
                                        <a:cs typeface="Times New Roman" panose="02020603050405020304" pitchFamily="18" charset="0"/>
                                      </a:rPr>
                                      <m:t>−1.77</m:t>
                                    </m:r>
                                  </m:sub>
                                  <m:sup>
                                    <m:r>
                                      <a:rPr lang="en-US" altLang="zh-CN" sz="2000" b="0" i="1" smtClean="0">
                                        <a:solidFill>
                                          <a:schemeClr val="tx1"/>
                                        </a:solidFill>
                                        <a:latin typeface="Cambria Math" panose="02040503050406030204" pitchFamily="18" charset="0"/>
                                        <a:cs typeface="Times New Roman" panose="02020603050405020304" pitchFamily="18" charset="0"/>
                                      </a:rPr>
                                      <m:t>+2.09</m:t>
                                    </m:r>
                                  </m:sup>
                                </m:sSubSup>
                                <m:r>
                                  <m:rPr>
                                    <m:sty m:val="p"/>
                                  </m:rPr>
                                  <a:rPr lang="en-US" altLang="zh-CN" sz="2000" b="0" i="1" smtClean="0">
                                    <a:solidFill>
                                      <a:schemeClr val="tx1"/>
                                    </a:solidFill>
                                    <a:latin typeface="Cambria Math" panose="02040503050406030204" pitchFamily="18" charset="0"/>
                                    <a:cs typeface="Times New Roman" panose="02020603050405020304" pitchFamily="18" charset="0"/>
                                  </a:rPr>
                                  <m:t>km</m:t>
                                </m:r>
                              </m:oMath>
                            </m:oMathPara>
                          </a14:m>
                          <a:endParaRPr lang="zh-CN" altLang="en-US" sz="20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b="0" i="1" smtClean="0">
                                        <a:solidFill>
                                          <a:schemeClr val="tx1"/>
                                        </a:solidFill>
                                        <a:latin typeface="Cambria Math" panose="02040503050406030204" pitchFamily="18" charset="0"/>
                                        <a:cs typeface="Times New Roman" panose="02020603050405020304" pitchFamily="18" charset="0"/>
                                      </a:rPr>
                                    </m:ctrlPr>
                                  </m:sSubSupPr>
                                  <m:e>
                                    <m:r>
                                      <a:rPr lang="en-US" altLang="zh-CN" sz="2000" b="0" i="1" smtClean="0">
                                        <a:solidFill>
                                          <a:schemeClr val="tx1"/>
                                        </a:solidFill>
                                        <a:latin typeface="Cambria Math" panose="02040503050406030204" pitchFamily="18" charset="0"/>
                                        <a:cs typeface="Times New Roman" panose="02020603050405020304" pitchFamily="18" charset="0"/>
                                      </a:rPr>
                                      <m:t>0.159</m:t>
                                    </m:r>
                                  </m:e>
                                  <m:sub>
                                    <m:r>
                                      <a:rPr lang="en-US" altLang="zh-CN" sz="2000" b="0" i="1" smtClean="0">
                                        <a:solidFill>
                                          <a:schemeClr val="tx1"/>
                                        </a:solidFill>
                                        <a:latin typeface="Cambria Math" panose="02040503050406030204" pitchFamily="18" charset="0"/>
                                        <a:cs typeface="Times New Roman" panose="02020603050405020304" pitchFamily="18" charset="0"/>
                                      </a:rPr>
                                      <m:t>−0.022</m:t>
                                    </m:r>
                                  </m:sub>
                                  <m:sup>
                                    <m:r>
                                      <a:rPr lang="en-US" altLang="zh-CN" sz="2000" b="0" i="1" smtClean="0">
                                        <a:solidFill>
                                          <a:schemeClr val="tx1"/>
                                        </a:solidFill>
                                        <a:latin typeface="Cambria Math" panose="02040503050406030204" pitchFamily="18" charset="0"/>
                                        <a:cs typeface="Times New Roman" panose="02020603050405020304" pitchFamily="18" charset="0"/>
                                      </a:rPr>
                                      <m:t>+0.025</m:t>
                                    </m:r>
                                  </m:sup>
                                </m:sSubSup>
                              </m:oMath>
                            </m:oMathPara>
                          </a14:m>
                          <a:endParaRPr lang="zh-CN" altLang="en-US" sz="20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b="0" i="1" smtClean="0">
                                        <a:solidFill>
                                          <a:schemeClr val="tx1"/>
                                        </a:solidFill>
                                        <a:latin typeface="Cambria Math" panose="02040503050406030204" pitchFamily="18" charset="0"/>
                                        <a:cs typeface="Times New Roman" panose="02020603050405020304" pitchFamily="18" charset="0"/>
                                      </a:rPr>
                                    </m:ctrlPr>
                                  </m:sSubSupPr>
                                  <m:e>
                                    <m:r>
                                      <a:rPr lang="en-US" altLang="zh-CN" sz="2000" b="0" i="1" smtClean="0">
                                        <a:solidFill>
                                          <a:schemeClr val="tx1"/>
                                        </a:solidFill>
                                        <a:latin typeface="Cambria Math" panose="02040503050406030204" pitchFamily="18" charset="0"/>
                                        <a:cs typeface="Times New Roman" panose="02020603050405020304" pitchFamily="18" charset="0"/>
                                      </a:rPr>
                                      <m:t>2.29</m:t>
                                    </m:r>
                                  </m:e>
                                  <m:sub>
                                    <m:r>
                                      <a:rPr lang="en-US" altLang="zh-CN" sz="2000" b="0" i="1" smtClean="0">
                                        <a:solidFill>
                                          <a:schemeClr val="tx1"/>
                                        </a:solidFill>
                                        <a:latin typeface="Cambria Math" panose="02040503050406030204" pitchFamily="18" charset="0"/>
                                        <a:cs typeface="Times New Roman" panose="02020603050405020304" pitchFamily="18" charset="0"/>
                                      </a:rPr>
                                      <m:t>−0.39</m:t>
                                    </m:r>
                                  </m:sub>
                                  <m:sup>
                                    <m:r>
                                      <a:rPr lang="en-US" altLang="zh-CN" sz="2000" b="0" i="1" smtClean="0">
                                        <a:solidFill>
                                          <a:schemeClr val="tx1"/>
                                        </a:solidFill>
                                        <a:latin typeface="Cambria Math" panose="02040503050406030204" pitchFamily="18" charset="0"/>
                                        <a:cs typeface="Times New Roman" panose="02020603050405020304" pitchFamily="18" charset="0"/>
                                      </a:rPr>
                                      <m:t>+0.47</m:t>
                                    </m:r>
                                  </m:sup>
                                </m:sSub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45</m:t>
                                    </m:r>
                                  </m:sup>
                                </m:sSup>
                                <m:r>
                                  <m:rPr>
                                    <m:nor/>
                                  </m:rPr>
                                  <a:rPr lang="en-US" altLang="zh-CN" sz="2000" b="0" dirty="0" smtClean="0">
                                    <a:solidFill>
                                      <a:schemeClr val="tx1"/>
                                    </a:solidFill>
                                    <a:latin typeface="Times New Roman" panose="02020603050405020304" pitchFamily="18" charset="0"/>
                                    <a:cs typeface="Times New Roman" panose="02020603050405020304" pitchFamily="18" charset="0"/>
                                  </a:rPr>
                                  <m:t>g</m:t>
                                </m:r>
                                <m:r>
                                  <m:rPr>
                                    <m:nor/>
                                  </m:rPr>
                                  <a:rPr lang="en-US" altLang="zh-CN" sz="2000" b="0" dirty="0" smtClean="0">
                                    <a:solidFill>
                                      <a:schemeClr val="tx1"/>
                                    </a:solidFill>
                                    <a:latin typeface="Times New Roman" panose="02020603050405020304" pitchFamily="18" charset="0"/>
                                    <a:cs typeface="Times New Roman" panose="02020603050405020304" pitchFamily="18" charset="0"/>
                                  </a:rPr>
                                  <m:t> </m:t>
                                </m:r>
                                <m:r>
                                  <m:rPr>
                                    <m:nor/>
                                  </m:rPr>
                                  <a:rPr lang="en-US" altLang="zh-CN" sz="2000" b="0" dirty="0" smtClean="0">
                                    <a:solidFill>
                                      <a:schemeClr val="tx1"/>
                                    </a:solidFill>
                                    <a:latin typeface="Times New Roman" panose="02020603050405020304" pitchFamily="18" charset="0"/>
                                    <a:cs typeface="Times New Roman" panose="02020603050405020304" pitchFamily="18" charset="0"/>
                                  </a:rPr>
                                  <m:t>cm</m:t>
                                </m:r>
                                <m:r>
                                  <m:rPr>
                                    <m:nor/>
                                  </m:rPr>
                                  <a:rPr lang="en-US" altLang="zh-CN" sz="2000" b="0" baseline="30000" dirty="0" smtClean="0">
                                    <a:solidFill>
                                      <a:schemeClr val="tx1"/>
                                    </a:solidFill>
                                    <a:latin typeface="Times New Roman" panose="02020603050405020304" pitchFamily="18" charset="0"/>
                                    <a:cs typeface="Times New Roman" panose="02020603050405020304" pitchFamily="18" charset="0"/>
                                  </a:rPr>
                                  <m:t>2</m:t>
                                </m:r>
                              </m:oMath>
                            </m:oMathPara>
                          </a14:m>
                          <a:endParaRPr lang="zh-CN" altLang="en-US" sz="20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4234712"/>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424230328"/>
                  </p:ext>
                </p:extLst>
              </p:nvPr>
            </p:nvGraphicFramePr>
            <p:xfrm>
              <a:off x="323528" y="4149080"/>
              <a:ext cx="8424936" cy="2376264"/>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677066002"/>
                        </a:ext>
                      </a:extLst>
                    </a:gridCol>
                    <a:gridCol w="2808312">
                      <a:extLst>
                        <a:ext uri="{9D8B030D-6E8A-4147-A177-3AD203B41FA5}">
                          <a16:colId xmlns:a16="http://schemas.microsoft.com/office/drawing/2014/main" val="3072421721"/>
                        </a:ext>
                      </a:extLst>
                    </a:gridCol>
                    <a:gridCol w="2808312">
                      <a:extLst>
                        <a:ext uri="{9D8B030D-6E8A-4147-A177-3AD203B41FA5}">
                          <a16:colId xmlns:a16="http://schemas.microsoft.com/office/drawing/2014/main" val="516349648"/>
                        </a:ext>
                      </a:extLst>
                    </a:gridCol>
                  </a:tblGrid>
                  <a:tr h="792088">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R</a:t>
                          </a:r>
                          <a:r>
                            <a:rPr lang="en-US" altLang="zh-CN" sz="2000" b="0" baseline="-25000" dirty="0">
                              <a:solidFill>
                                <a:schemeClr val="tx1"/>
                              </a:solidFill>
                              <a:latin typeface="Times New Roman" panose="02020603050405020304" pitchFamily="18" charset="0"/>
                              <a:cs typeface="Times New Roman" panose="02020603050405020304" pitchFamily="18" charset="0"/>
                            </a:rPr>
                            <a:t>1.4</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l-GR" altLang="zh-CN" sz="2000" b="0" dirty="0">
                              <a:solidFill>
                                <a:schemeClr val="tx1"/>
                              </a:solidFill>
                              <a:latin typeface="Times New Roman" panose="02020603050405020304" pitchFamily="18" charset="0"/>
                              <a:cs typeface="Times New Roman" panose="02020603050405020304" pitchFamily="18" charset="0"/>
                            </a:rPr>
                            <a:t>β</a:t>
                          </a:r>
                          <a:r>
                            <a:rPr lang="en-US" altLang="zh-CN" sz="2000" b="0" baseline="-25000" dirty="0">
                              <a:solidFill>
                                <a:schemeClr val="tx1"/>
                              </a:solidFill>
                              <a:latin typeface="Times New Roman" panose="02020603050405020304" pitchFamily="18" charset="0"/>
                              <a:cs typeface="Times New Roman" panose="02020603050405020304" pitchFamily="18" charset="0"/>
                            </a:rPr>
                            <a:t>1.4</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I</a:t>
                          </a:r>
                          <a:r>
                            <a:rPr lang="en-US" altLang="zh-CN" sz="2000" b="0" baseline="-25000" dirty="0">
                              <a:solidFill>
                                <a:schemeClr val="tx1"/>
                              </a:solidFill>
                              <a:latin typeface="Times New Roman" panose="02020603050405020304" pitchFamily="18" charset="0"/>
                              <a:cs typeface="Times New Roman" panose="02020603050405020304" pitchFamily="18" charset="0"/>
                            </a:rPr>
                            <a:t>1.4</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46473308"/>
                      </a:ext>
                    </a:extLst>
                  </a:tr>
                  <a:tr h="792088">
                    <a:tc>
                      <a:txBody>
                        <a:bodyPr/>
                        <a:lstStyle/>
                        <a:p>
                          <a:endParaRPr lang="zh-CN"/>
                        </a:p>
                      </a:txBody>
                      <a:tcPr anchor="ctr">
                        <a:blipFill>
                          <a:blip r:embed="rId4"/>
                          <a:stretch>
                            <a:fillRect l="-217" t="-100000" r="-200868" b="-100763"/>
                          </a:stretch>
                        </a:blipFill>
                      </a:tcPr>
                    </a:tc>
                    <a:tc>
                      <a:txBody>
                        <a:bodyPr/>
                        <a:lstStyle/>
                        <a:p>
                          <a:endParaRPr lang="zh-CN"/>
                        </a:p>
                      </a:txBody>
                      <a:tcPr anchor="ctr">
                        <a:blipFill>
                          <a:blip r:embed="rId4"/>
                          <a:stretch>
                            <a:fillRect l="-100217" t="-100000" r="-100868" b="-100763"/>
                          </a:stretch>
                        </a:blipFill>
                      </a:tcPr>
                    </a:tc>
                    <a:tc>
                      <a:txBody>
                        <a:bodyPr/>
                        <a:lstStyle/>
                        <a:p>
                          <a:endParaRPr lang="zh-CN"/>
                        </a:p>
                      </a:txBody>
                      <a:tcPr anchor="ctr">
                        <a:blipFill>
                          <a:blip r:embed="rId4"/>
                          <a:stretch>
                            <a:fillRect l="-200217" t="-100000" r="-868" b="-100763"/>
                          </a:stretch>
                        </a:blipFill>
                      </a:tcPr>
                    </a:tc>
                    <a:extLst>
                      <a:ext uri="{0D108BD9-81ED-4DB2-BD59-A6C34878D82A}">
                        <a16:rowId xmlns:a16="http://schemas.microsoft.com/office/drawing/2014/main" val="2246780013"/>
                      </a:ext>
                    </a:extLst>
                  </a:tr>
                  <a:tr h="792088">
                    <a:tc>
                      <a:txBody>
                        <a:bodyPr/>
                        <a:lstStyle/>
                        <a:p>
                          <a:endParaRPr lang="zh-CN"/>
                        </a:p>
                      </a:txBody>
                      <a:tcPr anchor="ctr">
                        <a:blipFill>
                          <a:blip r:embed="rId4"/>
                          <a:stretch>
                            <a:fillRect l="-217" t="-201538" r="-200868" b="-1538"/>
                          </a:stretch>
                        </a:blipFill>
                      </a:tcPr>
                    </a:tc>
                    <a:tc>
                      <a:txBody>
                        <a:bodyPr/>
                        <a:lstStyle/>
                        <a:p>
                          <a:endParaRPr lang="zh-CN"/>
                        </a:p>
                      </a:txBody>
                      <a:tcPr anchor="ctr">
                        <a:blipFill>
                          <a:blip r:embed="rId4"/>
                          <a:stretch>
                            <a:fillRect l="-100217" t="-201538" r="-100868" b="-1538"/>
                          </a:stretch>
                        </a:blipFill>
                      </a:tcPr>
                    </a:tc>
                    <a:tc>
                      <a:txBody>
                        <a:bodyPr/>
                        <a:lstStyle/>
                        <a:p>
                          <a:endParaRPr lang="zh-CN"/>
                        </a:p>
                      </a:txBody>
                      <a:tcPr anchor="ctr">
                        <a:blipFill>
                          <a:blip r:embed="rId4"/>
                          <a:stretch>
                            <a:fillRect l="-200217" t="-201538" r="-868" b="-1538"/>
                          </a:stretch>
                        </a:blipFill>
                      </a:tcPr>
                    </a:tc>
                    <a:extLst>
                      <a:ext uri="{0D108BD9-81ED-4DB2-BD59-A6C34878D82A}">
                        <a16:rowId xmlns:a16="http://schemas.microsoft.com/office/drawing/2014/main" val="284234712"/>
                      </a:ext>
                    </a:extLst>
                  </a:tr>
                </a:tbl>
              </a:graphicData>
            </a:graphic>
          </p:graphicFrame>
        </mc:Fallback>
      </mc:AlternateContent>
      <p:cxnSp>
        <p:nvCxnSpPr>
          <p:cNvPr id="9" name="直接连接符 8">
            <a:extLst>
              <a:ext uri="{FF2B5EF4-FFF2-40B4-BE49-F238E27FC236}">
                <a16:creationId xmlns:a16="http://schemas.microsoft.com/office/drawing/2014/main" id="{7E2C79A6-51ED-46C3-AABC-E74045A0A3BB}"/>
              </a:ext>
            </a:extLst>
          </p:cNvPr>
          <p:cNvCxnSpPr/>
          <p:nvPr/>
        </p:nvCxnSpPr>
        <p:spPr bwMode="auto">
          <a:xfrm>
            <a:off x="121760" y="473676"/>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10" name="矩形 9">
            <a:extLst>
              <a:ext uri="{FF2B5EF4-FFF2-40B4-BE49-F238E27FC236}">
                <a16:creationId xmlns:a16="http://schemas.microsoft.com/office/drawing/2014/main" id="{69E87DEB-073B-496F-AFA5-98813473BC75}"/>
              </a:ext>
            </a:extLst>
          </p:cNvPr>
          <p:cNvSpPr/>
          <p:nvPr/>
        </p:nvSpPr>
        <p:spPr>
          <a:xfrm>
            <a:off x="685800" y="-38251"/>
            <a:ext cx="6915996" cy="525657"/>
          </a:xfrm>
          <a:prstGeom prst="rect">
            <a:avLst/>
          </a:prstGeom>
        </p:spPr>
        <p:txBody>
          <a:bodyPr wrap="none">
            <a:spAutoFit/>
          </a:bodyPr>
          <a:lstStyle/>
          <a:p>
            <a:pPr algn="just">
              <a:lnSpc>
                <a:spcPct val="130000"/>
              </a:lnSpc>
              <a:spcBef>
                <a:spcPts val="1800"/>
              </a:spcBef>
            </a:pPr>
            <a:r>
              <a:rPr lang="en-US" altLang="zh-CN" b="1" dirty="0">
                <a:solidFill>
                  <a:srgbClr val="FF0000"/>
                </a:solidFill>
                <a:latin typeface="微软雅黑" panose="020B0503020204020204" pitchFamily="34" charset="-122"/>
                <a:ea typeface="微软雅黑" panose="020B0503020204020204" pitchFamily="34" charset="-122"/>
              </a:rPr>
              <a:t>Universal relations  and correlation analysis</a:t>
            </a:r>
          </a:p>
        </p:txBody>
      </p:sp>
      <p:sp>
        <p:nvSpPr>
          <p:cNvPr id="12" name="矩形 11">
            <a:extLst>
              <a:ext uri="{FF2B5EF4-FFF2-40B4-BE49-F238E27FC236}">
                <a16:creationId xmlns:a16="http://schemas.microsoft.com/office/drawing/2014/main" id="{6EDC67BC-0A4E-493A-A87F-60B47BE74933}"/>
              </a:ext>
            </a:extLst>
          </p:cNvPr>
          <p:cNvSpPr/>
          <p:nvPr/>
        </p:nvSpPr>
        <p:spPr>
          <a:xfrm>
            <a:off x="2503029" y="528289"/>
            <a:ext cx="6478488" cy="344261"/>
          </a:xfrm>
          <a:prstGeom prst="rect">
            <a:avLst/>
          </a:prstGeom>
          <a:ln>
            <a:solidFill>
              <a:schemeClr val="accent2"/>
            </a:solidFill>
          </a:ln>
        </p:spPr>
        <p:txBody>
          <a:bodyPr wrap="square">
            <a:spAutoFit/>
          </a:bodyPr>
          <a:lstStyle/>
          <a:p>
            <a:pPr algn="just">
              <a:lnSpc>
                <a:spcPct val="130000"/>
              </a:lnSpc>
            </a:pPr>
            <a:r>
              <a:rPr lang="en-US" altLang="zh-CN" sz="1400" dirty="0"/>
              <a:t>Shen Yang, Dehua Wen∗, </a:t>
            </a:r>
            <a:r>
              <a:rPr lang="en-US" altLang="zh-CN" sz="1400" dirty="0" err="1"/>
              <a:t>Jue</a:t>
            </a:r>
            <a:r>
              <a:rPr lang="en-US" altLang="zh-CN" sz="1400" dirty="0"/>
              <a:t> Wang and Jing Zhang, Phys. Rev. D 105, 063023  (2022)</a:t>
            </a:r>
          </a:p>
        </p:txBody>
      </p:sp>
      <p:sp>
        <p:nvSpPr>
          <p:cNvPr id="3" name="矩形 2">
            <a:extLst>
              <a:ext uri="{FF2B5EF4-FFF2-40B4-BE49-F238E27FC236}">
                <a16:creationId xmlns:a16="http://schemas.microsoft.com/office/drawing/2014/main" id="{DC70C1AF-8D4A-48FD-905C-6824E5FB43C7}"/>
              </a:ext>
            </a:extLst>
          </p:cNvPr>
          <p:cNvSpPr/>
          <p:nvPr/>
        </p:nvSpPr>
        <p:spPr>
          <a:xfrm>
            <a:off x="121760" y="3273494"/>
            <a:ext cx="8315648" cy="461665"/>
          </a:xfrm>
          <a:prstGeom prst="rect">
            <a:avLst/>
          </a:prstGeom>
        </p:spPr>
        <p:txBody>
          <a:bodyPr wrap="square">
            <a:spAutoFit/>
          </a:bodyPr>
          <a:lstStyle/>
          <a:p>
            <a:r>
              <a:rPr lang="en-US" altLang="zh-CN" dirty="0">
                <a:cs typeface="Times New Roman" panose="02020603050405020304" pitchFamily="18" charset="0"/>
              </a:rPr>
              <a:t>The moment of inertia of PSR J0030+0451</a:t>
            </a:r>
            <a:r>
              <a:rPr lang="zh-CN" altLang="en-US" dirty="0">
                <a:cs typeface="Times New Roman" panose="02020603050405020304" pitchFamily="18" charset="0"/>
              </a:rPr>
              <a:t> </a:t>
            </a:r>
            <a:r>
              <a:rPr lang="en-US" altLang="zh-CN" dirty="0">
                <a:cs typeface="Times New Roman" panose="02020603050405020304" pitchFamily="18" charset="0"/>
              </a:rPr>
              <a:t>can be constrained as :</a:t>
            </a:r>
            <a:endParaRPr lang="zh-CN" altLang="en-US" dirty="0"/>
          </a:p>
        </p:txBody>
      </p:sp>
      <p:pic>
        <p:nvPicPr>
          <p:cNvPr id="13" name="Picture 4">
            <a:extLst>
              <a:ext uri="{FF2B5EF4-FFF2-40B4-BE49-F238E27FC236}">
                <a16:creationId xmlns:a16="http://schemas.microsoft.com/office/drawing/2014/main" id="{5675EA4A-9A22-4447-BBD6-968FA16617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1105257"/>
            <a:ext cx="2223429" cy="1885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9803095"/>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F41D3454-E553-4802-AE57-CED83048F635}"/>
              </a:ext>
            </a:extLst>
          </p:cNvPr>
          <p:cNvSpPr>
            <a:spLocks noGrp="1" noChangeArrowheads="1"/>
          </p:cNvSpPr>
          <p:nvPr>
            <p:ph type="title"/>
          </p:nvPr>
        </p:nvSpPr>
        <p:spPr>
          <a:xfrm>
            <a:off x="378320" y="-99392"/>
            <a:ext cx="7772400" cy="1143000"/>
          </a:xfrm>
        </p:spPr>
        <p:txBody>
          <a:bodyPr/>
          <a:lstStyle/>
          <a:p>
            <a:r>
              <a:rPr lang="en-US" altLang="zh-CN" sz="6000" b="1" dirty="0">
                <a:solidFill>
                  <a:srgbClr val="FF0000"/>
                </a:solidFill>
                <a:latin typeface="微软雅黑" panose="020B0503020204020204" pitchFamily="34" charset="-122"/>
                <a:ea typeface="微软雅黑" panose="020B0503020204020204" pitchFamily="34" charset="-122"/>
              </a:rPr>
              <a:t>CONTENT</a:t>
            </a:r>
            <a:endParaRPr lang="zh-CN" altLang="en-US" sz="6000" b="1" dirty="0">
              <a:solidFill>
                <a:srgbClr val="FF0000"/>
              </a:solidFill>
              <a:latin typeface="微软雅黑" panose="020B0503020204020204" pitchFamily="34" charset="-122"/>
              <a:ea typeface="微软雅黑" panose="020B0503020204020204" pitchFamily="34" charset="-122"/>
            </a:endParaRPr>
          </a:p>
        </p:txBody>
      </p:sp>
      <p:sp>
        <p:nvSpPr>
          <p:cNvPr id="4099" name="内容占位符 2">
            <a:extLst>
              <a:ext uri="{FF2B5EF4-FFF2-40B4-BE49-F238E27FC236}">
                <a16:creationId xmlns:a16="http://schemas.microsoft.com/office/drawing/2014/main" id="{9A2C665E-BE8E-40E6-BE7E-3E644599AD68}"/>
              </a:ext>
            </a:extLst>
          </p:cNvPr>
          <p:cNvSpPr>
            <a:spLocks noGrp="1" noChangeArrowheads="1"/>
          </p:cNvSpPr>
          <p:nvPr>
            <p:ph idx="1"/>
          </p:nvPr>
        </p:nvSpPr>
        <p:spPr>
          <a:xfrm>
            <a:off x="466154" y="1484784"/>
            <a:ext cx="8496436" cy="4809402"/>
          </a:xfrm>
        </p:spPr>
        <p:txBody>
          <a:bodyPr/>
          <a:lstStyle/>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Brief introduction to neutron star research</a:t>
            </a:r>
          </a:p>
          <a:p>
            <a:pPr algn="just">
              <a:lnSpc>
                <a:spcPct val="130000"/>
              </a:lnSpc>
              <a:spcBef>
                <a:spcPts val="1800"/>
              </a:spcBef>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rPr>
              <a:t>Universal relations (UR) and correlations of NS</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f-mode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gravitational binding energy</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of rotational neutron star </a:t>
            </a:r>
          </a:p>
          <a:p>
            <a:pPr algn="just">
              <a:lnSpc>
                <a:spcPct val="130000"/>
              </a:lnSpc>
              <a:spcBef>
                <a:spcPts val="1800"/>
              </a:spcBef>
            </a:pPr>
            <a:r>
              <a:rPr lang="en-US" altLang="zh-CN" sz="2400" b="1" dirty="0">
                <a:solidFill>
                  <a:srgbClr val="002060"/>
                </a:solidFill>
                <a:latin typeface="微软雅黑" panose="020B0503020204020204" pitchFamily="34" charset="-122"/>
                <a:ea typeface="微软雅黑" panose="020B0503020204020204" pitchFamily="34" charset="-122"/>
              </a:rPr>
              <a:t>UR and correlation analysis</a:t>
            </a:r>
          </a:p>
          <a:p>
            <a:pPr algn="just">
              <a:lnSpc>
                <a:spcPct val="130000"/>
              </a:lnSpc>
              <a:spcBef>
                <a:spcPts val="1800"/>
              </a:spcBef>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Conclusion</a:t>
            </a:r>
          </a:p>
        </p:txBody>
      </p:sp>
      <p:pic>
        <p:nvPicPr>
          <p:cNvPr id="4100" name="Picture 12">
            <a:extLst>
              <a:ext uri="{FF2B5EF4-FFF2-40B4-BE49-F238E27FC236}">
                <a16:creationId xmlns:a16="http://schemas.microsoft.com/office/drawing/2014/main" id="{9B7F6D12-88E1-4A6B-95A5-D65E9D5367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670"/>
          <a:stretch>
            <a:fillRect/>
          </a:stretch>
        </p:blipFill>
        <p:spPr bwMode="auto">
          <a:xfrm>
            <a:off x="7164388" y="131763"/>
            <a:ext cx="18716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a:extLst>
              <a:ext uri="{FF2B5EF4-FFF2-40B4-BE49-F238E27FC236}">
                <a16:creationId xmlns:a16="http://schemas.microsoft.com/office/drawing/2014/main" id="{D9E4B59F-FC38-46A7-997D-2B311CB188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0"/>
            <a:ext cx="763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DEC3FD5B-C712-42CC-9C28-FCCDEF20DB10}"/>
              </a:ext>
            </a:extLst>
          </p:cNvPr>
          <p:cNvCxnSpPr/>
          <p:nvPr/>
        </p:nvCxnSpPr>
        <p:spPr bwMode="auto">
          <a:xfrm>
            <a:off x="179512" y="836712"/>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856720827"/>
      </p:ext>
    </p:ext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矩形 1">
            <a:extLst>
              <a:ext uri="{FF2B5EF4-FFF2-40B4-BE49-F238E27FC236}">
                <a16:creationId xmlns:a16="http://schemas.microsoft.com/office/drawing/2014/main" id="{124DCBE8-9277-48B8-8C21-E51217780A38}"/>
              </a:ext>
            </a:extLst>
          </p:cNvPr>
          <p:cNvSpPr>
            <a:spLocks noChangeArrowheads="1"/>
          </p:cNvSpPr>
          <p:nvPr/>
        </p:nvSpPr>
        <p:spPr bwMode="auto">
          <a:xfrm>
            <a:off x="180975" y="107950"/>
            <a:ext cx="2144713" cy="585788"/>
          </a:xfrm>
          <a:prstGeom prst="rect">
            <a:avLst/>
          </a:prstGeom>
          <a:noFill/>
          <a:ln>
            <a:noFill/>
          </a:ln>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lang="en-US" altLang="zh-CN" b="1" dirty="0">
                <a:solidFill>
                  <a:schemeClr val="accent6">
                    <a:lumMod val="75000"/>
                  </a:schemeClr>
                </a:solidFill>
              </a:rPr>
              <a:t>Conclusion</a:t>
            </a:r>
            <a:endParaRPr lang="zh-CN" altLang="en-US" dirty="0">
              <a:solidFill>
                <a:schemeClr val="accent6">
                  <a:lumMod val="75000"/>
                </a:schemeClr>
              </a:solidFill>
            </a:endParaRPr>
          </a:p>
        </p:txBody>
      </p:sp>
      <p:sp>
        <p:nvSpPr>
          <p:cNvPr id="34819" name="矩形 3">
            <a:extLst>
              <a:ext uri="{FF2B5EF4-FFF2-40B4-BE49-F238E27FC236}">
                <a16:creationId xmlns:a16="http://schemas.microsoft.com/office/drawing/2014/main" id="{8F936717-9246-42B0-87A6-6B71DE3056DF}"/>
              </a:ext>
            </a:extLst>
          </p:cNvPr>
          <p:cNvSpPr>
            <a:spLocks noChangeArrowheads="1"/>
          </p:cNvSpPr>
          <p:nvPr/>
        </p:nvSpPr>
        <p:spPr bwMode="auto">
          <a:xfrm>
            <a:off x="0" y="908720"/>
            <a:ext cx="8929597" cy="547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50000"/>
              </a:lnSpc>
              <a:spcBef>
                <a:spcPts val="1800"/>
              </a:spcBef>
              <a:buFont typeface="Wingdings" panose="05000000000000000000" pitchFamily="2" charset="2"/>
              <a:buChar char="Ø"/>
            </a:pPr>
            <a:r>
              <a:rPr lang="en-US" altLang="zh-CN" sz="2400" b="1" dirty="0">
                <a:solidFill>
                  <a:schemeClr val="accent2">
                    <a:lumMod val="50000"/>
                  </a:schemeClr>
                </a:solidFill>
                <a:latin typeface="+mj-lt"/>
                <a:ea typeface="微软雅黑" panose="020B0503020204020204" pitchFamily="34" charset="-122"/>
                <a:cs typeface="Leelawadee" panose="020B0502040204020203" pitchFamily="34" charset="-34"/>
              </a:rPr>
              <a:t>The frequency and damping time of f-mode for NS with 1.4M</a:t>
            </a:r>
            <a:r>
              <a:rPr lang="en-US" altLang="zh-CN" sz="2400" b="1" baseline="-25000" dirty="0">
                <a:solidFill>
                  <a:schemeClr val="accent2">
                    <a:lumMod val="50000"/>
                  </a:schemeClr>
                </a:solidFill>
                <a:latin typeface="+mj-lt"/>
                <a:ea typeface="微软雅黑" panose="020B0503020204020204" pitchFamily="34" charset="-122"/>
                <a:cs typeface="Leelawadee" panose="020B0502040204020203" pitchFamily="34" charset="-34"/>
              </a:rPr>
              <a:t>⊙</a:t>
            </a:r>
            <a:r>
              <a:rPr lang="en-US" altLang="zh-CN" sz="2400" b="1" dirty="0">
                <a:solidFill>
                  <a:schemeClr val="accent2">
                    <a:lumMod val="50000"/>
                  </a:schemeClr>
                </a:solidFill>
                <a:latin typeface="+mj-lt"/>
                <a:ea typeface="微软雅黑" panose="020B0503020204020204" pitchFamily="34" charset="-122"/>
                <a:cs typeface="Leelawadee" panose="020B0502040204020203" pitchFamily="34" charset="-34"/>
              </a:rPr>
              <a:t> can be effectively constrained by the universal relation and observation of GW 170817. </a:t>
            </a:r>
            <a:endParaRPr lang="zh-CN" altLang="en-US" sz="2400" b="1" dirty="0">
              <a:solidFill>
                <a:schemeClr val="accent2">
                  <a:lumMod val="50000"/>
                </a:schemeClr>
              </a:solidFill>
              <a:latin typeface="+mj-lt"/>
              <a:ea typeface="微软雅黑" panose="020B0503020204020204" pitchFamily="34" charset="-122"/>
              <a:cs typeface="Leelawadee" panose="020B0502040204020203" pitchFamily="34" charset="-34"/>
            </a:endParaRPr>
          </a:p>
          <a:p>
            <a:pPr algn="just">
              <a:lnSpc>
                <a:spcPct val="150000"/>
              </a:lnSpc>
              <a:spcBef>
                <a:spcPts val="1800"/>
              </a:spcBef>
              <a:buFont typeface="Wingdings" panose="05000000000000000000" pitchFamily="2" charset="2"/>
              <a:buChar char="Ø"/>
            </a:pPr>
            <a:r>
              <a:rPr lang="en-US" altLang="zh-CN" sz="2400" b="1" dirty="0">
                <a:solidFill>
                  <a:schemeClr val="accent2">
                    <a:lumMod val="50000"/>
                  </a:schemeClr>
                </a:solidFill>
                <a:latin typeface="+mj-lt"/>
                <a:ea typeface="微软雅黑" panose="020B0503020204020204" pitchFamily="34" charset="-122"/>
                <a:cs typeface="Leelawadee" panose="020B0502040204020203" pitchFamily="34" charset="-34"/>
              </a:rPr>
              <a:t>Gravitational binding energy is an ideal quantity to construct the universal relations. These general relations can be used to constrain global quantities of NS that are difficult to observe or cannot be observed directly.</a:t>
            </a:r>
          </a:p>
          <a:p>
            <a:pPr algn="just">
              <a:lnSpc>
                <a:spcPct val="150000"/>
              </a:lnSpc>
              <a:spcBef>
                <a:spcPts val="1800"/>
              </a:spcBef>
              <a:buFont typeface="Wingdings" panose="05000000000000000000" pitchFamily="2" charset="2"/>
              <a:buChar char="Ø"/>
            </a:pPr>
            <a:r>
              <a:rPr lang="en-US" altLang="zh-CN" sz="2400" b="1" dirty="0">
                <a:solidFill>
                  <a:schemeClr val="accent2">
                    <a:lumMod val="50000"/>
                  </a:schemeClr>
                </a:solidFill>
                <a:latin typeface="+mj-lt"/>
                <a:ea typeface="微软雅黑" panose="020B0503020204020204" pitchFamily="34" charset="-122"/>
                <a:cs typeface="Leelawadee" panose="020B0502040204020203" pitchFamily="34" charset="-34"/>
              </a:rPr>
              <a:t>linear correlation analysis can be used to predict new universal relations and constrain the properties of NS.</a:t>
            </a:r>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
            <a:extLst>
              <a:ext uri="{FF2B5EF4-FFF2-40B4-BE49-F238E27FC236}">
                <a16:creationId xmlns:a16="http://schemas.microsoft.com/office/drawing/2014/main" id="{7D6FAEE2-A59D-4EEC-A5F0-47973F1E5611}"/>
              </a:ext>
            </a:extLst>
          </p:cNvPr>
          <p:cNvSpPr txBox="1">
            <a:spLocks noChangeArrowheads="1"/>
          </p:cNvSpPr>
          <p:nvPr/>
        </p:nvSpPr>
        <p:spPr bwMode="auto">
          <a:xfrm>
            <a:off x="1944688" y="2492375"/>
            <a:ext cx="5254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9600">
                <a:solidFill>
                  <a:srgbClr val="FF0000"/>
                </a:solidFill>
                <a:latin typeface="Algerian" panose="04020705040A02060702" pitchFamily="82" charset="0"/>
              </a:rPr>
              <a:t>Thanks!</a:t>
            </a:r>
            <a:endParaRPr lang="zh-CN" altLang="en-US" sz="9600">
              <a:solidFill>
                <a:srgbClr val="FF0000"/>
              </a:solidFill>
              <a:latin typeface="Algerian" panose="04020705040A02060702" pitchFamily="82" charset="0"/>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2F39B9CA-1438-4BB9-9152-9A1D5D6AB90E}"/>
              </a:ext>
            </a:extLst>
          </p:cNvPr>
          <p:cNvSpPr txBox="1">
            <a:spLocks/>
          </p:cNvSpPr>
          <p:nvPr/>
        </p:nvSpPr>
        <p:spPr>
          <a:xfrm>
            <a:off x="281287" y="1156598"/>
            <a:ext cx="8581425" cy="4792682"/>
          </a:xfrm>
          <a:prstGeom prst="rect">
            <a:avLst/>
          </a:prstGeom>
        </p:spPr>
        <p:txBody>
          <a:bodyPr vert="horz" lIns="68580" tIns="34290" rIns="68580" bIns="3429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34290" indent="0">
              <a:buNone/>
            </a:pPr>
            <a:endParaRPr lang="en-US" altLang="zh-CN" sz="2000" dirty="0">
              <a:solidFill>
                <a:schemeClr val="tx1"/>
              </a:solidFill>
            </a:endParaRPr>
          </a:p>
          <a:p>
            <a:r>
              <a:rPr lang="zh-CN" altLang="en-US" sz="2000" dirty="0">
                <a:solidFill>
                  <a:schemeClr val="accent2">
                    <a:lumMod val="50000"/>
                  </a:schemeClr>
                </a:solidFill>
              </a:rPr>
              <a:t>大气层</a:t>
            </a:r>
            <a:r>
              <a:rPr lang="zh-CN" altLang="en-US" sz="2000" dirty="0">
                <a:solidFill>
                  <a:schemeClr val="tx1"/>
                </a:solidFill>
              </a:rPr>
              <a:t>：厚度仅有数厘米。</a:t>
            </a:r>
            <a:endParaRPr lang="en-US" altLang="zh-CN" sz="2000" dirty="0">
              <a:solidFill>
                <a:schemeClr val="tx1"/>
              </a:solidFill>
            </a:endParaRPr>
          </a:p>
          <a:p>
            <a:r>
              <a:rPr lang="zh-CN" altLang="en-US" sz="2000" dirty="0">
                <a:solidFill>
                  <a:schemeClr val="accent2">
                    <a:lumMod val="50000"/>
                  </a:schemeClr>
                </a:solidFill>
              </a:rPr>
              <a:t>外壳层</a:t>
            </a:r>
            <a:r>
              <a:rPr lang="zh-CN" altLang="en-US" sz="2000" dirty="0">
                <a:solidFill>
                  <a:schemeClr val="tx1"/>
                </a:solidFill>
              </a:rPr>
              <a:t>：</a:t>
            </a:r>
            <a:r>
              <a:rPr lang="en-US" altLang="zh-CN" sz="2000" dirty="0">
                <a:solidFill>
                  <a:schemeClr val="tx1"/>
                </a:solidFill>
              </a:rPr>
              <a:t>ρ=1×10</a:t>
            </a:r>
            <a:r>
              <a:rPr lang="en-US" altLang="zh-CN" sz="2000" baseline="30000" dirty="0">
                <a:solidFill>
                  <a:schemeClr val="tx1"/>
                </a:solidFill>
              </a:rPr>
              <a:t>4</a:t>
            </a:r>
            <a:r>
              <a:rPr lang="en-US" altLang="zh-CN" sz="2000" dirty="0">
                <a:solidFill>
                  <a:schemeClr val="tx1"/>
                </a:solidFill>
              </a:rPr>
              <a:t>g/cm</a:t>
            </a:r>
            <a:r>
              <a:rPr lang="en-US" altLang="zh-CN" sz="2000" baseline="30000" dirty="0">
                <a:solidFill>
                  <a:schemeClr val="tx1"/>
                </a:solidFill>
              </a:rPr>
              <a:t>3</a:t>
            </a:r>
            <a:r>
              <a:rPr lang="en-US" altLang="zh-CN" sz="2000" dirty="0">
                <a:solidFill>
                  <a:schemeClr val="tx1"/>
                </a:solidFill>
              </a:rPr>
              <a:t>~4×10</a:t>
            </a:r>
            <a:r>
              <a:rPr lang="en-US" altLang="zh-CN" sz="2000" baseline="30000" dirty="0">
                <a:solidFill>
                  <a:schemeClr val="tx1"/>
                </a:solidFill>
              </a:rPr>
              <a:t>11</a:t>
            </a:r>
            <a:r>
              <a:rPr lang="en-US" altLang="zh-CN" sz="2000" dirty="0">
                <a:solidFill>
                  <a:schemeClr val="tx1"/>
                </a:solidFill>
              </a:rPr>
              <a:t>g/cm</a:t>
            </a:r>
            <a:r>
              <a:rPr lang="en-US" altLang="zh-CN" sz="2000" baseline="30000" dirty="0">
                <a:solidFill>
                  <a:schemeClr val="tx1"/>
                </a:solidFill>
              </a:rPr>
              <a:t>3</a:t>
            </a:r>
          </a:p>
          <a:p>
            <a:pPr marL="34290" indent="0">
              <a:buNone/>
            </a:pPr>
            <a:r>
              <a:rPr lang="zh-CN" altLang="en-US" sz="2000" dirty="0">
                <a:solidFill>
                  <a:schemeClr val="tx1"/>
                </a:solidFill>
              </a:rPr>
              <a:t>在此区域内，电子作为自由费米气可以在壳层内自由移动。随着密度不断增大，电子和质子将通过中子化过程产生中子并发射中微子，以降低能量。晶格内的原子核变得更加丰中子。</a:t>
            </a:r>
            <a:endParaRPr lang="en-US" altLang="zh-CN" sz="2000" dirty="0">
              <a:solidFill>
                <a:schemeClr val="tx1"/>
              </a:solidFill>
            </a:endParaRPr>
          </a:p>
          <a:p>
            <a:r>
              <a:rPr lang="zh-CN" altLang="en-US" sz="2000" dirty="0">
                <a:solidFill>
                  <a:schemeClr val="accent2">
                    <a:lumMod val="50000"/>
                  </a:schemeClr>
                </a:solidFill>
              </a:rPr>
              <a:t>内壳层</a:t>
            </a:r>
            <a:r>
              <a:rPr lang="zh-CN" altLang="en-US" sz="2000" dirty="0">
                <a:solidFill>
                  <a:schemeClr val="tx1"/>
                </a:solidFill>
              </a:rPr>
              <a:t>：</a:t>
            </a:r>
            <a:r>
              <a:rPr lang="en-US" altLang="zh-CN" sz="2000" dirty="0">
                <a:solidFill>
                  <a:schemeClr val="tx1"/>
                </a:solidFill>
              </a:rPr>
              <a:t>ρ=4×10</a:t>
            </a:r>
            <a:r>
              <a:rPr lang="en-US" altLang="zh-CN" sz="2000" baseline="30000" dirty="0">
                <a:solidFill>
                  <a:schemeClr val="tx1"/>
                </a:solidFill>
              </a:rPr>
              <a:t>11</a:t>
            </a:r>
            <a:r>
              <a:rPr lang="en-US" altLang="zh-CN" sz="2000" dirty="0">
                <a:solidFill>
                  <a:schemeClr val="tx1"/>
                </a:solidFill>
              </a:rPr>
              <a:t>g/cm</a:t>
            </a:r>
            <a:r>
              <a:rPr lang="en-US" altLang="zh-CN" sz="2000" baseline="30000" dirty="0">
                <a:solidFill>
                  <a:schemeClr val="tx1"/>
                </a:solidFill>
              </a:rPr>
              <a:t>3</a:t>
            </a:r>
            <a:r>
              <a:rPr lang="en-US" altLang="zh-CN" sz="2000" dirty="0">
                <a:solidFill>
                  <a:schemeClr val="tx1"/>
                </a:solidFill>
              </a:rPr>
              <a:t>~2×10</a:t>
            </a:r>
            <a:r>
              <a:rPr lang="en-US" altLang="zh-CN" sz="2000" baseline="30000" dirty="0">
                <a:solidFill>
                  <a:schemeClr val="tx1"/>
                </a:solidFill>
              </a:rPr>
              <a:t>14</a:t>
            </a:r>
            <a:r>
              <a:rPr lang="en-US" altLang="zh-CN" sz="2000" dirty="0">
                <a:solidFill>
                  <a:schemeClr val="tx1"/>
                </a:solidFill>
              </a:rPr>
              <a:t>g/cm</a:t>
            </a:r>
            <a:r>
              <a:rPr lang="en-US" altLang="zh-CN" sz="2000" baseline="30000" dirty="0">
                <a:solidFill>
                  <a:schemeClr val="tx1"/>
                </a:solidFill>
              </a:rPr>
              <a:t>3</a:t>
            </a:r>
          </a:p>
          <a:p>
            <a:pPr marL="34290" indent="0">
              <a:buNone/>
            </a:pPr>
            <a:r>
              <a:rPr lang="zh-CN" altLang="en-US" sz="2000" dirty="0">
                <a:solidFill>
                  <a:schemeClr val="tx1"/>
                </a:solidFill>
              </a:rPr>
              <a:t>密度高于中子滴出密度，晶格将被中子气笼罩，晶格内的原子核将在库仑斥力下变形为</a:t>
            </a:r>
            <a:r>
              <a:rPr lang="en-US" altLang="zh-CN" sz="2000" dirty="0">
                <a:solidFill>
                  <a:schemeClr val="tx1"/>
                </a:solidFill>
              </a:rPr>
              <a:t>“pasta-like”</a:t>
            </a:r>
            <a:r>
              <a:rPr lang="zh-CN" altLang="en-US" sz="2000" dirty="0">
                <a:solidFill>
                  <a:schemeClr val="tx1"/>
                </a:solidFill>
              </a:rPr>
              <a:t>结构。</a:t>
            </a:r>
            <a:endParaRPr lang="en-US" altLang="zh-CN" sz="2000" dirty="0">
              <a:solidFill>
                <a:schemeClr val="tx1"/>
              </a:solidFill>
            </a:endParaRPr>
          </a:p>
          <a:p>
            <a:r>
              <a:rPr lang="zh-CN" altLang="en-US" sz="2000" dirty="0">
                <a:solidFill>
                  <a:schemeClr val="accent2">
                    <a:lumMod val="50000"/>
                  </a:schemeClr>
                </a:solidFill>
              </a:rPr>
              <a:t>内核</a:t>
            </a:r>
            <a:r>
              <a:rPr lang="zh-CN" altLang="en-US" sz="2000" dirty="0">
                <a:solidFill>
                  <a:schemeClr val="tx1"/>
                </a:solidFill>
              </a:rPr>
              <a:t>：</a:t>
            </a:r>
            <a:r>
              <a:rPr lang="en-US" altLang="zh-CN" sz="2000" dirty="0">
                <a:solidFill>
                  <a:schemeClr val="tx1"/>
                </a:solidFill>
              </a:rPr>
              <a:t>ρ&gt;2×10</a:t>
            </a:r>
            <a:r>
              <a:rPr lang="en-US" altLang="zh-CN" sz="2000" baseline="30000" dirty="0">
                <a:solidFill>
                  <a:schemeClr val="tx1"/>
                </a:solidFill>
              </a:rPr>
              <a:t>14</a:t>
            </a:r>
            <a:r>
              <a:rPr lang="en-US" altLang="zh-CN" sz="2000" dirty="0">
                <a:solidFill>
                  <a:schemeClr val="tx1"/>
                </a:solidFill>
              </a:rPr>
              <a:t>g/cm</a:t>
            </a:r>
            <a:r>
              <a:rPr lang="en-US" altLang="zh-CN" sz="2000" baseline="30000" dirty="0">
                <a:solidFill>
                  <a:schemeClr val="tx1"/>
                </a:solidFill>
              </a:rPr>
              <a:t>3</a:t>
            </a:r>
          </a:p>
          <a:p>
            <a:pPr marL="34290" indent="0">
              <a:buNone/>
            </a:pPr>
            <a:r>
              <a:rPr lang="zh-CN" altLang="en-US" sz="2000" dirty="0">
                <a:solidFill>
                  <a:schemeClr val="tx1"/>
                </a:solidFill>
              </a:rPr>
              <a:t>由轻子，质子和中子组成。随密度增大，能量升高，超子或将产生。甚至在中心处夸克可能解禁闭，从而产生夸克胶子等离子体。</a:t>
            </a:r>
            <a:endParaRPr lang="en-US" altLang="zh-CN" sz="2000" dirty="0">
              <a:solidFill>
                <a:schemeClr val="tx1"/>
              </a:solidFill>
            </a:endParaRPr>
          </a:p>
        </p:txBody>
      </p:sp>
      <p:cxnSp>
        <p:nvCxnSpPr>
          <p:cNvPr id="5" name="直接连接符 4">
            <a:extLst>
              <a:ext uri="{FF2B5EF4-FFF2-40B4-BE49-F238E27FC236}">
                <a16:creationId xmlns:a16="http://schemas.microsoft.com/office/drawing/2014/main" id="{0A03564A-1B3B-49AC-A977-931A559F7240}"/>
              </a:ext>
            </a:extLst>
          </p:cNvPr>
          <p:cNvCxnSpPr>
            <a:cxnSpLocks/>
          </p:cNvCxnSpPr>
          <p:nvPr/>
        </p:nvCxnSpPr>
        <p:spPr bwMode="auto">
          <a:xfrm>
            <a:off x="179958" y="692696"/>
            <a:ext cx="5832202"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7" name="矩形 6">
            <a:extLst>
              <a:ext uri="{FF2B5EF4-FFF2-40B4-BE49-F238E27FC236}">
                <a16:creationId xmlns:a16="http://schemas.microsoft.com/office/drawing/2014/main" id="{5D6CD546-A6CA-43B5-9D53-5220777584C0}"/>
              </a:ext>
            </a:extLst>
          </p:cNvPr>
          <p:cNvSpPr/>
          <p:nvPr/>
        </p:nvSpPr>
        <p:spPr>
          <a:xfrm>
            <a:off x="275126" y="142246"/>
            <a:ext cx="8041290" cy="461665"/>
          </a:xfrm>
          <a:prstGeom prst="rect">
            <a:avLst/>
          </a:prstGeom>
        </p:spPr>
        <p:txBody>
          <a:bodyPr wrap="square">
            <a:spAutoFit/>
          </a:bodyPr>
          <a:lstStyle/>
          <a:p>
            <a:r>
              <a:rPr lang="zh-CN" altLang="en-US" b="1" kern="0" dirty="0">
                <a:solidFill>
                  <a:srgbClr val="002060"/>
                </a:solidFill>
                <a:latin typeface="微软雅黑" panose="020B0503020204020204" pitchFamily="34" charset="-122"/>
                <a:ea typeface="微软雅黑" panose="020B0503020204020204" pitchFamily="34" charset="-122"/>
              </a:rPr>
              <a:t>中子星基本结构</a:t>
            </a:r>
          </a:p>
        </p:txBody>
      </p:sp>
      <p:grpSp>
        <p:nvGrpSpPr>
          <p:cNvPr id="2" name="组合 1">
            <a:extLst>
              <a:ext uri="{FF2B5EF4-FFF2-40B4-BE49-F238E27FC236}">
                <a16:creationId xmlns:a16="http://schemas.microsoft.com/office/drawing/2014/main" id="{D79BBA1A-52D3-4840-A8C3-B8C7E08BA2A7}"/>
              </a:ext>
            </a:extLst>
          </p:cNvPr>
          <p:cNvGrpSpPr/>
          <p:nvPr/>
        </p:nvGrpSpPr>
        <p:grpSpPr>
          <a:xfrm>
            <a:off x="5868144" y="131560"/>
            <a:ext cx="3203848" cy="2414215"/>
            <a:chOff x="6249935" y="13314"/>
            <a:chExt cx="2915816" cy="2149170"/>
          </a:xfrm>
        </p:grpSpPr>
        <p:pic>
          <p:nvPicPr>
            <p:cNvPr id="6" name="图片 5">
              <a:extLst>
                <a:ext uri="{FF2B5EF4-FFF2-40B4-BE49-F238E27FC236}">
                  <a16:creationId xmlns:a16="http://schemas.microsoft.com/office/drawing/2014/main" id="{8026C3A5-E982-41F0-9F88-D388FA42C2C8}"/>
                </a:ext>
              </a:extLst>
            </p:cNvPr>
            <p:cNvPicPr>
              <a:picLocks noChangeAspect="1"/>
            </p:cNvPicPr>
            <p:nvPr/>
          </p:nvPicPr>
          <p:blipFill>
            <a:blip r:embed="rId2"/>
            <a:stretch>
              <a:fillRect/>
            </a:stretch>
          </p:blipFill>
          <p:spPr>
            <a:xfrm>
              <a:off x="6249935" y="13314"/>
              <a:ext cx="2762785" cy="2149170"/>
            </a:xfrm>
            <a:prstGeom prst="rect">
              <a:avLst/>
            </a:prstGeom>
          </p:spPr>
        </p:pic>
        <p:sp>
          <p:nvSpPr>
            <p:cNvPr id="10" name="矩形 9">
              <a:extLst>
                <a:ext uri="{FF2B5EF4-FFF2-40B4-BE49-F238E27FC236}">
                  <a16:creationId xmlns:a16="http://schemas.microsoft.com/office/drawing/2014/main" id="{AF487939-C8F9-4B1B-87E2-980745D94632}"/>
                </a:ext>
              </a:extLst>
            </p:cNvPr>
            <p:cNvSpPr/>
            <p:nvPr/>
          </p:nvSpPr>
          <p:spPr bwMode="auto">
            <a:xfrm>
              <a:off x="6249935" y="1946460"/>
              <a:ext cx="2915816" cy="216024"/>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charset="0"/>
                <a:ea typeface="宋体" pitchFamily="2" charset="-122"/>
              </a:endParaRPr>
            </a:p>
          </p:txBody>
        </p:sp>
      </p:grpSp>
      <p:sp>
        <p:nvSpPr>
          <p:cNvPr id="9" name="矩形 8">
            <a:extLst>
              <a:ext uri="{FF2B5EF4-FFF2-40B4-BE49-F238E27FC236}">
                <a16:creationId xmlns:a16="http://schemas.microsoft.com/office/drawing/2014/main" id="{B587E9E1-F49B-41BB-80CF-0106E5856AE0}"/>
              </a:ext>
            </a:extLst>
          </p:cNvPr>
          <p:cNvSpPr/>
          <p:nvPr/>
        </p:nvSpPr>
        <p:spPr>
          <a:xfrm>
            <a:off x="551354" y="6050534"/>
            <a:ext cx="8041290" cy="461665"/>
          </a:xfrm>
          <a:prstGeom prst="rect">
            <a:avLst/>
          </a:prstGeom>
          <a:ln>
            <a:solidFill>
              <a:schemeClr val="accent2">
                <a:lumMod val="75000"/>
              </a:schemeClr>
            </a:solidFill>
          </a:ln>
        </p:spPr>
        <p:txBody>
          <a:bodyPr wrap="square">
            <a:spAutoFit/>
          </a:bodyPr>
          <a:lstStyle/>
          <a:p>
            <a:r>
              <a:rPr lang="zh-CN" altLang="en-US" b="1" kern="0" dirty="0">
                <a:solidFill>
                  <a:srgbClr val="FF0000"/>
                </a:solidFill>
                <a:latin typeface="微软雅黑" panose="020B0503020204020204" pitchFamily="34" charset="-122"/>
                <a:ea typeface="微软雅黑" panose="020B0503020204020204" pitchFamily="34" charset="-122"/>
              </a:rPr>
              <a:t>内壳层及内核高密部分的物态方程还具有很大的不确定性</a:t>
            </a:r>
          </a:p>
        </p:txBody>
      </p:sp>
    </p:spTree>
    <p:extLst>
      <p:ext uri="{BB962C8B-B14F-4D97-AF65-F5344CB8AC3E}">
        <p14:creationId xmlns:p14="http://schemas.microsoft.com/office/powerpoint/2010/main" val="3575593617"/>
      </p:ext>
    </p:extLst>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
            <a:extLst>
              <a:ext uri="{FF2B5EF4-FFF2-40B4-BE49-F238E27FC236}">
                <a16:creationId xmlns:a16="http://schemas.microsoft.com/office/drawing/2014/main" id="{7D6FAEE2-A59D-4EEC-A5F0-47973F1E5611}"/>
              </a:ext>
            </a:extLst>
          </p:cNvPr>
          <p:cNvSpPr txBox="1">
            <a:spLocks noChangeArrowheads="1"/>
          </p:cNvSpPr>
          <p:nvPr/>
        </p:nvSpPr>
        <p:spPr bwMode="auto">
          <a:xfrm>
            <a:off x="3635896" y="2348880"/>
            <a:ext cx="264687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9600" dirty="0">
                <a:solidFill>
                  <a:srgbClr val="FF0000"/>
                </a:solidFill>
                <a:latin typeface="Algerian" panose="04020705040A02060702" pitchFamily="82" charset="0"/>
              </a:rPr>
              <a:t>附录</a:t>
            </a:r>
          </a:p>
        </p:txBody>
      </p:sp>
    </p:spTree>
    <p:extLst>
      <p:ext uri="{BB962C8B-B14F-4D97-AF65-F5344CB8AC3E}">
        <p14:creationId xmlns:p14="http://schemas.microsoft.com/office/powerpoint/2010/main" val="3865617141"/>
      </p:ext>
    </p:extLst>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148B88-5F90-4C48-9E26-247E2C5F0E58}"/>
              </a:ext>
            </a:extLst>
          </p:cNvPr>
          <p:cNvSpPr/>
          <p:nvPr/>
        </p:nvSpPr>
        <p:spPr>
          <a:xfrm>
            <a:off x="0" y="116632"/>
            <a:ext cx="8964488" cy="6370975"/>
          </a:xfrm>
          <a:prstGeom prst="rect">
            <a:avLst/>
          </a:prstGeom>
        </p:spPr>
        <p:txBody>
          <a:bodyPr wrap="square">
            <a:spAutoFit/>
          </a:bodyPr>
          <a:lstStyle/>
          <a:p>
            <a:pPr algn="ctr"/>
            <a:r>
              <a:rPr lang="en-US" altLang="zh-CN" dirty="0">
                <a:solidFill>
                  <a:srgbClr val="C00000"/>
                </a:solidFill>
                <a:latin typeface="CMR10"/>
              </a:rPr>
              <a:t>Neutron Star Interior Composition Explorer (NICER)</a:t>
            </a:r>
          </a:p>
          <a:p>
            <a:pPr marL="342900" indent="-342900" algn="just">
              <a:buFont typeface="Arial" panose="020B0604020202020204" pitchFamily="34" charset="0"/>
              <a:buChar char="•"/>
            </a:pPr>
            <a:r>
              <a:rPr lang="en-US" altLang="zh-CN" dirty="0">
                <a:latin typeface="CMR10"/>
              </a:rPr>
              <a:t>The main idea behind measuring stellar radii with NICER, or more appropriately the stellar compactness, is the identification and monitoring of  "</a:t>
            </a:r>
            <a:r>
              <a:rPr lang="en-US" altLang="zh-CN" dirty="0">
                <a:solidFill>
                  <a:srgbClr val="C00000"/>
                </a:solidFill>
                <a:latin typeface="CMR10"/>
              </a:rPr>
              <a:t>hot spots</a:t>
            </a:r>
            <a:r>
              <a:rPr lang="en-US" altLang="zh-CN" dirty="0">
                <a:latin typeface="CMR10"/>
              </a:rPr>
              <a:t>" on the stellar surface. Magnetic fields in pulsars are so strong and complex that charged particles that are ripped away from the star often crash back into the stellar surface creating hot spots, namely, regions within the star that glow brighter than the rest of the star. </a:t>
            </a:r>
          </a:p>
          <a:p>
            <a:pPr marL="342900" indent="-342900" algn="just">
              <a:buFont typeface="Arial" panose="020B0604020202020204" pitchFamily="34" charset="0"/>
              <a:buChar char="•"/>
            </a:pPr>
            <a:r>
              <a:rPr lang="en-US" altLang="zh-CN" dirty="0">
                <a:latin typeface="CMR10"/>
              </a:rPr>
              <a:t>As the neutron star spins, the hot spots come in and out of view producing periodic variations in the brightness that are recorded by NICER. </a:t>
            </a:r>
          </a:p>
          <a:p>
            <a:pPr marL="342900" indent="-342900" algn="just">
              <a:buFont typeface="Arial" panose="020B0604020202020204" pitchFamily="34" charset="0"/>
              <a:buChar char="•"/>
            </a:pPr>
            <a:r>
              <a:rPr lang="en-US" altLang="zh-CN" dirty="0">
                <a:latin typeface="CMR10"/>
              </a:rPr>
              <a:t>And just as the Shapiro delay takes advantage of general relativistic effects, so does NICER. Indeed, the gravitational field around the neutron star is so strong, that x-rays emitted from the back of the star get bent and are eventually detected by NICER's sophisticated instruments. For a highly compact neutron star, the hot spots never disappear: NICER actually sees the back of the star!</a:t>
            </a:r>
            <a:endParaRPr lang="zh-CN" altLang="en-US" dirty="0"/>
          </a:p>
        </p:txBody>
      </p:sp>
      <p:sp>
        <p:nvSpPr>
          <p:cNvPr id="3" name="矩形 2">
            <a:extLst>
              <a:ext uri="{FF2B5EF4-FFF2-40B4-BE49-F238E27FC236}">
                <a16:creationId xmlns:a16="http://schemas.microsoft.com/office/drawing/2014/main" id="{B8C953FC-BD54-4C43-8C46-73B9F1A77D95}"/>
              </a:ext>
            </a:extLst>
          </p:cNvPr>
          <p:cNvSpPr/>
          <p:nvPr/>
        </p:nvSpPr>
        <p:spPr>
          <a:xfrm>
            <a:off x="7088483" y="6402814"/>
            <a:ext cx="1890261" cy="338554"/>
          </a:xfrm>
          <a:prstGeom prst="rect">
            <a:avLst/>
          </a:prstGeom>
          <a:ln>
            <a:solidFill>
              <a:schemeClr val="accent1"/>
            </a:solidFill>
          </a:ln>
        </p:spPr>
        <p:txBody>
          <a:bodyPr wrap="none">
            <a:spAutoFit/>
          </a:bodyPr>
          <a:lstStyle/>
          <a:p>
            <a:r>
              <a:rPr lang="en-US" altLang="zh-CN" sz="1600" dirty="0"/>
              <a:t>arXiv:2202.13191v1</a:t>
            </a:r>
            <a:endParaRPr lang="zh-CN" altLang="en-US" sz="1600" dirty="0"/>
          </a:p>
        </p:txBody>
      </p:sp>
    </p:spTree>
    <p:extLst>
      <p:ext uri="{BB962C8B-B14F-4D97-AF65-F5344CB8AC3E}">
        <p14:creationId xmlns:p14="http://schemas.microsoft.com/office/powerpoint/2010/main" val="4106116619"/>
      </p:ext>
    </p:extLst>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12479D2-EF16-449B-B6C0-BB44EC650FB3}"/>
              </a:ext>
            </a:extLst>
          </p:cNvPr>
          <p:cNvPicPr>
            <a:picLocks noChangeAspect="1"/>
          </p:cNvPicPr>
          <p:nvPr/>
        </p:nvPicPr>
        <p:blipFill>
          <a:blip r:embed="rId2"/>
          <a:stretch>
            <a:fillRect/>
          </a:stretch>
        </p:blipFill>
        <p:spPr>
          <a:xfrm>
            <a:off x="1547664" y="188640"/>
            <a:ext cx="5062076" cy="3025193"/>
          </a:xfrm>
          <a:prstGeom prst="rect">
            <a:avLst/>
          </a:prstGeom>
        </p:spPr>
      </p:pic>
      <p:pic>
        <p:nvPicPr>
          <p:cNvPr id="3" name="图片 2">
            <a:extLst>
              <a:ext uri="{FF2B5EF4-FFF2-40B4-BE49-F238E27FC236}">
                <a16:creationId xmlns:a16="http://schemas.microsoft.com/office/drawing/2014/main" id="{3C1A2FD0-D345-4D1A-BAB9-6A09F5AC04C1}"/>
              </a:ext>
            </a:extLst>
          </p:cNvPr>
          <p:cNvPicPr>
            <a:picLocks noChangeAspect="1"/>
          </p:cNvPicPr>
          <p:nvPr/>
        </p:nvPicPr>
        <p:blipFill>
          <a:blip r:embed="rId3"/>
          <a:stretch>
            <a:fillRect/>
          </a:stretch>
        </p:blipFill>
        <p:spPr>
          <a:xfrm>
            <a:off x="1560304" y="3427091"/>
            <a:ext cx="5049436" cy="3242269"/>
          </a:xfrm>
          <a:prstGeom prst="rect">
            <a:avLst/>
          </a:prstGeom>
        </p:spPr>
      </p:pic>
      <p:sp>
        <p:nvSpPr>
          <p:cNvPr id="4" name="矩形 3">
            <a:extLst>
              <a:ext uri="{FF2B5EF4-FFF2-40B4-BE49-F238E27FC236}">
                <a16:creationId xmlns:a16="http://schemas.microsoft.com/office/drawing/2014/main" id="{D84E2F89-7B0E-4CBE-9352-36833D3D760E}"/>
              </a:ext>
            </a:extLst>
          </p:cNvPr>
          <p:cNvSpPr/>
          <p:nvPr/>
        </p:nvSpPr>
        <p:spPr>
          <a:xfrm>
            <a:off x="7088483" y="6402814"/>
            <a:ext cx="1890261" cy="338554"/>
          </a:xfrm>
          <a:prstGeom prst="rect">
            <a:avLst/>
          </a:prstGeom>
          <a:ln>
            <a:solidFill>
              <a:schemeClr val="accent1"/>
            </a:solidFill>
          </a:ln>
        </p:spPr>
        <p:txBody>
          <a:bodyPr wrap="none">
            <a:spAutoFit/>
          </a:bodyPr>
          <a:lstStyle/>
          <a:p>
            <a:r>
              <a:rPr lang="en-US" altLang="zh-CN" sz="1600" dirty="0"/>
              <a:t>arXiv:2202.13191v1</a:t>
            </a:r>
            <a:endParaRPr lang="zh-CN" altLang="en-US" sz="1600" dirty="0"/>
          </a:p>
        </p:txBody>
      </p:sp>
    </p:spTree>
    <p:extLst>
      <p:ext uri="{BB962C8B-B14F-4D97-AF65-F5344CB8AC3E}">
        <p14:creationId xmlns:p14="http://schemas.microsoft.com/office/powerpoint/2010/main" val="786356140"/>
      </p:ext>
    </p:extLst>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85AE403-7B0B-44B8-BCEA-508E4F171C76}"/>
              </a:ext>
            </a:extLst>
          </p:cNvPr>
          <p:cNvSpPr/>
          <p:nvPr/>
        </p:nvSpPr>
        <p:spPr>
          <a:xfrm>
            <a:off x="251520" y="548680"/>
            <a:ext cx="7560840" cy="461665"/>
          </a:xfrm>
          <a:prstGeom prst="rect">
            <a:avLst/>
          </a:prstGeom>
        </p:spPr>
        <p:txBody>
          <a:bodyPr wrap="square">
            <a:spAutoFit/>
          </a:bodyPr>
          <a:lstStyle/>
          <a:p>
            <a:r>
              <a:rPr lang="zh-CN" altLang="zh-CN" dirty="0">
                <a:cs typeface="Times New Roman" panose="02020603050405020304" pitchFamily="18" charset="0"/>
              </a:rPr>
              <a:t>宏观可观测量通过</a:t>
            </a:r>
            <a:r>
              <a:rPr lang="en-US" altLang="zh-CN" dirty="0">
                <a:cs typeface="Times New Roman" panose="02020603050405020304" pitchFamily="18" charset="0"/>
              </a:rPr>
              <a:t>Pearson</a:t>
            </a:r>
            <a:r>
              <a:rPr lang="zh-CN" altLang="zh-CN" dirty="0">
                <a:cs typeface="Times New Roman" panose="02020603050405020304" pitchFamily="18" charset="0"/>
              </a:rPr>
              <a:t>相关系数的方法量化相关性</a:t>
            </a:r>
            <a:endParaRPr lang="zh-CN" altLang="en-US" dirty="0"/>
          </a:p>
        </p:txBody>
      </p:sp>
      <p:pic>
        <p:nvPicPr>
          <p:cNvPr id="4" name="图片 3">
            <a:extLst>
              <a:ext uri="{FF2B5EF4-FFF2-40B4-BE49-F238E27FC236}">
                <a16:creationId xmlns:a16="http://schemas.microsoft.com/office/drawing/2014/main" id="{5D63D7EE-DCE7-44C0-8493-EADF5DBE8E65}"/>
              </a:ext>
            </a:extLst>
          </p:cNvPr>
          <p:cNvPicPr>
            <a:picLocks noChangeAspect="1"/>
          </p:cNvPicPr>
          <p:nvPr/>
        </p:nvPicPr>
        <p:blipFill>
          <a:blip r:embed="rId2"/>
          <a:stretch>
            <a:fillRect/>
          </a:stretch>
        </p:blipFill>
        <p:spPr>
          <a:xfrm>
            <a:off x="971600" y="1196752"/>
            <a:ext cx="6458851" cy="1181265"/>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04F1EEC-8CB7-4C86-B21C-2D648D0A956A}"/>
                  </a:ext>
                </a:extLst>
              </p:cNvPr>
              <p:cNvSpPr/>
              <p:nvPr/>
            </p:nvSpPr>
            <p:spPr>
              <a:xfrm>
                <a:off x="107504" y="2757236"/>
                <a:ext cx="8640960" cy="284020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zh-CN" sz="2000" dirty="0">
                    <a:cs typeface="Times New Roman" panose="02020603050405020304" pitchFamily="18" charset="0"/>
                  </a:rPr>
                  <a:t>其中，</a:t>
                </a:r>
                <a14:m>
                  <m:oMath xmlns:m="http://schemas.openxmlformats.org/officeDocument/2006/math">
                    <m:d>
                      <m:dPr>
                        <m:begChr m:val="〈"/>
                        <m:endChr m:val="〉"/>
                        <m:ctrlPr>
                          <a:rPr lang="zh-CN" altLang="zh-CN" sz="2000" i="1">
                            <a:effectLst/>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𝑋</m:t>
                        </m:r>
                        <m:r>
                          <a:rPr lang="en-US" altLang="zh-CN" sz="2000" i="1">
                            <a:latin typeface="Cambria Math" panose="02040503050406030204" pitchFamily="18" charset="0"/>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cs typeface="Times New Roman" panose="02020603050405020304" pitchFamily="18" charset="0"/>
                              </a:rPr>
                              <m:t>𝜇</m:t>
                            </m:r>
                          </m:e>
                          <m:sub>
                            <m:r>
                              <a:rPr lang="en-US" altLang="zh-CN" sz="2000" i="1">
                                <a:latin typeface="Cambria Math" panose="02040503050406030204" pitchFamily="18" charset="0"/>
                                <a:cs typeface="Times New Roman" panose="02020603050405020304" pitchFamily="18" charset="0"/>
                              </a:rPr>
                              <m:t>𝑥</m:t>
                            </m:r>
                          </m:sub>
                        </m:sSub>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𝑌</m:t>
                        </m:r>
                        <m:r>
                          <a:rPr lang="en-US" altLang="zh-CN" sz="2000" i="1">
                            <a:latin typeface="Cambria Math" panose="02040503050406030204" pitchFamily="18" charset="0"/>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cs typeface="Times New Roman" panose="02020603050405020304" pitchFamily="18" charset="0"/>
                              </a:rPr>
                              <m:t>𝜇</m:t>
                            </m:r>
                          </m:e>
                          <m:sub>
                            <m:r>
                              <a:rPr lang="en-US" altLang="zh-CN" sz="2000" i="1">
                                <a:latin typeface="Cambria Math" panose="02040503050406030204" pitchFamily="18" charset="0"/>
                                <a:cs typeface="Times New Roman" panose="02020603050405020304" pitchFamily="18" charset="0"/>
                              </a:rPr>
                              <m:t>𝑦</m:t>
                            </m:r>
                          </m:sub>
                        </m:sSub>
                        <m:r>
                          <a:rPr lang="en-US" altLang="zh-CN" sz="2000" i="1">
                            <a:latin typeface="Cambria Math" panose="02040503050406030204" pitchFamily="18" charset="0"/>
                            <a:cs typeface="Times New Roman" panose="02020603050405020304" pitchFamily="18" charset="0"/>
                          </a:rPr>
                          <m:t>)</m:t>
                        </m:r>
                      </m:e>
                    </m:d>
                  </m:oMath>
                </a14:m>
                <a:r>
                  <a:rPr lang="zh-CN" altLang="zh-CN" sz="2000" dirty="0">
                    <a:cs typeface="Times New Roman" panose="02020603050405020304" pitchFamily="18" charset="0"/>
                  </a:rPr>
                  <a:t>为变量之间的协方差，</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𝑥</m:t>
                        </m:r>
                      </m:sub>
                    </m:sSub>
                  </m:oMath>
                </a14:m>
                <a:r>
                  <a:rPr lang="zh-CN" altLang="zh-CN" sz="2000" dirty="0">
                    <a:cs typeface="Times New Roman" panose="02020603050405020304" pitchFamily="18" charset="0"/>
                  </a:rPr>
                  <a:t>和</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𝑦</m:t>
                        </m:r>
                      </m:sub>
                    </m:sSub>
                  </m:oMath>
                </a14:m>
                <a:r>
                  <a:rPr lang="zh-CN" altLang="zh-CN" sz="2000" dirty="0">
                    <a:cs typeface="Times New Roman" panose="02020603050405020304" pitchFamily="18" charset="0"/>
                  </a:rPr>
                  <a:t>分别为变量</a:t>
                </a:r>
                <a:r>
                  <a:rPr lang="en-US" altLang="zh-CN" sz="2000" dirty="0"/>
                  <a:t>X</a:t>
                </a:r>
                <a:r>
                  <a:rPr lang="zh-CN" altLang="zh-CN" sz="2000" dirty="0">
                    <a:cs typeface="Times New Roman" panose="02020603050405020304" pitchFamily="18" charset="0"/>
                  </a:rPr>
                  <a:t>和</a:t>
                </a:r>
                <a:r>
                  <a:rPr lang="en-US" altLang="zh-CN" sz="2000" dirty="0"/>
                  <a:t>Y</a:t>
                </a:r>
                <a:r>
                  <a:rPr lang="zh-CN" altLang="zh-CN" sz="2000" dirty="0">
                    <a:cs typeface="Times New Roman" panose="02020603050405020304" pitchFamily="18" charset="0"/>
                  </a:rPr>
                  <a:t>的标准差。当变量</a:t>
                </a:r>
                <a:r>
                  <a:rPr lang="en-US" altLang="zh-CN" sz="2000" dirty="0"/>
                  <a:t>Y</a:t>
                </a:r>
                <a:r>
                  <a:rPr lang="zh-CN" altLang="zh-CN" sz="2000" dirty="0">
                    <a:cs typeface="Times New Roman" panose="02020603050405020304" pitchFamily="18" charset="0"/>
                  </a:rPr>
                  <a:t>对</a:t>
                </a:r>
                <a:r>
                  <a:rPr lang="en-US" altLang="zh-CN" sz="2000" dirty="0"/>
                  <a:t>X</a:t>
                </a:r>
                <a:r>
                  <a:rPr lang="zh-CN" altLang="zh-CN" sz="2000" dirty="0">
                    <a:cs typeface="Times New Roman" panose="02020603050405020304" pitchFamily="18" charset="0"/>
                  </a:rPr>
                  <a:t>的增大而增大时，协方差为正值。反之，则为负值。为了衡量不同量纲的线性关系的好坏，需要将所有的协方差都统一进行归一化，以使相关系数在</a:t>
                </a:r>
                <a:r>
                  <a:rPr lang="en-US" altLang="zh-CN" sz="2000" dirty="0"/>
                  <a:t>-1</a:t>
                </a:r>
                <a:r>
                  <a:rPr lang="zh-CN" altLang="zh-CN" sz="2000" dirty="0">
                    <a:cs typeface="Times New Roman" panose="02020603050405020304" pitchFamily="18" charset="0"/>
                  </a:rPr>
                  <a:t>到</a:t>
                </a:r>
                <a:r>
                  <a:rPr lang="en-US" altLang="zh-CN" sz="2000" dirty="0"/>
                  <a:t>+1</a:t>
                </a:r>
                <a:r>
                  <a:rPr lang="zh-CN" altLang="zh-CN" sz="2000" dirty="0">
                    <a:cs typeface="Times New Roman" panose="02020603050405020304" pitchFamily="18" charset="0"/>
                  </a:rPr>
                  <a:t>之间的范围内取值。</a:t>
                </a:r>
                <a:endParaRPr lang="en-US" altLang="zh-CN" sz="2000" dirty="0">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zh-CN" sz="2000" dirty="0">
                    <a:cs typeface="Times New Roman" panose="02020603050405020304" pitchFamily="18" charset="0"/>
                  </a:rPr>
                  <a:t>线性程度越好的关系，其相关系数的绝对值越趋近于</a:t>
                </a:r>
                <a:r>
                  <a:rPr lang="en-US" altLang="zh-CN" sz="2000" dirty="0"/>
                  <a:t>1</a:t>
                </a:r>
                <a:r>
                  <a:rPr lang="zh-CN" altLang="zh-CN" sz="2000" dirty="0">
                    <a:cs typeface="Times New Roman" panose="02020603050405020304" pitchFamily="18" charset="0"/>
                  </a:rPr>
                  <a:t>。相关系数为正值</a:t>
                </a:r>
                <a:r>
                  <a:rPr lang="en-US" altLang="zh-CN" sz="2000" dirty="0">
                    <a:cs typeface="Times New Roman" panose="02020603050405020304" pitchFamily="18" charset="0"/>
                  </a:rPr>
                  <a:t>,</a:t>
                </a:r>
                <a:r>
                  <a:rPr lang="zh-CN" altLang="zh-CN" sz="2000" dirty="0">
                    <a:cs typeface="Times New Roman" panose="02020603050405020304" pitchFamily="18" charset="0"/>
                  </a:rPr>
                  <a:t>变量之间则为正相关</a:t>
                </a:r>
                <a:r>
                  <a:rPr lang="en-US" altLang="zh-CN" sz="2000" dirty="0">
                    <a:cs typeface="Times New Roman" panose="02020603050405020304" pitchFamily="18" charset="0"/>
                  </a:rPr>
                  <a:t>; </a:t>
                </a:r>
                <a:r>
                  <a:rPr lang="zh-CN" altLang="zh-CN" sz="2000" dirty="0">
                    <a:cs typeface="Times New Roman" panose="02020603050405020304" pitchFamily="18" charset="0"/>
                  </a:rPr>
                  <a:t>反之，则为负相关。</a:t>
                </a:r>
                <a:endParaRPr lang="zh-CN" altLang="en-US" sz="2000" dirty="0"/>
              </a:p>
            </p:txBody>
          </p:sp>
        </mc:Choice>
        <mc:Fallback xmlns="">
          <p:sp>
            <p:nvSpPr>
              <p:cNvPr id="5" name="矩形 4">
                <a:extLst>
                  <a:ext uri="{FF2B5EF4-FFF2-40B4-BE49-F238E27FC236}">
                    <a16:creationId xmlns:a16="http://schemas.microsoft.com/office/drawing/2014/main" id="{F04F1EEC-8CB7-4C86-B21C-2D648D0A956A}"/>
                  </a:ext>
                </a:extLst>
              </p:cNvPr>
              <p:cNvSpPr>
                <a:spLocks noRot="1" noChangeAspect="1" noMove="1" noResize="1" noEditPoints="1" noAdjustHandles="1" noChangeArrowheads="1" noChangeShapeType="1" noTextEdit="1"/>
              </p:cNvSpPr>
              <p:nvPr/>
            </p:nvSpPr>
            <p:spPr>
              <a:xfrm>
                <a:off x="107504" y="2757236"/>
                <a:ext cx="8640960" cy="2840201"/>
              </a:xfrm>
              <a:prstGeom prst="rect">
                <a:avLst/>
              </a:prstGeom>
              <a:blipFill>
                <a:blip r:embed="rId3"/>
                <a:stretch>
                  <a:fillRect l="-635" r="-706" b="-30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4900681"/>
      </p:ext>
    </p:extLst>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4BF80F3-B71C-4A65-85D7-664F75C5D9FD}"/>
              </a:ext>
            </a:extLst>
          </p:cNvPr>
          <p:cNvPicPr>
            <a:picLocks noChangeAspect="1"/>
          </p:cNvPicPr>
          <p:nvPr/>
        </p:nvPicPr>
        <p:blipFill>
          <a:blip r:embed="rId2"/>
          <a:stretch>
            <a:fillRect/>
          </a:stretch>
        </p:blipFill>
        <p:spPr>
          <a:xfrm>
            <a:off x="2771800" y="188640"/>
            <a:ext cx="2185068" cy="942311"/>
          </a:xfrm>
          <a:prstGeom prst="rect">
            <a:avLst/>
          </a:prstGeom>
        </p:spPr>
      </p:pic>
      <p:pic>
        <p:nvPicPr>
          <p:cNvPr id="6" name="图片 4" descr="7_ZZ`(8R%`}1_CZ(E%B@L91">
            <a:extLst>
              <a:ext uri="{FF2B5EF4-FFF2-40B4-BE49-F238E27FC236}">
                <a16:creationId xmlns:a16="http://schemas.microsoft.com/office/drawing/2014/main" id="{DDB54405-EFCB-4180-ADF1-87C79EDB2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934" y="1340768"/>
            <a:ext cx="1828800" cy="600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图片 6" descr="MR[)`U]H)[K($457IF7@@CG">
            <a:extLst>
              <a:ext uri="{FF2B5EF4-FFF2-40B4-BE49-F238E27FC236}">
                <a16:creationId xmlns:a16="http://schemas.microsoft.com/office/drawing/2014/main" id="{FAAA549B-E3BC-46AB-97FD-59777AF2A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384" y="2276872"/>
            <a:ext cx="1657350" cy="781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 name="图片 10" descr="(WV7IK9(9[KEYKAQN}R_O25">
            <a:extLst>
              <a:ext uri="{FF2B5EF4-FFF2-40B4-BE49-F238E27FC236}">
                <a16:creationId xmlns:a16="http://schemas.microsoft.com/office/drawing/2014/main" id="{0E067D29-C532-4956-85FA-E5E0A1C3ED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525" y="4293096"/>
            <a:ext cx="6076950"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292007"/>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7734FC9F-DE14-43CB-A9AB-5427DEABE9E2}"/>
              </a:ext>
            </a:extLst>
          </p:cNvPr>
          <p:cNvCxnSpPr/>
          <p:nvPr/>
        </p:nvCxnSpPr>
        <p:spPr bwMode="auto">
          <a:xfrm>
            <a:off x="143730" y="620688"/>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7" name="标题 1">
            <a:extLst>
              <a:ext uri="{FF2B5EF4-FFF2-40B4-BE49-F238E27FC236}">
                <a16:creationId xmlns:a16="http://schemas.microsoft.com/office/drawing/2014/main" id="{194E732E-97A3-45A6-A386-547D0EDE5294}"/>
              </a:ext>
            </a:extLst>
          </p:cNvPr>
          <p:cNvSpPr txBox="1">
            <a:spLocks noChangeArrowheads="1"/>
          </p:cNvSpPr>
          <p:nvPr/>
        </p:nvSpPr>
        <p:spPr>
          <a:xfrm>
            <a:off x="251520" y="42985"/>
            <a:ext cx="7704856"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r>
              <a:rPr lang="en-US" altLang="zh-CN" sz="2400" b="1" kern="0" dirty="0">
                <a:solidFill>
                  <a:srgbClr val="002060"/>
                </a:solidFill>
                <a:latin typeface="微软雅黑" panose="020B0503020204020204" pitchFamily="34" charset="-122"/>
                <a:ea typeface="微软雅黑" panose="020B0503020204020204" pitchFamily="34" charset="-122"/>
              </a:rPr>
              <a:t>Accurate observations of massive neutron stars</a:t>
            </a:r>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E02A1F1-EB7D-461D-9844-8CA690BF4B0E}"/>
              </a:ext>
            </a:extLst>
          </p:cNvPr>
          <p:cNvSpPr/>
          <p:nvPr/>
        </p:nvSpPr>
        <p:spPr>
          <a:xfrm>
            <a:off x="200406" y="820347"/>
            <a:ext cx="8743185" cy="707886"/>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PSR J1614—2230 (original mass measurement in </a:t>
            </a:r>
            <a:r>
              <a:rPr lang="en-US" altLang="zh-CN" sz="2000" dirty="0">
                <a:solidFill>
                  <a:srgbClr val="0000FF"/>
                </a:solidFill>
                <a:latin typeface="Times New Roman" panose="02020603050405020304" pitchFamily="18" charset="0"/>
                <a:cs typeface="Times New Roman" panose="02020603050405020304" pitchFamily="18" charset="0"/>
              </a:rPr>
              <a:t>Demorest et al. 2010 </a:t>
            </a:r>
            <a:r>
              <a:rPr lang="en-US" altLang="zh-CN" sz="2000" dirty="0">
                <a:solidFill>
                  <a:srgbClr val="000000"/>
                </a:solidFill>
                <a:latin typeface="Times New Roman" panose="02020603050405020304" pitchFamily="18" charset="0"/>
                <a:cs typeface="Times New Roman" panose="02020603050405020304" pitchFamily="18" charset="0"/>
              </a:rPr>
              <a:t>and current mass measurement </a:t>
            </a:r>
            <a:r>
              <a:rPr lang="it-IT" altLang="zh-CN" sz="2000" dirty="0">
                <a:solidFill>
                  <a:srgbClr val="000000"/>
                </a:solidFill>
                <a:latin typeface="Times New Roman" panose="02020603050405020304" pitchFamily="18" charset="0"/>
                <a:cs typeface="Times New Roman" panose="02020603050405020304" pitchFamily="18" charset="0"/>
              </a:rPr>
              <a:t>in </a:t>
            </a:r>
            <a:r>
              <a:rPr lang="it-IT" altLang="zh-CN" sz="2000" dirty="0">
                <a:solidFill>
                  <a:srgbClr val="0000FF"/>
                </a:solidFill>
                <a:latin typeface="Times New Roman" panose="02020603050405020304" pitchFamily="18" charset="0"/>
                <a:cs typeface="Times New Roman" panose="02020603050405020304" pitchFamily="18" charset="0"/>
              </a:rPr>
              <a:t>Arzoumanian et al. 2018</a:t>
            </a:r>
            <a:r>
              <a:rPr lang="it-IT" altLang="zh-CN" sz="2000" dirty="0">
                <a:solidFill>
                  <a:srgbClr val="000000"/>
                </a:solidFill>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D7650434-CF95-4AD5-8EB1-C66635C16E75}"/>
              </a:ext>
            </a:extLst>
          </p:cNvPr>
          <p:cNvPicPr>
            <a:picLocks noChangeAspect="1"/>
          </p:cNvPicPr>
          <p:nvPr/>
        </p:nvPicPr>
        <p:blipFill>
          <a:blip r:embed="rId2"/>
          <a:stretch>
            <a:fillRect/>
          </a:stretch>
        </p:blipFill>
        <p:spPr>
          <a:xfrm>
            <a:off x="1403648" y="1706456"/>
            <a:ext cx="4104456" cy="428271"/>
          </a:xfrm>
          <a:prstGeom prst="rect">
            <a:avLst/>
          </a:prstGeom>
          <a:ln>
            <a:solidFill>
              <a:schemeClr val="accent2"/>
            </a:solidFill>
          </a:ln>
        </p:spPr>
      </p:pic>
      <p:pic>
        <p:nvPicPr>
          <p:cNvPr id="10" name="图片 9">
            <a:extLst>
              <a:ext uri="{FF2B5EF4-FFF2-40B4-BE49-F238E27FC236}">
                <a16:creationId xmlns:a16="http://schemas.microsoft.com/office/drawing/2014/main" id="{814EAA0F-3B4C-496E-9200-CE875D75DE13}"/>
              </a:ext>
            </a:extLst>
          </p:cNvPr>
          <p:cNvPicPr>
            <a:picLocks noChangeAspect="1"/>
          </p:cNvPicPr>
          <p:nvPr/>
        </p:nvPicPr>
        <p:blipFill>
          <a:blip r:embed="rId3"/>
          <a:stretch>
            <a:fillRect/>
          </a:stretch>
        </p:blipFill>
        <p:spPr>
          <a:xfrm>
            <a:off x="1505159" y="2840739"/>
            <a:ext cx="3600400" cy="494439"/>
          </a:xfrm>
          <a:prstGeom prst="rect">
            <a:avLst/>
          </a:prstGeom>
          <a:ln>
            <a:solidFill>
              <a:schemeClr val="accent2"/>
            </a:solidFill>
          </a:ln>
        </p:spPr>
      </p:pic>
      <p:sp>
        <p:nvSpPr>
          <p:cNvPr id="11" name="矩形 10">
            <a:extLst>
              <a:ext uri="{FF2B5EF4-FFF2-40B4-BE49-F238E27FC236}">
                <a16:creationId xmlns:a16="http://schemas.microsoft.com/office/drawing/2014/main" id="{C109E8FE-401A-4CD5-B365-9FF92AB10156}"/>
              </a:ext>
            </a:extLst>
          </p:cNvPr>
          <p:cNvSpPr/>
          <p:nvPr/>
        </p:nvSpPr>
        <p:spPr>
          <a:xfrm>
            <a:off x="257359" y="3540755"/>
            <a:ext cx="6096000" cy="400110"/>
          </a:xfrm>
          <a:prstGeom prst="rect">
            <a:avLst/>
          </a:prstGeom>
        </p:spPr>
        <p:txBody>
          <a:bodyPr>
            <a:spAutoFit/>
          </a:bodyPr>
          <a:lstStyle/>
          <a:p>
            <a:r>
              <a:rPr lang="da-DK" altLang="zh-CN" sz="2000" dirty="0">
                <a:solidFill>
                  <a:srgbClr val="000000"/>
                </a:solidFill>
                <a:latin typeface="Times New Roman" panose="02020603050405020304" pitchFamily="18" charset="0"/>
                <a:cs typeface="Times New Roman" panose="02020603050405020304" pitchFamily="18" charset="0"/>
              </a:rPr>
              <a:t>PSR J0740+6620 (</a:t>
            </a:r>
            <a:r>
              <a:rPr lang="da-DK" altLang="zh-CN" sz="2000" dirty="0">
                <a:solidFill>
                  <a:srgbClr val="0000FF"/>
                </a:solidFill>
                <a:latin typeface="Times New Roman" panose="02020603050405020304" pitchFamily="18" charset="0"/>
                <a:cs typeface="Times New Roman" panose="02020603050405020304" pitchFamily="18" charset="0"/>
              </a:rPr>
              <a:t>Cromartie et al. 2019</a:t>
            </a:r>
            <a:r>
              <a:rPr lang="da-DK" altLang="zh-CN" sz="2000" dirty="0">
                <a:solidFill>
                  <a:srgbClr val="000000"/>
                </a:solidFill>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079FD0E9-C5B5-48B2-8ECF-8EE1B326671F}"/>
              </a:ext>
            </a:extLst>
          </p:cNvPr>
          <p:cNvPicPr>
            <a:picLocks noChangeAspect="1"/>
          </p:cNvPicPr>
          <p:nvPr/>
        </p:nvPicPr>
        <p:blipFill>
          <a:blip r:embed="rId4"/>
          <a:stretch>
            <a:fillRect/>
          </a:stretch>
        </p:blipFill>
        <p:spPr>
          <a:xfrm>
            <a:off x="1629017" y="3983318"/>
            <a:ext cx="2808312" cy="489775"/>
          </a:xfrm>
          <a:prstGeom prst="rect">
            <a:avLst/>
          </a:prstGeom>
          <a:ln>
            <a:solidFill>
              <a:schemeClr val="accent2"/>
            </a:solidFill>
          </a:ln>
        </p:spPr>
      </p:pic>
      <p:sp>
        <p:nvSpPr>
          <p:cNvPr id="13" name="矩形 12">
            <a:extLst>
              <a:ext uri="{FF2B5EF4-FFF2-40B4-BE49-F238E27FC236}">
                <a16:creationId xmlns:a16="http://schemas.microsoft.com/office/drawing/2014/main" id="{F3165AE1-9FC2-46EB-A54E-FEF79B8B195E}"/>
              </a:ext>
            </a:extLst>
          </p:cNvPr>
          <p:cNvSpPr/>
          <p:nvPr/>
        </p:nvSpPr>
        <p:spPr>
          <a:xfrm>
            <a:off x="395536" y="5589240"/>
            <a:ext cx="7742378" cy="1077218"/>
          </a:xfrm>
          <a:prstGeom prst="rect">
            <a:avLst/>
          </a:prstGeom>
          <a:ln>
            <a:solidFill>
              <a:srgbClr val="C00000"/>
            </a:solidFill>
          </a:ln>
        </p:spPr>
        <p:txBody>
          <a:bodyPr wrap="square">
            <a:spAutoFit/>
          </a:bodyPr>
          <a:lstStyle/>
          <a:p>
            <a:r>
              <a:rPr lang="en-US" altLang="zh-CN" sz="1600" dirty="0">
                <a:latin typeface="Times New Roman" panose="02020603050405020304" pitchFamily="18" charset="0"/>
                <a:cs typeface="Times New Roman" panose="02020603050405020304" pitchFamily="18" charset="0"/>
              </a:rPr>
              <a:t>[1] Demorest, P. B., </a:t>
            </a:r>
            <a:r>
              <a:rPr lang="en-US" altLang="zh-CN" sz="1600" dirty="0" err="1">
                <a:latin typeface="Times New Roman" panose="02020603050405020304" pitchFamily="18" charset="0"/>
                <a:cs typeface="Times New Roman" panose="02020603050405020304" pitchFamily="18" charset="0"/>
              </a:rPr>
              <a:t>Pennucci</a:t>
            </a:r>
            <a:r>
              <a:rPr lang="en-US" altLang="zh-CN" sz="1600" dirty="0">
                <a:latin typeface="Times New Roman" panose="02020603050405020304" pitchFamily="18" charset="0"/>
                <a:cs typeface="Times New Roman" panose="02020603050405020304" pitchFamily="18" charset="0"/>
              </a:rPr>
              <a:t>, T., Ransom, S. M., et al., 2010, Nature, 467, 1081</a:t>
            </a:r>
          </a:p>
          <a:p>
            <a:r>
              <a:rPr lang="nb-NO" altLang="zh-CN" sz="1600" dirty="0">
                <a:latin typeface="Times New Roman" panose="02020603050405020304" pitchFamily="18" charset="0"/>
                <a:cs typeface="Times New Roman" panose="02020603050405020304" pitchFamily="18" charset="0"/>
              </a:rPr>
              <a:t>[2] Arzoumanian, Z., Baker, P. T., Brazier, A., et al. 2018, ApJ, 859, 47</a:t>
            </a:r>
          </a:p>
          <a:p>
            <a:r>
              <a:rPr lang="fr-FR" altLang="zh-CN" sz="1600" dirty="0">
                <a:latin typeface="Times New Roman" panose="02020603050405020304" pitchFamily="18" charset="0"/>
                <a:cs typeface="Times New Roman" panose="02020603050405020304" pitchFamily="18" charset="0"/>
              </a:rPr>
              <a:t>[3] Antoniadis, J., Freire, P. C. C., Wex, N., et al. 2013, Science, 340, 448</a:t>
            </a:r>
          </a:p>
          <a:p>
            <a:r>
              <a:rPr lang="fr-FR" altLang="zh-CN" sz="1600" dirty="0">
                <a:latin typeface="Times New Roman" panose="02020603050405020304" pitchFamily="18" charset="0"/>
                <a:cs typeface="Times New Roman" panose="02020603050405020304" pitchFamily="18" charset="0"/>
              </a:rPr>
              <a:t>[4] </a:t>
            </a:r>
            <a:r>
              <a:rPr lang="en-US" altLang="zh-CN" sz="1600" dirty="0">
                <a:latin typeface="Times New Roman" panose="02020603050405020304" pitchFamily="18" charset="0"/>
                <a:cs typeface="Times New Roman" panose="02020603050405020304" pitchFamily="18" charset="0"/>
              </a:rPr>
              <a:t>Cromartie, H. T., Fonseca, E., Ransom, S. M., et al. 2020, </a:t>
            </a:r>
            <a:r>
              <a:rPr lang="en-US" altLang="zh-CN" sz="1600" dirty="0" err="1">
                <a:latin typeface="Times New Roman" panose="02020603050405020304" pitchFamily="18" charset="0"/>
                <a:cs typeface="Times New Roman" panose="02020603050405020304" pitchFamily="18" charset="0"/>
              </a:rPr>
              <a:t>NatAs</a:t>
            </a:r>
            <a:r>
              <a:rPr lang="en-US" altLang="zh-CN" sz="1600" dirty="0">
                <a:latin typeface="Times New Roman" panose="02020603050405020304" pitchFamily="18" charset="0"/>
                <a:cs typeface="Times New Roman" panose="02020603050405020304" pitchFamily="18" charset="0"/>
              </a:rPr>
              <a:t>, 4</a:t>
            </a:r>
            <a:r>
              <a:rPr lang="zh-CN" altLang="en-US" sz="1600" dirty="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27</a:t>
            </a:r>
            <a:endParaRPr lang="zh-CN" altLang="en-US" sz="16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52E44B90-EA9B-4937-9FE1-68915CDA05AA}"/>
              </a:ext>
            </a:extLst>
          </p:cNvPr>
          <p:cNvSpPr/>
          <p:nvPr/>
        </p:nvSpPr>
        <p:spPr>
          <a:xfrm>
            <a:off x="257359" y="2312951"/>
            <a:ext cx="6174432" cy="400110"/>
          </a:xfrm>
          <a:prstGeom prst="rect">
            <a:avLst/>
          </a:prstGeom>
        </p:spPr>
        <p:txBody>
          <a:bodyPr wrap="square">
            <a:spAutoFit/>
          </a:bodyPr>
          <a:lstStyle/>
          <a:p>
            <a:r>
              <a:rPr lang="da-DK" altLang="zh-CN" sz="2000" dirty="0">
                <a:solidFill>
                  <a:srgbClr val="000000"/>
                </a:solidFill>
                <a:cs typeface="Times New Roman" panose="02020603050405020304" pitchFamily="18" charset="0"/>
              </a:rPr>
              <a:t>PSR J0348+0432 (</a:t>
            </a:r>
            <a:r>
              <a:rPr lang="da-DK" altLang="zh-CN" sz="2000" dirty="0">
                <a:solidFill>
                  <a:srgbClr val="0000FF"/>
                </a:solidFill>
                <a:cs typeface="Times New Roman" panose="02020603050405020304" pitchFamily="18" charset="0"/>
              </a:rPr>
              <a:t>Antoniadis et al. 2013</a:t>
            </a:r>
            <a:r>
              <a:rPr lang="da-DK" altLang="zh-CN" sz="2000" dirty="0">
                <a:solidFill>
                  <a:srgbClr val="000000"/>
                </a:solidFill>
                <a:cs typeface="Times New Roman" panose="02020603050405020304" pitchFamily="18" charset="0"/>
              </a:rPr>
              <a:t>)</a:t>
            </a:r>
            <a:endParaRPr lang="en-US" altLang="zh-CN" sz="2000" dirty="0">
              <a:solidFill>
                <a:srgbClr val="000000"/>
              </a:solidFill>
              <a:cs typeface="Times New Roman" panose="02020603050405020304" pitchFamily="18" charset="0"/>
            </a:endParaRPr>
          </a:p>
        </p:txBody>
      </p:sp>
      <p:sp>
        <p:nvSpPr>
          <p:cNvPr id="3" name="矩形 2">
            <a:extLst>
              <a:ext uri="{FF2B5EF4-FFF2-40B4-BE49-F238E27FC236}">
                <a16:creationId xmlns:a16="http://schemas.microsoft.com/office/drawing/2014/main" id="{3F3BAFEC-76CC-4374-9E3C-9166DF70AE1B}"/>
              </a:ext>
            </a:extLst>
          </p:cNvPr>
          <p:cNvSpPr/>
          <p:nvPr/>
        </p:nvSpPr>
        <p:spPr>
          <a:xfrm>
            <a:off x="5800528" y="2225224"/>
            <a:ext cx="3199740" cy="2241960"/>
          </a:xfrm>
          <a:prstGeom prst="rect">
            <a:avLst/>
          </a:prstGeom>
          <a:ln>
            <a:solidFill>
              <a:srgbClr val="FF0000"/>
            </a:solidFill>
          </a:ln>
        </p:spPr>
        <p:txBody>
          <a:bodyPr wrap="square">
            <a:spAutoFit/>
          </a:bodyPr>
          <a:lstStyle/>
          <a:p>
            <a:pPr algn="ctr">
              <a:lnSpc>
                <a:spcPct val="150000"/>
              </a:lnSpc>
            </a:pPr>
            <a:r>
              <a:rPr lang="zh-CN" altLang="en-US" dirty="0">
                <a:solidFill>
                  <a:schemeClr val="accent2">
                    <a:lumMod val="75000"/>
                  </a:schemeClr>
                </a:solidFill>
              </a:rPr>
              <a:t>Possible observations of massive neutron stars：</a:t>
            </a:r>
          </a:p>
          <a:p>
            <a:pPr algn="ctr">
              <a:lnSpc>
                <a:spcPct val="150000"/>
              </a:lnSpc>
            </a:pPr>
            <a:r>
              <a:rPr lang="en-US" altLang="zh-CN" dirty="0">
                <a:solidFill>
                  <a:schemeClr val="accent2">
                    <a:lumMod val="75000"/>
                  </a:schemeClr>
                </a:solidFill>
              </a:rPr>
              <a:t>GW190814</a:t>
            </a:r>
            <a:endParaRPr lang="en-US" altLang="zh-CN" dirty="0">
              <a:solidFill>
                <a:schemeClr val="accent2">
                  <a:lumMod val="75000"/>
                </a:schemeClr>
              </a:solidFill>
              <a:latin typeface="+mj-lt"/>
            </a:endParaRPr>
          </a:p>
          <a:p>
            <a:pPr algn="ctr">
              <a:lnSpc>
                <a:spcPct val="150000"/>
              </a:lnSpc>
            </a:pPr>
            <a:r>
              <a:rPr lang="en-US" altLang="zh-CN" dirty="0">
                <a:solidFill>
                  <a:schemeClr val="accent2">
                    <a:lumMod val="75000"/>
                  </a:schemeClr>
                </a:solidFill>
                <a:latin typeface="+mj-lt"/>
              </a:rPr>
              <a:t>2.50 M</a:t>
            </a:r>
            <a:r>
              <a:rPr lang="en-US" altLang="zh-CN" sz="1200" dirty="0">
                <a:solidFill>
                  <a:schemeClr val="accent2">
                    <a:lumMod val="75000"/>
                  </a:schemeClr>
                </a:solidFill>
                <a:latin typeface="+mj-lt"/>
              </a:rPr>
              <a:t>⊙ </a:t>
            </a:r>
            <a:r>
              <a:rPr lang="en-US" altLang="zh-CN" dirty="0">
                <a:solidFill>
                  <a:schemeClr val="accent2">
                    <a:lumMod val="75000"/>
                  </a:schemeClr>
                </a:solidFill>
                <a:latin typeface="+mj-lt"/>
              </a:rPr>
              <a:t> —2.67 M</a:t>
            </a:r>
            <a:r>
              <a:rPr lang="en-US" altLang="zh-CN" sz="1200" dirty="0">
                <a:solidFill>
                  <a:schemeClr val="accent2">
                    <a:lumMod val="75000"/>
                  </a:schemeClr>
                </a:solidFill>
                <a:latin typeface="+mj-lt"/>
              </a:rPr>
              <a:t>⊙</a:t>
            </a:r>
            <a:endParaRPr lang="zh-CN" altLang="en-US" dirty="0">
              <a:solidFill>
                <a:schemeClr val="accent2">
                  <a:lumMod val="75000"/>
                </a:schemeClr>
              </a:solidFill>
              <a:latin typeface="+mj-lt"/>
            </a:endParaRPr>
          </a:p>
        </p:txBody>
      </p:sp>
      <p:sp>
        <p:nvSpPr>
          <p:cNvPr id="5" name="矩形 4">
            <a:extLst>
              <a:ext uri="{FF2B5EF4-FFF2-40B4-BE49-F238E27FC236}">
                <a16:creationId xmlns:a16="http://schemas.microsoft.com/office/drawing/2014/main" id="{F51B27A4-A6F7-49F2-86BC-F0845EA015BA}"/>
              </a:ext>
            </a:extLst>
          </p:cNvPr>
          <p:cNvSpPr/>
          <p:nvPr/>
        </p:nvSpPr>
        <p:spPr>
          <a:xfrm>
            <a:off x="5800528" y="4685305"/>
            <a:ext cx="3199740" cy="584775"/>
          </a:xfrm>
          <a:prstGeom prst="rect">
            <a:avLst/>
          </a:prstGeom>
          <a:ln>
            <a:solidFill>
              <a:schemeClr val="tx2"/>
            </a:solidFill>
          </a:ln>
        </p:spPr>
        <p:txBody>
          <a:bodyPr wrap="square">
            <a:spAutoFit/>
          </a:bodyPr>
          <a:lstStyle/>
          <a:p>
            <a:r>
              <a:rPr lang="fr-FR" altLang="zh-CN" sz="1600" dirty="0">
                <a:latin typeface="+mj-lt"/>
              </a:rPr>
              <a:t>B. P. Abbott </a:t>
            </a:r>
            <a:r>
              <a:rPr lang="fr-FR" altLang="zh-CN" sz="1600" i="1" dirty="0">
                <a:latin typeface="+mj-lt"/>
              </a:rPr>
              <a:t>et al:</a:t>
            </a:r>
            <a:r>
              <a:rPr lang="fr-FR" altLang="zh-CN" sz="1600" dirty="0">
                <a:latin typeface="+mj-lt"/>
              </a:rPr>
              <a:t>, Astrophys. J. Lett. </a:t>
            </a:r>
            <a:r>
              <a:rPr lang="fr-FR" altLang="zh-CN" sz="1600" b="1" dirty="0">
                <a:latin typeface="+mj-lt"/>
              </a:rPr>
              <a:t>896</a:t>
            </a:r>
            <a:r>
              <a:rPr lang="fr-FR" altLang="zh-CN" sz="1600" dirty="0">
                <a:latin typeface="+mj-lt"/>
              </a:rPr>
              <a:t>, L44 3 (2020)</a:t>
            </a:r>
            <a:endParaRPr lang="zh-CN" altLang="en-US" sz="1600" dirty="0">
              <a:latin typeface="+mj-lt"/>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2846F97-4766-4847-8837-B3FDBCECFAD6}"/>
                  </a:ext>
                </a:extLst>
              </p:cNvPr>
              <p:cNvSpPr/>
              <p:nvPr/>
            </p:nvSpPr>
            <p:spPr>
              <a:xfrm>
                <a:off x="683568" y="4666903"/>
                <a:ext cx="3825085" cy="49218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kern="100">
                          <a:latin typeface="Cambria Math" panose="02040503050406030204" pitchFamily="18" charset="0"/>
                          <a:cs typeface="Times New Roman" panose="02020603050405020304" pitchFamily="18" charset="0"/>
                        </a:rPr>
                        <m:t>修正</m:t>
                      </m:r>
                      <m:r>
                        <a:rPr lang="zh-CN" altLang="en-US" i="1" kern="100" smtClean="0">
                          <a:latin typeface="Cambria Math" panose="02040503050406030204" pitchFamily="18" charset="0"/>
                          <a:cs typeface="Times New Roman" panose="02020603050405020304" pitchFamily="18" charset="0"/>
                        </a:rPr>
                        <m:t>后：</m:t>
                      </m:r>
                      <m:r>
                        <a:rPr lang="en-US" altLang="zh-CN" i="1" kern="100">
                          <a:latin typeface="Cambria Math" panose="02040503050406030204" pitchFamily="18" charset="0"/>
                          <a:cs typeface="Times New Roman" panose="02020603050405020304" pitchFamily="18" charset="0"/>
                        </a:rPr>
                        <m:t>𝑀</m:t>
                      </m:r>
                      <m:r>
                        <a:rPr lang="en-US" altLang="zh-CN" kern="100">
                          <a:latin typeface="Cambria Math" panose="02040503050406030204" pitchFamily="18" charset="0"/>
                          <a:cs typeface="Times New Roman" panose="02020603050405020304" pitchFamily="18" charset="0"/>
                        </a:rPr>
                        <m:t>=</m:t>
                      </m:r>
                      <m:sSubSup>
                        <m:sSubSupPr>
                          <m:ctrlPr>
                            <a:rPr lang="zh-CN" altLang="zh-CN" i="1">
                              <a:latin typeface="Cambria Math" panose="02040503050406030204" pitchFamily="18" charset="0"/>
                              <a:ea typeface="Cambria Math" panose="02040503050406030204" pitchFamily="18" charset="0"/>
                            </a:rPr>
                          </m:ctrlPr>
                        </m:sSubSupPr>
                        <m:e>
                          <m:r>
                            <a:rPr lang="en-US" altLang="zh-CN" kern="100">
                              <a:latin typeface="Cambria Math" panose="02040503050406030204" pitchFamily="18" charset="0"/>
                              <a:cs typeface="Times New Roman" panose="02020603050405020304" pitchFamily="18" charset="0"/>
                            </a:rPr>
                            <m:t>2.08</m:t>
                          </m:r>
                        </m:e>
                        <m:sub>
                          <m:r>
                            <a:rPr lang="en-US" altLang="zh-CN" i="1" kern="100">
                              <a:latin typeface="Cambria Math" panose="02040503050406030204" pitchFamily="18" charset="0"/>
                              <a:cs typeface="Times New Roman" panose="02020603050405020304" pitchFamily="18" charset="0"/>
                            </a:rPr>
                            <m:t>−</m:t>
                          </m:r>
                          <m:r>
                            <a:rPr lang="en-US" altLang="zh-CN" kern="100">
                              <a:latin typeface="Cambria Math" panose="02040503050406030204" pitchFamily="18" charset="0"/>
                              <a:cs typeface="Times New Roman" panose="02020603050405020304" pitchFamily="18" charset="0"/>
                            </a:rPr>
                            <m:t>0.</m:t>
                          </m:r>
                          <m:r>
                            <a:rPr lang="en-US" altLang="zh-CN" i="1" kern="100">
                              <a:latin typeface="Cambria Math" panose="02040503050406030204" pitchFamily="18" charset="0"/>
                              <a:cs typeface="Times New Roman" panose="02020603050405020304" pitchFamily="18" charset="0"/>
                            </a:rPr>
                            <m:t>07</m:t>
                          </m:r>
                        </m:sub>
                        <m:sup>
                          <m:r>
                            <a:rPr lang="en-US" altLang="zh-CN" kern="100">
                              <a:latin typeface="Cambria Math" panose="02040503050406030204" pitchFamily="18" charset="0"/>
                              <a:cs typeface="Times New Roman" panose="02020603050405020304" pitchFamily="18" charset="0"/>
                            </a:rPr>
                            <m:t>+0.07</m:t>
                          </m:r>
                        </m:sup>
                      </m:sSubSup>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i="1">
                              <a:latin typeface="Cambria Math" panose="02040503050406030204" pitchFamily="18" charset="0"/>
                              <a:cs typeface="Times New Roman" panose="02020603050405020304" pitchFamily="18" charset="0"/>
                            </a:rPr>
                            <m:t>𝑀</m:t>
                          </m:r>
                        </m:e>
                        <m:sub>
                          <m:r>
                            <a:rPr lang="en-US" altLang="zh-CN" kern="100">
                              <a:latin typeface="Cambria Math" panose="02040503050406030204" pitchFamily="18" charset="0"/>
                              <a:cs typeface="Times New Roman" panose="02020603050405020304" pitchFamily="18" charset="0"/>
                            </a:rPr>
                            <m:t>⊙</m:t>
                          </m:r>
                        </m:sub>
                      </m:sSub>
                    </m:oMath>
                  </m:oMathPara>
                </a14:m>
                <a:endParaRPr lang="zh-CN" altLang="en-US" dirty="0"/>
              </a:p>
            </p:txBody>
          </p:sp>
        </mc:Choice>
        <mc:Fallback xmlns="">
          <p:sp>
            <p:nvSpPr>
              <p:cNvPr id="4" name="矩形 3">
                <a:extLst>
                  <a:ext uri="{FF2B5EF4-FFF2-40B4-BE49-F238E27FC236}">
                    <a16:creationId xmlns:a16="http://schemas.microsoft.com/office/drawing/2014/main" id="{52846F97-4766-4847-8837-B3FDBCECFAD6}"/>
                  </a:ext>
                </a:extLst>
              </p:cNvPr>
              <p:cNvSpPr>
                <a:spLocks noRot="1" noChangeAspect="1" noMove="1" noResize="1" noEditPoints="1" noAdjustHandles="1" noChangeArrowheads="1" noChangeShapeType="1" noTextEdit="1"/>
              </p:cNvSpPr>
              <p:nvPr/>
            </p:nvSpPr>
            <p:spPr>
              <a:xfrm>
                <a:off x="683568" y="4666903"/>
                <a:ext cx="3825085" cy="492186"/>
              </a:xfrm>
              <a:prstGeom prst="rect">
                <a:avLst/>
              </a:prstGeom>
              <a:blipFill>
                <a:blip r:embed="rId5"/>
                <a:stretch>
                  <a:fillRect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8741829"/>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A7EABE09-8D78-4CC1-8EC2-F12FAD53B69B}"/>
              </a:ext>
            </a:extLst>
          </p:cNvPr>
          <p:cNvCxnSpPr/>
          <p:nvPr/>
        </p:nvCxnSpPr>
        <p:spPr bwMode="auto">
          <a:xfrm>
            <a:off x="179958" y="692696"/>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9" name="矩形 8">
            <a:extLst>
              <a:ext uri="{FF2B5EF4-FFF2-40B4-BE49-F238E27FC236}">
                <a16:creationId xmlns:a16="http://schemas.microsoft.com/office/drawing/2014/main" id="{FD33C463-BCA0-4372-BD58-973BC3992B23}"/>
              </a:ext>
            </a:extLst>
          </p:cNvPr>
          <p:cNvSpPr/>
          <p:nvPr/>
        </p:nvSpPr>
        <p:spPr>
          <a:xfrm>
            <a:off x="275126" y="142246"/>
            <a:ext cx="8041290" cy="830997"/>
          </a:xfrm>
          <a:prstGeom prst="rect">
            <a:avLst/>
          </a:prstGeom>
        </p:spPr>
        <p:txBody>
          <a:bodyPr wrap="square">
            <a:spAutoFit/>
          </a:bodyPr>
          <a:lstStyle/>
          <a:p>
            <a:r>
              <a:rPr lang="en-US" altLang="zh-CN" b="1" kern="0" dirty="0">
                <a:solidFill>
                  <a:srgbClr val="002060"/>
                </a:solidFill>
                <a:latin typeface="微软雅黑" panose="020B0503020204020204" pitchFamily="34" charset="-122"/>
                <a:ea typeface="微软雅黑" panose="020B0503020204020204" pitchFamily="34" charset="-122"/>
              </a:rPr>
              <a:t>Mass radius observation constraints from  NICER</a:t>
            </a:r>
          </a:p>
          <a:p>
            <a:r>
              <a:rPr lang="en-US" altLang="zh-CN" b="1" kern="0" dirty="0">
                <a:solidFill>
                  <a:srgbClr val="002060"/>
                </a:solidFill>
                <a:latin typeface="微软雅黑" panose="020B0503020204020204" pitchFamily="34" charset="-122"/>
                <a:ea typeface="微软雅黑" panose="020B0503020204020204" pitchFamily="34" charset="-122"/>
              </a:rPr>
              <a:t> </a:t>
            </a:r>
            <a:endParaRPr lang="zh-CN" altLang="en-US" b="1" kern="0" dirty="0">
              <a:solidFill>
                <a:srgbClr val="002060"/>
              </a:solidFill>
              <a:latin typeface="微软雅黑" panose="020B0503020204020204" pitchFamily="34" charset="-122"/>
              <a:ea typeface="微软雅黑" panose="020B0503020204020204" pitchFamily="34" charset="-122"/>
            </a:endParaRPr>
          </a:p>
        </p:txBody>
      </p:sp>
      <p:sp>
        <p:nvSpPr>
          <p:cNvPr id="11" name="矩形 1">
            <a:extLst>
              <a:ext uri="{FF2B5EF4-FFF2-40B4-BE49-F238E27FC236}">
                <a16:creationId xmlns:a16="http://schemas.microsoft.com/office/drawing/2014/main" id="{40BEB092-497E-45C7-B1E5-84CB1141FD2F}"/>
              </a:ext>
            </a:extLst>
          </p:cNvPr>
          <p:cNvSpPr>
            <a:spLocks noChangeArrowheads="1"/>
          </p:cNvSpPr>
          <p:nvPr/>
        </p:nvSpPr>
        <p:spPr bwMode="auto">
          <a:xfrm>
            <a:off x="6213517" y="2904064"/>
            <a:ext cx="2735858" cy="1169551"/>
          </a:xfrm>
          <a:prstGeom prst="rect">
            <a:avLst/>
          </a:prstGeom>
          <a:noFill/>
          <a:ln w="9525">
            <a:solidFill>
              <a:srgbClr val="00206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rgbClr val="000000"/>
                </a:solidFill>
                <a:latin typeface="Times New Roman" panose="02020603050405020304" charset="0"/>
                <a:ea typeface="宋体" panose="02010600030101010101" pitchFamily="2" charset="-122"/>
              </a:defRPr>
            </a:lvl1pPr>
            <a:lvl2pPr marL="742950" indent="-285750" eaLnBrk="0" hangingPunct="0">
              <a:defRPr kumimoji="1" sz="2400">
                <a:solidFill>
                  <a:srgbClr val="000000"/>
                </a:solidFill>
                <a:latin typeface="Times New Roman" panose="02020603050405020304" charset="0"/>
                <a:ea typeface="宋体" panose="02010600030101010101" pitchFamily="2" charset="-122"/>
              </a:defRPr>
            </a:lvl2pPr>
            <a:lvl3pPr marL="1143000" indent="-228600" eaLnBrk="0" hangingPunct="0">
              <a:defRPr kumimoji="1" sz="2400">
                <a:solidFill>
                  <a:srgbClr val="000000"/>
                </a:solidFill>
                <a:latin typeface="Times New Roman" panose="02020603050405020304" charset="0"/>
                <a:ea typeface="宋体" panose="02010600030101010101" pitchFamily="2" charset="-122"/>
              </a:defRPr>
            </a:lvl3pPr>
            <a:lvl4pPr marL="1600200" indent="-228600" eaLnBrk="0" hangingPunct="0">
              <a:defRPr kumimoji="1" sz="2400">
                <a:solidFill>
                  <a:srgbClr val="000000"/>
                </a:solidFill>
                <a:latin typeface="Times New Roman" panose="02020603050405020304" charset="0"/>
                <a:ea typeface="宋体" panose="02010600030101010101" pitchFamily="2" charset="-122"/>
              </a:defRPr>
            </a:lvl4pPr>
            <a:lvl5pPr marL="2057400" indent="-228600" eaLnBrk="0" hangingPunct="0">
              <a:defRPr kumimoji="1" sz="2400">
                <a:solidFill>
                  <a:srgbClr val="000000"/>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rgbClr val="000000"/>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rgbClr val="000000"/>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rgbClr val="000000"/>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rgbClr val="000000"/>
                </a:solidFill>
                <a:latin typeface="Times New Roman" panose="02020603050405020304" charset="0"/>
                <a:ea typeface="宋体" panose="02010600030101010101" pitchFamily="2" charset="-122"/>
              </a:defRPr>
            </a:lvl9pPr>
          </a:lstStyle>
          <a:p>
            <a:pPr algn="just" eaLnBrk="1" hangingPunct="1"/>
            <a:r>
              <a:rPr lang="en-US" altLang="zh-CN" sz="1400" dirty="0">
                <a:sym typeface="+mn-ea"/>
              </a:rPr>
              <a:t>M. C. Miller </a:t>
            </a:r>
            <a:r>
              <a:rPr lang="en-US" altLang="zh-CN" sz="1400" i="1" dirty="0">
                <a:sym typeface="+mn-ea"/>
              </a:rPr>
              <a:t>et al</a:t>
            </a:r>
            <a:r>
              <a:rPr lang="en-US" altLang="zh-CN" sz="1400" dirty="0">
                <a:sym typeface="+mn-ea"/>
              </a:rPr>
              <a:t>., </a:t>
            </a:r>
            <a:r>
              <a:rPr lang="en-US" altLang="zh-CN" sz="1400" dirty="0" err="1">
                <a:sym typeface="+mn-ea"/>
              </a:rPr>
              <a:t>Astrophys</a:t>
            </a:r>
            <a:r>
              <a:rPr lang="en-US" altLang="zh-CN" sz="1400" dirty="0">
                <a:sym typeface="+mn-ea"/>
              </a:rPr>
              <a:t>. J. Lett. </a:t>
            </a:r>
            <a:r>
              <a:rPr lang="en-US" altLang="zh-CN" sz="1400" b="1" dirty="0">
                <a:sym typeface="+mn-ea"/>
              </a:rPr>
              <a:t>887</a:t>
            </a:r>
            <a:r>
              <a:rPr lang="en-US" altLang="zh-CN" sz="1400" dirty="0">
                <a:sym typeface="+mn-ea"/>
              </a:rPr>
              <a:t>, L24 (2019)</a:t>
            </a:r>
            <a:r>
              <a:rPr lang="zh-CN" altLang="en-US" sz="1400" dirty="0">
                <a:sym typeface="+mn-ea"/>
              </a:rPr>
              <a:t>；</a:t>
            </a:r>
            <a:r>
              <a:rPr lang="en-US" altLang="zh-CN" sz="1400" dirty="0">
                <a:sym typeface="+mn-ea"/>
              </a:rPr>
              <a:t>Riley T E, Watts A L, Bogdanov S, et al</a:t>
            </a:r>
            <a:r>
              <a:rPr lang="zh-CN" altLang="en-US" sz="1400" dirty="0">
                <a:sym typeface="+mn-ea"/>
              </a:rPr>
              <a:t>，</a:t>
            </a:r>
            <a:r>
              <a:rPr lang="en-US" altLang="zh-CN" sz="1400" dirty="0" err="1">
                <a:sym typeface="+mn-ea"/>
              </a:rPr>
              <a:t>Astrophys</a:t>
            </a:r>
            <a:r>
              <a:rPr lang="en-US" altLang="zh-CN" sz="1400" dirty="0">
                <a:sym typeface="+mn-ea"/>
              </a:rPr>
              <a:t>. J. Lett. 2019, 887(1): L21.</a:t>
            </a:r>
            <a:endParaRPr lang="zh-CN" altLang="en-US" sz="1400" dirty="0">
              <a:sym typeface="+mn-ea"/>
            </a:endParaRPr>
          </a:p>
        </p:txBody>
      </p:sp>
      <p:pic>
        <p:nvPicPr>
          <p:cNvPr id="12" name="Picture 2">
            <a:extLst>
              <a:ext uri="{FF2B5EF4-FFF2-40B4-BE49-F238E27FC236}">
                <a16:creationId xmlns:a16="http://schemas.microsoft.com/office/drawing/2014/main" id="{2773BBB8-83E3-4AF4-9767-3A75B3F77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12" y="1122196"/>
            <a:ext cx="5785596" cy="5033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2C811BF-5476-450E-B359-49D57F8FF0D8}"/>
                  </a:ext>
                </a:extLst>
              </p:cNvPr>
              <p:cNvSpPr/>
              <p:nvPr/>
            </p:nvSpPr>
            <p:spPr>
              <a:xfrm>
                <a:off x="6084168" y="1294686"/>
                <a:ext cx="3059832" cy="1522020"/>
              </a:xfrm>
              <a:prstGeom prst="rect">
                <a:avLst/>
              </a:prstGeom>
              <a:ln>
                <a:solidFill>
                  <a:schemeClr val="bg1"/>
                </a:solidFill>
              </a:ln>
            </p:spPr>
            <p:txBody>
              <a:bodyPr wrap="square">
                <a:spAutoFit/>
              </a:bodyPr>
              <a:lstStyle/>
              <a:p>
                <a:pPr algn="just">
                  <a:lnSpc>
                    <a:spcPct val="150000"/>
                  </a:lnSpc>
                </a:pPr>
                <a:r>
                  <a:rPr lang="en-US" altLang="zh-CN" sz="2000" dirty="0">
                    <a:latin typeface="+mj-lt"/>
                  </a:rPr>
                  <a:t>PSR </a:t>
                </a:r>
                <a:r>
                  <a:rPr lang="en-US" altLang="zh-CN" sz="2000" dirty="0">
                    <a:solidFill>
                      <a:srgbClr val="000000"/>
                    </a:solidFill>
                    <a:latin typeface="+mj-lt"/>
                    <a:sym typeface="+mn-ea"/>
                  </a:rPr>
                  <a:t>J0030+0451</a:t>
                </a:r>
                <a:r>
                  <a:rPr lang="en-US" altLang="zh-CN" sz="2000" dirty="0">
                    <a:latin typeface="+mj-lt"/>
                  </a:rPr>
                  <a:t> at </a:t>
                </a:r>
                <a:r>
                  <a:rPr lang="en-US" altLang="zh-CN" sz="2000" kern="100" dirty="0">
                    <a:latin typeface="+mj-lt"/>
                    <a:ea typeface="微软雅黑" panose="020B0503020204020204" pitchFamily="34" charset="-122"/>
                  </a:rPr>
                  <a:t>68%</a:t>
                </a:r>
                <a:r>
                  <a:rPr lang="zh-CN" altLang="zh-CN" sz="2000" kern="100" dirty="0">
                    <a:latin typeface="+mj-lt"/>
                    <a:ea typeface="微软雅黑" panose="020B0503020204020204" pitchFamily="34" charset="-122"/>
                    <a:cs typeface="Times New Roman" panose="02020603050405020304" pitchFamily="18" charset="0"/>
                  </a:rPr>
                  <a:t>：</a:t>
                </a:r>
                <a:endParaRPr lang="en-US" altLang="zh-CN" sz="2000" kern="100" dirty="0">
                  <a:latin typeface="+mj-lt"/>
                  <a:ea typeface="微软雅黑" panose="020B0503020204020204" pitchFamily="34" charset="-122"/>
                  <a:cs typeface="Times New Roman" panose="02020603050405020304" pitchFamily="18" charset="0"/>
                </a:endParaRPr>
              </a:p>
              <a:p>
                <a:pPr algn="just">
                  <a:lnSpc>
                    <a:spcPct val="150000"/>
                  </a:lnSpc>
                </a:pPr>
                <a14:m>
                  <m:oMath xmlns:m="http://schemas.openxmlformats.org/officeDocument/2006/math">
                    <m:r>
                      <a:rPr lang="en-US" altLang="zh-CN" sz="2000" b="0" i="1" kern="100" smtClean="0">
                        <a:latin typeface="Cambria Math" panose="02040503050406030204" pitchFamily="18" charset="0"/>
                        <a:cs typeface="Times New Roman" panose="02020603050405020304" pitchFamily="18" charset="0"/>
                      </a:rPr>
                      <m:t>𝑀</m:t>
                    </m:r>
                    <m:r>
                      <a:rPr lang="en-US" altLang="zh-CN" sz="2000" b="0" kern="100" smtClean="0">
                        <a:latin typeface="Cambria Math" panose="02040503050406030204" pitchFamily="18" charset="0"/>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b="0" i="1" kern="100" smtClean="0">
                            <a:latin typeface="Cambria Math" panose="02040503050406030204" pitchFamily="18" charset="0"/>
                            <a:cs typeface="Times New Roman" panose="02020603050405020304" pitchFamily="18" charset="0"/>
                          </a:rPr>
                          <m:t>1</m:t>
                        </m:r>
                        <m:r>
                          <a:rPr lang="en-US" altLang="zh-CN" sz="2000" b="0" kern="100" smtClean="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44</m:t>
                        </m:r>
                      </m:e>
                      <m:sub>
                        <m:r>
                          <a:rPr lang="en-US" altLang="zh-CN" sz="2000" b="0" i="1" kern="100" smtClean="0">
                            <a:latin typeface="Cambria Math" panose="02040503050406030204" pitchFamily="18" charset="0"/>
                            <a:cs typeface="Times New Roman" panose="02020603050405020304" pitchFamily="18" charset="0"/>
                          </a:rPr>
                          <m:t>−0</m:t>
                        </m:r>
                        <m:r>
                          <a:rPr lang="en-US" altLang="zh-CN" sz="2000" b="0" kern="100" smtClean="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14</m:t>
                        </m:r>
                      </m:sub>
                      <m:sup>
                        <m:r>
                          <a:rPr lang="en-US" altLang="zh-CN" sz="2000" b="0" kern="100" smtClean="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0</m:t>
                        </m:r>
                        <m:r>
                          <a:rPr lang="en-US" altLang="zh-CN" sz="2000" b="0" kern="100" smtClean="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15</m:t>
                        </m:r>
                      </m:sup>
                    </m:sSubSup>
                    <m:sSub>
                      <m:sSubPr>
                        <m:ctrlPr>
                          <a:rPr lang="zh-CN" altLang="zh-CN" sz="20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000" b="0" i="1" smtClean="0">
                            <a:latin typeface="Cambria Math" panose="02040503050406030204" pitchFamily="18" charset="0"/>
                            <a:cs typeface="Times New Roman" panose="02020603050405020304" pitchFamily="18" charset="0"/>
                          </a:rPr>
                          <m:t>𝑀</m:t>
                        </m:r>
                      </m:e>
                      <m:sub>
                        <m:r>
                          <a:rPr lang="en-US" altLang="zh-CN" sz="2000" b="0" kern="100" smtClean="0">
                            <a:latin typeface="Cambria Math" panose="02040503050406030204" pitchFamily="18" charset="0"/>
                            <a:cs typeface="Times New Roman" panose="02020603050405020304" pitchFamily="18" charset="0"/>
                          </a:rPr>
                          <m:t>⊙</m:t>
                        </m:r>
                      </m:sub>
                    </m:sSub>
                  </m:oMath>
                </a14:m>
                <a:r>
                  <a:rPr lang="zh-CN" altLang="zh-CN" sz="2000" kern="100" dirty="0">
                    <a:latin typeface="+mj-lt"/>
                    <a:ea typeface="微软雅黑" panose="020B0503020204020204" pitchFamily="34" charset="-122"/>
                    <a:cs typeface="Times New Roman" panose="02020603050405020304" pitchFamily="18" charset="0"/>
                  </a:rPr>
                  <a:t>，</a:t>
                </a:r>
                <a:endParaRPr lang="en-US" altLang="zh-CN" sz="2000" kern="100" dirty="0">
                  <a:latin typeface="+mj-lt"/>
                  <a:ea typeface="微软雅黑" panose="020B0503020204020204" pitchFamily="34" charset="-122"/>
                  <a:cs typeface="Times New Roman" panose="02020603050405020304" pitchFamily="18" charset="0"/>
                </a:endParaRPr>
              </a:p>
              <a:p>
                <a:pPr algn="just">
                  <a:lnSpc>
                    <a:spcPct val="150000"/>
                  </a:lnSpc>
                </a:pPr>
                <a14:m>
                  <m:oMath xmlns:m="http://schemas.openxmlformats.org/officeDocument/2006/math">
                    <m:r>
                      <a:rPr lang="en-US" altLang="zh-CN" sz="2000" b="0" i="1" kern="100" smtClean="0">
                        <a:latin typeface="Cambria Math" panose="02040503050406030204" pitchFamily="18" charset="0"/>
                        <a:cs typeface="Times New Roman" panose="02020603050405020304" pitchFamily="18" charset="0"/>
                      </a:rPr>
                      <m:t>𝑅</m:t>
                    </m:r>
                    <m:r>
                      <a:rPr lang="en-US" altLang="zh-CN" sz="2000" b="0" kern="100" smtClean="0">
                        <a:latin typeface="Cambria Math" panose="02040503050406030204" pitchFamily="18" charset="0"/>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b="0" i="1" kern="100" smtClean="0">
                            <a:latin typeface="Cambria Math" panose="02040503050406030204" pitchFamily="18" charset="0"/>
                            <a:cs typeface="Times New Roman" panose="02020603050405020304" pitchFamily="18" charset="0"/>
                          </a:rPr>
                          <m:t>13</m:t>
                        </m:r>
                        <m:r>
                          <a:rPr lang="en-US" altLang="zh-CN" sz="2000" b="0" kern="100" smtClean="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02</m:t>
                        </m:r>
                      </m:e>
                      <m:sub>
                        <m:r>
                          <a:rPr lang="en-US" altLang="zh-CN" sz="2000" b="0" i="1" kern="100" smtClean="0">
                            <a:latin typeface="Cambria Math" panose="02040503050406030204" pitchFamily="18" charset="0"/>
                            <a:cs typeface="Times New Roman" panose="02020603050405020304" pitchFamily="18" charset="0"/>
                          </a:rPr>
                          <m:t>−1</m:t>
                        </m:r>
                        <m:r>
                          <a:rPr lang="en-US" altLang="zh-CN" sz="2000" b="0" kern="100" smtClean="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06</m:t>
                        </m:r>
                      </m:sub>
                      <m:sup>
                        <m:r>
                          <a:rPr lang="en-US" altLang="zh-CN" sz="2000" b="0" kern="100" smtClean="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1</m:t>
                        </m:r>
                        <m:r>
                          <a:rPr lang="en-US" altLang="zh-CN" sz="2000" b="0" kern="100" smtClean="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24</m:t>
                        </m:r>
                      </m:sup>
                    </m:sSubSup>
                    <m:r>
                      <a:rPr lang="en-US" altLang="zh-CN" sz="2000" b="0" kern="100" smtClean="0">
                        <a:latin typeface="Cambria Math" panose="02040503050406030204" pitchFamily="18" charset="0"/>
                        <a:cs typeface="宋体" panose="02010600030101010101" pitchFamily="2" charset="-122"/>
                      </a:rPr>
                      <m:t> </m:t>
                    </m:r>
                    <m:r>
                      <a:rPr lang="en-US" altLang="zh-CN" sz="2000" b="0" i="1" kern="100" smtClean="0">
                        <a:latin typeface="Cambria Math" panose="02040503050406030204" pitchFamily="18" charset="0"/>
                        <a:cs typeface="宋体" panose="02010600030101010101" pitchFamily="2" charset="-122"/>
                      </a:rPr>
                      <m:t>𝑘𝑚</m:t>
                    </m:r>
                  </m:oMath>
                </a14:m>
                <a:r>
                  <a:rPr lang="zh-CN" altLang="zh-CN" sz="2000" kern="100" dirty="0">
                    <a:latin typeface="+mj-lt"/>
                    <a:ea typeface="微软雅黑" panose="020B0503020204020204" pitchFamily="34" charset="-122"/>
                    <a:cs typeface="Times New Roman" panose="02020603050405020304" pitchFamily="18" charset="0"/>
                  </a:rPr>
                  <a:t>。</a:t>
                </a:r>
                <a:endParaRPr lang="zh-CN" altLang="en-US" sz="2000" dirty="0">
                  <a:latin typeface="+mj-lt"/>
                  <a:ea typeface="微软雅黑" panose="020B0503020204020204" pitchFamily="34" charset="-122"/>
                </a:endParaRPr>
              </a:p>
            </p:txBody>
          </p:sp>
        </mc:Choice>
        <mc:Fallback xmlns="">
          <p:sp>
            <p:nvSpPr>
              <p:cNvPr id="3" name="矩形 2">
                <a:extLst>
                  <a:ext uri="{FF2B5EF4-FFF2-40B4-BE49-F238E27FC236}">
                    <a16:creationId xmlns:a16="http://schemas.microsoft.com/office/drawing/2014/main" id="{B2C811BF-5476-450E-B359-49D57F8FF0D8}"/>
                  </a:ext>
                </a:extLst>
              </p:cNvPr>
              <p:cNvSpPr>
                <a:spLocks noRot="1" noChangeAspect="1" noMove="1" noResize="1" noEditPoints="1" noAdjustHandles="1" noChangeArrowheads="1" noChangeShapeType="1" noTextEdit="1"/>
              </p:cNvSpPr>
              <p:nvPr/>
            </p:nvSpPr>
            <p:spPr>
              <a:xfrm>
                <a:off x="6084168" y="1294686"/>
                <a:ext cx="3059832" cy="1522020"/>
              </a:xfrm>
              <a:prstGeom prst="rect">
                <a:avLst/>
              </a:prstGeom>
              <a:blipFill>
                <a:blip r:embed="rId3"/>
                <a:stretch>
                  <a:fillRect l="-1786" b="-2778"/>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7A05290F-1157-4900-8201-AA9F1D09FA34}"/>
                  </a:ext>
                </a:extLst>
              </p:cNvPr>
              <p:cNvSpPr/>
              <p:nvPr/>
            </p:nvSpPr>
            <p:spPr>
              <a:xfrm>
                <a:off x="6084491" y="4365104"/>
                <a:ext cx="3059832" cy="1522596"/>
              </a:xfrm>
              <a:prstGeom prst="rect">
                <a:avLst/>
              </a:prstGeom>
              <a:ln>
                <a:solidFill>
                  <a:schemeClr val="bg1"/>
                </a:solidFill>
              </a:ln>
            </p:spPr>
            <p:txBody>
              <a:bodyPr wrap="square">
                <a:spAutoFit/>
              </a:bodyPr>
              <a:lstStyle/>
              <a:p>
                <a:pPr algn="just">
                  <a:lnSpc>
                    <a:spcPct val="150000"/>
                  </a:lnSpc>
                </a:pPr>
                <a:r>
                  <a:rPr lang="en-US" altLang="zh-CN" sz="2000" dirty="0">
                    <a:latin typeface="+mj-lt"/>
                  </a:rPr>
                  <a:t>PSR J0740+6620 at </a:t>
                </a:r>
                <a:r>
                  <a:rPr lang="en-US" altLang="zh-CN" sz="2000" kern="100" dirty="0">
                    <a:latin typeface="+mj-lt"/>
                    <a:ea typeface="微软雅黑" panose="020B0503020204020204" pitchFamily="34" charset="-122"/>
                  </a:rPr>
                  <a:t>68%</a:t>
                </a:r>
                <a:r>
                  <a:rPr lang="zh-CN" altLang="zh-CN" sz="2000" kern="100" dirty="0">
                    <a:latin typeface="+mj-lt"/>
                    <a:ea typeface="微软雅黑" panose="020B0503020204020204" pitchFamily="34" charset="-122"/>
                    <a:cs typeface="Times New Roman" panose="02020603050405020304" pitchFamily="18" charset="0"/>
                  </a:rPr>
                  <a:t>：</a:t>
                </a:r>
                <a:endParaRPr lang="en-US" altLang="zh-CN" sz="2000" kern="100" dirty="0">
                  <a:latin typeface="+mj-lt"/>
                  <a:ea typeface="微软雅黑" panose="020B0503020204020204" pitchFamily="34" charset="-122"/>
                  <a:cs typeface="Times New Roman" panose="02020603050405020304" pitchFamily="18" charset="0"/>
                </a:endParaRPr>
              </a:p>
              <a:p>
                <a:pPr algn="just">
                  <a:lnSpc>
                    <a:spcPct val="150000"/>
                  </a:lnSpc>
                </a:pP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𝑀</m:t>
                    </m:r>
                    <m:r>
                      <a:rPr lang="en-US" altLang="zh-CN" sz="2000" kern="100">
                        <a:latin typeface="Cambria Math" panose="02040503050406030204" pitchFamily="18" charset="0"/>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b="0" i="0" kern="100" smtClean="0">
                            <a:latin typeface="Cambria Math" panose="02040503050406030204" pitchFamily="18" charset="0"/>
                            <a:cs typeface="Times New Roman" panose="02020603050405020304" pitchFamily="18" charset="0"/>
                          </a:rPr>
                          <m:t>2.08</m:t>
                        </m:r>
                      </m:e>
                      <m:sub>
                        <m:r>
                          <a:rPr lang="en-US" altLang="zh-CN" sz="2000" i="1" kern="100">
                            <a:latin typeface="Cambria Math" panose="02040503050406030204" pitchFamily="18" charset="0"/>
                            <a:cs typeface="Times New Roman" panose="02020603050405020304" pitchFamily="18" charset="0"/>
                          </a:rPr>
                          <m:t>−</m:t>
                        </m:r>
                        <m:r>
                          <a:rPr lang="en-US" altLang="zh-CN" sz="2000" kern="100">
                            <a:latin typeface="Cambria Math" panose="02040503050406030204" pitchFamily="18" charset="0"/>
                            <a:cs typeface="Times New Roman" panose="02020603050405020304" pitchFamily="18" charset="0"/>
                          </a:rPr>
                          <m:t>0.</m:t>
                        </m:r>
                        <m:r>
                          <a:rPr lang="en-US" altLang="zh-CN" sz="2000" b="0" i="1" kern="100" smtClean="0">
                            <a:latin typeface="Cambria Math" panose="02040503050406030204" pitchFamily="18" charset="0"/>
                            <a:cs typeface="Times New Roman" panose="02020603050405020304" pitchFamily="18" charset="0"/>
                          </a:rPr>
                          <m:t>07</m:t>
                        </m:r>
                      </m:sub>
                      <m:sup>
                        <m:r>
                          <a:rPr lang="en-US" altLang="zh-CN" sz="2000" kern="100">
                            <a:latin typeface="Cambria Math" panose="02040503050406030204" pitchFamily="18" charset="0"/>
                            <a:cs typeface="Times New Roman" panose="02020603050405020304" pitchFamily="18" charset="0"/>
                          </a:rPr>
                          <m:t>+0.</m:t>
                        </m:r>
                        <m:r>
                          <a:rPr lang="en-US" altLang="zh-CN" sz="2000" b="0" i="0" kern="100" smtClean="0">
                            <a:latin typeface="Cambria Math" panose="02040503050406030204" pitchFamily="18" charset="0"/>
                            <a:cs typeface="Times New Roman" panose="02020603050405020304" pitchFamily="18" charset="0"/>
                          </a:rPr>
                          <m:t>07</m:t>
                        </m:r>
                      </m:sup>
                    </m:sSubSup>
                    <m:sSub>
                      <m:sSubPr>
                        <m:ctrlPr>
                          <a:rPr lang="zh-CN" altLang="zh-CN" sz="20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2000" i="1">
                            <a:latin typeface="Cambria Math" panose="02040503050406030204" pitchFamily="18" charset="0"/>
                            <a:cs typeface="Times New Roman" panose="02020603050405020304" pitchFamily="18" charset="0"/>
                          </a:rPr>
                          <m:t>𝑀</m:t>
                        </m:r>
                      </m:e>
                      <m:sub>
                        <m:r>
                          <a:rPr lang="en-US" altLang="zh-CN" sz="2000" kern="100">
                            <a:latin typeface="Cambria Math" panose="02040503050406030204" pitchFamily="18" charset="0"/>
                            <a:cs typeface="Times New Roman" panose="02020603050405020304" pitchFamily="18" charset="0"/>
                          </a:rPr>
                          <m:t>⊙</m:t>
                        </m:r>
                      </m:sub>
                    </m:sSub>
                  </m:oMath>
                </a14:m>
                <a:r>
                  <a:rPr lang="zh-CN" altLang="zh-CN" sz="2000" kern="100" dirty="0">
                    <a:latin typeface="+mj-lt"/>
                    <a:ea typeface="微软雅黑" panose="020B0503020204020204" pitchFamily="34" charset="-122"/>
                    <a:cs typeface="Times New Roman" panose="02020603050405020304" pitchFamily="18" charset="0"/>
                  </a:rPr>
                  <a:t>，</a:t>
                </a:r>
                <a:endParaRPr lang="en-US" altLang="zh-CN" sz="2000" kern="100" dirty="0">
                  <a:latin typeface="+mj-lt"/>
                  <a:ea typeface="微软雅黑" panose="020B0503020204020204" pitchFamily="34" charset="-122"/>
                  <a:cs typeface="Times New Roman" panose="02020603050405020304" pitchFamily="18" charset="0"/>
                </a:endParaRPr>
              </a:p>
              <a:p>
                <a:pPr algn="just">
                  <a:lnSpc>
                    <a:spcPct val="150000"/>
                  </a:lnSpc>
                </a:pP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𝑅</m:t>
                    </m:r>
                    <m:r>
                      <a:rPr lang="en-US" altLang="zh-CN" sz="2000" kern="100">
                        <a:latin typeface="Cambria Math" panose="02040503050406030204" pitchFamily="18" charset="0"/>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2000" kern="100">
                            <a:latin typeface="Cambria Math" panose="02040503050406030204" pitchFamily="18" charset="0"/>
                            <a:cs typeface="Times New Roman" panose="02020603050405020304" pitchFamily="18" charset="0"/>
                          </a:rPr>
                          <m:t>13.</m:t>
                        </m:r>
                        <m:r>
                          <a:rPr lang="en-US" altLang="zh-CN" sz="2000" b="0" i="0" kern="100" smtClean="0">
                            <a:latin typeface="Cambria Math" panose="02040503050406030204" pitchFamily="18" charset="0"/>
                            <a:cs typeface="Times New Roman" panose="02020603050405020304" pitchFamily="18" charset="0"/>
                          </a:rPr>
                          <m:t>7</m:t>
                        </m:r>
                      </m:e>
                      <m:sub>
                        <m:r>
                          <a:rPr lang="en-US" altLang="zh-CN" sz="2000" i="1" kern="10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1.5</m:t>
                        </m:r>
                      </m:sub>
                      <m:sup>
                        <m:r>
                          <a:rPr lang="en-US" altLang="zh-CN" sz="2000" kern="100">
                            <a:latin typeface="Cambria Math" panose="02040503050406030204" pitchFamily="18" charset="0"/>
                            <a:cs typeface="Times New Roman" panose="02020603050405020304" pitchFamily="18" charset="0"/>
                          </a:rPr>
                          <m:t>+</m:t>
                        </m:r>
                        <m:r>
                          <a:rPr lang="en-US" altLang="zh-CN" sz="2000" b="0" i="1" kern="100" smtClean="0">
                            <a:latin typeface="Cambria Math" panose="02040503050406030204" pitchFamily="18" charset="0"/>
                            <a:cs typeface="Times New Roman" panose="02020603050405020304" pitchFamily="18" charset="0"/>
                          </a:rPr>
                          <m:t>2.6</m:t>
                        </m:r>
                      </m:sup>
                    </m:sSubSup>
                    <m:r>
                      <a:rPr lang="en-US" altLang="zh-CN" sz="2000" kern="100">
                        <a:latin typeface="Cambria Math" panose="02040503050406030204" pitchFamily="18" charset="0"/>
                        <a:cs typeface="宋体" panose="02010600030101010101" pitchFamily="2" charset="-122"/>
                      </a:rPr>
                      <m:t> </m:t>
                    </m:r>
                    <m:r>
                      <m:rPr>
                        <m:sty m:val="p"/>
                      </m:rPr>
                      <a:rPr lang="en-US" altLang="zh-CN" sz="2000" kern="100">
                        <a:latin typeface="Cambria Math" panose="02040503050406030204" pitchFamily="18" charset="0"/>
                        <a:cs typeface="宋体" panose="02010600030101010101" pitchFamily="2" charset="-122"/>
                      </a:rPr>
                      <m:t>km</m:t>
                    </m:r>
                  </m:oMath>
                </a14:m>
                <a:r>
                  <a:rPr lang="zh-CN" altLang="zh-CN" sz="2000" kern="100" dirty="0">
                    <a:latin typeface="+mj-lt"/>
                    <a:ea typeface="微软雅黑" panose="020B0503020204020204" pitchFamily="34" charset="-122"/>
                    <a:cs typeface="Times New Roman" panose="02020603050405020304" pitchFamily="18" charset="0"/>
                  </a:rPr>
                  <a:t>。</a:t>
                </a:r>
                <a:endParaRPr lang="zh-CN" altLang="en-US" sz="2000" dirty="0">
                  <a:latin typeface="+mj-lt"/>
                  <a:ea typeface="微软雅黑" panose="020B0503020204020204" pitchFamily="34" charset="-122"/>
                </a:endParaRPr>
              </a:p>
            </p:txBody>
          </p:sp>
        </mc:Choice>
        <mc:Fallback xmlns="">
          <p:sp>
            <p:nvSpPr>
              <p:cNvPr id="15" name="矩形 14">
                <a:extLst>
                  <a:ext uri="{FF2B5EF4-FFF2-40B4-BE49-F238E27FC236}">
                    <a16:creationId xmlns:a16="http://schemas.microsoft.com/office/drawing/2014/main" id="{7A05290F-1157-4900-8201-AA9F1D09FA34}"/>
                  </a:ext>
                </a:extLst>
              </p:cNvPr>
              <p:cNvSpPr>
                <a:spLocks noRot="1" noChangeAspect="1" noMove="1" noResize="1" noEditPoints="1" noAdjustHandles="1" noChangeArrowheads="1" noChangeShapeType="1" noTextEdit="1"/>
              </p:cNvSpPr>
              <p:nvPr/>
            </p:nvSpPr>
            <p:spPr>
              <a:xfrm>
                <a:off x="6084491" y="4365104"/>
                <a:ext cx="3059832" cy="1522596"/>
              </a:xfrm>
              <a:prstGeom prst="rect">
                <a:avLst/>
              </a:prstGeom>
              <a:blipFill>
                <a:blip r:embed="rId4"/>
                <a:stretch>
                  <a:fillRect l="-1786" b="-2778"/>
                </a:stretch>
              </a:blipFill>
              <a:ln>
                <a:solidFill>
                  <a:schemeClr val="bg1"/>
                </a:solid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F680AC4C-4D97-4A68-BCE0-D34299FE64B2}"/>
              </a:ext>
            </a:extLst>
          </p:cNvPr>
          <p:cNvSpPr/>
          <p:nvPr/>
        </p:nvSpPr>
        <p:spPr>
          <a:xfrm>
            <a:off x="6153043" y="6001543"/>
            <a:ext cx="2922082" cy="307777"/>
          </a:xfrm>
          <a:prstGeom prst="rect">
            <a:avLst/>
          </a:prstGeom>
          <a:ln>
            <a:solidFill>
              <a:schemeClr val="tx2"/>
            </a:solidFill>
          </a:ln>
        </p:spPr>
        <p:txBody>
          <a:bodyPr wrap="none">
            <a:spAutoFit/>
          </a:bodyPr>
          <a:lstStyle/>
          <a:p>
            <a:r>
              <a:rPr lang="da-DK" altLang="zh-CN" sz="1400" dirty="0">
                <a:solidFill>
                  <a:schemeClr val="tx2"/>
                </a:solidFill>
              </a:rPr>
              <a:t>M. C. Miller et al 2021 ApJL 918 L28</a:t>
            </a:r>
            <a:endParaRPr lang="zh-CN" altLang="en-US" sz="1400" dirty="0">
              <a:solidFill>
                <a:schemeClr val="tx2"/>
              </a:solidFill>
            </a:endParaRPr>
          </a:p>
        </p:txBody>
      </p:sp>
      <p:sp>
        <p:nvSpPr>
          <p:cNvPr id="2" name="矩形 1">
            <a:extLst>
              <a:ext uri="{FF2B5EF4-FFF2-40B4-BE49-F238E27FC236}">
                <a16:creationId xmlns:a16="http://schemas.microsoft.com/office/drawing/2014/main" id="{A85522F3-B6B9-42FF-85C9-80A9BC72B810}"/>
              </a:ext>
            </a:extLst>
          </p:cNvPr>
          <p:cNvSpPr/>
          <p:nvPr/>
        </p:nvSpPr>
        <p:spPr>
          <a:xfrm>
            <a:off x="1331640" y="1412776"/>
            <a:ext cx="2411238" cy="461665"/>
          </a:xfrm>
          <a:prstGeom prst="rect">
            <a:avLst/>
          </a:prstGeom>
        </p:spPr>
        <p:txBody>
          <a:bodyPr wrap="none">
            <a:spAutoFit/>
          </a:bodyPr>
          <a:lstStyle/>
          <a:p>
            <a:r>
              <a:rPr lang="en-US" altLang="zh-CN" dirty="0">
                <a:solidFill>
                  <a:schemeClr val="bg1"/>
                </a:solidFill>
              </a:rPr>
              <a:t>PSR </a:t>
            </a:r>
            <a:r>
              <a:rPr lang="en-US" altLang="zh-CN" dirty="0">
                <a:solidFill>
                  <a:schemeClr val="bg1"/>
                </a:solidFill>
                <a:sym typeface="+mn-ea"/>
              </a:rPr>
              <a:t>J0030+0451</a:t>
            </a:r>
            <a:r>
              <a:rPr lang="en-US" altLang="zh-CN" dirty="0">
                <a:solidFill>
                  <a:schemeClr val="bg1"/>
                </a:solidFill>
              </a:rPr>
              <a:t> </a:t>
            </a:r>
            <a:endParaRPr lang="zh-CN" altLang="en-US" dirty="0">
              <a:solidFill>
                <a:schemeClr val="bg1"/>
              </a:solidFill>
            </a:endParaRPr>
          </a:p>
        </p:txBody>
      </p:sp>
      <p:sp>
        <p:nvSpPr>
          <p:cNvPr id="4" name="矩形 3">
            <a:extLst>
              <a:ext uri="{FF2B5EF4-FFF2-40B4-BE49-F238E27FC236}">
                <a16:creationId xmlns:a16="http://schemas.microsoft.com/office/drawing/2014/main" id="{C3F7697C-1E50-4830-9664-64EFEE56D878}"/>
              </a:ext>
            </a:extLst>
          </p:cNvPr>
          <p:cNvSpPr/>
          <p:nvPr/>
        </p:nvSpPr>
        <p:spPr>
          <a:xfrm>
            <a:off x="539552" y="6362874"/>
            <a:ext cx="4824536" cy="337944"/>
          </a:xfrm>
          <a:prstGeom prst="rect">
            <a:avLst/>
          </a:prstGeom>
        </p:spPr>
        <p:txBody>
          <a:bodyPr wrap="square">
            <a:spAutoFit/>
          </a:bodyPr>
          <a:lstStyle/>
          <a:p>
            <a:pPr>
              <a:spcAft>
                <a:spcPts val="0"/>
              </a:spcAft>
            </a:pPr>
            <a:r>
              <a:rPr lang="en-US" altLang="zh-CN" sz="1600" kern="0" dirty="0">
                <a:solidFill>
                  <a:srgbClr val="C00000"/>
                </a:solidFill>
                <a:latin typeface="Cambria" panose="02040503050406030204" pitchFamily="18" charset="0"/>
                <a:ea typeface="Cambria" panose="02040503050406030204" pitchFamily="18" charset="0"/>
                <a:cs typeface="CMR10"/>
              </a:rPr>
              <a:t> Neutron Star Interior Composition Explorer (NICER)</a:t>
            </a:r>
            <a:endParaRPr lang="zh-CN" altLang="en-US" sz="1600" dirty="0">
              <a:solidFill>
                <a:srgbClr val="C00000"/>
              </a:solidFill>
              <a:latin typeface="Cambria" panose="02040503050406030204" pitchFamily="18" charset="0"/>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
            <a:extLst>
              <a:ext uri="{FF2B5EF4-FFF2-40B4-BE49-F238E27FC236}">
                <a16:creationId xmlns:a16="http://schemas.microsoft.com/office/drawing/2014/main" id="{AE99B149-FE8D-4D5E-867F-1FFA53A63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87711"/>
            <a:ext cx="7987556" cy="585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DEA326BF-9973-4AEC-86E6-585481869153}"/>
              </a:ext>
            </a:extLst>
          </p:cNvPr>
          <p:cNvSpPr txBox="1"/>
          <p:nvPr/>
        </p:nvSpPr>
        <p:spPr>
          <a:xfrm>
            <a:off x="6804248" y="561804"/>
            <a:ext cx="1969257" cy="276999"/>
          </a:xfrm>
          <a:prstGeom prst="rect">
            <a:avLst/>
          </a:prstGeom>
          <a:solidFill>
            <a:schemeClr val="bg1"/>
          </a:solidFill>
          <a:ln>
            <a:solidFill>
              <a:schemeClr val="accent4"/>
            </a:solidFill>
          </a:ln>
        </p:spPr>
        <p:txBody>
          <a:bodyPr wrap="none">
            <a:spAutoFit/>
          </a:bodyPr>
          <a:lstStyle/>
          <a:p>
            <a:pPr>
              <a:defRPr/>
            </a:pPr>
            <a:r>
              <a:rPr lang="en-US" altLang="zh-CN" sz="1200" dirty="0"/>
              <a:t>Take from </a:t>
            </a:r>
            <a:r>
              <a:rPr lang="en-US" altLang="zh-CN" sz="1200" dirty="0" err="1"/>
              <a:t>J.M.Lattimer</a:t>
            </a:r>
            <a:r>
              <a:rPr lang="en-US" altLang="zh-CN" sz="1200" dirty="0"/>
              <a:t> PPT</a:t>
            </a:r>
            <a:endParaRPr lang="zh-CN" altLang="en-US" sz="1200" dirty="0"/>
          </a:p>
        </p:txBody>
      </p:sp>
      <p:sp>
        <p:nvSpPr>
          <p:cNvPr id="5" name="文本框 4">
            <a:extLst>
              <a:ext uri="{FF2B5EF4-FFF2-40B4-BE49-F238E27FC236}">
                <a16:creationId xmlns:a16="http://schemas.microsoft.com/office/drawing/2014/main" id="{0777678E-7EF8-4919-85CD-8A382A1C5C24}"/>
              </a:ext>
            </a:extLst>
          </p:cNvPr>
          <p:cNvSpPr txBox="1"/>
          <p:nvPr/>
        </p:nvSpPr>
        <p:spPr>
          <a:xfrm>
            <a:off x="2272555" y="6304340"/>
            <a:ext cx="1761181" cy="338554"/>
          </a:xfrm>
          <a:prstGeom prst="rect">
            <a:avLst/>
          </a:prstGeom>
          <a:noFill/>
          <a:ln>
            <a:solidFill>
              <a:schemeClr val="accent4"/>
            </a:solidFill>
          </a:ln>
        </p:spPr>
        <p:txBody>
          <a:bodyPr wrap="square">
            <a:spAutoFit/>
          </a:bodyPr>
          <a:lstStyle/>
          <a:p>
            <a:pPr>
              <a:defRPr/>
            </a:pPr>
            <a:r>
              <a:rPr lang="en-US" altLang="zh-CN" sz="1600" dirty="0"/>
              <a:t>New:70&lt;</a:t>
            </a:r>
            <a:r>
              <a:rPr lang="en-US" altLang="zh-CN" sz="1600" dirty="0">
                <a:sym typeface="Symbol" panose="05050102010706020507" pitchFamily="18" charset="2"/>
              </a:rPr>
              <a:t></a:t>
            </a:r>
            <a:r>
              <a:rPr lang="en-US" altLang="zh-CN" sz="1600" baseline="-25000" dirty="0">
                <a:sym typeface="Symbol" panose="05050102010706020507" pitchFamily="18" charset="2"/>
              </a:rPr>
              <a:t>1.4</a:t>
            </a:r>
            <a:r>
              <a:rPr lang="en-US" altLang="zh-CN" sz="1600" dirty="0">
                <a:sym typeface="Symbol" panose="05050102010706020507" pitchFamily="18" charset="2"/>
              </a:rPr>
              <a:t>&lt;580</a:t>
            </a:r>
            <a:endParaRPr lang="zh-CN" altLang="en-US" sz="1600" dirty="0"/>
          </a:p>
        </p:txBody>
      </p:sp>
      <p:sp>
        <p:nvSpPr>
          <p:cNvPr id="6149" name="矩形 1">
            <a:extLst>
              <a:ext uri="{FF2B5EF4-FFF2-40B4-BE49-F238E27FC236}">
                <a16:creationId xmlns:a16="http://schemas.microsoft.com/office/drawing/2014/main" id="{764175B1-441C-43E6-975B-68AE221C9041}"/>
              </a:ext>
            </a:extLst>
          </p:cNvPr>
          <p:cNvSpPr>
            <a:spLocks noChangeArrowheads="1"/>
          </p:cNvSpPr>
          <p:nvPr/>
        </p:nvSpPr>
        <p:spPr bwMode="auto">
          <a:xfrm>
            <a:off x="2275853" y="6088896"/>
            <a:ext cx="1761181" cy="21544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800" dirty="0"/>
              <a:t>Phys. Rev. Lett. 121, 161101 (2018).</a:t>
            </a:r>
            <a:endParaRPr lang="zh-CN" altLang="en-US" sz="800" dirty="0"/>
          </a:p>
        </p:txBody>
      </p:sp>
      <p:cxnSp>
        <p:nvCxnSpPr>
          <p:cNvPr id="6" name="直接连接符 5">
            <a:extLst>
              <a:ext uri="{FF2B5EF4-FFF2-40B4-BE49-F238E27FC236}">
                <a16:creationId xmlns:a16="http://schemas.microsoft.com/office/drawing/2014/main" id="{7734FC9F-DE14-43CB-A9AB-5427DEABE9E2}"/>
              </a:ext>
            </a:extLst>
          </p:cNvPr>
          <p:cNvCxnSpPr/>
          <p:nvPr/>
        </p:nvCxnSpPr>
        <p:spPr bwMode="auto">
          <a:xfrm>
            <a:off x="107504" y="541874"/>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7" name="标题 1">
            <a:extLst>
              <a:ext uri="{FF2B5EF4-FFF2-40B4-BE49-F238E27FC236}">
                <a16:creationId xmlns:a16="http://schemas.microsoft.com/office/drawing/2014/main" id="{194E732E-97A3-45A6-A386-547D0EDE5294}"/>
              </a:ext>
            </a:extLst>
          </p:cNvPr>
          <p:cNvSpPr txBox="1">
            <a:spLocks noChangeArrowheads="1"/>
          </p:cNvSpPr>
          <p:nvPr/>
        </p:nvSpPr>
        <p:spPr>
          <a:xfrm>
            <a:off x="251520" y="42985"/>
            <a:ext cx="7704856"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r>
              <a:rPr lang="en-US" altLang="zh-CN" sz="2400" b="1" kern="0" dirty="0">
                <a:solidFill>
                  <a:srgbClr val="002060"/>
                </a:solidFill>
                <a:latin typeface="微软雅黑" panose="020B0503020204020204" pitchFamily="34" charset="-122"/>
                <a:ea typeface="微软雅黑" panose="020B0503020204020204" pitchFamily="34" charset="-122"/>
              </a:rPr>
              <a:t>Main observation conclusions of GW170817</a:t>
            </a:r>
            <a:endParaRPr lang="zh-CN" altLang="en-US" sz="2400" b="1" kern="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5B16C2E-F03F-4185-B549-7890A074B7BA}"/>
              </a:ext>
            </a:extLst>
          </p:cNvPr>
          <p:cNvCxnSpPr/>
          <p:nvPr/>
        </p:nvCxnSpPr>
        <p:spPr bwMode="auto">
          <a:xfrm>
            <a:off x="179958" y="692696"/>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6" name="矩形 5">
            <a:extLst>
              <a:ext uri="{FF2B5EF4-FFF2-40B4-BE49-F238E27FC236}">
                <a16:creationId xmlns:a16="http://schemas.microsoft.com/office/drawing/2014/main" id="{7E043EB7-EA3D-440B-9AF2-C93DA9AF7E7E}"/>
              </a:ext>
            </a:extLst>
          </p:cNvPr>
          <p:cNvSpPr/>
          <p:nvPr/>
        </p:nvSpPr>
        <p:spPr>
          <a:xfrm>
            <a:off x="275126" y="142246"/>
            <a:ext cx="8761370" cy="461665"/>
          </a:xfrm>
          <a:prstGeom prst="rect">
            <a:avLst/>
          </a:prstGeom>
        </p:spPr>
        <p:txBody>
          <a:bodyPr wrap="square">
            <a:spAutoFit/>
          </a:bodyPr>
          <a:lstStyle/>
          <a:p>
            <a:r>
              <a:rPr lang="en-US" altLang="zh-CN" b="1" kern="0" dirty="0">
                <a:solidFill>
                  <a:srgbClr val="002060"/>
                </a:solidFill>
                <a:latin typeface="微软雅黑" panose="020B0503020204020204" pitchFamily="34" charset="-122"/>
                <a:ea typeface="微软雅黑" panose="020B0503020204020204" pitchFamily="34" charset="-122"/>
              </a:rPr>
              <a:t>Observation constraints on the M-R relation  </a:t>
            </a:r>
            <a:endParaRPr lang="zh-CN" altLang="en-US" b="1" kern="0" dirty="0">
              <a:solidFill>
                <a:srgbClr val="00206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B9C644A2-7258-47F5-9EE6-CBAB839D3CD7}"/>
              </a:ext>
            </a:extLst>
          </p:cNvPr>
          <p:cNvSpPr/>
          <p:nvPr/>
        </p:nvSpPr>
        <p:spPr>
          <a:xfrm>
            <a:off x="248042" y="4869816"/>
            <a:ext cx="8676741" cy="1323439"/>
          </a:xfrm>
          <a:prstGeom prst="rect">
            <a:avLst/>
          </a:prstGeom>
        </p:spPr>
        <p:txBody>
          <a:bodyPr wrap="square">
            <a:spAutoFit/>
          </a:bodyPr>
          <a:lstStyle/>
          <a:p>
            <a:pPr algn="just"/>
            <a:r>
              <a:rPr lang="en-US" altLang="zh-CN" sz="1600" dirty="0"/>
              <a:t>Mass–radius relations, where the gray area denotes the range of maximum mass accurately observed so far. The light red area denotes the marginalized posterior (</a:t>
            </a:r>
            <a:r>
              <a:rPr lang="en-US" altLang="zh-CN" sz="1600" i="1" dirty="0"/>
              <a:t>M</a:t>
            </a:r>
            <a:r>
              <a:rPr lang="en-US" altLang="zh-CN" sz="1600" dirty="0"/>
              <a:t>g, </a:t>
            </a:r>
            <a:r>
              <a:rPr lang="en-US" altLang="zh-CN" sz="1600" i="1" dirty="0"/>
              <a:t>R</a:t>
            </a:r>
            <a:r>
              <a:rPr lang="en-US" altLang="zh-CN" sz="1600" dirty="0"/>
              <a:t>) of the merged binary neutron star released by LIGO and VIRGO collaboration in GW170817. The light blue and green areas denote the marginalized posterior (</a:t>
            </a:r>
            <a:r>
              <a:rPr lang="en-US" altLang="zh-CN" sz="1600" i="1" dirty="0"/>
              <a:t>M</a:t>
            </a:r>
            <a:r>
              <a:rPr lang="en-US" altLang="zh-CN" sz="1600" dirty="0"/>
              <a:t>g, </a:t>
            </a:r>
            <a:r>
              <a:rPr lang="en-US" altLang="zh-CN" sz="1600" i="1" dirty="0"/>
              <a:t>R</a:t>
            </a:r>
            <a:r>
              <a:rPr lang="en-US" altLang="zh-CN" sz="1600" dirty="0"/>
              <a:t>e) released by NICER for PSR J0030 + 0451 and PSR J0740 + 6620, respectively.</a:t>
            </a:r>
            <a:endParaRPr lang="zh-CN" altLang="en-US" sz="1600" dirty="0"/>
          </a:p>
        </p:txBody>
      </p:sp>
      <p:sp>
        <p:nvSpPr>
          <p:cNvPr id="14" name="矩形 13">
            <a:extLst>
              <a:ext uri="{FF2B5EF4-FFF2-40B4-BE49-F238E27FC236}">
                <a16:creationId xmlns:a16="http://schemas.microsoft.com/office/drawing/2014/main" id="{38B13F8C-491E-4267-AABB-472BEBD5DAA4}"/>
              </a:ext>
            </a:extLst>
          </p:cNvPr>
          <p:cNvSpPr/>
          <p:nvPr/>
        </p:nvSpPr>
        <p:spPr>
          <a:xfrm>
            <a:off x="164140" y="6210512"/>
            <a:ext cx="8676741" cy="523220"/>
          </a:xfrm>
          <a:prstGeom prst="rect">
            <a:avLst/>
          </a:prstGeom>
          <a:ln>
            <a:solidFill>
              <a:srgbClr val="C00000"/>
            </a:solidFill>
          </a:ln>
        </p:spPr>
        <p:txBody>
          <a:bodyPr wrap="square">
            <a:spAutoFit/>
          </a:bodyPr>
          <a:lstStyle/>
          <a:p>
            <a:pPr algn="just"/>
            <a:r>
              <a:rPr lang="en-US" altLang="zh-CN" sz="1400" dirty="0" err="1">
                <a:latin typeface="+mn-lt"/>
              </a:rPr>
              <a:t>Yuxi</a:t>
            </a:r>
            <a:r>
              <a:rPr lang="en-US" altLang="zh-CN" sz="1400" dirty="0">
                <a:latin typeface="+mn-lt"/>
              </a:rPr>
              <a:t> Li, </a:t>
            </a:r>
            <a:r>
              <a:rPr lang="en-US" altLang="zh-CN" sz="1400" dirty="0" err="1">
                <a:latin typeface="+mn-lt"/>
              </a:rPr>
              <a:t>Jue</a:t>
            </a:r>
            <a:r>
              <a:rPr lang="en-US" altLang="zh-CN" sz="1400" dirty="0">
                <a:latin typeface="+mn-lt"/>
              </a:rPr>
              <a:t> Wang, </a:t>
            </a:r>
            <a:r>
              <a:rPr lang="en-US" altLang="zh-CN" sz="1400" dirty="0" err="1">
                <a:latin typeface="+mn-lt"/>
              </a:rPr>
              <a:t>Zehan</a:t>
            </a:r>
            <a:r>
              <a:rPr lang="en-US" altLang="zh-CN" sz="1400" dirty="0">
                <a:latin typeface="+mn-lt"/>
              </a:rPr>
              <a:t> Wu and Dehua Wen*, Inferring the gravitational binding energy and moment of inertia of PSR J0030 + 0451 and PSR J0740 + 6620 from new universal relations</a:t>
            </a:r>
            <a:r>
              <a:rPr lang="zh-CN" altLang="en-US" sz="1400" dirty="0">
                <a:latin typeface="+mn-lt"/>
              </a:rPr>
              <a:t>，</a:t>
            </a:r>
            <a:r>
              <a:rPr lang="en-US" altLang="zh-CN" sz="1400" dirty="0">
                <a:latin typeface="+mn-lt"/>
              </a:rPr>
              <a:t> Class. Quantum </a:t>
            </a:r>
            <a:r>
              <a:rPr lang="en-US" altLang="zh-CN" sz="1400" dirty="0" err="1">
                <a:latin typeface="+mn-lt"/>
              </a:rPr>
              <a:t>Grav</a:t>
            </a:r>
            <a:r>
              <a:rPr lang="en-US" altLang="zh-CN" sz="1400" dirty="0">
                <a:latin typeface="+mn-lt"/>
              </a:rPr>
              <a:t>. 39 (2022) 035014 </a:t>
            </a:r>
            <a:endParaRPr lang="zh-CN" altLang="en-US" sz="1400" dirty="0">
              <a:latin typeface="+mn-lt"/>
            </a:endParaRPr>
          </a:p>
        </p:txBody>
      </p:sp>
      <p:pic>
        <p:nvPicPr>
          <p:cNvPr id="3" name="图片 2">
            <a:extLst>
              <a:ext uri="{FF2B5EF4-FFF2-40B4-BE49-F238E27FC236}">
                <a16:creationId xmlns:a16="http://schemas.microsoft.com/office/drawing/2014/main" id="{1336FBEB-B818-4D22-872A-C16F9806594D}"/>
              </a:ext>
            </a:extLst>
          </p:cNvPr>
          <p:cNvPicPr>
            <a:picLocks noChangeAspect="1"/>
          </p:cNvPicPr>
          <p:nvPr/>
        </p:nvPicPr>
        <p:blipFill>
          <a:blip r:embed="rId2"/>
          <a:stretch>
            <a:fillRect/>
          </a:stretch>
        </p:blipFill>
        <p:spPr>
          <a:xfrm>
            <a:off x="1475656" y="817154"/>
            <a:ext cx="5759592" cy="4086895"/>
          </a:xfrm>
          <a:prstGeom prst="rect">
            <a:avLst/>
          </a:prstGeom>
        </p:spPr>
      </p:pic>
    </p:spTree>
    <p:extLst>
      <p:ext uri="{BB962C8B-B14F-4D97-AF65-F5344CB8AC3E}">
        <p14:creationId xmlns:p14="http://schemas.microsoft.com/office/powerpoint/2010/main" val="1774259313"/>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3">
            <a:extLst>
              <a:ext uri="{FF2B5EF4-FFF2-40B4-BE49-F238E27FC236}">
                <a16:creationId xmlns:a16="http://schemas.microsoft.com/office/drawing/2014/main" id="{94846671-A3AC-45D1-8C23-F1F88E9736AC}"/>
              </a:ext>
            </a:extLst>
          </p:cNvPr>
          <p:cNvSpPr txBox="1">
            <a:spLocks noChangeArrowheads="1"/>
          </p:cNvSpPr>
          <p:nvPr/>
        </p:nvSpPr>
        <p:spPr bwMode="auto">
          <a:xfrm>
            <a:off x="7164288" y="561293"/>
            <a:ext cx="1648208" cy="307777"/>
          </a:xfrm>
          <a:prstGeom prst="rect">
            <a:avLst/>
          </a:prstGeom>
          <a:solidFill>
            <a:schemeClr val="bg1"/>
          </a:solidFill>
          <a:ln w="9525">
            <a:solidFill>
              <a:schemeClr val="accent2"/>
            </a:solidFill>
            <a:miter lim="800000"/>
            <a:headEnd/>
            <a:tailEnd/>
          </a:ln>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dirty="0"/>
              <a:t>From Horowitz PPT</a:t>
            </a:r>
            <a:endParaRPr lang="zh-CN" altLang="en-US" sz="1400" dirty="0"/>
          </a:p>
        </p:txBody>
      </p:sp>
      <p:grpSp>
        <p:nvGrpSpPr>
          <p:cNvPr id="2" name="组合 1">
            <a:extLst>
              <a:ext uri="{FF2B5EF4-FFF2-40B4-BE49-F238E27FC236}">
                <a16:creationId xmlns:a16="http://schemas.microsoft.com/office/drawing/2014/main" id="{337B875E-5319-4920-BA64-E8BE4281D732}"/>
              </a:ext>
            </a:extLst>
          </p:cNvPr>
          <p:cNvGrpSpPr/>
          <p:nvPr/>
        </p:nvGrpSpPr>
        <p:grpSpPr>
          <a:xfrm>
            <a:off x="611560" y="881683"/>
            <a:ext cx="7799660" cy="5879535"/>
            <a:chOff x="395536" y="964785"/>
            <a:chExt cx="7799660" cy="5879535"/>
          </a:xfrm>
        </p:grpSpPr>
        <p:pic>
          <p:nvPicPr>
            <p:cNvPr id="7170" name="图片 2">
              <a:extLst>
                <a:ext uri="{FF2B5EF4-FFF2-40B4-BE49-F238E27FC236}">
                  <a16:creationId xmlns:a16="http://schemas.microsoft.com/office/drawing/2014/main" id="{B5612726-BA29-4B6A-BBB4-1294A897D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964785"/>
              <a:ext cx="7799660" cy="587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73" name="直接连接符 3">
              <a:extLst>
                <a:ext uri="{FF2B5EF4-FFF2-40B4-BE49-F238E27FC236}">
                  <a16:creationId xmlns:a16="http://schemas.microsoft.com/office/drawing/2014/main" id="{D9AC277D-82E2-48A2-9F4F-8125886B1EBC}"/>
                </a:ext>
              </a:extLst>
            </p:cNvPr>
            <p:cNvCxnSpPr>
              <a:cxnSpLocks noChangeShapeType="1"/>
            </p:cNvCxnSpPr>
            <p:nvPr/>
          </p:nvCxnSpPr>
          <p:spPr bwMode="auto">
            <a:xfrm>
              <a:off x="755650" y="2996952"/>
              <a:ext cx="2087563" cy="0"/>
            </a:xfrm>
            <a:prstGeom prst="line">
              <a:avLst/>
            </a:prstGeom>
            <a:noFill/>
            <a:ln w="22225" algn="ctr">
              <a:solidFill>
                <a:srgbClr val="FF0000"/>
              </a:solidFill>
              <a:round/>
              <a:headEnd/>
              <a:tailEnd/>
            </a:ln>
            <a:extLst>
              <a:ext uri="{909E8E84-426E-40DD-AFC4-6F175D3DCCD1}">
                <a14:hiddenFill xmlns:a14="http://schemas.microsoft.com/office/drawing/2010/main">
                  <a:noFill/>
                </a14:hiddenFill>
              </a:ext>
            </a:extLst>
          </p:spPr>
        </p:cxnSp>
        <p:cxnSp>
          <p:nvCxnSpPr>
            <p:cNvPr id="7174" name="直接连接符 6">
              <a:extLst>
                <a:ext uri="{FF2B5EF4-FFF2-40B4-BE49-F238E27FC236}">
                  <a16:creationId xmlns:a16="http://schemas.microsoft.com/office/drawing/2014/main" id="{B33FB850-8F1D-43F0-BD7A-63A970AAC363}"/>
                </a:ext>
              </a:extLst>
            </p:cNvPr>
            <p:cNvCxnSpPr>
              <a:cxnSpLocks noChangeShapeType="1"/>
            </p:cNvCxnSpPr>
            <p:nvPr/>
          </p:nvCxnSpPr>
          <p:spPr bwMode="auto">
            <a:xfrm>
              <a:off x="755650" y="3501008"/>
              <a:ext cx="2087562" cy="0"/>
            </a:xfrm>
            <a:prstGeom prst="line">
              <a:avLst/>
            </a:prstGeom>
            <a:noFill/>
            <a:ln w="22225" algn="ctr">
              <a:solidFill>
                <a:srgbClr val="FF0000"/>
              </a:solidFill>
              <a:round/>
              <a:headEnd/>
              <a:tailEnd/>
            </a:ln>
            <a:extLst>
              <a:ext uri="{909E8E84-426E-40DD-AFC4-6F175D3DCCD1}">
                <a14:hiddenFill xmlns:a14="http://schemas.microsoft.com/office/drawing/2010/main">
                  <a:noFill/>
                </a14:hiddenFill>
              </a:ext>
            </a:extLst>
          </p:spPr>
        </p:cxnSp>
        <p:cxnSp>
          <p:nvCxnSpPr>
            <p:cNvPr id="7175" name="直接连接符 7">
              <a:extLst>
                <a:ext uri="{FF2B5EF4-FFF2-40B4-BE49-F238E27FC236}">
                  <a16:creationId xmlns:a16="http://schemas.microsoft.com/office/drawing/2014/main" id="{3D161094-0CC6-4106-A02D-05CE1AFB0398}"/>
                </a:ext>
              </a:extLst>
            </p:cNvPr>
            <p:cNvCxnSpPr>
              <a:cxnSpLocks noChangeShapeType="1"/>
            </p:cNvCxnSpPr>
            <p:nvPr/>
          </p:nvCxnSpPr>
          <p:spPr bwMode="auto">
            <a:xfrm>
              <a:off x="866164" y="4797152"/>
              <a:ext cx="2087562" cy="0"/>
            </a:xfrm>
            <a:prstGeom prst="line">
              <a:avLst/>
            </a:prstGeom>
            <a:noFill/>
            <a:ln w="22225" algn="ctr">
              <a:solidFill>
                <a:srgbClr val="FF0000"/>
              </a:solidFill>
              <a:round/>
              <a:headEnd/>
              <a:tailEnd/>
            </a:ln>
            <a:extLst>
              <a:ext uri="{909E8E84-426E-40DD-AFC4-6F175D3DCCD1}">
                <a14:hiddenFill xmlns:a14="http://schemas.microsoft.com/office/drawing/2010/main">
                  <a:noFill/>
                </a14:hiddenFill>
              </a:ext>
            </a:extLst>
          </p:spPr>
        </p:cxnSp>
        <p:cxnSp>
          <p:nvCxnSpPr>
            <p:cNvPr id="7176" name="直接连接符 8">
              <a:extLst>
                <a:ext uri="{FF2B5EF4-FFF2-40B4-BE49-F238E27FC236}">
                  <a16:creationId xmlns:a16="http://schemas.microsoft.com/office/drawing/2014/main" id="{A9933132-5AD2-41D1-882B-A1CED5ABEF02}"/>
                </a:ext>
              </a:extLst>
            </p:cNvPr>
            <p:cNvCxnSpPr>
              <a:cxnSpLocks noChangeShapeType="1"/>
            </p:cNvCxnSpPr>
            <p:nvPr/>
          </p:nvCxnSpPr>
          <p:spPr bwMode="auto">
            <a:xfrm>
              <a:off x="755650" y="5589588"/>
              <a:ext cx="2087563" cy="0"/>
            </a:xfrm>
            <a:prstGeom prst="line">
              <a:avLst/>
            </a:prstGeom>
            <a:noFill/>
            <a:ln w="22225" algn="ctr">
              <a:solidFill>
                <a:srgbClr val="FF0000"/>
              </a:solidFill>
              <a:round/>
              <a:headEnd/>
              <a:tailEnd/>
            </a:ln>
            <a:extLst>
              <a:ext uri="{909E8E84-426E-40DD-AFC4-6F175D3DCCD1}">
                <a14:hiddenFill xmlns:a14="http://schemas.microsoft.com/office/drawing/2010/main">
                  <a:noFill/>
                </a14:hiddenFill>
              </a:ext>
            </a:extLst>
          </p:spPr>
        </p:cxnSp>
      </p:grpSp>
      <p:cxnSp>
        <p:nvCxnSpPr>
          <p:cNvPr id="10" name="直接连接符 9">
            <a:extLst>
              <a:ext uri="{FF2B5EF4-FFF2-40B4-BE49-F238E27FC236}">
                <a16:creationId xmlns:a16="http://schemas.microsoft.com/office/drawing/2014/main" id="{FAE7FDB6-DA0B-49BA-8DCE-1A755BC79533}"/>
              </a:ext>
            </a:extLst>
          </p:cNvPr>
          <p:cNvCxnSpPr/>
          <p:nvPr/>
        </p:nvCxnSpPr>
        <p:spPr bwMode="auto">
          <a:xfrm>
            <a:off x="143731" y="548680"/>
            <a:ext cx="8856538"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
        <p:nvSpPr>
          <p:cNvPr id="11" name="标题 1">
            <a:extLst>
              <a:ext uri="{FF2B5EF4-FFF2-40B4-BE49-F238E27FC236}">
                <a16:creationId xmlns:a16="http://schemas.microsoft.com/office/drawing/2014/main" id="{995B15D0-C6A1-49D1-AAF0-8A5A7A472690}"/>
              </a:ext>
            </a:extLst>
          </p:cNvPr>
          <p:cNvSpPr txBox="1">
            <a:spLocks noChangeArrowheads="1"/>
          </p:cNvSpPr>
          <p:nvPr/>
        </p:nvSpPr>
        <p:spPr>
          <a:xfrm>
            <a:off x="143731" y="42985"/>
            <a:ext cx="8964327" cy="449982"/>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charset="0"/>
                <a:ea typeface="宋体" pitchFamily="2" charset="-122"/>
              </a:defRPr>
            </a:lvl5pPr>
            <a:lvl6pPr marL="457200" algn="ctr" rtl="0" fontAlgn="base">
              <a:spcBef>
                <a:spcPct val="0"/>
              </a:spcBef>
              <a:spcAft>
                <a:spcPct val="0"/>
              </a:spcAft>
              <a:defRPr kumimoji="1" sz="4400">
                <a:solidFill>
                  <a:schemeClr val="tx2"/>
                </a:solidFill>
                <a:latin typeface="Times New Roman" charset="0"/>
                <a:ea typeface="宋体" pitchFamily="2" charset="-122"/>
              </a:defRPr>
            </a:lvl6pPr>
            <a:lvl7pPr marL="914400" algn="ctr" rtl="0" fontAlgn="base">
              <a:spcBef>
                <a:spcPct val="0"/>
              </a:spcBef>
              <a:spcAft>
                <a:spcPct val="0"/>
              </a:spcAft>
              <a:defRPr kumimoji="1" sz="4400">
                <a:solidFill>
                  <a:schemeClr val="tx2"/>
                </a:solidFill>
                <a:latin typeface="Times New Roman" charset="0"/>
                <a:ea typeface="宋体" pitchFamily="2" charset="-122"/>
              </a:defRPr>
            </a:lvl7pPr>
            <a:lvl8pPr marL="1371600" algn="ctr" rtl="0" fontAlgn="base">
              <a:spcBef>
                <a:spcPct val="0"/>
              </a:spcBef>
              <a:spcAft>
                <a:spcPct val="0"/>
              </a:spcAft>
              <a:defRPr kumimoji="1" sz="4400">
                <a:solidFill>
                  <a:schemeClr val="tx2"/>
                </a:solidFill>
                <a:latin typeface="Times New Roman" charset="0"/>
                <a:ea typeface="宋体" pitchFamily="2" charset="-122"/>
              </a:defRPr>
            </a:lvl8pPr>
            <a:lvl9pPr marL="1828800" algn="ctr" rtl="0" fontAlgn="base">
              <a:spcBef>
                <a:spcPct val="0"/>
              </a:spcBef>
              <a:spcAft>
                <a:spcPct val="0"/>
              </a:spcAft>
              <a:defRPr kumimoji="1" sz="4400">
                <a:solidFill>
                  <a:schemeClr val="tx2"/>
                </a:solidFill>
                <a:latin typeface="Times New Roman" charset="0"/>
                <a:ea typeface="宋体" pitchFamily="2" charset="-122"/>
              </a:defRPr>
            </a:lvl9pPr>
          </a:lstStyle>
          <a:p>
            <a:r>
              <a:rPr lang="en-US" altLang="zh-CN" sz="2000" b="1" kern="0" dirty="0">
                <a:solidFill>
                  <a:srgbClr val="002060"/>
                </a:solidFill>
                <a:latin typeface="微软雅黑" panose="020B0503020204020204" pitchFamily="34" charset="-122"/>
                <a:ea typeface="微软雅黑" panose="020B0503020204020204" pitchFamily="34" charset="-122"/>
              </a:rPr>
              <a:t>Constraints of GW170817 observations on neutron star property</a:t>
            </a:r>
            <a:endParaRPr lang="zh-CN" altLang="en-US" sz="2000" b="1" kern="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18.75"/>
  <p:tag name="ORIGINALWIDTH" val="1464.75"/>
  <p:tag name="LATEXADDIN" val="\documentclass{article}&#10;\usepackage{amsmath}&#10;\usepackage{color}&#10;\usepackage{ulem}&#10;\usepackage{cancel}&#10;\pagestyle{empty}&#10;\begin{document}&#10;&#10;\begin{align*}&#10;r(X,Y)=\frac{\text{Cov}(X,Y)}{\sqrt{D(X)}\sqrt{D(Y)}}&#10;\end{align*}&#10;\end{document}"/>
  <p:tag name="IGUANATEXSIZE" val="24"/>
  <p:tag name="IGUANATEXCURSOR" val="206"/>
  <p:tag name="TRANSPARENCY" val="True"/>
  <p:tag name="FILENAME" val=""/>
  <p:tag name="LATEXENGINEID" val="0"/>
  <p:tag name="TEMPFOLDER" val=".\"/>
  <p:tag name="LATEXFORMHEIGHT" val="311"/>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1747.5"/>
  <p:tag name="LATEXADDIN" val="\documentclass{article}&#10;\usepackage{amsmath}&#10;\pagestyle{empty}&#10;\begin{document}&#10;&#10;&#10;\begin{align}&#10;&amp;\log I/M^3= -1.261\log\beta+0.277\nonumber&#10;\end{align}&#10;&#10;\end{document}"/>
  <p:tag name="IGUANATEXSIZE" val="24"/>
  <p:tag name="IGUANATEXCURSOR" val="139"/>
  <p:tag name="TRANSPARENCY" val="True"/>
  <p:tag name="FILENAME" val=""/>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1747.5"/>
  <p:tag name="LATEXADDIN" val="\documentclass{article}&#10;\usepackage{amsmath}&#10;\pagestyle{empty}&#10;\begin{document}&#10;&#10;&#10;\begin{align}&#10;&amp;\log I/M^3= -1.261\log\beta+0.277\nonumber&#10;\end{align}&#10;&#10;\end{document}"/>
  <p:tag name="IGUANATEXSIZE" val="24"/>
  <p:tag name="IGUANATEXCURSOR" val="139"/>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1822</TotalTime>
  <Words>3204</Words>
  <Application>Microsoft Office PowerPoint</Application>
  <PresentationFormat>全屏显示(4:3)</PresentationFormat>
  <Paragraphs>229</Paragraphs>
  <Slides>44</Slides>
  <Notes>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64" baseType="lpstr">
      <vt:lpstr>CMR10</vt:lpstr>
      <vt:lpstr>Microsoft YaHei UI</vt:lpstr>
      <vt:lpstr>等线</vt:lpstr>
      <vt:lpstr>黑体</vt:lpstr>
      <vt:lpstr>华文行楷</vt:lpstr>
      <vt:lpstr>宋体</vt:lpstr>
      <vt:lpstr>微软雅黑</vt:lpstr>
      <vt:lpstr>Algerian</vt:lpstr>
      <vt:lpstr>Arial</vt:lpstr>
      <vt:lpstr>Arial Black</vt:lpstr>
      <vt:lpstr>Cambria</vt:lpstr>
      <vt:lpstr>Cambria Math</vt:lpstr>
      <vt:lpstr>Corbel</vt:lpstr>
      <vt:lpstr>Leelawadee</vt:lpstr>
      <vt:lpstr>Symbol</vt:lpstr>
      <vt:lpstr>Times New Roman</vt:lpstr>
      <vt:lpstr>Wingdings</vt:lpstr>
      <vt:lpstr>默认设计模板</vt:lpstr>
      <vt:lpstr>Equation</vt:lpstr>
      <vt:lpstr>公式</vt:lpstr>
      <vt:lpstr>Universal relations in neutron stars</vt:lpstr>
      <vt:lpstr>CONTENT</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vt:lpstr>
      <vt:lpstr>PowerPoint 演示文稿</vt:lpstr>
      <vt:lpstr>PowerPoint 演示文稿</vt:lpstr>
      <vt:lpstr>PowerPoint 演示文稿</vt:lpstr>
      <vt:lpstr>PowerPoint 演示文稿</vt:lpstr>
      <vt:lpstr>PowerPoint 演示文稿</vt:lpstr>
      <vt:lpstr>PowerPoint 演示文稿</vt:lpstr>
      <vt:lpstr>CONTENT</vt:lpstr>
      <vt:lpstr>PowerPoint 演示文稿</vt:lpstr>
      <vt:lpstr>PowerPoint 演示文稿</vt:lpstr>
      <vt:lpstr>PowerPoint 演示文稿</vt:lpstr>
      <vt:lpstr>CONTENT</vt:lpstr>
      <vt:lpstr>PowerPoint 演示文稿</vt:lpstr>
      <vt:lpstr>PowerPoint 演示文稿</vt:lpstr>
      <vt:lpstr>PowerPoint 演示文稿</vt:lpstr>
      <vt:lpstr>PowerPoint 演示文稿</vt:lpstr>
      <vt:lpstr>PowerPoint 演示文稿</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scut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大学物理二作业</dc:title>
  <dc:creator>wendy</dc:creator>
  <cp:lastModifiedBy>文德华</cp:lastModifiedBy>
  <cp:revision>232</cp:revision>
  <dcterms:created xsi:type="dcterms:W3CDTF">2009-09-07T01:09:20Z</dcterms:created>
  <dcterms:modified xsi:type="dcterms:W3CDTF">2022-07-01T01:01:12Z</dcterms:modified>
</cp:coreProperties>
</file>