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61" r:id="rId5"/>
    <p:sldId id="284" r:id="rId6"/>
    <p:sldId id="260" r:id="rId7"/>
    <p:sldId id="295" r:id="rId8"/>
    <p:sldId id="285" r:id="rId9"/>
    <p:sldId id="299" r:id="rId10"/>
    <p:sldId id="298" r:id="rId11"/>
    <p:sldId id="286" r:id="rId12"/>
    <p:sldId id="263" r:id="rId13"/>
    <p:sldId id="259" r:id="rId14"/>
    <p:sldId id="258" r:id="rId15"/>
    <p:sldId id="281" r:id="rId16"/>
    <p:sldId id="264" r:id="rId17"/>
    <p:sldId id="293" r:id="rId18"/>
    <p:sldId id="292" r:id="rId19"/>
    <p:sldId id="291" r:id="rId20"/>
    <p:sldId id="297" r:id="rId21"/>
    <p:sldId id="287" r:id="rId22"/>
    <p:sldId id="296" r:id="rId23"/>
    <p:sldId id="266" r:id="rId24"/>
    <p:sldId id="278" r:id="rId25"/>
    <p:sldId id="270" r:id="rId26"/>
    <p:sldId id="268" r:id="rId27"/>
    <p:sldId id="274" r:id="rId28"/>
    <p:sldId id="275" r:id="rId29"/>
    <p:sldId id="276" r:id="rId30"/>
    <p:sldId id="269" r:id="rId31"/>
    <p:sldId id="272" r:id="rId32"/>
    <p:sldId id="265" r:id="rId33"/>
    <p:sldId id="289" r:id="rId34"/>
    <p:sldId id="290" r:id="rId35"/>
    <p:sldId id="288" r:id="rId36"/>
    <p:sldId id="279" r:id="rId37"/>
    <p:sldId id="271" r:id="rId38"/>
    <p:sldId id="280" r:id="rId39"/>
    <p:sldId id="273" r:id="rId40"/>
    <p:sldId id="26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283"/>
            <p14:sldId id="261"/>
          </p14:sldIdLst>
        </p14:section>
        <p14:section name="목적 및 배경" id="{5C7A8B4F-2ABB-408C-A30E-153756F50196}">
          <p14:sldIdLst>
            <p14:sldId id="284"/>
            <p14:sldId id="260"/>
            <p14:sldId id="295"/>
          </p14:sldIdLst>
        </p14:section>
        <p14:section name="기술동향조사" id="{2035A34D-FE0D-41A3-967A-DE65BF9AADBA}">
          <p14:sldIdLst>
            <p14:sldId id="285"/>
            <p14:sldId id="299"/>
            <p14:sldId id="298"/>
          </p14:sldIdLst>
        </p14:section>
        <p14:section name="시장조사" id="{97AFB685-1870-4BEA-A4A9-345F213BFC4F}">
          <p14:sldIdLst>
            <p14:sldId id="286"/>
            <p14:sldId id="263"/>
            <p14:sldId id="259"/>
            <p14:sldId id="258"/>
            <p14:sldId id="281"/>
            <p14:sldId id="264"/>
          </p14:sldIdLst>
        </p14:section>
        <p14:section name="SWOT 분석" id="{59EAE68A-0560-4EC0-8C5D-216D1EEA5542}">
          <p14:sldIdLst>
            <p14:sldId id="293"/>
          </p14:sldIdLst>
        </p14:section>
        <p14:section name="구축전략" id="{207392FE-A1CD-44C7-B6D1-35DE1EF9689D}">
          <p14:sldIdLst>
            <p14:sldId id="292"/>
          </p14:sldIdLst>
        </p14:section>
        <p14:section name="구현방안" id="{FA44927F-E9EC-4FFA-8793-D023F5DC7BFF}">
          <p14:sldIdLst>
            <p14:sldId id="291"/>
            <p14:sldId id="297"/>
          </p14:sldIdLst>
        </p14:section>
        <p14:section name="일정 및 개발 비용" id="{83763E72-A5DB-4846-9211-BC4619E2C48D}">
          <p14:sldIdLst>
            <p14:sldId id="287"/>
            <p14:sldId id="296"/>
            <p14:sldId id="266"/>
            <p14:sldId id="278"/>
            <p14:sldId id="270"/>
            <p14:sldId id="268"/>
            <p14:sldId id="274"/>
            <p14:sldId id="275"/>
            <p14:sldId id="276"/>
            <p14:sldId id="269"/>
            <p14:sldId id="272"/>
            <p14:sldId id="265"/>
            <p14:sldId id="289"/>
            <p14:sldId id="290"/>
            <p14:sldId id="288"/>
            <p14:sldId id="279"/>
            <p14:sldId id="271"/>
            <p14:sldId id="280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3B32"/>
    <a:srgbClr val="F1ECE6"/>
    <a:srgbClr val="4F4641"/>
    <a:srgbClr val="816047"/>
    <a:srgbClr val="B99981"/>
    <a:srgbClr val="675B55"/>
    <a:srgbClr val="554B45"/>
    <a:srgbClr val="A077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28" d="100"/>
          <a:sy n="28" d="100"/>
        </p:scale>
        <p:origin x="58" y="1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개인 신용카드 발급장수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102963</c:v>
                </c:pt>
                <c:pt idx="1">
                  <c:v>39024</c:v>
                </c:pt>
                <c:pt idx="2">
                  <c:v>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4-4C93-BC19-BC6FB6540D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103213</c:v>
                </c:pt>
                <c:pt idx="1">
                  <c:v>39206</c:v>
                </c:pt>
                <c:pt idx="2">
                  <c:v>64007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E4-4C93-BC19-BC6FB6540D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103392</c:v>
                </c:pt>
                <c:pt idx="1">
                  <c:v>39313</c:v>
                </c:pt>
                <c:pt idx="2">
                  <c:v>64079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E4-4C93-BC19-BC6FB6540D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103566</c:v>
                </c:pt>
                <c:pt idx="1">
                  <c:v>39469</c:v>
                </c:pt>
                <c:pt idx="2">
                  <c:v>64097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E4-4C93-BC19-BC6FB6540DF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103833</c:v>
                </c:pt>
                <c:pt idx="1">
                  <c:v>39664</c:v>
                </c:pt>
                <c:pt idx="2">
                  <c:v>64169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4-4C93-BC19-BC6FB6540DF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103866</c:v>
                </c:pt>
                <c:pt idx="1">
                  <c:v>39776</c:v>
                </c:pt>
                <c:pt idx="2">
                  <c:v>64090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E4-4C93-BC19-BC6FB6540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1EC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단위</a:t>
                </a:r>
                <a:r>
                  <a:rPr lang="en-US"/>
                  <a:t>: </a:t>
                </a:r>
                <a:r>
                  <a:rPr lang="ko-KR"/>
                  <a:t>천 장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1ECE6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>
          <a:solidFill>
            <a:srgbClr val="F1ECE6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rgbClr val="F1ECE6"/>
                </a:solidFill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1154091</c:v>
                </c:pt>
                <c:pt idx="1">
                  <c:v>430138</c:v>
                </c:pt>
                <c:pt idx="2">
                  <c:v>723953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E-457C-97F2-03C95BE0BE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1152939</c:v>
                </c:pt>
                <c:pt idx="1">
                  <c:v>432397</c:v>
                </c:pt>
                <c:pt idx="2">
                  <c:v>720542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E-457C-97F2-03C95BE0BE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1096687</c:v>
                </c:pt>
                <c:pt idx="1">
                  <c:v>411327</c:v>
                </c:pt>
                <c:pt idx="2">
                  <c:v>685360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E-457C-97F2-03C95BE0BE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1129933</c:v>
                </c:pt>
                <c:pt idx="1">
                  <c:v>424968</c:v>
                </c:pt>
                <c:pt idx="2">
                  <c:v>704965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E-457C-97F2-03C95BE0BE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1127475</c:v>
                </c:pt>
                <c:pt idx="1">
                  <c:v>423585</c:v>
                </c:pt>
                <c:pt idx="2">
                  <c:v>703889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E-457C-97F2-03C95BE0BE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1068013</c:v>
                </c:pt>
                <c:pt idx="1">
                  <c:v>404766</c:v>
                </c:pt>
                <c:pt idx="2">
                  <c:v>663247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E-457C-97F2-03C95BE0B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1EC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>
                    <a:solidFill>
                      <a:srgbClr val="F1ECE6"/>
                    </a:solidFill>
                  </a:rPr>
                  <a:t>단위</a:t>
                </a:r>
                <a:r>
                  <a:rPr lang="en-US" altLang="ko-KR">
                    <a:solidFill>
                      <a:srgbClr val="F1ECE6"/>
                    </a:solidFill>
                  </a:rPr>
                  <a:t>: </a:t>
                </a:r>
                <a:r>
                  <a:rPr lang="ko-KR" altLang="en-US">
                    <a:solidFill>
                      <a:srgbClr val="F1ECE6"/>
                    </a:solidFill>
                  </a:rPr>
                  <a:t>천 건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1ECE6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7D6B-DB79-4DC0-A26C-88B62B25A27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45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구축전략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3413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3365041" y="2432510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4222954" y="542173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5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637789" y="1074645"/>
            <a:ext cx="9188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경쟁사 분석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3950570" y="2604895"/>
            <a:ext cx="63671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달 매출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3860803" y="2835745"/>
            <a:ext cx="1322798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1,050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5079247" y="301548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3998469" y="3970142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4433358" y="3899838"/>
            <a:ext cx="901401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드러운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환경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3998469" y="4742137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4433358" y="467666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분위기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씨끄러움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5959843" y="223217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3891323" y="410081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6604567" y="2360579"/>
            <a:ext cx="63671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달 매출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6514800" y="2556691"/>
            <a:ext cx="1584087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1,600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7992076" y="277312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6652466" y="3723137"/>
            <a:ext cx="1526548" cy="276999"/>
            <a:chOff x="6652466" y="3618849"/>
            <a:chExt cx="1526548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7359559" y="3618849"/>
              <a:ext cx="81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환경개선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6652466" y="4324007"/>
            <a:ext cx="1741350" cy="276999"/>
            <a:chOff x="6652466" y="4271863"/>
            <a:chExt cx="1741350" cy="27699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7359559" y="4271863"/>
              <a:ext cx="1034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분위기 조성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6652466" y="4924876"/>
            <a:ext cx="1526548" cy="276999"/>
            <a:chOff x="6652466" y="4924876"/>
            <a:chExt cx="1526548" cy="276999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7359559" y="4924876"/>
              <a:ext cx="81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오픈시간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6663697" y="5570743"/>
            <a:ext cx="1718889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6752737" y="5579432"/>
            <a:ext cx="154080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 우리가 이뤄낼 지표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4200701" y="544961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망해버렸잖어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6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295140" y="554322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Cause Analysis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3694930" y="1074645"/>
            <a:ext cx="480452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이게 왜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그런가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살펴봤는데 알고 봤더니 우리 자리가 완전 명당이네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 이거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어쩜좋지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명당이라서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프렌차이즈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대형 카페가 우리를 괴롭히고 있어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2134822" y="3338923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2132382" y="3338921"/>
            <a:ext cx="1982689" cy="1982689"/>
          </a:xfrm>
          <a:prstGeom prst="blockArc">
            <a:avLst>
              <a:gd name="adj1" fmla="val 7038827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5098629" y="3361767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3281BE2-6FCA-4BCB-818E-185527E564CA}"/>
              </a:ext>
            </a:extLst>
          </p:cNvPr>
          <p:cNvSpPr/>
          <p:nvPr/>
        </p:nvSpPr>
        <p:spPr>
          <a:xfrm>
            <a:off x="8062436" y="338461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3103966" y="2826982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6060000" y="2826982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016034" y="2826982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467A846-66A7-4FC9-A9DD-7D1DE89B03BF}"/>
              </a:ext>
            </a:extLst>
          </p:cNvPr>
          <p:cNvCxnSpPr/>
          <p:nvPr/>
        </p:nvCxnSpPr>
        <p:spPr>
          <a:xfrm flipV="1">
            <a:off x="3165422" y="2862982"/>
            <a:ext cx="5850612" cy="0"/>
          </a:xfrm>
          <a:prstGeom prst="line">
            <a:avLst/>
          </a:prstGeom>
          <a:ln w="635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967483" y="2445384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5928217" y="2445384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8879551" y="2445384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838325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5096188" y="3359326"/>
            <a:ext cx="1982689" cy="1982689"/>
          </a:xfrm>
          <a:prstGeom prst="blockArc">
            <a:avLst>
              <a:gd name="adj1" fmla="val 10423217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막힌 원호 108">
            <a:extLst>
              <a:ext uri="{FF2B5EF4-FFF2-40B4-BE49-F238E27FC236}">
                <a16:creationId xmlns:a16="http://schemas.microsoft.com/office/drawing/2014/main" id="{B86B1458-9B93-410F-8523-30685E5D61A7}"/>
              </a:ext>
            </a:extLst>
          </p:cNvPr>
          <p:cNvSpPr/>
          <p:nvPr/>
        </p:nvSpPr>
        <p:spPr>
          <a:xfrm rot="16200000" flipV="1">
            <a:off x="8059994" y="3379731"/>
            <a:ext cx="1982689" cy="1982689"/>
          </a:xfrm>
          <a:prstGeom prst="blockArc">
            <a:avLst>
              <a:gd name="adj1" fmla="val 1352342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2497542" y="575404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5481108" y="575404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CB28D7B-0B4B-47A8-86F4-C1A938231580}"/>
              </a:ext>
            </a:extLst>
          </p:cNvPr>
          <p:cNvSpPr/>
          <p:nvPr/>
        </p:nvSpPr>
        <p:spPr>
          <a:xfrm>
            <a:off x="8464674" y="575404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2525541" y="577509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프렌차이즈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유리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5936E-BED7-401E-A66C-186422C8E21A}"/>
              </a:ext>
            </a:extLst>
          </p:cNvPr>
          <p:cNvSpPr txBox="1"/>
          <p:nvPr/>
        </p:nvSpPr>
        <p:spPr>
          <a:xfrm>
            <a:off x="5585959" y="57750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우리가 유리함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B236FE-0B12-4F57-811C-FD73A799C4DE}"/>
              </a:ext>
            </a:extLst>
          </p:cNvPr>
          <p:cNvSpPr txBox="1"/>
          <p:nvPr/>
        </p:nvSpPr>
        <p:spPr>
          <a:xfrm>
            <a:off x="8569528" y="57750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만만하니 우리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2209593" y="3413693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5173400" y="3436537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24F9158-CCAA-4014-9660-C6A8FEC58D00}"/>
              </a:ext>
            </a:extLst>
          </p:cNvPr>
          <p:cNvSpPr/>
          <p:nvPr/>
        </p:nvSpPr>
        <p:spPr>
          <a:xfrm>
            <a:off x="8137207" y="345938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349202-68AC-4E9C-9161-F9519A6AD5A4}"/>
              </a:ext>
            </a:extLst>
          </p:cNvPr>
          <p:cNvSpPr txBox="1"/>
          <p:nvPr/>
        </p:nvSpPr>
        <p:spPr>
          <a:xfrm>
            <a:off x="5703071" y="4436545"/>
            <a:ext cx="77136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땅값 싸서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594131-4C18-42CD-BBD6-F4B105C478F9}"/>
              </a:ext>
            </a:extLst>
          </p:cNvPr>
          <p:cNvSpPr txBox="1"/>
          <p:nvPr/>
        </p:nvSpPr>
        <p:spPr>
          <a:xfrm>
            <a:off x="8690923" y="4436545"/>
            <a:ext cx="72327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만만해서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ABDD82-625E-4F1B-A42F-58300D45B508}"/>
              </a:ext>
            </a:extLst>
          </p:cNvPr>
          <p:cNvSpPr txBox="1"/>
          <p:nvPr/>
        </p:nvSpPr>
        <p:spPr>
          <a:xfrm>
            <a:off x="2665526" y="4436545"/>
            <a:ext cx="9188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지리적 이유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2D64C1-79B6-47A0-B5D9-5D3F60E69930}"/>
              </a:ext>
            </a:extLst>
          </p:cNvPr>
          <p:cNvSpPr txBox="1"/>
          <p:nvPr/>
        </p:nvSpPr>
        <p:spPr>
          <a:xfrm>
            <a:off x="2687967" y="400642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67%</a:t>
            </a:r>
            <a:endParaRPr lang="ko-KR" altLang="en-US" sz="28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5651774" y="400642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51%</a:t>
            </a:r>
            <a:endParaRPr lang="ko-KR" altLang="en-US" sz="28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89BCDA-6290-4641-ABE2-1B1BC176B42A}"/>
              </a:ext>
            </a:extLst>
          </p:cNvPr>
          <p:cNvSpPr txBox="1"/>
          <p:nvPr/>
        </p:nvSpPr>
        <p:spPr>
          <a:xfrm>
            <a:off x="8615581" y="400642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38%</a:t>
            </a:r>
            <a:endParaRPr lang="ko-KR" altLang="en-US" sz="28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16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245447" y="554322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Market Analysis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3720569" y="1074645"/>
            <a:ext cx="4753224" cy="557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 지금 시장 현황이 난리도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아니에요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이렇게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가다간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우리 회사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다죽고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경쟁회사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다죽고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너도 죽고 나도 죽고 시장 자체 망가지고 우리 빨리 도망쳐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30AAB0-E952-4E9E-987D-2BAFDA23F4A9}"/>
              </a:ext>
            </a:extLst>
          </p:cNvPr>
          <p:cNvSpPr/>
          <p:nvPr/>
        </p:nvSpPr>
        <p:spPr>
          <a:xfrm>
            <a:off x="2408638" y="2218139"/>
            <a:ext cx="2589150" cy="2589150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EB274-03CF-4578-AB15-A98851CCD59D}"/>
              </a:ext>
            </a:extLst>
          </p:cNvPr>
          <p:cNvSpPr txBox="1"/>
          <p:nvPr/>
        </p:nvSpPr>
        <p:spPr>
          <a:xfrm>
            <a:off x="3368826" y="3353664"/>
            <a:ext cx="66877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경쟁사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7737D8-7201-4D40-A3F6-630596B72C6B}"/>
              </a:ext>
            </a:extLst>
          </p:cNvPr>
          <p:cNvSpPr/>
          <p:nvPr/>
        </p:nvSpPr>
        <p:spPr>
          <a:xfrm>
            <a:off x="7214111" y="2218139"/>
            <a:ext cx="2589150" cy="2589150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87C932-390E-481E-AF31-D7C32BA6C684}"/>
              </a:ext>
            </a:extLst>
          </p:cNvPr>
          <p:cNvSpPr txBox="1"/>
          <p:nvPr/>
        </p:nvSpPr>
        <p:spPr>
          <a:xfrm>
            <a:off x="8174299" y="3353664"/>
            <a:ext cx="66877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경쟁사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E50F17-1CEC-4093-B102-03C911533C30}"/>
              </a:ext>
            </a:extLst>
          </p:cNvPr>
          <p:cNvSpPr/>
          <p:nvPr/>
        </p:nvSpPr>
        <p:spPr>
          <a:xfrm>
            <a:off x="4811374" y="2218140"/>
            <a:ext cx="2589150" cy="2589148"/>
          </a:xfrm>
          <a:prstGeom prst="ellipse">
            <a:avLst/>
          </a:prstGeom>
          <a:noFill/>
          <a:ln>
            <a:solidFill>
              <a:srgbClr val="F1EC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06D7C-AC05-495C-92DF-83747460FF2A}"/>
              </a:ext>
            </a:extLst>
          </p:cNvPr>
          <p:cNvSpPr txBox="1"/>
          <p:nvPr/>
        </p:nvSpPr>
        <p:spPr>
          <a:xfrm>
            <a:off x="5748590" y="3362431"/>
            <a:ext cx="72327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우리회사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612F89E-337B-4BC2-B2D7-A398260D7C46}"/>
              </a:ext>
            </a:extLst>
          </p:cNvPr>
          <p:cNvGrpSpPr/>
          <p:nvPr/>
        </p:nvGrpSpPr>
        <p:grpSpPr>
          <a:xfrm>
            <a:off x="5339681" y="3425084"/>
            <a:ext cx="192445" cy="175260"/>
            <a:chOff x="4230708" y="3341370"/>
            <a:chExt cx="192445" cy="17526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9364680-EB69-4442-BE20-C7ACDDD184A3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01C1063-DCE5-48C7-8681-3DECF6B56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7858E8E-1A70-4FC3-AF0D-9600D9F8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626C91D-84D3-41D8-BB8C-F7844BC7BF58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F74A34F-C9BB-49CC-B685-3E9FAC14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239D030-4921-430C-8071-B90589EB8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1E2FA76-98B7-4BA1-812F-F2CE9E80AA1B}"/>
              </a:ext>
            </a:extLst>
          </p:cNvPr>
          <p:cNvGrpSpPr/>
          <p:nvPr/>
        </p:nvGrpSpPr>
        <p:grpSpPr>
          <a:xfrm flipH="1">
            <a:off x="6688328" y="3425084"/>
            <a:ext cx="192445" cy="175260"/>
            <a:chOff x="4230708" y="3341370"/>
            <a:chExt cx="192445" cy="1752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CA21398-6EE5-404A-84F3-455C4169A170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260A4EF-B901-4B62-95AC-6D4830D0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7B518CE-8FF7-4F61-BF94-3A948893A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2846944-10E7-47DD-8D6A-7344716494A0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8275A88-429D-4BED-B185-3E801B116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53BE75-7D2D-4BD5-AC7F-120EBCA3B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B75F8FF-A08E-44F9-B8A0-977FD02D2C61}"/>
              </a:ext>
            </a:extLst>
          </p:cNvPr>
          <p:cNvCxnSpPr/>
          <p:nvPr/>
        </p:nvCxnSpPr>
        <p:spPr>
          <a:xfrm rot="16200000">
            <a:off x="6096001" y="2059711"/>
            <a:ext cx="0" cy="7121688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AD955E8-84CC-4FAF-B76E-C2EAAD060187}"/>
              </a:ext>
            </a:extLst>
          </p:cNvPr>
          <p:cNvCxnSpPr>
            <a:cxnSpLocks/>
          </p:cNvCxnSpPr>
          <p:nvPr/>
        </p:nvCxnSpPr>
        <p:spPr>
          <a:xfrm rot="16200000">
            <a:off x="2454014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EB4E9B-16C0-4124-8106-34AD609C5419}"/>
              </a:ext>
            </a:extLst>
          </p:cNvPr>
          <p:cNvCxnSpPr>
            <a:cxnSpLocks/>
          </p:cNvCxnSpPr>
          <p:nvPr/>
        </p:nvCxnSpPr>
        <p:spPr>
          <a:xfrm rot="16200000">
            <a:off x="9575702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86B8A8-58B5-4EFA-AFEA-D995054729E0}"/>
              </a:ext>
            </a:extLst>
          </p:cNvPr>
          <p:cNvSpPr txBox="1"/>
          <p:nvPr/>
        </p:nvSpPr>
        <p:spPr>
          <a:xfrm>
            <a:off x="4706375" y="5873598"/>
            <a:ext cx="279916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네 지금 양각 오지게 잡혀 있는 부분입니다</a:t>
            </a:r>
          </a:p>
        </p:txBody>
      </p:sp>
    </p:spTree>
    <p:extLst>
      <p:ext uri="{BB962C8B-B14F-4D97-AF65-F5344CB8AC3E}">
        <p14:creationId xmlns:p14="http://schemas.microsoft.com/office/powerpoint/2010/main" val="387302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40829" y="554322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Sales Analysis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4153394" y="1074645"/>
            <a:ext cx="3887603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매출을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봤떠니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왐마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이것들 경쟁사 들어오니까 갑자기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매출이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확줄어버리네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어쩜 좋지 이거 그냥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때려칠까부다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11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98489" y="5543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정리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95A15B4-29C5-4B36-90BF-8DEAC642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005"/>
          <a:stretch/>
        </p:blipFill>
        <p:spPr>
          <a:xfrm>
            <a:off x="1467401" y="1993074"/>
            <a:ext cx="2692584" cy="21008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1391632" y="42429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편리하고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1390339" y="4588679"/>
            <a:ext cx="244490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 우리가 이제 어떻게 스케줄을 짜고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어떤 일정으로 우리가 시작을 하는지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79E615-A90A-4CDC-9811-A30F7435D87A}"/>
              </a:ext>
            </a:extLst>
          </p:cNvPr>
          <p:cNvSpPr txBox="1"/>
          <p:nvPr/>
        </p:nvSpPr>
        <p:spPr>
          <a:xfrm>
            <a:off x="1719578" y="5228215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체크리스트 포함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7A3F98-ADB9-4DAF-B639-CA6DF9C05117}"/>
              </a:ext>
            </a:extLst>
          </p:cNvPr>
          <p:cNvCxnSpPr>
            <a:cxnSpLocks/>
          </p:cNvCxnSpPr>
          <p:nvPr/>
        </p:nvCxnSpPr>
        <p:spPr>
          <a:xfrm>
            <a:off x="1523937" y="5366714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7DD8357-8C87-4063-96CC-48EFCA77F6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28"/>
          <a:stretch/>
        </p:blipFill>
        <p:spPr>
          <a:xfrm>
            <a:off x="4802097" y="1993073"/>
            <a:ext cx="2692584" cy="210088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4701315" y="42381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간단한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4701315" y="4588679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이게 카페도 분위기가 중요해 강아지 애견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카페 분위기 마냥 딱 강아지를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푸는거지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F543DC-3E96-4EED-9634-95A077B7917F}"/>
              </a:ext>
            </a:extLst>
          </p:cNvPr>
          <p:cNvSpPr txBox="1"/>
          <p:nvPr/>
        </p:nvSpPr>
        <p:spPr>
          <a:xfrm>
            <a:off x="4973067" y="5228215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환경도 중요하지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7E6352E-BB70-4253-A54E-DE9A65BC0440}"/>
              </a:ext>
            </a:extLst>
          </p:cNvPr>
          <p:cNvCxnSpPr>
            <a:cxnSpLocks/>
          </p:cNvCxnSpPr>
          <p:nvPr/>
        </p:nvCxnSpPr>
        <p:spPr>
          <a:xfrm>
            <a:off x="4815629" y="5366714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80850891-3292-4F1A-89EA-8A212A2034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57"/>
          <a:stretch/>
        </p:blipFill>
        <p:spPr>
          <a:xfrm>
            <a:off x="8125324" y="1993072"/>
            <a:ext cx="2692584" cy="210088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DFD370E-9675-4F47-8630-797CF8C38F0E}"/>
              </a:ext>
            </a:extLst>
          </p:cNvPr>
          <p:cNvSpPr txBox="1"/>
          <p:nvPr/>
        </p:nvSpPr>
        <p:spPr>
          <a:xfrm>
            <a:off x="8036011" y="423327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결제시스템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ECAEE-A7EA-4A9D-9792-A59CF9CC3363}"/>
              </a:ext>
            </a:extLst>
          </p:cNvPr>
          <p:cNvSpPr txBox="1"/>
          <p:nvPr/>
        </p:nvSpPr>
        <p:spPr>
          <a:xfrm>
            <a:off x="8036011" y="4588679"/>
            <a:ext cx="2848857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경쟁사보다 일찍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열어야지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손님이 딱 처음에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 저쪽 부지런하네 허허 이렇게 생각하지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31AFFE-2750-4F10-A73D-394C86B8C162}"/>
              </a:ext>
            </a:extLst>
          </p:cNvPr>
          <p:cNvSpPr txBox="1"/>
          <p:nvPr/>
        </p:nvSpPr>
        <p:spPr>
          <a:xfrm>
            <a:off x="8296294" y="5228215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오픈타임 빠르게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F622D25-AFBA-440B-B9CA-696C0716E8CF}"/>
              </a:ext>
            </a:extLst>
          </p:cNvPr>
          <p:cNvCxnSpPr>
            <a:cxnSpLocks/>
          </p:cNvCxnSpPr>
          <p:nvPr/>
        </p:nvCxnSpPr>
        <p:spPr>
          <a:xfrm>
            <a:off x="8138856" y="5366714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0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785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구축전략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00304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45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구축전략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23350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45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구축전략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191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45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구축전략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295140" y="554322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Cause Analysis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3694930" y="1074645"/>
            <a:ext cx="480452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이게 왜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그런가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살펴봤는데 알고 봤더니 우리 자리가 완전 명당이네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 이거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어쩜좋지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명당이라서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프렌차이즈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대형 카페가 우리를 괴롭히고 있어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2134822" y="3338923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2132382" y="3338921"/>
            <a:ext cx="1982689" cy="1982689"/>
          </a:xfrm>
          <a:prstGeom prst="blockArc">
            <a:avLst>
              <a:gd name="adj1" fmla="val 7038827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5098629" y="3361767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3281BE2-6FCA-4BCB-818E-185527E564CA}"/>
              </a:ext>
            </a:extLst>
          </p:cNvPr>
          <p:cNvSpPr/>
          <p:nvPr/>
        </p:nvSpPr>
        <p:spPr>
          <a:xfrm>
            <a:off x="8062436" y="338461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3103966" y="2826982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6060000" y="2826982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016034" y="2826982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467A846-66A7-4FC9-A9DD-7D1DE89B03BF}"/>
              </a:ext>
            </a:extLst>
          </p:cNvPr>
          <p:cNvCxnSpPr/>
          <p:nvPr/>
        </p:nvCxnSpPr>
        <p:spPr>
          <a:xfrm flipV="1">
            <a:off x="3165422" y="2862982"/>
            <a:ext cx="5850612" cy="0"/>
          </a:xfrm>
          <a:prstGeom prst="line">
            <a:avLst/>
          </a:prstGeom>
          <a:ln w="635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967483" y="2445384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5928217" y="2445384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8879551" y="2445384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838325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5096188" y="3359326"/>
            <a:ext cx="1982689" cy="1982689"/>
          </a:xfrm>
          <a:prstGeom prst="blockArc">
            <a:avLst>
              <a:gd name="adj1" fmla="val 10423217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막힌 원호 108">
            <a:extLst>
              <a:ext uri="{FF2B5EF4-FFF2-40B4-BE49-F238E27FC236}">
                <a16:creationId xmlns:a16="http://schemas.microsoft.com/office/drawing/2014/main" id="{B86B1458-9B93-410F-8523-30685E5D61A7}"/>
              </a:ext>
            </a:extLst>
          </p:cNvPr>
          <p:cNvSpPr/>
          <p:nvPr/>
        </p:nvSpPr>
        <p:spPr>
          <a:xfrm rot="16200000" flipV="1">
            <a:off x="8059994" y="3379731"/>
            <a:ext cx="1982689" cy="1982689"/>
          </a:xfrm>
          <a:prstGeom prst="blockArc">
            <a:avLst>
              <a:gd name="adj1" fmla="val 1352342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2497542" y="575404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5481108" y="575404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CB28D7B-0B4B-47A8-86F4-C1A938231580}"/>
              </a:ext>
            </a:extLst>
          </p:cNvPr>
          <p:cNvSpPr/>
          <p:nvPr/>
        </p:nvSpPr>
        <p:spPr>
          <a:xfrm>
            <a:off x="8464674" y="575404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2525541" y="577509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프렌차이즈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유리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5936E-BED7-401E-A66C-186422C8E21A}"/>
              </a:ext>
            </a:extLst>
          </p:cNvPr>
          <p:cNvSpPr txBox="1"/>
          <p:nvPr/>
        </p:nvSpPr>
        <p:spPr>
          <a:xfrm>
            <a:off x="5585959" y="57750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우리가 유리함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B236FE-0B12-4F57-811C-FD73A799C4DE}"/>
              </a:ext>
            </a:extLst>
          </p:cNvPr>
          <p:cNvSpPr txBox="1"/>
          <p:nvPr/>
        </p:nvSpPr>
        <p:spPr>
          <a:xfrm>
            <a:off x="8569528" y="57750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만만하니 우리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2209593" y="3413693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5173400" y="3436537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24F9158-CCAA-4014-9660-C6A8FEC58D00}"/>
              </a:ext>
            </a:extLst>
          </p:cNvPr>
          <p:cNvSpPr/>
          <p:nvPr/>
        </p:nvSpPr>
        <p:spPr>
          <a:xfrm>
            <a:off x="8137207" y="345938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349202-68AC-4E9C-9161-F9519A6AD5A4}"/>
              </a:ext>
            </a:extLst>
          </p:cNvPr>
          <p:cNvSpPr txBox="1"/>
          <p:nvPr/>
        </p:nvSpPr>
        <p:spPr>
          <a:xfrm>
            <a:off x="5703071" y="4436545"/>
            <a:ext cx="77136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땅값 싸서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594131-4C18-42CD-BBD6-F4B105C478F9}"/>
              </a:ext>
            </a:extLst>
          </p:cNvPr>
          <p:cNvSpPr txBox="1"/>
          <p:nvPr/>
        </p:nvSpPr>
        <p:spPr>
          <a:xfrm>
            <a:off x="8690923" y="4436545"/>
            <a:ext cx="72327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만만해서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ABDD82-625E-4F1B-A42F-58300D45B508}"/>
              </a:ext>
            </a:extLst>
          </p:cNvPr>
          <p:cNvSpPr txBox="1"/>
          <p:nvPr/>
        </p:nvSpPr>
        <p:spPr>
          <a:xfrm>
            <a:off x="2665526" y="4436545"/>
            <a:ext cx="9188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지리적 이유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2D64C1-79B6-47A0-B5D9-5D3F60E69930}"/>
              </a:ext>
            </a:extLst>
          </p:cNvPr>
          <p:cNvSpPr txBox="1"/>
          <p:nvPr/>
        </p:nvSpPr>
        <p:spPr>
          <a:xfrm>
            <a:off x="2687967" y="400642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67%</a:t>
            </a:r>
            <a:endParaRPr lang="ko-KR" altLang="en-US" sz="28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5651774" y="400642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51%</a:t>
            </a:r>
            <a:endParaRPr lang="ko-KR" altLang="en-US" sz="28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89BCDA-6290-4641-ABE2-1B1BC176B42A}"/>
              </a:ext>
            </a:extLst>
          </p:cNvPr>
          <p:cNvSpPr txBox="1"/>
          <p:nvPr/>
        </p:nvSpPr>
        <p:spPr>
          <a:xfrm>
            <a:off x="8615581" y="400642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38%</a:t>
            </a:r>
            <a:endParaRPr lang="ko-KR" altLang="en-US" sz="28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45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구축전략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255757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215798" y="554322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833600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945907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2024473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808280" y="2690125"/>
            <a:ext cx="94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641934" y="2667673"/>
            <a:ext cx="119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769732" y="2672195"/>
            <a:ext cx="94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25181" y="2654265"/>
            <a:ext cx="101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339790" y="2986676"/>
            <a:ext cx="1808106" cy="29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</a:t>
            </a:r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635225" y="2975450"/>
            <a:ext cx="1303835" cy="51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428325" y="3009128"/>
            <a:ext cx="1611973" cy="73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</a:t>
            </a:r>
            <a:r>
              <a:rPr lang="en-US" altLang="ko-KR" sz="11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Secrch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ko-KR" altLang="en-US" sz="11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서치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40410" y="2984494"/>
            <a:ext cx="976314" cy="29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1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8BCC18-3F82-48A5-A1DE-FEEFFF2F2C22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9680A6-25F9-447B-86DD-066B056EAABD}"/>
              </a:ext>
            </a:extLst>
          </p:cNvPr>
          <p:cNvSpPr txBox="1"/>
          <p:nvPr/>
        </p:nvSpPr>
        <p:spPr>
          <a:xfrm>
            <a:off x="4871772" y="5034388"/>
            <a:ext cx="244490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상황에 따라 달라질 수도 있음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D77928-475E-46EC-9B3A-2BB3718757B0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44160-6C82-4473-82B2-90FF827B7236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4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60223" y="58105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63438" y="5810500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98713" y="581050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32384" y="58105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78879" y="581050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512550" y="581050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7734672" y="4303626"/>
            <a:ext cx="2946667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8645226" y="4344283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8769730" y="4683733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323824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64556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546221" y="581050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79892" y="581050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2546663" y="5067370"/>
            <a:ext cx="8159024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236087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613561" y="5810500"/>
            <a:ext cx="396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6709494" y="3536519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7278215" y="3560970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8553344" y="3611428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1507646" y="2468732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1783832" y="2507875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3367111" y="2543641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3365041" y="2432510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4222954" y="542173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70060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259480" y="1074645"/>
            <a:ext cx="1675459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비용 어쩌고 저쩌고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이렇게 저렇게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3950570" y="2604895"/>
            <a:ext cx="63671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달 매출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3860803" y="2835745"/>
            <a:ext cx="1322798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1,050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5079247" y="301548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3998469" y="3970142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4433358" y="3899838"/>
            <a:ext cx="901401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드러운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환경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3998469" y="4742137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4433358" y="467666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분위기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씨끄러움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5959843" y="223217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3891323" y="410081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6604567" y="2360579"/>
            <a:ext cx="63671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달 매출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6514800" y="2556691"/>
            <a:ext cx="1584087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1,600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7992076" y="277312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6652466" y="3723137"/>
            <a:ext cx="1526548" cy="276999"/>
            <a:chOff x="6652466" y="3618849"/>
            <a:chExt cx="1526548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7359559" y="3618849"/>
              <a:ext cx="81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환경개선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6652466" y="4324007"/>
            <a:ext cx="1741350" cy="276999"/>
            <a:chOff x="6652466" y="4271863"/>
            <a:chExt cx="1741350" cy="27699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7359559" y="4271863"/>
              <a:ext cx="1034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분위기 조성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6652466" y="4924876"/>
            <a:ext cx="1526548" cy="276999"/>
            <a:chOff x="6652466" y="4924876"/>
            <a:chExt cx="1526548" cy="276999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7359559" y="4924876"/>
              <a:ext cx="81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오픈시간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6663697" y="5570743"/>
            <a:ext cx="1718889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6752737" y="5579432"/>
            <a:ext cx="154080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 우리가 이뤄낼 지표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4200701" y="544961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망해버렸잖어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373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4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질의응답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4379423" y="1074645"/>
            <a:ext cx="34355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 그래서 우리가 경쟁사를 이기기 위해서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해야할것들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한번 리스트를 작성해서 알아보도록 하겠습니다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830101" y="2102746"/>
            <a:ext cx="2161625" cy="2161624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53492" y="2102746"/>
            <a:ext cx="2161625" cy="2161624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4076883" y="2102746"/>
            <a:ext cx="2161625" cy="2161624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2200274" y="2102746"/>
            <a:ext cx="2161625" cy="2161624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485497" y="2469618"/>
            <a:ext cx="81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Q1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640567" y="2704586"/>
            <a:ext cx="103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보안성 문제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775178" y="3144267"/>
            <a:ext cx="1011815" cy="51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카페 내 깨끗한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환경을 유지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651789" y="3144267"/>
            <a:ext cx="1011815" cy="51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자유롭게 올 수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있는 분위기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8BCC18-3F82-48A5-A1DE-FEEFFF2F2C22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9680A6-25F9-447B-86DD-066B056EAABD}"/>
              </a:ext>
            </a:extLst>
          </p:cNvPr>
          <p:cNvSpPr txBox="1"/>
          <p:nvPr/>
        </p:nvSpPr>
        <p:spPr>
          <a:xfrm>
            <a:off x="3233501" y="5034388"/>
            <a:ext cx="5721439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위에 </a:t>
            </a: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있는거를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싹 다 시행해버려서 그냥 경쟁사를 압도 </a:t>
            </a: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해야하는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부분이 있어야 합니다</a:t>
            </a:r>
            <a:endParaRPr lang="en-US" altLang="ko-KR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위에꺼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매일매일 체크리스트 만들어서 </a:t>
            </a: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안하는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놈 있으면 뚝배기 </a:t>
            </a: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깨버려야된다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오케이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D77928-475E-46EC-9B3A-2BB3718757B0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44160-6C82-4473-82B2-90FF827B7236}"/>
              </a:ext>
            </a:extLst>
          </p:cNvPr>
          <p:cNvSpPr txBox="1"/>
          <p:nvPr/>
        </p:nvSpPr>
        <p:spPr>
          <a:xfrm>
            <a:off x="5412159" y="5868292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경쟁사를 압도하자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C54157-EC3D-4E20-A305-94E1F38287BD}"/>
              </a:ext>
            </a:extLst>
          </p:cNvPr>
          <p:cNvSpPr txBox="1"/>
          <p:nvPr/>
        </p:nvSpPr>
        <p:spPr>
          <a:xfrm>
            <a:off x="4175308" y="2469618"/>
            <a:ext cx="81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Q2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D6500E-79FA-4EF6-B6FD-EB43DEADE90C}"/>
              </a:ext>
            </a:extLst>
          </p:cNvPr>
          <p:cNvSpPr txBox="1"/>
          <p:nvPr/>
        </p:nvSpPr>
        <p:spPr>
          <a:xfrm>
            <a:off x="2716372" y="2748751"/>
            <a:ext cx="103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보안성 문제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60BB4-B2C4-42D0-BAD1-B15F65CEB256}"/>
              </a:ext>
            </a:extLst>
          </p:cNvPr>
          <p:cNvSpPr txBox="1"/>
          <p:nvPr/>
        </p:nvSpPr>
        <p:spPr>
          <a:xfrm>
            <a:off x="6568240" y="2704586"/>
            <a:ext cx="103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보안성 문제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756BD0-EB7B-4B72-9AAC-6BD7A3F44825}"/>
              </a:ext>
            </a:extLst>
          </p:cNvPr>
          <p:cNvSpPr txBox="1"/>
          <p:nvPr/>
        </p:nvSpPr>
        <p:spPr>
          <a:xfrm>
            <a:off x="6579462" y="3144267"/>
            <a:ext cx="1011815" cy="51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자유롭게 올 수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있는 분위기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215ADE-F2FE-4CFE-8E6A-DB1DF1782630}"/>
              </a:ext>
            </a:extLst>
          </p:cNvPr>
          <p:cNvSpPr txBox="1"/>
          <p:nvPr/>
        </p:nvSpPr>
        <p:spPr>
          <a:xfrm>
            <a:off x="6102981" y="2469618"/>
            <a:ext cx="81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Q3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1859FB-1A1E-4577-8D50-94E17EB44393}"/>
              </a:ext>
            </a:extLst>
          </p:cNvPr>
          <p:cNvSpPr txBox="1"/>
          <p:nvPr/>
        </p:nvSpPr>
        <p:spPr>
          <a:xfrm>
            <a:off x="8398659" y="2704586"/>
            <a:ext cx="103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보안성 문제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BB26A-281D-4BF3-AAC4-B3C2236C0682}"/>
              </a:ext>
            </a:extLst>
          </p:cNvPr>
          <p:cNvSpPr txBox="1"/>
          <p:nvPr/>
        </p:nvSpPr>
        <p:spPr>
          <a:xfrm>
            <a:off x="8409881" y="3144267"/>
            <a:ext cx="1011815" cy="51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자유롭게 올 수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있는 분위기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026EC8-AD98-4143-8C7F-B9AFB11D6B09}"/>
              </a:ext>
            </a:extLst>
          </p:cNvPr>
          <p:cNvSpPr txBox="1"/>
          <p:nvPr/>
        </p:nvSpPr>
        <p:spPr>
          <a:xfrm>
            <a:off x="7933400" y="2469618"/>
            <a:ext cx="81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Q4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28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</p:spTree>
    <p:extLst>
      <p:ext uri="{BB962C8B-B14F-4D97-AF65-F5344CB8AC3E}">
        <p14:creationId xmlns:p14="http://schemas.microsoft.com/office/powerpoint/2010/main" val="383611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</p:spTree>
    <p:extLst>
      <p:ext uri="{BB962C8B-B14F-4D97-AF65-F5344CB8AC3E}">
        <p14:creationId xmlns:p14="http://schemas.microsoft.com/office/powerpoint/2010/main" val="4290810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</p:spTree>
    <p:extLst>
      <p:ext uri="{BB962C8B-B14F-4D97-AF65-F5344CB8AC3E}">
        <p14:creationId xmlns:p14="http://schemas.microsoft.com/office/powerpoint/2010/main" val="1001819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</p:spTree>
    <p:extLst>
      <p:ext uri="{BB962C8B-B14F-4D97-AF65-F5344CB8AC3E}">
        <p14:creationId xmlns:p14="http://schemas.microsoft.com/office/powerpoint/2010/main" val="167402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45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구축전략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244660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14C5E5-8E31-4D98-BBD1-30622BEF81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439D59-3CE7-477E-BD68-B42C0CF393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641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02EC67-84CE-4B6A-8737-103D03343631}"/>
              </a:ext>
            </a:extLst>
          </p:cNvPr>
          <p:cNvSpPr/>
          <p:nvPr/>
        </p:nvSpPr>
        <p:spPr>
          <a:xfrm>
            <a:off x="6477000" y="868680"/>
            <a:ext cx="4623122" cy="5181600"/>
          </a:xfrm>
          <a:prstGeom prst="rect">
            <a:avLst/>
          </a:prstGeom>
          <a:noFill/>
          <a:ln w="47625"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918A9-20B1-43C4-A988-D16405E33419}"/>
              </a:ext>
            </a:extLst>
          </p:cNvPr>
          <p:cNvSpPr txBox="1"/>
          <p:nvPr/>
        </p:nvSpPr>
        <p:spPr>
          <a:xfrm>
            <a:off x="6836413" y="1236829"/>
            <a:ext cx="1356462" cy="1089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Café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Design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3AA186-1700-4BD2-B08C-722FBB41148A}"/>
              </a:ext>
            </a:extLst>
          </p:cNvPr>
          <p:cNvSpPr txBox="1"/>
          <p:nvPr/>
        </p:nvSpPr>
        <p:spPr>
          <a:xfrm>
            <a:off x="6836413" y="2877323"/>
            <a:ext cx="221406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카페도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갬성으로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승부하는 시대다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갬성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확실하게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충전하는거야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80EED9-08D0-4923-B063-4B9065C358C8}"/>
              </a:ext>
            </a:extLst>
          </p:cNvPr>
          <p:cNvCxnSpPr>
            <a:cxnSpLocks/>
          </p:cNvCxnSpPr>
          <p:nvPr/>
        </p:nvCxnSpPr>
        <p:spPr>
          <a:xfrm>
            <a:off x="6954384" y="2592729"/>
            <a:ext cx="1961499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7C5090-67B3-43DE-9D34-E49E68C43448}"/>
              </a:ext>
            </a:extLst>
          </p:cNvPr>
          <p:cNvGrpSpPr/>
          <p:nvPr/>
        </p:nvGrpSpPr>
        <p:grpSpPr>
          <a:xfrm>
            <a:off x="10577299" y="5521124"/>
            <a:ext cx="230626" cy="230626"/>
            <a:chOff x="10460684" y="5404509"/>
            <a:chExt cx="347241" cy="347241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5FBAFB-06AD-4C81-8962-E049FA161DA2}"/>
                </a:ext>
              </a:extLst>
            </p:cNvPr>
            <p:cNvCxnSpPr/>
            <p:nvPr/>
          </p:nvCxnSpPr>
          <p:spPr>
            <a:xfrm>
              <a:off x="10800305" y="5404509"/>
              <a:ext cx="0" cy="347241"/>
            </a:xfrm>
            <a:prstGeom prst="line">
              <a:avLst/>
            </a:prstGeom>
            <a:ln w="1270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ADB6826-2054-4652-88B8-CD34B7A6B3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634305" y="5578129"/>
              <a:ext cx="0" cy="347241"/>
            </a:xfrm>
            <a:prstGeom prst="line">
              <a:avLst/>
            </a:prstGeom>
            <a:ln w="1270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7198117-8722-41EC-8FD2-B91BF96FE111}"/>
              </a:ext>
            </a:extLst>
          </p:cNvPr>
          <p:cNvSpPr txBox="1"/>
          <p:nvPr/>
        </p:nvSpPr>
        <p:spPr>
          <a:xfrm>
            <a:off x="6836413" y="5384790"/>
            <a:ext cx="1237839" cy="36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Thank you.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04048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295140" y="554322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Noto Sans" panose="020B0502040504020204" pitchFamily="34" charset="0"/>
                <a:ea typeface="맑은 고딕" panose="020B0503020000020004" pitchFamily="50" charset="-127"/>
                <a:cs typeface="Noto Sans Med" panose="020B0602040504020204" pitchFamily="34"/>
              </a:rPr>
              <a:t>Cause Analysis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1ECE6"/>
              </a:solidFill>
              <a:effectLst/>
              <a:uLnTx/>
              <a:uFillTx/>
              <a:latin typeface="Noto Sans" panose="020B0502040504020204" pitchFamily="34" charset="0"/>
              <a:ea typeface="맑은 고딕" panose="020B0503020000020004" pitchFamily="50" charset="-127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3694930" y="1074645"/>
            <a:ext cx="480452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이게 왜 </a:t>
            </a:r>
            <a:r>
              <a:rPr kumimoji="0" lang="ko-KR" altLang="en-US" sz="1200" b="0" i="0" u="none" strike="noStrike" kern="1200" cap="none" spc="-50" normalizeH="0" baseline="0" noProof="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그런가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 살펴봤는데 알고 봤더니 우리 자리가 완전 명당이네</a:t>
            </a:r>
            <a:endParaRPr kumimoji="0" lang="en-US" altLang="ko-KR" sz="1200" b="0" i="0" u="none" strike="noStrike" kern="1200" cap="none" spc="-50" normalizeH="0" baseline="0" noProof="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하 이거 </a:t>
            </a:r>
            <a:r>
              <a:rPr kumimoji="0" lang="ko-KR" altLang="en-US" sz="1200" b="0" i="0" u="none" strike="noStrike" kern="1200" cap="none" spc="-50" normalizeH="0" baseline="0" noProof="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어쩜좋지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 명당이라서 </a:t>
            </a:r>
            <a:r>
              <a:rPr kumimoji="0" lang="ko-KR" altLang="en-US" sz="1200" b="0" i="0" u="none" strike="noStrike" kern="1200" cap="none" spc="-50" normalizeH="0" baseline="0" noProof="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프렌차이즈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 대형 카페가 우리를 괴롭히고 있어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2134822" y="3338923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2132382" y="3338921"/>
            <a:ext cx="1982689" cy="1982689"/>
          </a:xfrm>
          <a:prstGeom prst="blockArc">
            <a:avLst>
              <a:gd name="adj1" fmla="val 7038827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5098629" y="3361767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3281BE2-6FCA-4BCB-818E-185527E564CA}"/>
              </a:ext>
            </a:extLst>
          </p:cNvPr>
          <p:cNvSpPr/>
          <p:nvPr/>
        </p:nvSpPr>
        <p:spPr>
          <a:xfrm>
            <a:off x="8062436" y="338461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3103966" y="2826982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6060000" y="2826982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016034" y="2826982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467A846-66A7-4FC9-A9DD-7D1DE89B03BF}"/>
              </a:ext>
            </a:extLst>
          </p:cNvPr>
          <p:cNvCxnSpPr/>
          <p:nvPr/>
        </p:nvCxnSpPr>
        <p:spPr>
          <a:xfrm flipV="1">
            <a:off x="3165422" y="2862982"/>
            <a:ext cx="5850612" cy="0"/>
          </a:xfrm>
          <a:prstGeom prst="line">
            <a:avLst/>
          </a:prstGeom>
          <a:ln w="635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967483" y="2445384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01</a:t>
            </a:r>
            <a:endParaRPr kumimoji="0" lang="ko-KR" altLang="en-US" sz="1200" b="0" i="0" u="none" strike="noStrike" kern="1200" cap="none" spc="-50" normalizeH="0" baseline="0" noProof="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5928217" y="2445384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02</a:t>
            </a:r>
            <a:endParaRPr kumimoji="0" lang="ko-KR" altLang="en-US" sz="1200" b="0" i="0" u="none" strike="noStrike" kern="1200" cap="none" spc="-50" normalizeH="0" baseline="0" noProof="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8879551" y="2445384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03</a:t>
            </a:r>
            <a:endParaRPr kumimoji="0" lang="ko-KR" altLang="en-US" sz="1200" b="0" i="0" u="none" strike="noStrike" kern="1200" cap="none" spc="-50" normalizeH="0" baseline="0" noProof="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838325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5096188" y="3359326"/>
            <a:ext cx="1982689" cy="1982689"/>
          </a:xfrm>
          <a:prstGeom prst="blockArc">
            <a:avLst>
              <a:gd name="adj1" fmla="val 10423217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막힌 원호 108">
            <a:extLst>
              <a:ext uri="{FF2B5EF4-FFF2-40B4-BE49-F238E27FC236}">
                <a16:creationId xmlns:a16="http://schemas.microsoft.com/office/drawing/2014/main" id="{B86B1458-9B93-410F-8523-30685E5D61A7}"/>
              </a:ext>
            </a:extLst>
          </p:cNvPr>
          <p:cNvSpPr/>
          <p:nvPr/>
        </p:nvSpPr>
        <p:spPr>
          <a:xfrm rot="16200000" flipV="1">
            <a:off x="8059994" y="3379731"/>
            <a:ext cx="1982689" cy="1982689"/>
          </a:xfrm>
          <a:prstGeom prst="blockArc">
            <a:avLst>
              <a:gd name="adj1" fmla="val 1352342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2497542" y="575404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5481108" y="575404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CB28D7B-0B4B-47A8-86F4-C1A938231580}"/>
              </a:ext>
            </a:extLst>
          </p:cNvPr>
          <p:cNvSpPr/>
          <p:nvPr/>
        </p:nvSpPr>
        <p:spPr>
          <a:xfrm>
            <a:off x="8464674" y="575404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2525541" y="577509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프렌차이즈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 유리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5936E-BED7-401E-A66C-186422C8E21A}"/>
              </a:ext>
            </a:extLst>
          </p:cNvPr>
          <p:cNvSpPr txBox="1"/>
          <p:nvPr/>
        </p:nvSpPr>
        <p:spPr>
          <a:xfrm>
            <a:off x="5585959" y="57750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우리가 유리함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B236FE-0B12-4F57-811C-FD73A799C4DE}"/>
              </a:ext>
            </a:extLst>
          </p:cNvPr>
          <p:cNvSpPr txBox="1"/>
          <p:nvPr/>
        </p:nvSpPr>
        <p:spPr>
          <a:xfrm>
            <a:off x="8569528" y="57750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만만하니 우리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2209593" y="3413693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5173400" y="3436537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24F9158-CCAA-4014-9660-C6A8FEC58D00}"/>
              </a:ext>
            </a:extLst>
          </p:cNvPr>
          <p:cNvSpPr/>
          <p:nvPr/>
        </p:nvSpPr>
        <p:spPr>
          <a:xfrm>
            <a:off x="8137207" y="345938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349202-68AC-4E9C-9161-F9519A6AD5A4}"/>
              </a:ext>
            </a:extLst>
          </p:cNvPr>
          <p:cNvSpPr txBox="1"/>
          <p:nvPr/>
        </p:nvSpPr>
        <p:spPr>
          <a:xfrm>
            <a:off x="5703071" y="4436545"/>
            <a:ext cx="77136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땅값 싸서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594131-4C18-42CD-BBD6-F4B105C478F9}"/>
              </a:ext>
            </a:extLst>
          </p:cNvPr>
          <p:cNvSpPr txBox="1"/>
          <p:nvPr/>
        </p:nvSpPr>
        <p:spPr>
          <a:xfrm>
            <a:off x="8690923" y="4436545"/>
            <a:ext cx="72327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만만해서</a:t>
            </a:r>
            <a:endParaRPr kumimoji="0" lang="ko-KR" altLang="en-US" sz="1200" b="0" i="0" u="none" strike="noStrike" kern="1200" cap="none" spc="-50" normalizeH="0" baseline="0" noProof="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ABDD82-625E-4F1B-A42F-58300D45B508}"/>
              </a:ext>
            </a:extLst>
          </p:cNvPr>
          <p:cNvSpPr txBox="1"/>
          <p:nvPr/>
        </p:nvSpPr>
        <p:spPr>
          <a:xfrm>
            <a:off x="2665526" y="4436545"/>
            <a:ext cx="9188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지리적 이유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2D64C1-79B6-47A0-B5D9-5D3F60E69930}"/>
              </a:ext>
            </a:extLst>
          </p:cNvPr>
          <p:cNvSpPr txBox="1"/>
          <p:nvPr/>
        </p:nvSpPr>
        <p:spPr>
          <a:xfrm>
            <a:off x="2687967" y="400642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67%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5651774" y="400642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51%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89BCDA-6290-4641-ABE2-1B1BC176B42A}"/>
              </a:ext>
            </a:extLst>
          </p:cNvPr>
          <p:cNvSpPr txBox="1"/>
          <p:nvPr/>
        </p:nvSpPr>
        <p:spPr>
          <a:xfrm>
            <a:off x="8615581" y="400642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rPr>
              <a:t>38%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564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245447" y="554322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Market Analysis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3720569" y="1074645"/>
            <a:ext cx="4753224" cy="557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 지금 시장 현황이 난리도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아니에요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이렇게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가다간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우리 회사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다죽고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경쟁회사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다죽고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너도 죽고 나도 죽고 시장 자체 망가지고 우리 빨리 도망쳐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30AAB0-E952-4E9E-987D-2BAFDA23F4A9}"/>
              </a:ext>
            </a:extLst>
          </p:cNvPr>
          <p:cNvSpPr/>
          <p:nvPr/>
        </p:nvSpPr>
        <p:spPr>
          <a:xfrm>
            <a:off x="2408638" y="2218139"/>
            <a:ext cx="2589150" cy="2589150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EB274-03CF-4578-AB15-A98851CCD59D}"/>
              </a:ext>
            </a:extLst>
          </p:cNvPr>
          <p:cNvSpPr txBox="1"/>
          <p:nvPr/>
        </p:nvSpPr>
        <p:spPr>
          <a:xfrm>
            <a:off x="3368826" y="3353664"/>
            <a:ext cx="66877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경쟁사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7737D8-7201-4D40-A3F6-630596B72C6B}"/>
              </a:ext>
            </a:extLst>
          </p:cNvPr>
          <p:cNvSpPr/>
          <p:nvPr/>
        </p:nvSpPr>
        <p:spPr>
          <a:xfrm>
            <a:off x="7214111" y="2218139"/>
            <a:ext cx="2589150" cy="2589150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87C932-390E-481E-AF31-D7C32BA6C684}"/>
              </a:ext>
            </a:extLst>
          </p:cNvPr>
          <p:cNvSpPr txBox="1"/>
          <p:nvPr/>
        </p:nvSpPr>
        <p:spPr>
          <a:xfrm>
            <a:off x="8174299" y="3353664"/>
            <a:ext cx="66877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경쟁사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E50F17-1CEC-4093-B102-03C911533C30}"/>
              </a:ext>
            </a:extLst>
          </p:cNvPr>
          <p:cNvSpPr/>
          <p:nvPr/>
        </p:nvSpPr>
        <p:spPr>
          <a:xfrm>
            <a:off x="4811374" y="2218140"/>
            <a:ext cx="2589150" cy="2589148"/>
          </a:xfrm>
          <a:prstGeom prst="ellipse">
            <a:avLst/>
          </a:prstGeom>
          <a:noFill/>
          <a:ln>
            <a:solidFill>
              <a:srgbClr val="F1EC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06D7C-AC05-495C-92DF-83747460FF2A}"/>
              </a:ext>
            </a:extLst>
          </p:cNvPr>
          <p:cNvSpPr txBox="1"/>
          <p:nvPr/>
        </p:nvSpPr>
        <p:spPr>
          <a:xfrm>
            <a:off x="5748590" y="3362431"/>
            <a:ext cx="72327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우리회사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612F89E-337B-4BC2-B2D7-A398260D7C46}"/>
              </a:ext>
            </a:extLst>
          </p:cNvPr>
          <p:cNvGrpSpPr/>
          <p:nvPr/>
        </p:nvGrpSpPr>
        <p:grpSpPr>
          <a:xfrm>
            <a:off x="5339681" y="3425084"/>
            <a:ext cx="192445" cy="175260"/>
            <a:chOff x="4230708" y="3341370"/>
            <a:chExt cx="192445" cy="17526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9364680-EB69-4442-BE20-C7ACDDD184A3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01C1063-DCE5-48C7-8681-3DECF6B56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7858E8E-1A70-4FC3-AF0D-9600D9F8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626C91D-84D3-41D8-BB8C-F7844BC7BF58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F74A34F-C9BB-49CC-B685-3E9FAC14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239D030-4921-430C-8071-B90589EB8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1E2FA76-98B7-4BA1-812F-F2CE9E80AA1B}"/>
              </a:ext>
            </a:extLst>
          </p:cNvPr>
          <p:cNvGrpSpPr/>
          <p:nvPr/>
        </p:nvGrpSpPr>
        <p:grpSpPr>
          <a:xfrm flipH="1">
            <a:off x="6688328" y="3425084"/>
            <a:ext cx="192445" cy="175260"/>
            <a:chOff x="4230708" y="3341370"/>
            <a:chExt cx="192445" cy="1752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CA21398-6EE5-404A-84F3-455C4169A170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260A4EF-B901-4B62-95AC-6D4830D0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7B518CE-8FF7-4F61-BF94-3A948893A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2846944-10E7-47DD-8D6A-7344716494A0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8275A88-429D-4BED-B185-3E801B116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53BE75-7D2D-4BD5-AC7F-120EBCA3B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B75F8FF-A08E-44F9-B8A0-977FD02D2C61}"/>
              </a:ext>
            </a:extLst>
          </p:cNvPr>
          <p:cNvCxnSpPr/>
          <p:nvPr/>
        </p:nvCxnSpPr>
        <p:spPr>
          <a:xfrm rot="16200000">
            <a:off x="6096001" y="2059711"/>
            <a:ext cx="0" cy="7121688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AD955E8-84CC-4FAF-B76E-C2EAAD060187}"/>
              </a:ext>
            </a:extLst>
          </p:cNvPr>
          <p:cNvCxnSpPr>
            <a:cxnSpLocks/>
          </p:cNvCxnSpPr>
          <p:nvPr/>
        </p:nvCxnSpPr>
        <p:spPr>
          <a:xfrm rot="16200000">
            <a:off x="2454014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EB4E9B-16C0-4124-8106-34AD609C5419}"/>
              </a:ext>
            </a:extLst>
          </p:cNvPr>
          <p:cNvCxnSpPr>
            <a:cxnSpLocks/>
          </p:cNvCxnSpPr>
          <p:nvPr/>
        </p:nvCxnSpPr>
        <p:spPr>
          <a:xfrm rot="16200000">
            <a:off x="9575702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86B8A8-58B5-4EFA-AFEA-D995054729E0}"/>
              </a:ext>
            </a:extLst>
          </p:cNvPr>
          <p:cNvSpPr txBox="1"/>
          <p:nvPr/>
        </p:nvSpPr>
        <p:spPr>
          <a:xfrm>
            <a:off x="4706375" y="5873598"/>
            <a:ext cx="279916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네 지금 양각 오지게 잡혀 있는 부분입니다</a:t>
            </a:r>
          </a:p>
        </p:txBody>
      </p:sp>
    </p:spTree>
    <p:extLst>
      <p:ext uri="{BB962C8B-B14F-4D97-AF65-F5344CB8AC3E}">
        <p14:creationId xmlns:p14="http://schemas.microsoft.com/office/powerpoint/2010/main" val="248387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40829" y="554322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Sales Analysis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4153394" y="1074645"/>
            <a:ext cx="3887603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매출을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봤떠니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왐마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이것들 경쟁사 들어오니까 갑자기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매출이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확줄어버리네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어쩜 좋지 이거 그냥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때려칠까부다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194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68457" y="554322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To do list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4379423" y="1074645"/>
            <a:ext cx="34355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 그래서 우리가 경쟁사를 이기기 위해서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해야할것들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한번 리스트를 작성해서 알아보도록 하겠습니다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830101" y="2102746"/>
            <a:ext cx="2161625" cy="2161624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53492" y="2102746"/>
            <a:ext cx="2161625" cy="2161624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4076883" y="2102746"/>
            <a:ext cx="2161625" cy="2161624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2200274" y="2102746"/>
            <a:ext cx="2161625" cy="2161624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871359" y="2704586"/>
            <a:ext cx="81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환경개선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640567" y="2704586"/>
            <a:ext cx="103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분위기 조성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24577" y="2704586"/>
            <a:ext cx="81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오픈시간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473133" y="2704586"/>
            <a:ext cx="87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품질 개선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775178" y="3001137"/>
            <a:ext cx="1011815" cy="51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카페 </a:t>
            </a:r>
            <a:r>
              <a:rPr lang="ko-KR" altLang="en-US" sz="1100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내 깨끗한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환경을 유지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651789" y="3012363"/>
            <a:ext cx="1011815" cy="51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자유롭게 올 수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있는 분위기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426607" y="3023589"/>
            <a:ext cx="1215397" cy="51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무조건 경쟁사보다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빠른</a:t>
            </a:r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오픈시간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488362" y="3034815"/>
            <a:ext cx="845103" cy="51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겁나 맛있는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커피 제공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8BCC18-3F82-48A5-A1DE-FEEFFF2F2C22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9680A6-25F9-447B-86DD-066B056EAABD}"/>
              </a:ext>
            </a:extLst>
          </p:cNvPr>
          <p:cNvSpPr txBox="1"/>
          <p:nvPr/>
        </p:nvSpPr>
        <p:spPr>
          <a:xfrm>
            <a:off x="3233501" y="5034388"/>
            <a:ext cx="5721439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위에 </a:t>
            </a: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있는거를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싹 다 시행해버려서 그냥 경쟁사를 압도 </a:t>
            </a: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해야하는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부분이 있어야 합니다</a:t>
            </a:r>
            <a:endParaRPr lang="en-US" altLang="ko-KR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위에꺼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매일매일 체크리스트 만들어서 </a:t>
            </a: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안하는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놈 있으면 뚝배기 </a:t>
            </a:r>
            <a:r>
              <a:rPr lang="ko-KR" altLang="en-US" sz="12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깨버려야된다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오케이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D77928-475E-46EC-9B3A-2BB3718757B0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44160-6C82-4473-82B2-90FF827B7236}"/>
              </a:ext>
            </a:extLst>
          </p:cNvPr>
          <p:cNvSpPr txBox="1"/>
          <p:nvPr/>
        </p:nvSpPr>
        <p:spPr>
          <a:xfrm>
            <a:off x="5412159" y="5868292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경쟁사를 압도하자</a:t>
            </a:r>
          </a:p>
        </p:txBody>
      </p:sp>
    </p:spTree>
    <p:extLst>
      <p:ext uri="{BB962C8B-B14F-4D97-AF65-F5344CB8AC3E}">
        <p14:creationId xmlns:p14="http://schemas.microsoft.com/office/powerpoint/2010/main" val="2170277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3365041" y="2432510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4222954" y="542173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74682" y="554322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Conclusion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3836012" y="1074645"/>
            <a:ext cx="452239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 그래서 우리가 이렇게 사업을 진행하게 되면 어떻게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바뀔것이냐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내가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딱 정리해서 보여주도록 하겠습니다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잘보세요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이자료를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3950570" y="2604895"/>
            <a:ext cx="63671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달 매출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3860803" y="2835745"/>
            <a:ext cx="1322798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1,050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5079247" y="301548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3998469" y="3970142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4433358" y="3899838"/>
            <a:ext cx="901401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드러운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환경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3998469" y="4742137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4433358" y="467666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분위기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씨끄러움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5959843" y="223217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3891323" y="410081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6604567" y="2360579"/>
            <a:ext cx="63671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달 매출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6514800" y="2556691"/>
            <a:ext cx="1584087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1,600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7992076" y="277312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6652466" y="3723137"/>
            <a:ext cx="1526548" cy="276999"/>
            <a:chOff x="6652466" y="3618849"/>
            <a:chExt cx="1526548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7359559" y="3618849"/>
              <a:ext cx="81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환경개선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6652466" y="4324007"/>
            <a:ext cx="1741350" cy="276999"/>
            <a:chOff x="6652466" y="4271863"/>
            <a:chExt cx="1741350" cy="27699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7359559" y="4271863"/>
              <a:ext cx="1034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분위기 조성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6652466" y="4924876"/>
            <a:ext cx="1526548" cy="276999"/>
            <a:chOff x="6652466" y="4924876"/>
            <a:chExt cx="1526548" cy="276999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7359559" y="4924876"/>
              <a:ext cx="81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오픈시간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6663697" y="5570743"/>
            <a:ext cx="1718889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6752737" y="5579432"/>
            <a:ext cx="154080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 우리가 이뤄낼 지표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4200701" y="544961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망해버렸잖어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768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74682" y="554322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Conclusion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3836012" y="1074645"/>
            <a:ext cx="452239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 그래서 우리가 이렇게 사업을 진행하게 되면 어떻게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바뀔것이냐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내가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딱 정리해서 보여주도록 하겠습니다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잘보세요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이자료를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5A15B4-29C5-4B36-90BF-8DEAC642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005"/>
          <a:stretch/>
        </p:blipFill>
        <p:spPr>
          <a:xfrm>
            <a:off x="1467401" y="2378557"/>
            <a:ext cx="2692584" cy="21008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1391632" y="4628482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Schedule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1390339" y="4974162"/>
            <a:ext cx="244490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 우리가 이제 어떻게 스케줄을 짜고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어떤 일정으로 우리가 시작을 하는지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79E615-A90A-4CDC-9811-A30F7435D87A}"/>
              </a:ext>
            </a:extLst>
          </p:cNvPr>
          <p:cNvSpPr txBox="1"/>
          <p:nvPr/>
        </p:nvSpPr>
        <p:spPr>
          <a:xfrm>
            <a:off x="1719578" y="5613698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체크리스트 포함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7A3F98-ADB9-4DAF-B639-CA6DF9C05117}"/>
              </a:ext>
            </a:extLst>
          </p:cNvPr>
          <p:cNvCxnSpPr>
            <a:cxnSpLocks/>
          </p:cNvCxnSpPr>
          <p:nvPr/>
        </p:nvCxnSpPr>
        <p:spPr>
          <a:xfrm>
            <a:off x="1523937" y="5752197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7DD8357-8C87-4063-96CC-48EFCA77F6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28"/>
          <a:stretch/>
        </p:blipFill>
        <p:spPr>
          <a:xfrm>
            <a:off x="4802097" y="2378556"/>
            <a:ext cx="2692584" cy="210088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4701315" y="4623621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Environment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4701315" y="4974162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이게 카페도 분위기가 중요해 강아지 애견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카페 분위기 마냥 딱 강아지를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푸는거지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F543DC-3E96-4EED-9634-95A077B7917F}"/>
              </a:ext>
            </a:extLst>
          </p:cNvPr>
          <p:cNvSpPr txBox="1"/>
          <p:nvPr/>
        </p:nvSpPr>
        <p:spPr>
          <a:xfrm>
            <a:off x="4973067" y="5613698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환경도 중요하지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7E6352E-BB70-4253-A54E-DE9A65BC0440}"/>
              </a:ext>
            </a:extLst>
          </p:cNvPr>
          <p:cNvCxnSpPr>
            <a:cxnSpLocks/>
          </p:cNvCxnSpPr>
          <p:nvPr/>
        </p:nvCxnSpPr>
        <p:spPr>
          <a:xfrm>
            <a:off x="4815629" y="5752197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80850891-3292-4F1A-89EA-8A212A2034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57"/>
          <a:stretch/>
        </p:blipFill>
        <p:spPr>
          <a:xfrm>
            <a:off x="8125324" y="2378555"/>
            <a:ext cx="2692584" cy="210088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DFD370E-9675-4F47-8630-797CF8C38F0E}"/>
              </a:ext>
            </a:extLst>
          </p:cNvPr>
          <p:cNvSpPr txBox="1"/>
          <p:nvPr/>
        </p:nvSpPr>
        <p:spPr>
          <a:xfrm>
            <a:off x="8036011" y="461876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Open time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ECAEE-A7EA-4A9D-9792-A59CF9CC3363}"/>
              </a:ext>
            </a:extLst>
          </p:cNvPr>
          <p:cNvSpPr txBox="1"/>
          <p:nvPr/>
        </p:nvSpPr>
        <p:spPr>
          <a:xfrm>
            <a:off x="8036011" y="4974162"/>
            <a:ext cx="2848857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경쟁사보다 일찍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열어야지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손님이 딱 처음에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 저쪽 부지런하네 허허 이렇게 생각하지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31AFFE-2750-4F10-A73D-394C86B8C162}"/>
              </a:ext>
            </a:extLst>
          </p:cNvPr>
          <p:cNvSpPr txBox="1"/>
          <p:nvPr/>
        </p:nvSpPr>
        <p:spPr>
          <a:xfrm>
            <a:off x="8296294" y="5613698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오픈타임 빠르게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F622D25-AFBA-440B-B9CA-696C0716E8CF}"/>
              </a:ext>
            </a:extLst>
          </p:cNvPr>
          <p:cNvCxnSpPr>
            <a:cxnSpLocks/>
          </p:cNvCxnSpPr>
          <p:nvPr/>
        </p:nvCxnSpPr>
        <p:spPr>
          <a:xfrm>
            <a:off x="8138856" y="5752197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58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209831" y="1599855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Analyze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Sales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To do list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Conclusion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2945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93876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75209" y="879442"/>
            <a:ext cx="1841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93876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833600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945907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2024473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808280" y="2690125"/>
            <a:ext cx="94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641934" y="2667673"/>
            <a:ext cx="119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769732" y="2672195"/>
            <a:ext cx="94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25181" y="2654265"/>
            <a:ext cx="101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339790" y="2986676"/>
            <a:ext cx="1808106" cy="29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프로그래밍 </a:t>
            </a:r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팀장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635225" y="2975450"/>
            <a:ext cx="1303835" cy="29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프로그래머밍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428325" y="3009128"/>
            <a:ext cx="1611973" cy="73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</a:t>
            </a:r>
            <a:r>
              <a:rPr lang="en-US" altLang="ko-KR" sz="11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Secrch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ko-KR" altLang="en-US" sz="11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서치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40410" y="2984494"/>
            <a:ext cx="976314" cy="29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1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8BCC18-3F82-48A5-A1DE-FEEFFF2F2C22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9680A6-25F9-447B-86DD-066B056EAABD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D77928-475E-46EC-9B3A-2BB3718757B0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44160-6C82-4473-82B2-90FF827B7236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6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5185" y="3259723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Breaking Slide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4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45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구축전략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64266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4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차트 67">
            <a:extLst>
              <a:ext uri="{FF2B5EF4-FFF2-40B4-BE49-F238E27FC236}">
                <a16:creationId xmlns:a16="http://schemas.microsoft.com/office/drawing/2014/main" id="{69074C8A-ADEE-4FC6-A69E-4AE046AE5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605122"/>
              </p:ext>
            </p:extLst>
          </p:nvPr>
        </p:nvGraphicFramePr>
        <p:xfrm>
          <a:off x="1398966" y="1376192"/>
          <a:ext cx="4529915" cy="259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963AB84A-FFED-4B72-A5D2-CB4958938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652677"/>
              </p:ext>
            </p:extLst>
          </p:nvPr>
        </p:nvGraphicFramePr>
        <p:xfrm>
          <a:off x="6251689" y="1329671"/>
          <a:ext cx="4529915" cy="26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E45986BC-74C4-4142-AC21-48911F07F51A}"/>
              </a:ext>
            </a:extLst>
          </p:cNvPr>
          <p:cNvSpPr txBox="1"/>
          <p:nvPr/>
        </p:nvSpPr>
        <p:spPr>
          <a:xfrm>
            <a:off x="3049866" y="4641783"/>
            <a:ext cx="617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981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D630AAB0-E952-4E9E-987D-2BAFDA23F4A9}"/>
              </a:ext>
            </a:extLst>
          </p:cNvPr>
          <p:cNvSpPr/>
          <p:nvPr/>
        </p:nvSpPr>
        <p:spPr>
          <a:xfrm>
            <a:off x="2408638" y="2218139"/>
            <a:ext cx="2589150" cy="2589150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7737D8-7201-4D40-A3F6-630596B72C6B}"/>
              </a:ext>
            </a:extLst>
          </p:cNvPr>
          <p:cNvSpPr/>
          <p:nvPr/>
        </p:nvSpPr>
        <p:spPr>
          <a:xfrm>
            <a:off x="7214111" y="2218139"/>
            <a:ext cx="2589150" cy="2589150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E50F17-1CEC-4093-B102-03C911533C30}"/>
              </a:ext>
            </a:extLst>
          </p:cNvPr>
          <p:cNvSpPr/>
          <p:nvPr/>
        </p:nvSpPr>
        <p:spPr>
          <a:xfrm>
            <a:off x="4811374" y="2218140"/>
            <a:ext cx="2589150" cy="2589148"/>
          </a:xfrm>
          <a:prstGeom prst="ellipse">
            <a:avLst/>
          </a:prstGeom>
          <a:noFill/>
          <a:ln>
            <a:solidFill>
              <a:srgbClr val="F1EC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06D7C-AC05-495C-92DF-83747460FF2A}"/>
              </a:ext>
            </a:extLst>
          </p:cNvPr>
          <p:cNvSpPr txBox="1"/>
          <p:nvPr/>
        </p:nvSpPr>
        <p:spPr>
          <a:xfrm>
            <a:off x="5775842" y="2498609"/>
            <a:ext cx="668773" cy="431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What</a:t>
            </a:r>
            <a:endParaRPr lang="ko-KR" altLang="en-US" sz="12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612F89E-337B-4BC2-B2D7-A398260D7C46}"/>
              </a:ext>
            </a:extLst>
          </p:cNvPr>
          <p:cNvGrpSpPr/>
          <p:nvPr/>
        </p:nvGrpSpPr>
        <p:grpSpPr>
          <a:xfrm>
            <a:off x="5339681" y="2663082"/>
            <a:ext cx="192445" cy="175260"/>
            <a:chOff x="4230708" y="3341370"/>
            <a:chExt cx="192445" cy="17526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9364680-EB69-4442-BE20-C7ACDDD184A3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01C1063-DCE5-48C7-8681-3DECF6B56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7858E8E-1A70-4FC3-AF0D-9600D9F8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626C91D-84D3-41D8-BB8C-F7844BC7BF58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F74A34F-C9BB-49CC-B685-3E9FAC14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239D030-4921-430C-8071-B90589EB8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1E2FA76-98B7-4BA1-812F-F2CE9E80AA1B}"/>
              </a:ext>
            </a:extLst>
          </p:cNvPr>
          <p:cNvGrpSpPr/>
          <p:nvPr/>
        </p:nvGrpSpPr>
        <p:grpSpPr>
          <a:xfrm flipH="1">
            <a:off x="6688328" y="2663082"/>
            <a:ext cx="192445" cy="175260"/>
            <a:chOff x="4230708" y="3341370"/>
            <a:chExt cx="192445" cy="1752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CA21398-6EE5-404A-84F3-455C4169A170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260A4EF-B901-4B62-95AC-6D4830D0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7B518CE-8FF7-4F61-BF94-3A948893A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2846944-10E7-47DD-8D6A-7344716494A0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8275A88-429D-4BED-B185-3E801B116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53BE75-7D2D-4BD5-AC7F-120EBCA3B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B75F8FF-A08E-44F9-B8A0-977FD02D2C61}"/>
              </a:ext>
            </a:extLst>
          </p:cNvPr>
          <p:cNvCxnSpPr/>
          <p:nvPr/>
        </p:nvCxnSpPr>
        <p:spPr>
          <a:xfrm rot="16200000">
            <a:off x="6096001" y="2059711"/>
            <a:ext cx="0" cy="7121688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AD955E8-84CC-4FAF-B76E-C2EAAD060187}"/>
              </a:ext>
            </a:extLst>
          </p:cNvPr>
          <p:cNvCxnSpPr>
            <a:cxnSpLocks/>
          </p:cNvCxnSpPr>
          <p:nvPr/>
        </p:nvCxnSpPr>
        <p:spPr>
          <a:xfrm rot="16200000">
            <a:off x="2454014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EB4E9B-16C0-4124-8106-34AD609C5419}"/>
              </a:ext>
            </a:extLst>
          </p:cNvPr>
          <p:cNvCxnSpPr>
            <a:cxnSpLocks/>
          </p:cNvCxnSpPr>
          <p:nvPr/>
        </p:nvCxnSpPr>
        <p:spPr>
          <a:xfrm rot="16200000">
            <a:off x="9575702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86B8A8-58B5-4EFA-AFEA-D995054729E0}"/>
              </a:ext>
            </a:extLst>
          </p:cNvPr>
          <p:cNvSpPr txBox="1"/>
          <p:nvPr/>
        </p:nvSpPr>
        <p:spPr>
          <a:xfrm>
            <a:off x="4706383" y="5873598"/>
            <a:ext cx="279916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소비자의 핸드폰 속 카드 혜택 비서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9087B8-A4D3-4445-96CD-D6E1008D486B}"/>
              </a:ext>
            </a:extLst>
          </p:cNvPr>
          <p:cNvSpPr txBox="1"/>
          <p:nvPr/>
        </p:nvSpPr>
        <p:spPr>
          <a:xfrm>
            <a:off x="4905627" y="3036199"/>
            <a:ext cx="2428317" cy="115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잃어버린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105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05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선택부터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</a:t>
            </a:r>
            <a:r>
              <a:rPr lang="ko-KR" altLang="en-US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</a:t>
            </a:r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</a:t>
            </a:r>
            <a:r>
              <a:rPr lang="ko-KR" altLang="en-US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챙겨준다</a:t>
            </a:r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>
              <a:lnSpc>
                <a:spcPct val="50000"/>
              </a:lnSpc>
            </a:pPr>
            <a:endParaRPr lang="en-US" altLang="ko-KR" sz="16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50000"/>
              </a:lnSpc>
            </a:pPr>
            <a:endParaRPr lang="en-US" altLang="ko-KR" sz="16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50000"/>
              </a:lnSpc>
            </a:pPr>
            <a:r>
              <a:rPr lang="ko-KR" altLang="en-US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및 결제 서비스</a:t>
            </a:r>
            <a:endParaRPr lang="ko-KR" altLang="en-US" sz="14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1CED3-2CA1-4C8A-884C-41A23B0C3847}"/>
              </a:ext>
            </a:extLst>
          </p:cNvPr>
          <p:cNvSpPr txBox="1"/>
          <p:nvPr/>
        </p:nvSpPr>
        <p:spPr>
          <a:xfrm>
            <a:off x="3304227" y="2494986"/>
            <a:ext cx="654731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Why</a:t>
            </a:r>
            <a:endParaRPr lang="ko-KR" altLang="en-US" sz="20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F6AAB0-50CC-443C-B4BB-C91662DAC2FC}"/>
              </a:ext>
            </a:extLst>
          </p:cNvPr>
          <p:cNvSpPr txBox="1"/>
          <p:nvPr/>
        </p:nvSpPr>
        <p:spPr>
          <a:xfrm>
            <a:off x="8209163" y="2495828"/>
            <a:ext cx="659155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How</a:t>
            </a:r>
            <a:endParaRPr lang="ko-KR" altLang="en-US" sz="20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B1BD57-D390-45B5-BED9-83889193EAB5}"/>
              </a:ext>
            </a:extLst>
          </p:cNvPr>
          <p:cNvSpPr txBox="1"/>
          <p:nvPr/>
        </p:nvSpPr>
        <p:spPr>
          <a:xfrm>
            <a:off x="7226366" y="3050321"/>
            <a:ext cx="2589150" cy="10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 등록한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비교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최대 혜택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받는 결제 카드 추천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이용한 개인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서비스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8DAD15-F566-47B7-91D4-A478ECA93EA4}"/>
              </a:ext>
            </a:extLst>
          </p:cNvPr>
          <p:cNvSpPr txBox="1"/>
          <p:nvPr/>
        </p:nvSpPr>
        <p:spPr>
          <a:xfrm>
            <a:off x="2599891" y="3005496"/>
            <a:ext cx="2182008" cy="135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수많은 카드 혜택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존재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개인별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발급 수 증가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원하는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혜택을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찾기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쉽지 않음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65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45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구축전략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232868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13048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1791</Words>
  <Application>Microsoft Office PowerPoint</Application>
  <PresentationFormat>와이드스크린</PresentationFormat>
  <Paragraphs>520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Noto Sans</vt:lpstr>
      <vt:lpstr>Noto Sans Med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Kang EunYoung</cp:lastModifiedBy>
  <cp:revision>67</cp:revision>
  <dcterms:created xsi:type="dcterms:W3CDTF">2019-01-07T05:46:55Z</dcterms:created>
  <dcterms:modified xsi:type="dcterms:W3CDTF">2021-04-27T08:03:28Z</dcterms:modified>
</cp:coreProperties>
</file>