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311" r:id="rId4"/>
    <p:sldId id="300" r:id="rId5"/>
    <p:sldId id="296" r:id="rId6"/>
    <p:sldId id="312" r:id="rId7"/>
    <p:sldId id="310" r:id="rId8"/>
    <p:sldId id="295" r:id="rId9"/>
    <p:sldId id="313" r:id="rId10"/>
    <p:sldId id="299" r:id="rId11"/>
    <p:sldId id="326" r:id="rId12"/>
    <p:sldId id="298" r:id="rId13"/>
    <p:sldId id="314" r:id="rId14"/>
    <p:sldId id="319" r:id="rId15"/>
    <p:sldId id="281" r:id="rId16"/>
    <p:sldId id="327" r:id="rId17"/>
    <p:sldId id="328" r:id="rId18"/>
    <p:sldId id="315" r:id="rId19"/>
    <p:sldId id="318" r:id="rId20"/>
    <p:sldId id="303" r:id="rId21"/>
    <p:sldId id="316" r:id="rId22"/>
    <p:sldId id="297" r:id="rId23"/>
    <p:sldId id="305" r:id="rId24"/>
    <p:sldId id="306" r:id="rId25"/>
    <p:sldId id="307" r:id="rId26"/>
    <p:sldId id="308" r:id="rId27"/>
    <p:sldId id="317" r:id="rId28"/>
    <p:sldId id="266" r:id="rId29"/>
    <p:sldId id="278" r:id="rId30"/>
    <p:sldId id="324" r:id="rId31"/>
    <p:sldId id="269" r:id="rId32"/>
    <p:sldId id="320" r:id="rId33"/>
    <p:sldId id="321" r:id="rId34"/>
    <p:sldId id="322" r:id="rId35"/>
    <p:sldId id="323" r:id="rId36"/>
    <p:sldId id="272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타이틀" id="{24C1AB68-70E1-43D4-91D0-705ACF414ABE}">
          <p14:sldIdLst>
            <p14:sldId id="256"/>
            <p14:sldId id="257"/>
          </p14:sldIdLst>
        </p14:section>
        <p14:section name="EWON 및 팀원 소개" id="{33B06BB2-5AEC-4B31-A00F-A9FE796884E1}">
          <p14:sldIdLst>
            <p14:sldId id="311"/>
            <p14:sldId id="300"/>
            <p14:sldId id="296"/>
          </p14:sldIdLst>
        </p14:section>
        <p14:section name="목적 및 배경" id="{5C7A8B4F-2ABB-408C-A30E-153756F50196}">
          <p14:sldIdLst>
            <p14:sldId id="312"/>
            <p14:sldId id="310"/>
            <p14:sldId id="295"/>
          </p14:sldIdLst>
        </p14:section>
        <p14:section name="기술동향조사" id="{2035A34D-FE0D-41A3-967A-DE65BF9AADBA}">
          <p14:sldIdLst>
            <p14:sldId id="313"/>
            <p14:sldId id="299"/>
            <p14:sldId id="326"/>
            <p14:sldId id="298"/>
          </p14:sldIdLst>
        </p14:section>
        <p14:section name="시장조사" id="{97AFB685-1870-4BEA-A4A9-345F213BFC4F}">
          <p14:sldIdLst>
            <p14:sldId id="314"/>
            <p14:sldId id="319"/>
            <p14:sldId id="281"/>
            <p14:sldId id="327"/>
            <p14:sldId id="328"/>
          </p14:sldIdLst>
        </p14:section>
        <p14:section name="SWOT 분석" id="{59EAE68A-0560-4EC0-8C5D-216D1EEA5542}">
          <p14:sldIdLst>
            <p14:sldId id="315"/>
            <p14:sldId id="318"/>
            <p14:sldId id="303"/>
          </p14:sldIdLst>
        </p14:section>
        <p14:section name="구현방안" id="{FA44927F-E9EC-4FFA-8793-D023F5DC7BFF}">
          <p14:sldIdLst>
            <p14:sldId id="316"/>
            <p14:sldId id="297"/>
            <p14:sldId id="305"/>
            <p14:sldId id="306"/>
            <p14:sldId id="307"/>
            <p14:sldId id="308"/>
          </p14:sldIdLst>
        </p14:section>
        <p14:section name="일정 및 개발 비용" id="{83763E72-A5DB-4846-9211-BC4619E2C48D}">
          <p14:sldIdLst>
            <p14:sldId id="317"/>
            <p14:sldId id="266"/>
            <p14:sldId id="278"/>
            <p14:sldId id="324"/>
            <p14:sldId id="269"/>
            <p14:sldId id="320"/>
            <p14:sldId id="321"/>
            <p14:sldId id="322"/>
            <p14:sldId id="323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☆ 으뇽으뇽" initials="☆으" lastIdx="1" clrIdx="0">
    <p:extLst>
      <p:ext uri="{19B8F6BF-5375-455C-9EA6-DF929625EA0E}">
        <p15:presenceInfo xmlns:p15="http://schemas.microsoft.com/office/powerpoint/2012/main" userId="26e97caf0c0b6496" providerId="Windows Live"/>
      </p:ext>
    </p:extLst>
  </p:cmAuthor>
  <p:cmAuthor id="2" name="동우" initials="동" lastIdx="1" clrIdx="1">
    <p:extLst>
      <p:ext uri="{19B8F6BF-5375-455C-9EA6-DF929625EA0E}">
        <p15:presenceInfo xmlns:p15="http://schemas.microsoft.com/office/powerpoint/2012/main" userId="05c92d2db1b4d0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CE6"/>
    <a:srgbClr val="B99981"/>
    <a:srgbClr val="A07759"/>
    <a:srgbClr val="675B55"/>
    <a:srgbClr val="554B45"/>
    <a:srgbClr val="816047"/>
    <a:srgbClr val="443B32"/>
    <a:srgbClr val="4F464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27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F1ECE6"/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개인 신용카드 발급장수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F1ECE6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rgbClr val="F1ECE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102963</c:v>
                </c:pt>
                <c:pt idx="1">
                  <c:v>39024</c:v>
                </c:pt>
                <c:pt idx="2">
                  <c:v>63938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E4-4EDF-A5EA-8A537C8EE4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</c:v>
                </c:pt>
              </c:strCache>
            </c:strRef>
          </c:tx>
          <c:spPr>
            <a:solidFill>
              <a:srgbClr val="B9998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103213</c:v>
                </c:pt>
                <c:pt idx="1">
                  <c:v>39206</c:v>
                </c:pt>
                <c:pt idx="2">
                  <c:v>64007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E4-4EDF-A5EA-8A537C8EE43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103392</c:v>
                </c:pt>
                <c:pt idx="1">
                  <c:v>39313</c:v>
                </c:pt>
                <c:pt idx="2">
                  <c:v>64079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E4-4EDF-A5EA-8A537C8EE43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103566</c:v>
                </c:pt>
                <c:pt idx="1">
                  <c:v>39469</c:v>
                </c:pt>
                <c:pt idx="2">
                  <c:v>64097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15-4828-BE5A-5D5D696B831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103833</c:v>
                </c:pt>
                <c:pt idx="1">
                  <c:v>39664</c:v>
                </c:pt>
                <c:pt idx="2">
                  <c:v>64169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15-4828-BE5A-5D5D696B831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103866</c:v>
                </c:pt>
                <c:pt idx="1">
                  <c:v>39776</c:v>
                </c:pt>
                <c:pt idx="2">
                  <c:v>64090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715-4828-BE5A-5D5D696B83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9939104"/>
        <c:axId val="419925792"/>
      </c:barChart>
      <c:catAx>
        <c:axId val="41993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9925792"/>
        <c:crosses val="autoZero"/>
        <c:auto val="1"/>
        <c:lblAlgn val="ctr"/>
        <c:lblOffset val="100"/>
        <c:noMultiLvlLbl val="0"/>
      </c:catAx>
      <c:valAx>
        <c:axId val="41992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단위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천 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993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F1ECE6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F1ECE6"/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개인 신용카드 이용건수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F1ECE6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rgbClr val="F1ECE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1154091</c:v>
                </c:pt>
                <c:pt idx="1">
                  <c:v>430138</c:v>
                </c:pt>
                <c:pt idx="2">
                  <c:v>723953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2A-421A-829D-68DD5454FD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</c:v>
                </c:pt>
              </c:strCache>
            </c:strRef>
          </c:tx>
          <c:spPr>
            <a:solidFill>
              <a:srgbClr val="B9998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1152939</c:v>
                </c:pt>
                <c:pt idx="1">
                  <c:v>432397</c:v>
                </c:pt>
                <c:pt idx="2">
                  <c:v>720542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2A-421A-829D-68DD5454FD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1096687</c:v>
                </c:pt>
                <c:pt idx="1">
                  <c:v>411327</c:v>
                </c:pt>
                <c:pt idx="2">
                  <c:v>685360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2A-421A-829D-68DD5454FD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1129933</c:v>
                </c:pt>
                <c:pt idx="1">
                  <c:v>424968</c:v>
                </c:pt>
                <c:pt idx="2">
                  <c:v>704965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F2A-421A-829D-68DD5454FD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1127475</c:v>
                </c:pt>
                <c:pt idx="1">
                  <c:v>423585</c:v>
                </c:pt>
                <c:pt idx="2">
                  <c:v>703889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2A-421A-829D-68DD5454FD2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1068013</c:v>
                </c:pt>
                <c:pt idx="1">
                  <c:v>404766</c:v>
                </c:pt>
                <c:pt idx="2">
                  <c:v>663247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F2A-421A-829D-68DD5454FD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9939104"/>
        <c:axId val="419925792"/>
      </c:barChart>
      <c:catAx>
        <c:axId val="41993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9925792"/>
        <c:crosses val="autoZero"/>
        <c:auto val="1"/>
        <c:lblAlgn val="ctr"/>
        <c:lblOffset val="100"/>
        <c:noMultiLvlLbl val="0"/>
      </c:catAx>
      <c:valAx>
        <c:axId val="41992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단위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천 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993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F1ECE6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6EE70-4965-4184-8FB1-470780512817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CD90A-9C92-4733-AA87-382B64964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1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F18BE-CEDF-5940-AB50-B67803ADE635}" type="slidenum">
              <a:rPr lang="en-US" altLang="ko-Kore-KR" smtClean="0"/>
              <a:t>19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67624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3185D-024E-4059-977D-316129F22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4E087B-BB99-435F-AA3E-954DE5D4A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9B300-D0DA-49F7-97EF-6F22D3CE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8ACEA-B861-410F-ACDC-5776CC89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F1000-DD11-4DC2-9BE2-FBD91207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20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0A558-B36A-4709-BA43-AFC49FD7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337DF4-3CBC-4792-A63B-50EA7CA2D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176B4-9BF8-47F4-A0C0-E741B536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5C7AA-83FA-436E-B9ED-2B6C3D06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4D3B5-37C8-4295-8EC6-D7C9C99B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56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2F67C6-E957-429B-B9E9-464BDB90B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8CB21B-1D71-4B90-BA46-3A123AB0E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9168-E69A-4562-A298-BB346004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9C58A-91F4-43BB-B169-3622E5E5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8F2F7-A6BC-48F7-A7DC-865C4440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43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6086F-48B3-4EE9-8AC1-DCA1614B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38ABB-843F-4DB3-A51F-B4DA1121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0099F-8F03-4A2F-80C3-84A7EF44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E6667-E585-4945-8334-6CF5DEB4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5FA98-EE7E-4DC9-B0CA-91754AA6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68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637A8-2174-4AAC-BA50-5A11FB82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82676-66A7-4FA1-B398-9B9A9AEE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B87B3-70CC-4856-80A9-6CF09BAC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02F8A-DFA4-4ED2-A7EA-69BC1F59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07BD5-93A6-42F3-A84A-62B2CED2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3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939DC-01D9-4250-9D37-0233F610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C8833-F771-4C08-AD3C-492A3CB6B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E0C3F8-E2F7-4551-AC01-1787E7DFD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F5DCA0-9EF5-40B2-8DA6-0F907350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E0B24F-3EB5-4346-9EDA-AE7D7770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2DE594-3939-428E-858B-FD78C062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60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2F6C1-560B-485B-955D-85DFE314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0B19E1-D16B-403C-842D-2E2C44048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2ED13C-AD2F-43CF-9939-D995FB297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66417-F78C-408E-896B-ABF76E92D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05B3BE-51EA-49B7-9BAB-994928CA2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A38F90-07A3-4211-AD45-6608C1D7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1712C4-3AD4-4355-85DE-DB967246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6EF738-1CE9-4B14-BCAA-230E41BA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2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D8577-4C74-4BC9-8FD1-08F8BE13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20C61D-C050-4E2A-9CAD-15F17573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8076ED-16A6-4546-B829-C7DDB087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F9EAEB-4DD0-4CB1-8869-5102EEB1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EBC74C-AA6C-4752-AB9F-0A4A68DE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C2EB2E-99DB-4B57-BCDB-33D741CC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1434EC-78F3-4898-A0FD-0859F48E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29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4045A-680C-49CB-99F4-D62091F4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9E935-B09A-457F-84FF-4929223CC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9563B-FD77-42FA-AE22-09616F111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784C95-EB1A-487D-B51C-4A4FEB0A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27AEE3-004D-4FCF-A6AC-8C3E3ED2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6E80B-5754-4677-9E37-A595852A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0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7E001-749D-48AE-B50A-C4545FBF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2FC74D-7CB0-41F0-846B-86010BC1C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C12E1-B51C-436B-AED6-0CDE2EDE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91A3C7-5704-42E7-8BEE-FF9E2F65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F40C79-A1E5-4EB1-9569-6F6C0C6E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04F73-B7A6-4D3F-910E-48E0EBC6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6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B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1E009C-F798-4EC5-85C3-682CE316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316891-B618-4DA5-966F-86CA792B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06BF2E-FA1D-4931-8B23-DB07AEB95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F7D6B-DB79-4DC0-A26C-88B62B25A27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71B3D-E45A-4A10-9D0D-25027B41F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965F3-9997-4741-9FE7-C39D123C3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F1ECE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1ECE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1ECE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1ECE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1ECE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1ECE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ssencard.com/" TargetMode="External"/><Relationship Id="rId2" Type="http://schemas.openxmlformats.org/officeDocument/2006/relationships/hyperlink" Target="https://blog.naver.com/oneandonit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lay.google.com/store" TargetMode="External"/><Relationship Id="rId4" Type="http://schemas.openxmlformats.org/officeDocument/2006/relationships/hyperlink" Target="https://www.syrup.co.kr/index.do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kiranshastry" TargetMode="External"/><Relationship Id="rId7" Type="http://schemas.openxmlformats.org/officeDocument/2006/relationships/hyperlink" Target="https://www.flaticon.com/authors/eucalyp" TargetMode="External"/><Relationship Id="rId2" Type="http://schemas.openxmlformats.org/officeDocument/2006/relationships/hyperlink" Target="https://developers.kakao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aticon.com/authors/photo3idea-studio" TargetMode="External"/><Relationship Id="rId5" Type="http://schemas.openxmlformats.org/officeDocument/2006/relationships/hyperlink" Target="https://www.flaticon.com/authors/smashicons" TargetMode="External"/><Relationship Id="rId4" Type="http://schemas.openxmlformats.org/officeDocument/2006/relationships/hyperlink" Target="http://www.flaticon.com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C086E4-2390-4A63-95E8-CFF123B77117}"/>
              </a:ext>
            </a:extLst>
          </p:cNvPr>
          <p:cNvGrpSpPr/>
          <p:nvPr/>
        </p:nvGrpSpPr>
        <p:grpSpPr>
          <a:xfrm>
            <a:off x="3550212" y="2576562"/>
            <a:ext cx="135302" cy="1704875"/>
            <a:chOff x="3876040" y="1767840"/>
            <a:chExt cx="217905" cy="332232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F1833B1-E75C-4F4D-9560-B1AEACAACAAB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8219899-F89A-4584-817B-698590C95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9953026-2CD0-4B95-AF51-D5BECAE1B46F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FB8C52-5991-47DB-96DB-8CBF63751011}"/>
              </a:ext>
            </a:extLst>
          </p:cNvPr>
          <p:cNvGrpSpPr/>
          <p:nvPr/>
        </p:nvGrpSpPr>
        <p:grpSpPr>
          <a:xfrm flipH="1">
            <a:off x="8508827" y="2591802"/>
            <a:ext cx="135302" cy="1704875"/>
            <a:chOff x="3876040" y="1767840"/>
            <a:chExt cx="217905" cy="332232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942A1C-F7F6-484C-B4F3-A56652872067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9637376-E797-4E83-BA6B-16CF6CB5AB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5273EE9-8C17-4A16-AACB-CDB3DA86BDF0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0F23E35-9ED3-4409-9555-BEEFB110E4C0}"/>
              </a:ext>
            </a:extLst>
          </p:cNvPr>
          <p:cNvSpPr txBox="1"/>
          <p:nvPr/>
        </p:nvSpPr>
        <p:spPr>
          <a:xfrm>
            <a:off x="5055060" y="259962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Noto Sans Med" panose="020B0602040504020204" pitchFamily="34"/>
                <a:cs typeface="Noto Sans Med" panose="020B0602040504020204" pitchFamily="34"/>
              </a:rPr>
              <a:t>중간고사 대체과제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740E8-C362-4B37-9844-D061580BAB52}"/>
              </a:ext>
            </a:extLst>
          </p:cNvPr>
          <p:cNvSpPr txBox="1"/>
          <p:nvPr/>
        </p:nvSpPr>
        <p:spPr>
          <a:xfrm>
            <a:off x="4520458" y="3088640"/>
            <a:ext cx="3153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E\on </a:t>
            </a:r>
            <a:r>
              <a:rPr lang="ko-KR" altLang="en-US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사업계획서</a:t>
            </a:r>
            <a:endParaRPr lang="ko-KR" altLang="en-US" sz="32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5CA3E0-2C30-4D11-BC26-809768FD22DF}"/>
              </a:ext>
            </a:extLst>
          </p:cNvPr>
          <p:cNvSpPr/>
          <p:nvPr/>
        </p:nvSpPr>
        <p:spPr>
          <a:xfrm>
            <a:off x="5082034" y="3975379"/>
            <a:ext cx="2027933" cy="262587"/>
          </a:xfrm>
          <a:prstGeom prst="roundRect">
            <a:avLst>
              <a:gd name="adj" fmla="val 50000"/>
            </a:avLst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99B3F-E0FB-439C-A9AD-92E0D41B6AD0}"/>
              </a:ext>
            </a:extLst>
          </p:cNvPr>
          <p:cNvSpPr txBox="1"/>
          <p:nvPr/>
        </p:nvSpPr>
        <p:spPr>
          <a:xfrm>
            <a:off x="5306171" y="3968172"/>
            <a:ext cx="1579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E\on</a:t>
            </a:r>
            <a:endParaRPr lang="ko-KR" altLang="en-US" sz="1200" spc="3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76BD8-659E-4FD9-BF8C-01D490B072AD}"/>
              </a:ext>
            </a:extLst>
          </p:cNvPr>
          <p:cNvSpPr txBox="1"/>
          <p:nvPr/>
        </p:nvSpPr>
        <p:spPr>
          <a:xfrm>
            <a:off x="6716769" y="7055288"/>
            <a:ext cx="5617243" cy="731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Noto sans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는 용량이 너무 커서 파일에 추가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안했어요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</a:p>
          <a:p>
            <a:pPr algn="r"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구글에서 무료 글씨체로 쉽게 받을 수 있습니다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:)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F464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936067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552820" y="1074645"/>
            <a:ext cx="108876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기술 특허 현황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3F9A50-4DA7-4267-901D-9790123793BD}"/>
              </a:ext>
            </a:extLst>
          </p:cNvPr>
          <p:cNvGrpSpPr/>
          <p:nvPr/>
        </p:nvGrpSpPr>
        <p:grpSpPr>
          <a:xfrm>
            <a:off x="3562469" y="4109688"/>
            <a:ext cx="388717" cy="1439845"/>
            <a:chOff x="3559077" y="3948321"/>
            <a:chExt cx="388717" cy="143984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B414F43-0494-4B4E-92A5-421B1A009E7D}"/>
                </a:ext>
              </a:extLst>
            </p:cNvPr>
            <p:cNvSpPr/>
            <p:nvPr/>
          </p:nvSpPr>
          <p:spPr>
            <a:xfrm>
              <a:off x="3559077" y="4005786"/>
              <a:ext cx="168519" cy="1382380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B6F78A5-7A5A-4FB2-8EA6-295E1F608048}"/>
                </a:ext>
              </a:extLst>
            </p:cNvPr>
            <p:cNvSpPr/>
            <p:nvPr/>
          </p:nvSpPr>
          <p:spPr>
            <a:xfrm>
              <a:off x="3779275" y="3948321"/>
              <a:ext cx="168519" cy="1439845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706EB0-19A7-4130-A7F7-7A8D43671A33}"/>
              </a:ext>
            </a:extLst>
          </p:cNvPr>
          <p:cNvGrpSpPr/>
          <p:nvPr/>
        </p:nvGrpSpPr>
        <p:grpSpPr>
          <a:xfrm>
            <a:off x="4742983" y="4109688"/>
            <a:ext cx="388717" cy="1439844"/>
            <a:chOff x="4739591" y="3948321"/>
            <a:chExt cx="388717" cy="143984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28ADEEA-FBB0-47D7-9613-028BD290EC72}"/>
                </a:ext>
              </a:extLst>
            </p:cNvPr>
            <p:cNvSpPr/>
            <p:nvPr/>
          </p:nvSpPr>
          <p:spPr>
            <a:xfrm>
              <a:off x="4739591" y="3948321"/>
              <a:ext cx="168519" cy="1439843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3BEC1E0-5BB7-4075-98F1-CC4C53E6A310}"/>
                </a:ext>
              </a:extLst>
            </p:cNvPr>
            <p:cNvSpPr/>
            <p:nvPr/>
          </p:nvSpPr>
          <p:spPr>
            <a:xfrm>
              <a:off x="4959789" y="4036029"/>
              <a:ext cx="168519" cy="1352136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4218D3-123B-4F53-B8AC-7220D6888E26}"/>
              </a:ext>
            </a:extLst>
          </p:cNvPr>
          <p:cNvGrpSpPr/>
          <p:nvPr/>
        </p:nvGrpSpPr>
        <p:grpSpPr>
          <a:xfrm>
            <a:off x="5923497" y="3994762"/>
            <a:ext cx="388717" cy="1554770"/>
            <a:chOff x="5920105" y="3833395"/>
            <a:chExt cx="388717" cy="155477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B0541D9-022A-4135-8CEF-9E8DD200130E}"/>
                </a:ext>
              </a:extLst>
            </p:cNvPr>
            <p:cNvSpPr/>
            <p:nvPr/>
          </p:nvSpPr>
          <p:spPr>
            <a:xfrm>
              <a:off x="5920105" y="3833395"/>
              <a:ext cx="168519" cy="1554769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FB132D4-7FEC-4F6E-89BE-FB7011A0A53B}"/>
                </a:ext>
              </a:extLst>
            </p:cNvPr>
            <p:cNvSpPr/>
            <p:nvPr/>
          </p:nvSpPr>
          <p:spPr>
            <a:xfrm>
              <a:off x="6140303" y="3932412"/>
              <a:ext cx="168519" cy="145575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C6DE98-8E24-49AD-AD84-BB43FC70775B}"/>
              </a:ext>
            </a:extLst>
          </p:cNvPr>
          <p:cNvGrpSpPr/>
          <p:nvPr/>
        </p:nvGrpSpPr>
        <p:grpSpPr>
          <a:xfrm>
            <a:off x="7104011" y="4630893"/>
            <a:ext cx="388717" cy="918637"/>
            <a:chOff x="7100619" y="4469526"/>
            <a:chExt cx="388717" cy="91863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4AFBC8-7287-4FFC-A87E-A445BFAC2F41}"/>
                </a:ext>
              </a:extLst>
            </p:cNvPr>
            <p:cNvSpPr/>
            <p:nvPr/>
          </p:nvSpPr>
          <p:spPr>
            <a:xfrm>
              <a:off x="7100619" y="4469526"/>
              <a:ext cx="168519" cy="918637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9BE98E-3F4B-455B-A3EA-95569E329A06}"/>
                </a:ext>
              </a:extLst>
            </p:cNvPr>
            <p:cNvSpPr/>
            <p:nvPr/>
          </p:nvSpPr>
          <p:spPr>
            <a:xfrm>
              <a:off x="7320817" y="4655022"/>
              <a:ext cx="168519" cy="733141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1FE418-E886-4099-8762-534E68DE4BBB}"/>
              </a:ext>
            </a:extLst>
          </p:cNvPr>
          <p:cNvGrpSpPr/>
          <p:nvPr/>
        </p:nvGrpSpPr>
        <p:grpSpPr>
          <a:xfrm>
            <a:off x="8284525" y="4501852"/>
            <a:ext cx="388717" cy="1047678"/>
            <a:chOff x="8281133" y="4340485"/>
            <a:chExt cx="388717" cy="104767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93C8D19-CEDF-48A7-82C9-CC9CC744B6DF}"/>
                </a:ext>
              </a:extLst>
            </p:cNvPr>
            <p:cNvSpPr/>
            <p:nvPr/>
          </p:nvSpPr>
          <p:spPr>
            <a:xfrm>
              <a:off x="8281133" y="4582438"/>
              <a:ext cx="168519" cy="805725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B9D155F-495A-47A2-8A9F-735C20E6BF26}"/>
                </a:ext>
              </a:extLst>
            </p:cNvPr>
            <p:cNvSpPr/>
            <p:nvPr/>
          </p:nvSpPr>
          <p:spPr>
            <a:xfrm>
              <a:off x="8501331" y="4340485"/>
              <a:ext cx="168519" cy="1047678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964E6C93-77AF-4049-8235-635A1331C1D4}"/>
              </a:ext>
            </a:extLst>
          </p:cNvPr>
          <p:cNvSpPr/>
          <p:nvPr/>
        </p:nvSpPr>
        <p:spPr>
          <a:xfrm>
            <a:off x="3720901" y="3518514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288641E-6223-4905-AB02-B6CBCDB0602C}"/>
              </a:ext>
            </a:extLst>
          </p:cNvPr>
          <p:cNvSpPr/>
          <p:nvPr/>
        </p:nvSpPr>
        <p:spPr>
          <a:xfrm>
            <a:off x="4901415" y="3104756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798A7DF-56D7-4B87-82C3-E3DD07754C5D}"/>
              </a:ext>
            </a:extLst>
          </p:cNvPr>
          <p:cNvSpPr/>
          <p:nvPr/>
        </p:nvSpPr>
        <p:spPr>
          <a:xfrm>
            <a:off x="6081929" y="2888007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1344F32-DE28-4676-A229-70274B67AA13}"/>
              </a:ext>
            </a:extLst>
          </p:cNvPr>
          <p:cNvSpPr/>
          <p:nvPr/>
        </p:nvSpPr>
        <p:spPr>
          <a:xfrm>
            <a:off x="7262443" y="410968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18A0A4F-30A6-48E4-93AD-3233D0B64ACD}"/>
              </a:ext>
            </a:extLst>
          </p:cNvPr>
          <p:cNvSpPr/>
          <p:nvPr/>
        </p:nvSpPr>
        <p:spPr>
          <a:xfrm>
            <a:off x="8442957" y="385843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CDBA06-6DE5-4A7E-88FE-F5E171BC5CD5}"/>
              </a:ext>
            </a:extLst>
          </p:cNvPr>
          <p:cNvCxnSpPr>
            <a:cxnSpLocks/>
          </p:cNvCxnSpPr>
          <p:nvPr/>
        </p:nvCxnSpPr>
        <p:spPr>
          <a:xfrm flipV="1">
            <a:off x="3773142" y="3135943"/>
            <a:ext cx="1170427" cy="4104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8714E3B-4EE5-4B2B-891E-9152FFC2DF4B}"/>
              </a:ext>
            </a:extLst>
          </p:cNvPr>
          <p:cNvCxnSpPr>
            <a:cxnSpLocks/>
          </p:cNvCxnSpPr>
          <p:nvPr/>
        </p:nvCxnSpPr>
        <p:spPr>
          <a:xfrm flipV="1">
            <a:off x="4966991" y="2920893"/>
            <a:ext cx="1116000" cy="2088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104FA73-B414-4651-BF12-35D923E4672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143695" y="2933965"/>
            <a:ext cx="1129271" cy="118624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275D858-E2A5-4EB4-97F2-9F8BBA5130C1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7324209" y="3894365"/>
            <a:ext cx="1118748" cy="24472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EF23E5D-900D-4246-95EC-9A146A9F8FDF}"/>
              </a:ext>
            </a:extLst>
          </p:cNvPr>
          <p:cNvGrpSpPr/>
          <p:nvPr/>
        </p:nvGrpSpPr>
        <p:grpSpPr>
          <a:xfrm>
            <a:off x="7777867" y="2437235"/>
            <a:ext cx="994156" cy="289888"/>
            <a:chOff x="7861035" y="2351332"/>
            <a:chExt cx="994156" cy="28988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A742E53-FCB3-4811-A6C9-1BEAE6174989}"/>
                </a:ext>
              </a:extLst>
            </p:cNvPr>
            <p:cNvSpPr/>
            <p:nvPr/>
          </p:nvSpPr>
          <p:spPr>
            <a:xfrm>
              <a:off x="7861035" y="2449718"/>
              <a:ext cx="211268" cy="121232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49ABDB2-A7A4-4E3B-BDA0-5C84C70F11FD}"/>
                </a:ext>
              </a:extLst>
            </p:cNvPr>
            <p:cNvSpPr txBox="1"/>
            <p:nvPr/>
          </p:nvSpPr>
          <p:spPr>
            <a:xfrm>
              <a:off x="8045354" y="2351332"/>
              <a:ext cx="809837" cy="289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커피 판매량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EFAED1E-1EEB-41A3-BA91-3FAD1DC8D540}"/>
              </a:ext>
            </a:extLst>
          </p:cNvPr>
          <p:cNvGrpSpPr/>
          <p:nvPr/>
        </p:nvGrpSpPr>
        <p:grpSpPr>
          <a:xfrm>
            <a:off x="7777867" y="2787877"/>
            <a:ext cx="879446" cy="280461"/>
            <a:chOff x="7861035" y="2562309"/>
            <a:chExt cx="879446" cy="280461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AF8AB43-784C-4940-B43E-928F0C274266}"/>
                </a:ext>
              </a:extLst>
            </p:cNvPr>
            <p:cNvSpPr/>
            <p:nvPr/>
          </p:nvSpPr>
          <p:spPr>
            <a:xfrm>
              <a:off x="7861035" y="2654517"/>
              <a:ext cx="211268" cy="121232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1D6C614-5EF5-46C7-8C91-510586D0E131}"/>
                </a:ext>
              </a:extLst>
            </p:cNvPr>
            <p:cNvSpPr txBox="1"/>
            <p:nvPr/>
          </p:nvSpPr>
          <p:spPr>
            <a:xfrm>
              <a:off x="8058884" y="2562309"/>
              <a:ext cx="681597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차 판매량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C70DFDE-5BBC-4402-AAF5-56CBBE268051}"/>
              </a:ext>
            </a:extLst>
          </p:cNvPr>
          <p:cNvSpPr txBox="1"/>
          <p:nvPr/>
        </p:nvSpPr>
        <p:spPr>
          <a:xfrm>
            <a:off x="3517819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18.01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3B2D7F-1229-4BA2-A536-C8B04B70988E}"/>
              </a:ext>
            </a:extLst>
          </p:cNvPr>
          <p:cNvSpPr txBox="1"/>
          <p:nvPr/>
        </p:nvSpPr>
        <p:spPr>
          <a:xfrm>
            <a:off x="4698333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18.03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FE3FCB-A93C-4A3E-9F74-17AA4AD27C6F}"/>
              </a:ext>
            </a:extLst>
          </p:cNvPr>
          <p:cNvSpPr txBox="1"/>
          <p:nvPr/>
        </p:nvSpPr>
        <p:spPr>
          <a:xfrm>
            <a:off x="5878847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18.05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4372A3-BB7B-45A8-8C5D-6BB38BC6B13B}"/>
              </a:ext>
            </a:extLst>
          </p:cNvPr>
          <p:cNvSpPr txBox="1"/>
          <p:nvPr/>
        </p:nvSpPr>
        <p:spPr>
          <a:xfrm>
            <a:off x="7059361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18.07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633B35-5FE9-4234-A2E0-515B731721E7}"/>
              </a:ext>
            </a:extLst>
          </p:cNvPr>
          <p:cNvSpPr txBox="1"/>
          <p:nvPr/>
        </p:nvSpPr>
        <p:spPr>
          <a:xfrm>
            <a:off x="8239875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18.09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C8ACB01-6DAE-48D3-9399-A088AAA91126}"/>
              </a:ext>
            </a:extLst>
          </p:cNvPr>
          <p:cNvCxnSpPr>
            <a:cxnSpLocks/>
          </p:cNvCxnSpPr>
          <p:nvPr/>
        </p:nvCxnSpPr>
        <p:spPr>
          <a:xfrm>
            <a:off x="3181385" y="3666567"/>
            <a:ext cx="0" cy="1882963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EB37545-E322-408E-AAFC-F1128A98D8A3}"/>
              </a:ext>
            </a:extLst>
          </p:cNvPr>
          <p:cNvCxnSpPr>
            <a:cxnSpLocks/>
          </p:cNvCxnSpPr>
          <p:nvPr/>
        </p:nvCxnSpPr>
        <p:spPr>
          <a:xfrm>
            <a:off x="9051714" y="2512699"/>
            <a:ext cx="0" cy="1684697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0DDD49A-5B44-432A-989E-26513A445BF0}"/>
              </a:ext>
            </a:extLst>
          </p:cNvPr>
          <p:cNvSpPr txBox="1"/>
          <p:nvPr/>
        </p:nvSpPr>
        <p:spPr>
          <a:xfrm>
            <a:off x="2637999" y="534049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4355E7-B7C3-4849-A882-290D09EC4B7C}"/>
              </a:ext>
            </a:extLst>
          </p:cNvPr>
          <p:cNvSpPr txBox="1"/>
          <p:nvPr/>
        </p:nvSpPr>
        <p:spPr>
          <a:xfrm>
            <a:off x="2637999" y="481638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DE6CC6-5805-4340-84AB-8055E586DF85}"/>
              </a:ext>
            </a:extLst>
          </p:cNvPr>
          <p:cNvSpPr txBox="1"/>
          <p:nvPr/>
        </p:nvSpPr>
        <p:spPr>
          <a:xfrm>
            <a:off x="2637999" y="429227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D19DF2A-8041-4AA6-B56F-1DD7FE21B7A5}"/>
              </a:ext>
            </a:extLst>
          </p:cNvPr>
          <p:cNvSpPr txBox="1"/>
          <p:nvPr/>
        </p:nvSpPr>
        <p:spPr>
          <a:xfrm>
            <a:off x="2637999" y="376816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F1C947-BECA-4B1A-8574-56245CADAED8}"/>
              </a:ext>
            </a:extLst>
          </p:cNvPr>
          <p:cNvSpPr txBox="1"/>
          <p:nvPr/>
        </p:nvSpPr>
        <p:spPr>
          <a:xfrm>
            <a:off x="2638421" y="5694542"/>
            <a:ext cx="769850" cy="29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ACDF9BC-84E8-45C6-B711-9DB541AD40F4}"/>
              </a:ext>
            </a:extLst>
          </p:cNvPr>
          <p:cNvGrpSpPr/>
          <p:nvPr/>
        </p:nvGrpSpPr>
        <p:grpSpPr>
          <a:xfrm>
            <a:off x="7769945" y="3129092"/>
            <a:ext cx="996587" cy="280461"/>
            <a:chOff x="7853113" y="2767095"/>
            <a:chExt cx="996587" cy="28046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1BB86D4-EF84-4FD2-B4AC-5AEAB0B50861}"/>
                </a:ext>
              </a:extLst>
            </p:cNvPr>
            <p:cNvSpPr txBox="1"/>
            <p:nvPr/>
          </p:nvSpPr>
          <p:spPr>
            <a:xfrm>
              <a:off x="8055892" y="2767095"/>
              <a:ext cx="793808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판매 증감률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1B6C1AAC-477A-417F-AAFF-84B135EF1D9E}"/>
                </a:ext>
              </a:extLst>
            </p:cNvPr>
            <p:cNvSpPr/>
            <p:nvPr/>
          </p:nvSpPr>
          <p:spPr>
            <a:xfrm>
              <a:off x="7853113" y="2871399"/>
              <a:ext cx="71853" cy="71853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5C5F40C-082E-4C1C-A107-D16DFB29B14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966" y="2907325"/>
              <a:ext cx="147337" cy="0"/>
            </a:xfrm>
            <a:prstGeom prst="line">
              <a:avLst/>
            </a:prstGeom>
            <a:ln>
              <a:solidFill>
                <a:srgbClr val="F1ECE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86864"/>
              </p:ext>
            </p:extLst>
          </p:nvPr>
        </p:nvGraphicFramePr>
        <p:xfrm>
          <a:off x="130074" y="1574514"/>
          <a:ext cx="11859474" cy="47291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151529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616824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473077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2963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구분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적용방향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978360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특허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연동 대표카드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 및 결제 방법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en-US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‘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실물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카드를 발급받아 이 카드를 대표카드로 설정 후 다른 신용 및 체크 카드들을 대표카드에 연동하여 사용 가능하다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여러 카드들을 소지할 필요가 없어 편리함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 하나만 소지하면 되는 휴대성이 돋보이지만 현제 실용화되어 있지는 않음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훗날 참고할 만한 기술로 보임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172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7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결제 서비스를 제공하는 방법 및 매체에 저장된 프로그램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결제를 할 대상인 매장마다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식별 번호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]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를 지정해 이 번호를 입력하여 해당 매장에 결제가 되는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 별 고유 식별 번호를 설정할 데이터 테이블이 부족할 것으로 보이며 이 기술 또한 새로이 접근한 결제 방식이지만 실용화는 어려움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1040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 스캔을 이용한 스마트 간편 결제 시스템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소비자가 스마트폰을 통해 결제 정보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상품 가격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가 내장된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코드를 인식하여 결제 과정을 거칠 수 있도록 하는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최근 무인 점포에서 제품을 구매 시 실제로 적용이 되고 있는 기술로 기획중인 서비스에 결제 시스템을 확장 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인식 기술이 필요할 것으로 보임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  <a:tr h="12417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8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위치 기반 서비스를 위한 모바일 기기의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제어 시스템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사용자가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신호를 켰을 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그 사용자의 위치를 감지하고 좌표를 산출하여 유효 영역을 판단 및 정보를 제공해주는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전 해당 매장에 가장 맞는 카드를 추천하기 위해 사용자의 위치를 파악하는 과정에 필요한 기술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API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연동을 통해 네이버 지도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구글지도 등 활용 가능성이 많음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99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342829" y="973044"/>
            <a:ext cx="1508746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기술 관련 논문 현황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837413"/>
              </p:ext>
            </p:extLst>
          </p:nvPr>
        </p:nvGraphicFramePr>
        <p:xfrm>
          <a:off x="130074" y="1345912"/>
          <a:ext cx="11859474" cy="51056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151529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616824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473077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4256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구분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기술 명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설명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적용방향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1501639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기술 특허</a:t>
                      </a:r>
                      <a:endParaRPr lang="en-US" alt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챗봇</a:t>
                      </a: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)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메신저 서비스를 이용한 인공지능 학습 방법 및 시스템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이를 이용한 답변 중계 방법 및 시스템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인공지능이 메시징 서비스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기존 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DB)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를 통해 사용자들에게 먼저 질문을 전달하고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전달된 질문에 대한 사용자들의 반응을 통해 학습 데이터를 획득하여 학습을 진행할 수 있음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특허내용이 먼저 생성한 질문을 기반으로 사용자의 대답을 받고 이를 이용해 연계하는 인공지능 학습 시스템이라면 예상 가능한 키워드들을 선 학습 설정</a:t>
                      </a:r>
                      <a:r>
                        <a:rPr lang="en-US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(</a:t>
                      </a: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개발단계에서</a:t>
                      </a:r>
                      <a:r>
                        <a:rPr lang="en-US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) </a:t>
                      </a: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후 사용자들의 대답을 기반으로 학습시키는 시스템으로 회피하기</a:t>
                      </a:r>
                      <a:endParaRPr lang="ko-KR" sz="11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683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7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최적카드 추천을 위한 인공지능 결제 시스템과 이를 위한 결제 장치 및 통합카드 결제 단말기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복수의 카드를 하나의 카드로 이용할 수 있도록 한 통합카드의 정보 및 결제금액을 </a:t>
                      </a:r>
                      <a:r>
                        <a:rPr lang="ko-KR" sz="1800" kern="100" dirty="0" err="1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입력받아</a:t>
                      </a: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최적카드 추천 서버로 전송함</a:t>
                      </a:r>
                      <a:r>
                        <a:rPr lang="en-US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추천 서버는 최적카드로 결제 또는 사용자에게 표시해줌</a:t>
                      </a:r>
                      <a:r>
                        <a:rPr lang="en-US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특허와 다르게</a:t>
                      </a: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통합카드없이</a:t>
                      </a: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사용자가 여러 카드들의 정보를 온라인상에서 수집하는 과정을 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거치게해서</a:t>
                      </a: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회피할 수 있음</a:t>
                      </a:r>
                      <a:endParaRPr lang="en-US" alt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또한 사용자가 결제를 원하는 매장의 정보에 관한 언급이 없으므로 이를 수집하거나 기준으로 삼는 시스템을 포함할 수 있음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1494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인공지능 대화장치 및 방법</a:t>
                      </a:r>
                      <a:endParaRPr lang="ko-KR" sz="18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사용자의 답변을 분석하는 분석부가 사용자의 음성 답변을 받고 문자열로 인식 후 판별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분석 기존 시나리오 데이터에서 반응 시나리오를 정해 출력함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.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사용자의 음성 답변을 텍스트로 전환하고 이를 포함해 음성대화 내용들을 텍스트로 표시함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.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Kakao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Developers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에서 제공하는 카카오톡 채널 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을 사용한다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19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168098" y="1074645"/>
            <a:ext cx="1858202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활용 가능 기술 및 오픈소스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3F9A50-4DA7-4267-901D-9790123793BD}"/>
              </a:ext>
            </a:extLst>
          </p:cNvPr>
          <p:cNvGrpSpPr/>
          <p:nvPr/>
        </p:nvGrpSpPr>
        <p:grpSpPr>
          <a:xfrm>
            <a:off x="3562469" y="4109688"/>
            <a:ext cx="388717" cy="1439845"/>
            <a:chOff x="3559077" y="3948321"/>
            <a:chExt cx="388717" cy="143984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B414F43-0494-4B4E-92A5-421B1A009E7D}"/>
                </a:ext>
              </a:extLst>
            </p:cNvPr>
            <p:cNvSpPr/>
            <p:nvPr/>
          </p:nvSpPr>
          <p:spPr>
            <a:xfrm>
              <a:off x="3559077" y="4005786"/>
              <a:ext cx="168519" cy="1382380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B6F78A5-7A5A-4FB2-8EA6-295E1F608048}"/>
                </a:ext>
              </a:extLst>
            </p:cNvPr>
            <p:cNvSpPr/>
            <p:nvPr/>
          </p:nvSpPr>
          <p:spPr>
            <a:xfrm>
              <a:off x="3779275" y="3948321"/>
              <a:ext cx="168519" cy="1439845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706EB0-19A7-4130-A7F7-7A8D43671A33}"/>
              </a:ext>
            </a:extLst>
          </p:cNvPr>
          <p:cNvGrpSpPr/>
          <p:nvPr/>
        </p:nvGrpSpPr>
        <p:grpSpPr>
          <a:xfrm>
            <a:off x="4742983" y="4109688"/>
            <a:ext cx="388717" cy="1439844"/>
            <a:chOff x="4739591" y="3948321"/>
            <a:chExt cx="388717" cy="143984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28ADEEA-FBB0-47D7-9613-028BD290EC72}"/>
                </a:ext>
              </a:extLst>
            </p:cNvPr>
            <p:cNvSpPr/>
            <p:nvPr/>
          </p:nvSpPr>
          <p:spPr>
            <a:xfrm>
              <a:off x="4739591" y="3948321"/>
              <a:ext cx="168519" cy="1439843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3BEC1E0-5BB7-4075-98F1-CC4C53E6A310}"/>
                </a:ext>
              </a:extLst>
            </p:cNvPr>
            <p:cNvSpPr/>
            <p:nvPr/>
          </p:nvSpPr>
          <p:spPr>
            <a:xfrm>
              <a:off x="4959789" y="4036029"/>
              <a:ext cx="168519" cy="1352136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4218D3-123B-4F53-B8AC-7220D6888E26}"/>
              </a:ext>
            </a:extLst>
          </p:cNvPr>
          <p:cNvGrpSpPr/>
          <p:nvPr/>
        </p:nvGrpSpPr>
        <p:grpSpPr>
          <a:xfrm>
            <a:off x="5923497" y="3994762"/>
            <a:ext cx="388717" cy="1554770"/>
            <a:chOff x="5920105" y="3833395"/>
            <a:chExt cx="388717" cy="155477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B0541D9-022A-4135-8CEF-9E8DD200130E}"/>
                </a:ext>
              </a:extLst>
            </p:cNvPr>
            <p:cNvSpPr/>
            <p:nvPr/>
          </p:nvSpPr>
          <p:spPr>
            <a:xfrm>
              <a:off x="5920105" y="3833395"/>
              <a:ext cx="168519" cy="1554769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FB132D4-7FEC-4F6E-89BE-FB7011A0A53B}"/>
                </a:ext>
              </a:extLst>
            </p:cNvPr>
            <p:cNvSpPr/>
            <p:nvPr/>
          </p:nvSpPr>
          <p:spPr>
            <a:xfrm>
              <a:off x="6140303" y="3932412"/>
              <a:ext cx="168519" cy="145575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C6DE98-8E24-49AD-AD84-BB43FC70775B}"/>
              </a:ext>
            </a:extLst>
          </p:cNvPr>
          <p:cNvGrpSpPr/>
          <p:nvPr/>
        </p:nvGrpSpPr>
        <p:grpSpPr>
          <a:xfrm>
            <a:off x="7104011" y="4630893"/>
            <a:ext cx="388717" cy="918637"/>
            <a:chOff x="7100619" y="4469526"/>
            <a:chExt cx="388717" cy="91863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4AFBC8-7287-4FFC-A87E-A445BFAC2F41}"/>
                </a:ext>
              </a:extLst>
            </p:cNvPr>
            <p:cNvSpPr/>
            <p:nvPr/>
          </p:nvSpPr>
          <p:spPr>
            <a:xfrm>
              <a:off x="7100619" y="4469526"/>
              <a:ext cx="168519" cy="918637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9BE98E-3F4B-455B-A3EA-95569E329A06}"/>
                </a:ext>
              </a:extLst>
            </p:cNvPr>
            <p:cNvSpPr/>
            <p:nvPr/>
          </p:nvSpPr>
          <p:spPr>
            <a:xfrm>
              <a:off x="7320817" y="4655022"/>
              <a:ext cx="168519" cy="733141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1FE418-E886-4099-8762-534E68DE4BBB}"/>
              </a:ext>
            </a:extLst>
          </p:cNvPr>
          <p:cNvGrpSpPr/>
          <p:nvPr/>
        </p:nvGrpSpPr>
        <p:grpSpPr>
          <a:xfrm>
            <a:off x="8284525" y="4501852"/>
            <a:ext cx="388717" cy="1047678"/>
            <a:chOff x="8281133" y="4340485"/>
            <a:chExt cx="388717" cy="104767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93C8D19-CEDF-48A7-82C9-CC9CC744B6DF}"/>
                </a:ext>
              </a:extLst>
            </p:cNvPr>
            <p:cNvSpPr/>
            <p:nvPr/>
          </p:nvSpPr>
          <p:spPr>
            <a:xfrm>
              <a:off x="8281133" y="4582438"/>
              <a:ext cx="168519" cy="805725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B9D155F-495A-47A2-8A9F-735C20E6BF26}"/>
                </a:ext>
              </a:extLst>
            </p:cNvPr>
            <p:cNvSpPr/>
            <p:nvPr/>
          </p:nvSpPr>
          <p:spPr>
            <a:xfrm>
              <a:off x="8501331" y="4340485"/>
              <a:ext cx="168519" cy="1047678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964E6C93-77AF-4049-8235-635A1331C1D4}"/>
              </a:ext>
            </a:extLst>
          </p:cNvPr>
          <p:cNvSpPr/>
          <p:nvPr/>
        </p:nvSpPr>
        <p:spPr>
          <a:xfrm>
            <a:off x="3720901" y="3518514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288641E-6223-4905-AB02-B6CBCDB0602C}"/>
              </a:ext>
            </a:extLst>
          </p:cNvPr>
          <p:cNvSpPr/>
          <p:nvPr/>
        </p:nvSpPr>
        <p:spPr>
          <a:xfrm>
            <a:off x="4901415" y="3104756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798A7DF-56D7-4B87-82C3-E3DD07754C5D}"/>
              </a:ext>
            </a:extLst>
          </p:cNvPr>
          <p:cNvSpPr/>
          <p:nvPr/>
        </p:nvSpPr>
        <p:spPr>
          <a:xfrm>
            <a:off x="6081929" y="2888007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1344F32-DE28-4676-A229-70274B67AA13}"/>
              </a:ext>
            </a:extLst>
          </p:cNvPr>
          <p:cNvSpPr/>
          <p:nvPr/>
        </p:nvSpPr>
        <p:spPr>
          <a:xfrm>
            <a:off x="7262443" y="410968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18A0A4F-30A6-48E4-93AD-3233D0B64ACD}"/>
              </a:ext>
            </a:extLst>
          </p:cNvPr>
          <p:cNvSpPr/>
          <p:nvPr/>
        </p:nvSpPr>
        <p:spPr>
          <a:xfrm>
            <a:off x="8442957" y="385843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CDBA06-6DE5-4A7E-88FE-F5E171BC5CD5}"/>
              </a:ext>
            </a:extLst>
          </p:cNvPr>
          <p:cNvCxnSpPr>
            <a:cxnSpLocks/>
          </p:cNvCxnSpPr>
          <p:nvPr/>
        </p:nvCxnSpPr>
        <p:spPr>
          <a:xfrm flipV="1">
            <a:off x="3773142" y="3135943"/>
            <a:ext cx="1170427" cy="4104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8714E3B-4EE5-4B2B-891E-9152FFC2DF4B}"/>
              </a:ext>
            </a:extLst>
          </p:cNvPr>
          <p:cNvCxnSpPr>
            <a:cxnSpLocks/>
          </p:cNvCxnSpPr>
          <p:nvPr/>
        </p:nvCxnSpPr>
        <p:spPr>
          <a:xfrm flipV="1">
            <a:off x="4966991" y="2920893"/>
            <a:ext cx="1116000" cy="2088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104FA73-B414-4651-BF12-35D923E4672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143695" y="2933965"/>
            <a:ext cx="1129271" cy="118624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275D858-E2A5-4EB4-97F2-9F8BBA5130C1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7324209" y="3894365"/>
            <a:ext cx="1118748" cy="24472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EF23E5D-900D-4246-95EC-9A146A9F8FDF}"/>
              </a:ext>
            </a:extLst>
          </p:cNvPr>
          <p:cNvGrpSpPr/>
          <p:nvPr/>
        </p:nvGrpSpPr>
        <p:grpSpPr>
          <a:xfrm>
            <a:off x="7777867" y="2437235"/>
            <a:ext cx="994156" cy="289888"/>
            <a:chOff x="7861035" y="2351332"/>
            <a:chExt cx="994156" cy="28988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A742E53-FCB3-4811-A6C9-1BEAE6174989}"/>
                </a:ext>
              </a:extLst>
            </p:cNvPr>
            <p:cNvSpPr/>
            <p:nvPr/>
          </p:nvSpPr>
          <p:spPr>
            <a:xfrm>
              <a:off x="7861035" y="2449718"/>
              <a:ext cx="211268" cy="121232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49ABDB2-A7A4-4E3B-BDA0-5C84C70F11FD}"/>
                </a:ext>
              </a:extLst>
            </p:cNvPr>
            <p:cNvSpPr txBox="1"/>
            <p:nvPr/>
          </p:nvSpPr>
          <p:spPr>
            <a:xfrm>
              <a:off x="8045354" y="2351332"/>
              <a:ext cx="809837" cy="289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커피 판매량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EFAED1E-1EEB-41A3-BA91-3FAD1DC8D540}"/>
              </a:ext>
            </a:extLst>
          </p:cNvPr>
          <p:cNvGrpSpPr/>
          <p:nvPr/>
        </p:nvGrpSpPr>
        <p:grpSpPr>
          <a:xfrm>
            <a:off x="7777867" y="2787877"/>
            <a:ext cx="879446" cy="280461"/>
            <a:chOff x="7861035" y="2562309"/>
            <a:chExt cx="879446" cy="280461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AF8AB43-784C-4940-B43E-928F0C274266}"/>
                </a:ext>
              </a:extLst>
            </p:cNvPr>
            <p:cNvSpPr/>
            <p:nvPr/>
          </p:nvSpPr>
          <p:spPr>
            <a:xfrm>
              <a:off x="7861035" y="2654517"/>
              <a:ext cx="211268" cy="121232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1D6C614-5EF5-46C7-8C91-510586D0E131}"/>
                </a:ext>
              </a:extLst>
            </p:cNvPr>
            <p:cNvSpPr txBox="1"/>
            <p:nvPr/>
          </p:nvSpPr>
          <p:spPr>
            <a:xfrm>
              <a:off x="8058884" y="2562309"/>
              <a:ext cx="681597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차 판매량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C70DFDE-5BBC-4402-AAF5-56CBBE268051}"/>
              </a:ext>
            </a:extLst>
          </p:cNvPr>
          <p:cNvSpPr txBox="1"/>
          <p:nvPr/>
        </p:nvSpPr>
        <p:spPr>
          <a:xfrm>
            <a:off x="3517819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18.01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3B2D7F-1229-4BA2-A536-C8B04B70988E}"/>
              </a:ext>
            </a:extLst>
          </p:cNvPr>
          <p:cNvSpPr txBox="1"/>
          <p:nvPr/>
        </p:nvSpPr>
        <p:spPr>
          <a:xfrm>
            <a:off x="4698333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18.03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FE3FCB-A93C-4A3E-9F74-17AA4AD27C6F}"/>
              </a:ext>
            </a:extLst>
          </p:cNvPr>
          <p:cNvSpPr txBox="1"/>
          <p:nvPr/>
        </p:nvSpPr>
        <p:spPr>
          <a:xfrm>
            <a:off x="5878847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18.05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4372A3-BB7B-45A8-8C5D-6BB38BC6B13B}"/>
              </a:ext>
            </a:extLst>
          </p:cNvPr>
          <p:cNvSpPr txBox="1"/>
          <p:nvPr/>
        </p:nvSpPr>
        <p:spPr>
          <a:xfrm>
            <a:off x="7059361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18.07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633B35-5FE9-4234-A2E0-515B731721E7}"/>
              </a:ext>
            </a:extLst>
          </p:cNvPr>
          <p:cNvSpPr txBox="1"/>
          <p:nvPr/>
        </p:nvSpPr>
        <p:spPr>
          <a:xfrm>
            <a:off x="8239875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18.09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C8ACB01-6DAE-48D3-9399-A088AAA91126}"/>
              </a:ext>
            </a:extLst>
          </p:cNvPr>
          <p:cNvCxnSpPr>
            <a:cxnSpLocks/>
          </p:cNvCxnSpPr>
          <p:nvPr/>
        </p:nvCxnSpPr>
        <p:spPr>
          <a:xfrm>
            <a:off x="3181385" y="3666567"/>
            <a:ext cx="0" cy="1882963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EB37545-E322-408E-AAFC-F1128A98D8A3}"/>
              </a:ext>
            </a:extLst>
          </p:cNvPr>
          <p:cNvCxnSpPr>
            <a:cxnSpLocks/>
          </p:cNvCxnSpPr>
          <p:nvPr/>
        </p:nvCxnSpPr>
        <p:spPr>
          <a:xfrm>
            <a:off x="9051714" y="2512699"/>
            <a:ext cx="0" cy="1684697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0DDD49A-5B44-432A-989E-26513A445BF0}"/>
              </a:ext>
            </a:extLst>
          </p:cNvPr>
          <p:cNvSpPr txBox="1"/>
          <p:nvPr/>
        </p:nvSpPr>
        <p:spPr>
          <a:xfrm>
            <a:off x="2637999" y="534049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4355E7-B7C3-4849-A882-290D09EC4B7C}"/>
              </a:ext>
            </a:extLst>
          </p:cNvPr>
          <p:cNvSpPr txBox="1"/>
          <p:nvPr/>
        </p:nvSpPr>
        <p:spPr>
          <a:xfrm>
            <a:off x="2637999" y="481638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DE6CC6-5805-4340-84AB-8055E586DF85}"/>
              </a:ext>
            </a:extLst>
          </p:cNvPr>
          <p:cNvSpPr txBox="1"/>
          <p:nvPr/>
        </p:nvSpPr>
        <p:spPr>
          <a:xfrm>
            <a:off x="2637999" y="429227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D19DF2A-8041-4AA6-B56F-1DD7FE21B7A5}"/>
              </a:ext>
            </a:extLst>
          </p:cNvPr>
          <p:cNvSpPr txBox="1"/>
          <p:nvPr/>
        </p:nvSpPr>
        <p:spPr>
          <a:xfrm>
            <a:off x="2637999" y="376816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F1C947-BECA-4B1A-8574-56245CADAED8}"/>
              </a:ext>
            </a:extLst>
          </p:cNvPr>
          <p:cNvSpPr txBox="1"/>
          <p:nvPr/>
        </p:nvSpPr>
        <p:spPr>
          <a:xfrm>
            <a:off x="2638421" y="5694542"/>
            <a:ext cx="769850" cy="29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ACDF9BC-84E8-45C6-B711-9DB541AD40F4}"/>
              </a:ext>
            </a:extLst>
          </p:cNvPr>
          <p:cNvGrpSpPr/>
          <p:nvPr/>
        </p:nvGrpSpPr>
        <p:grpSpPr>
          <a:xfrm>
            <a:off x="7769945" y="3129092"/>
            <a:ext cx="996587" cy="280461"/>
            <a:chOff x="7853113" y="2767095"/>
            <a:chExt cx="996587" cy="28046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1BB86D4-EF84-4FD2-B4AC-5AEAB0B50861}"/>
                </a:ext>
              </a:extLst>
            </p:cNvPr>
            <p:cNvSpPr txBox="1"/>
            <p:nvPr/>
          </p:nvSpPr>
          <p:spPr>
            <a:xfrm>
              <a:off x="8055892" y="2767095"/>
              <a:ext cx="793808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판매 증감률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1B6C1AAC-477A-417F-AAFF-84B135EF1D9E}"/>
                </a:ext>
              </a:extLst>
            </p:cNvPr>
            <p:cNvSpPr/>
            <p:nvPr/>
          </p:nvSpPr>
          <p:spPr>
            <a:xfrm>
              <a:off x="7853113" y="2871399"/>
              <a:ext cx="71853" cy="71853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5C5F40C-082E-4C1C-A107-D16DFB29B14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966" y="2907325"/>
              <a:ext cx="147337" cy="0"/>
            </a:xfrm>
            <a:prstGeom prst="line">
              <a:avLst/>
            </a:prstGeom>
            <a:ln>
              <a:solidFill>
                <a:srgbClr val="F1ECE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23575"/>
              </p:ext>
            </p:extLst>
          </p:nvPr>
        </p:nvGraphicFramePr>
        <p:xfrm>
          <a:off x="152192" y="1512307"/>
          <a:ext cx="11859474" cy="4941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375647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834393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031390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2716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구분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기술 명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비고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8959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API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indent="381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아임포트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표준화된 결제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API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서비스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전자결제 제휴 연동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API.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기본적으로 무료 서비스이</a:t>
                      </a:r>
                      <a:r>
                        <a:rPr lang="ko-KR" alt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며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PG(Payment Gateway)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 한 곳과 연동하여 일반 결제수단을 무료로 탑재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오늘의집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나이키코리아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등의 기업에서 사용한 선 사례가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073509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추천 알고리즘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Contents Based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사용자 혹은 아이템에 대한 데이터를 비교 및 분석하여 비슷한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아이템을 중점으로 비교하는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‘Item-based recommendation’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을 서비스에 적용 예정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데이터셋 구성계획 필요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952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Collaborative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사용자가 남긴 평점데이터를 이용해 비슷한 다른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Ex)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유튜브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왓챠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en-US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etc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…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최근 앱에서 주로 사용되는 추천기법이지만 우리 서비스에 적용하기엔 적절하지 않을 것으로 보임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  <a:tr h="892191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en-US" sz="5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5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endParaRPr lang="ko-KR" sz="5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카메라 인식 알고리즘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CCR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모바일 카메라를 이용해 카드를 촬영하면 카드면에 기입된 카드번호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유효기간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이름명을 인식하여 자동 기입이 되는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국내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삼성페이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카카오페이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에 적용된 선 사례가 있으며 적확성을 입증 받은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유료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  <a:tr h="7885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Card.io(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오픈소스로 공개된 카드 인식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위 기술과 유사하지만 이 코드 그대로 기업에 적용된 사례는 없어 보이며 인식 기술의 정확성이 부족하다고 알려져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오픈소스라 무료로 사용가능한 장점이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초기 개발단계에서 사용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431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5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1964567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136447" y="554322"/>
            <a:ext cx="1919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신용카드 시장조사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40521D9F-9F67-423B-9A6B-B35DBC5610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7694033"/>
              </p:ext>
            </p:extLst>
          </p:nvPr>
        </p:nvGraphicFramePr>
        <p:xfrm>
          <a:off x="844870" y="1218975"/>
          <a:ext cx="4455263" cy="3114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D192428B-9BE3-49AE-A093-E68A9D33E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1745780"/>
              </p:ext>
            </p:extLst>
          </p:nvPr>
        </p:nvGraphicFramePr>
        <p:xfrm>
          <a:off x="6413812" y="1189259"/>
          <a:ext cx="4567450" cy="3193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2">
            <a:extLst>
              <a:ext uri="{FF2B5EF4-FFF2-40B4-BE49-F238E27FC236}">
                <a16:creationId xmlns:a16="http://schemas.microsoft.com/office/drawing/2014/main" id="{98BC04DE-5FF6-4B85-8992-AF2A3935B1BE}"/>
              </a:ext>
            </a:extLst>
          </p:cNvPr>
          <p:cNvSpPr txBox="1"/>
          <p:nvPr/>
        </p:nvSpPr>
        <p:spPr>
          <a:xfrm>
            <a:off x="1125146" y="4596080"/>
            <a:ext cx="4472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개인 신용카드 발급장수가 매 월 약 </a:t>
            </a:r>
            <a:r>
              <a:rPr lang="en-US" altLang="ko-KR" sz="1600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sz="1600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억장으로 신용카드의 </a:t>
            </a:r>
            <a:r>
              <a:rPr lang="ko-KR" altLang="en-US" sz="2400" b="1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이용자 증가</a:t>
            </a:r>
            <a:endParaRPr lang="en-US" altLang="ko-KR" sz="1600" b="1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2C1389FF-A0C7-4EDC-B662-ED12E624EFCF}"/>
              </a:ext>
            </a:extLst>
          </p:cNvPr>
          <p:cNvSpPr txBox="1"/>
          <p:nvPr/>
        </p:nvSpPr>
        <p:spPr>
          <a:xfrm>
            <a:off x="6413812" y="4529968"/>
            <a:ext cx="4941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개인 신용카드 이용건수 </a:t>
            </a:r>
            <a:r>
              <a:rPr lang="ko-KR" altLang="en-US" sz="2000" b="1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매 월 약</a:t>
            </a:r>
            <a:r>
              <a:rPr lang="en-US" altLang="ko-KR" sz="2000" b="1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10</a:t>
            </a:r>
            <a:r>
              <a:rPr lang="ko-KR" altLang="en-US" sz="2000" b="1" dirty="0" err="1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억건</a:t>
            </a:r>
            <a:r>
              <a:rPr lang="en-US" altLang="ko-KR" sz="2000" b="1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000" b="1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이상</a:t>
            </a:r>
            <a:endParaRPr lang="en-US" altLang="ko-KR" sz="1600" b="1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600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en-US" altLang="ko-KR" sz="1600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이용건수는 매 월 꾸준히 </a:t>
            </a:r>
            <a:r>
              <a:rPr lang="ko-KR" altLang="en-US" sz="2400" b="1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유지</a:t>
            </a:r>
            <a:r>
              <a:rPr lang="ko-KR" altLang="en-US" sz="1600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됨</a:t>
            </a:r>
            <a:endParaRPr lang="en-US" altLang="ko-KR" sz="1600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333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67468" y="554322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경쟁사 분석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A1D7E99E-2B97-4335-9BA7-A12C01887183}"/>
              </a:ext>
            </a:extLst>
          </p:cNvPr>
          <p:cNvGrpSpPr/>
          <p:nvPr/>
        </p:nvGrpSpPr>
        <p:grpSpPr>
          <a:xfrm>
            <a:off x="1850443" y="2973211"/>
            <a:ext cx="1339850" cy="1339850"/>
            <a:chOff x="1314450" y="2911823"/>
            <a:chExt cx="1339850" cy="13398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17A5E1-41C2-4F08-B408-3144785F6B8E}"/>
                </a:ext>
              </a:extLst>
            </p:cNvPr>
            <p:cNvSpPr/>
            <p:nvPr/>
          </p:nvSpPr>
          <p:spPr>
            <a:xfrm>
              <a:off x="1428750" y="3067050"/>
              <a:ext cx="958592" cy="10293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B52A358-543C-42BC-B001-B4E28E69F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450" y="2911823"/>
              <a:ext cx="1339850" cy="1339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09676158-F002-44A9-B83D-41AD2B7F4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809" y="1962841"/>
            <a:ext cx="2127689" cy="379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586243" y="1617161"/>
            <a:ext cx="1919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카드 등록이 편리함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584950" y="1962841"/>
            <a:ext cx="3865161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카드번호를 입력하지 않아도 소지하고 있는 카드를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선택하여 등록하면 사용가능한 혜택을 제공해줄 수 있음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914189" y="2602377"/>
            <a:ext cx="2388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하지만 사용현황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200" spc="-5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실적관리가 불가능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718548" y="2740876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586243" y="3036946"/>
            <a:ext cx="401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가맹점 선택 시 받을 수 있는 혜택 제시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9998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584950" y="3382626"/>
            <a:ext cx="4091185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사용을 원하는 가맹점을 선택 시 사용자가 가지고 있는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포인트 카드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신용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체크 카드의 혜택을 비교하여 조합 추천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914189" y="4022162"/>
            <a:ext cx="2273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추천 알고리즘의 정교함이 부족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718548" y="4160661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586243" y="4412281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584950" y="4757961"/>
            <a:ext cx="2932213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어플을 통한 결제는 불가능하고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직접 해당 카드로 결제를 해야함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914189" y="5397497"/>
            <a:ext cx="1803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어플에서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718548" y="5535996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451147" y="148060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1.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트레트리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ea typeface="-윤고딕340" panose="02030504000101010101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710110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67468" y="554322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경쟁사 분석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586243" y="1617161"/>
            <a:ext cx="2991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공인인증서를 이용한 카드 등록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584950" y="1962841"/>
            <a:ext cx="3127779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공인인증서를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어플에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등록 시 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카드사 상관없이 이를 통한 카드 등록이 가능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914189" y="2602377"/>
            <a:ext cx="2775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 장점은 살리는 것이 좋을 것이라 생각됨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718548" y="2740876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586243" y="3036946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사용한 금액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할인 한도 조회 가능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9998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584950" y="3382626"/>
            <a:ext cx="4942379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실질적으로 카드를 사용한 카드를 확인할 수 있음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실시간으로 해당 카드에 할인 혜택을 얼마나 사용했는지 확인 할 수 있다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914189" y="4022162"/>
            <a:ext cx="4208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하지만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더쏀카드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역시 혜택 추천 알고리즘에서는 오류가 발생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718548" y="4160661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586243" y="4412281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584950" y="4757961"/>
            <a:ext cx="2932213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어플을 통한 결제는 불가능하고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직접 해당 카드로 결제를 해야함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914189" y="5397497"/>
            <a:ext cx="1803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어플에서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718548" y="5535996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422294" y="1480606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2.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더쎈카드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ea typeface="-윤고딕340" panose="02030504000101010101"/>
              <a:cs typeface="Noto Sans Med" panose="020B0602040504020204" pitchFamily="34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08F722-0579-4D3F-A4A5-00BC1F16FD0A}"/>
              </a:ext>
            </a:extLst>
          </p:cNvPr>
          <p:cNvGrpSpPr/>
          <p:nvPr/>
        </p:nvGrpSpPr>
        <p:grpSpPr>
          <a:xfrm>
            <a:off x="1848995" y="2500013"/>
            <a:ext cx="2477272" cy="2477272"/>
            <a:chOff x="2213063" y="2900120"/>
            <a:chExt cx="1582737" cy="158273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B14458E-A440-46E1-BCDB-0B5AE6985A1C}"/>
                </a:ext>
              </a:extLst>
            </p:cNvPr>
            <p:cNvSpPr/>
            <p:nvPr/>
          </p:nvSpPr>
          <p:spPr>
            <a:xfrm>
              <a:off x="2633133" y="3036946"/>
              <a:ext cx="880534" cy="1196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2CE78D48-6301-4045-B55E-D79DF93BC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063" y="2900120"/>
              <a:ext cx="1582737" cy="1582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554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67468" y="554322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경쟁사 분석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586243" y="1617161"/>
            <a:ext cx="2786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소유한 금융상품 한번에 조회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584950" y="1962841"/>
            <a:ext cx="2420856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하지만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한눈에 알아보기 어려워서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필요한 즉시 접근하기가 어려움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914189" y="2602377"/>
            <a:ext cx="2282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사용자 친화적인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UI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구편이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필요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718548" y="2740876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586243" y="3036946"/>
            <a:ext cx="3118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각종 쿠폰들을 쉽게 발급 및 보관 가능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584950" y="3382626"/>
            <a:ext cx="2736647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많은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제휴처듣의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할인 쿠폰을 쉽게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발급받을 수 있으며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보관역시도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간편함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914189" y="4022162"/>
            <a:ext cx="3865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하지만 제휴처들의 광고가 너무 많아서 부담으로 다가옴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718548" y="4160661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586243" y="4412281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584950" y="4757961"/>
            <a:ext cx="2836033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카드들을 한군데에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모아주기만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가능하고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이를 이용한 결제는 불가능 하다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914189" y="5397497"/>
            <a:ext cx="1803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어플에서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718548" y="5535996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323934" y="1480606"/>
            <a:ext cx="1721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3.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시럽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(Syrup)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ea typeface="-윤고딕340" panose="02030504000101010101"/>
              <a:cs typeface="Noto Sans Med" panose="020B0602040504020204" pitchFamily="34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C79F87D2-19B9-425E-9A90-7D1A247C3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601" y="2435918"/>
            <a:ext cx="2595034" cy="259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825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651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381959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04DAB748-2D15-4E16-B8B7-6EDAC7D93CBD}"/>
              </a:ext>
            </a:extLst>
          </p:cNvPr>
          <p:cNvGrpSpPr/>
          <p:nvPr/>
        </p:nvGrpSpPr>
        <p:grpSpPr>
          <a:xfrm>
            <a:off x="4770514" y="2342628"/>
            <a:ext cx="1280440" cy="1278469"/>
            <a:chOff x="2627680" y="1930396"/>
            <a:chExt cx="1707253" cy="1704625"/>
          </a:xfrm>
          <a:solidFill>
            <a:srgbClr val="675B55"/>
          </a:solidFill>
        </p:grpSpPr>
        <p:sp>
          <p:nvSpPr>
            <p:cNvPr id="39" name="자유형 4">
              <a:extLst>
                <a:ext uri="{FF2B5EF4-FFF2-40B4-BE49-F238E27FC236}">
                  <a16:creationId xmlns:a16="http://schemas.microsoft.com/office/drawing/2014/main" id="{AF691E7D-78EC-4054-B6D5-B385DCEB6F44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1BDA6F-938B-4541-8F1C-90219EB54E5E}"/>
                </a:ext>
              </a:extLst>
            </p:cNvPr>
            <p:cNvSpPr txBox="1"/>
            <p:nvPr/>
          </p:nvSpPr>
          <p:spPr>
            <a:xfrm>
              <a:off x="3074544" y="1965787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S</a:t>
              </a:r>
              <a:endParaRPr lang="ko-KR" altLang="en-US" sz="7500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EA66178-9519-44BA-BBF3-54C422A7A698}"/>
              </a:ext>
            </a:extLst>
          </p:cNvPr>
          <p:cNvGrpSpPr/>
          <p:nvPr/>
        </p:nvGrpSpPr>
        <p:grpSpPr>
          <a:xfrm rot="5400000">
            <a:off x="6257065" y="2325479"/>
            <a:ext cx="1297413" cy="1278469"/>
            <a:chOff x="2627680" y="1930396"/>
            <a:chExt cx="1729883" cy="1704625"/>
          </a:xfrm>
        </p:grpSpPr>
        <p:sp>
          <p:nvSpPr>
            <p:cNvPr id="42" name="자유형 8">
              <a:extLst>
                <a:ext uri="{FF2B5EF4-FFF2-40B4-BE49-F238E27FC236}">
                  <a16:creationId xmlns:a16="http://schemas.microsoft.com/office/drawing/2014/main" id="{13F6A8B1-870B-4451-9889-993E407D2B5D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554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CE815C-73AD-45F6-991A-82799E52377D}"/>
                </a:ext>
              </a:extLst>
            </p:cNvPr>
            <p:cNvSpPr txBox="1"/>
            <p:nvPr/>
          </p:nvSpPr>
          <p:spPr>
            <a:xfrm rot="16200000">
              <a:off x="2896372" y="207021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500" b="1" dirty="0">
                  <a:solidFill>
                    <a:schemeClr val="bg1"/>
                  </a:solidFill>
                </a:rPr>
                <a:t>W</a:t>
              </a:r>
              <a:endParaRPr lang="ko-KR" altLang="en-US" sz="7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8DB641A-302C-43AC-85AF-0BA6BFCE5450}"/>
              </a:ext>
            </a:extLst>
          </p:cNvPr>
          <p:cNvGrpSpPr/>
          <p:nvPr/>
        </p:nvGrpSpPr>
        <p:grpSpPr>
          <a:xfrm rot="16200000">
            <a:off x="4769529" y="4258928"/>
            <a:ext cx="1280440" cy="1278469"/>
            <a:chOff x="2627680" y="1930396"/>
            <a:chExt cx="1707253" cy="1704625"/>
          </a:xfrm>
        </p:grpSpPr>
        <p:sp>
          <p:nvSpPr>
            <p:cNvPr id="45" name="자유형 11">
              <a:extLst>
                <a:ext uri="{FF2B5EF4-FFF2-40B4-BE49-F238E27FC236}">
                  <a16:creationId xmlns:a16="http://schemas.microsoft.com/office/drawing/2014/main" id="{4F683C19-094C-4884-9573-FC6F5352D25B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554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8291351-E16D-4686-A031-4E0D977D9EDD}"/>
                </a:ext>
              </a:extLst>
            </p:cNvPr>
            <p:cNvSpPr txBox="1"/>
            <p:nvPr/>
          </p:nvSpPr>
          <p:spPr>
            <a:xfrm rot="5400000">
              <a:off x="2873741" y="2052912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O</a:t>
              </a:r>
              <a:endParaRPr lang="ko-KR" altLang="en-US" sz="75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ADE8AD3-2213-409F-A0C7-2CF0DD959D62}"/>
              </a:ext>
            </a:extLst>
          </p:cNvPr>
          <p:cNvGrpSpPr/>
          <p:nvPr/>
        </p:nvGrpSpPr>
        <p:grpSpPr>
          <a:xfrm rot="10800000">
            <a:off x="6270016" y="4262363"/>
            <a:ext cx="1280440" cy="1280440"/>
            <a:chOff x="2627680" y="1930396"/>
            <a:chExt cx="1707253" cy="1707253"/>
          </a:xfrm>
        </p:grpSpPr>
        <p:sp>
          <p:nvSpPr>
            <p:cNvPr id="48" name="자유형 14">
              <a:extLst>
                <a:ext uri="{FF2B5EF4-FFF2-40B4-BE49-F238E27FC236}">
                  <a16:creationId xmlns:a16="http://schemas.microsoft.com/office/drawing/2014/main" id="{8E51D9A2-C630-4263-958E-6AEDF64AC523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675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480AE3-2C1E-4ECF-9DAC-9376BCAE5191}"/>
                </a:ext>
              </a:extLst>
            </p:cNvPr>
            <p:cNvSpPr txBox="1"/>
            <p:nvPr/>
          </p:nvSpPr>
          <p:spPr>
            <a:xfrm rot="10800000">
              <a:off x="2694875" y="197565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T</a:t>
              </a:r>
              <a:endParaRPr lang="ko-KR" altLang="en-US" sz="75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B303D19-15AA-478F-BD69-E3F7376BD354}"/>
              </a:ext>
            </a:extLst>
          </p:cNvPr>
          <p:cNvGrpSpPr/>
          <p:nvPr/>
        </p:nvGrpSpPr>
        <p:grpSpPr>
          <a:xfrm>
            <a:off x="174562" y="1383482"/>
            <a:ext cx="518442" cy="518442"/>
            <a:chOff x="100663" y="2334166"/>
            <a:chExt cx="691256" cy="691256"/>
          </a:xfrm>
          <a:solidFill>
            <a:srgbClr val="675B55"/>
          </a:solidFill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4D514414-63B6-4243-9512-4D665B7F130F}"/>
                </a:ext>
              </a:extLst>
            </p:cNvPr>
            <p:cNvSpPr/>
            <p:nvPr/>
          </p:nvSpPr>
          <p:spPr>
            <a:xfrm>
              <a:off x="100663" y="2334166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47EBEB61-9A09-4038-AD0E-C2889450AB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811"/>
            <a:stretch/>
          </p:blipFill>
          <p:spPr>
            <a:xfrm>
              <a:off x="225202" y="2438650"/>
              <a:ext cx="488601" cy="451407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43AFCF1-DA85-4A91-9694-0500C66D6BF6}"/>
              </a:ext>
            </a:extLst>
          </p:cNvPr>
          <p:cNvSpPr txBox="1"/>
          <p:nvPr/>
        </p:nvSpPr>
        <p:spPr>
          <a:xfrm>
            <a:off x="721654" y="1450166"/>
            <a:ext cx="1238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20"/>
              </a:rPr>
              <a:t>Strengths</a:t>
            </a:r>
            <a:endParaRPr lang="ko-KR" altLang="en-US" sz="1600" dirty="0">
              <a:ln>
                <a:solidFill>
                  <a:srgbClr val="46546B">
                    <a:alpha val="0"/>
                  </a:srgbClr>
                </a:solidFill>
              </a:ln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57879D2-5452-466B-A590-A4DE1EA6635D}"/>
              </a:ext>
            </a:extLst>
          </p:cNvPr>
          <p:cNvGrpSpPr/>
          <p:nvPr/>
        </p:nvGrpSpPr>
        <p:grpSpPr>
          <a:xfrm>
            <a:off x="11470346" y="1383483"/>
            <a:ext cx="518442" cy="518442"/>
            <a:chOff x="8389341" y="2737744"/>
            <a:chExt cx="691256" cy="691256"/>
          </a:xfrm>
          <a:solidFill>
            <a:srgbClr val="675B55"/>
          </a:solidFill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DE11158-8003-4AA9-AB40-A26A192D13D2}"/>
                </a:ext>
              </a:extLst>
            </p:cNvPr>
            <p:cNvSpPr/>
            <p:nvPr/>
          </p:nvSpPr>
          <p:spPr>
            <a:xfrm>
              <a:off x="8389341" y="2737744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E1DCF0E-65F2-4CF0-B56F-BAC828FC65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513"/>
            <a:stretch/>
          </p:blipFill>
          <p:spPr>
            <a:xfrm>
              <a:off x="8477729" y="2842227"/>
              <a:ext cx="525524" cy="493472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2126CDA-58CE-4D0B-99CF-21316B3F3EB8}"/>
              </a:ext>
            </a:extLst>
          </p:cNvPr>
          <p:cNvSpPr txBox="1"/>
          <p:nvPr/>
        </p:nvSpPr>
        <p:spPr>
          <a:xfrm>
            <a:off x="10202935" y="1450166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Weaknesses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8AA4D84-4D60-49D0-AA25-2114B83C1D4C}"/>
              </a:ext>
            </a:extLst>
          </p:cNvPr>
          <p:cNvGrpSpPr/>
          <p:nvPr/>
        </p:nvGrpSpPr>
        <p:grpSpPr>
          <a:xfrm>
            <a:off x="203212" y="6060770"/>
            <a:ext cx="518442" cy="518442"/>
            <a:chOff x="317350" y="4176825"/>
            <a:chExt cx="691256" cy="691256"/>
          </a:xfrm>
          <a:solidFill>
            <a:srgbClr val="675B55"/>
          </a:solidFill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132A8790-776E-4BE7-81D9-B2292EF98B1D}"/>
                </a:ext>
              </a:extLst>
            </p:cNvPr>
            <p:cNvSpPr/>
            <p:nvPr/>
          </p:nvSpPr>
          <p:spPr>
            <a:xfrm>
              <a:off x="317350" y="4176825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49D01525-4BCE-43DB-ADC1-2B2444B22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" t="-17050" r="-432" b="18030"/>
            <a:stretch/>
          </p:blipFill>
          <p:spPr>
            <a:xfrm>
              <a:off x="443476" y="4203441"/>
              <a:ext cx="462714" cy="534538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CD7C7B0-55DD-4A28-8021-7E3D16E9F4D0}"/>
              </a:ext>
            </a:extLst>
          </p:cNvPr>
          <p:cNvSpPr txBox="1"/>
          <p:nvPr/>
        </p:nvSpPr>
        <p:spPr>
          <a:xfrm>
            <a:off x="721654" y="6150714"/>
            <a:ext cx="152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Opportunities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507660D-C48D-406E-BC7D-782A11385D3D}"/>
              </a:ext>
            </a:extLst>
          </p:cNvPr>
          <p:cNvGrpSpPr/>
          <p:nvPr/>
        </p:nvGrpSpPr>
        <p:grpSpPr>
          <a:xfrm>
            <a:off x="11470346" y="6080732"/>
            <a:ext cx="518442" cy="518442"/>
            <a:chOff x="8748065" y="4187064"/>
            <a:chExt cx="691256" cy="691256"/>
          </a:xfrm>
          <a:solidFill>
            <a:srgbClr val="675B55"/>
          </a:solidFill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ECECFF7-6D9B-4B6F-B4EA-DE7F832AACC5}"/>
                </a:ext>
              </a:extLst>
            </p:cNvPr>
            <p:cNvSpPr/>
            <p:nvPr/>
          </p:nvSpPr>
          <p:spPr>
            <a:xfrm>
              <a:off x="8748065" y="4187064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68198F77-D563-450B-94E9-CBD7A1B894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251"/>
            <a:stretch/>
          </p:blipFill>
          <p:spPr>
            <a:xfrm>
              <a:off x="8883058" y="4264596"/>
              <a:ext cx="470698" cy="465397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EE9C8FD-2008-4968-9B41-6570B46496C3}"/>
              </a:ext>
            </a:extLst>
          </p:cNvPr>
          <p:cNvSpPr txBox="1"/>
          <p:nvPr/>
        </p:nvSpPr>
        <p:spPr>
          <a:xfrm>
            <a:off x="10647866" y="6150714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Threats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D3796-9B21-454D-973A-9FA6D8407619}"/>
              </a:ext>
            </a:extLst>
          </p:cNvPr>
          <p:cNvSpPr txBox="1"/>
          <p:nvPr/>
        </p:nvSpPr>
        <p:spPr>
          <a:xfrm>
            <a:off x="633576" y="1896773"/>
            <a:ext cx="3529704" cy="2031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포인트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체크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/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신용 카드 관리에 유용한 서비스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 우선의 사용성 체계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카드 이용 데이터 확보와 분석에 용이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혜택 비교 후 해당 카드로 결제까지 가능</a:t>
            </a:r>
          </a:p>
          <a:p>
            <a:pPr marL="171450" indent="-171450" algn="r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코로나 시대</a:t>
            </a:r>
            <a:r>
              <a:rPr lang="en-US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실물카드 접촉이 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최소화된 결제 수단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ko-KR" altLang="en-US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개인화된 추천 서비스 제공</a:t>
            </a: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B00056-0908-4003-9564-205EA8D48D59}"/>
              </a:ext>
            </a:extLst>
          </p:cNvPr>
          <p:cNvSpPr txBox="1"/>
          <p:nvPr/>
        </p:nvSpPr>
        <p:spPr>
          <a:xfrm>
            <a:off x="8292067" y="1980287"/>
            <a:ext cx="3529704" cy="143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 분석 부족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초기 데이터베이스 확보가 미흡함</a:t>
            </a:r>
          </a:p>
          <a:p>
            <a:pPr marL="171450" indent="-171450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자체 결제 시스템 부재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장보기 서비스의 추천할 대상인 매장에 해당 품목의 제고 체크가 필요</a:t>
            </a: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D455F1-017A-433B-AD6F-E34A6433F9A7}"/>
              </a:ext>
            </a:extLst>
          </p:cNvPr>
          <p:cNvSpPr txBox="1"/>
          <p:nvPr/>
        </p:nvSpPr>
        <p:spPr>
          <a:xfrm>
            <a:off x="370229" y="4326787"/>
            <a:ext cx="3840226" cy="186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이미 커다란 카드 시장이 존재함</a:t>
            </a: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현재 독점중인 서비스가 존재하지 않음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빅데이터를 이용하여 분석한 데이터에 대한 수요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         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가 많음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(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특히 금융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기업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배달 수요가 증가함에 따라 앱 내 </a:t>
            </a:r>
            <a:r>
              <a:rPr lang="ko-KR" altLang="ko-KR" sz="1200" kern="100" dirty="0" err="1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결제량이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증가함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소비자의 온라인 결제 시스템 활용 증가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en-US" altLang="ko-KR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AI</a:t>
            </a:r>
            <a:r>
              <a:rPr lang="ko-KR" altLang="en-US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를 활용한 추천 서비스의 수요 증가 추세</a:t>
            </a: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4777558-CC69-4C30-BF60-D2673147C83A}"/>
              </a:ext>
            </a:extLst>
          </p:cNvPr>
          <p:cNvSpPr txBox="1"/>
          <p:nvPr/>
        </p:nvSpPr>
        <p:spPr>
          <a:xfrm>
            <a:off x="8316560" y="4349394"/>
            <a:ext cx="3529704" cy="196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유사 서비스 존재</a:t>
            </a: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카드나 현금이 아닌 새로운 결제수단이 </a:t>
            </a:r>
            <a:endParaRPr lang="en-US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발생할 수 있음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(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블록체인</a:t>
            </a:r>
            <a:r>
              <a:rPr lang="ko-KR" altLang="en-US" sz="1200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과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같은 기술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자체 결제 시스템 부재</a:t>
            </a:r>
            <a:r>
              <a:rPr lang="ko-KR" altLang="en-US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로 인해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연동된 결제 </a:t>
            </a:r>
            <a:endParaRPr lang="en-US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시스템의 변화에 취약할 수 있음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결제 시스템의 안정성에 대한 불신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933AEDF-B7BA-4BA6-A00E-EC9483BB6D08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2F6EFF1-289A-4E1C-B86E-66CE46D3D23C}"/>
              </a:ext>
            </a:extLst>
          </p:cNvPr>
          <p:cNvSpPr txBox="1"/>
          <p:nvPr/>
        </p:nvSpPr>
        <p:spPr>
          <a:xfrm>
            <a:off x="5523349" y="554322"/>
            <a:ext cx="1145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8B984E9-7F0D-4720-B2CD-7ACCF642AD2D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6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4238370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자유형 14">
            <a:extLst>
              <a:ext uri="{FF2B5EF4-FFF2-40B4-BE49-F238E27FC236}">
                <a16:creationId xmlns:a16="http://schemas.microsoft.com/office/drawing/2014/main" id="{9D9376AB-E02C-4746-9EB1-588A79FF46E6}"/>
              </a:ext>
            </a:extLst>
          </p:cNvPr>
          <p:cNvSpPr/>
          <p:nvPr/>
        </p:nvSpPr>
        <p:spPr>
          <a:xfrm rot="16200000">
            <a:off x="6322208" y="3963425"/>
            <a:ext cx="1278469" cy="1280440"/>
          </a:xfrm>
          <a:custGeom>
            <a:avLst/>
            <a:gdLst>
              <a:gd name="connsiteX0" fmla="*/ 0 w 1704625"/>
              <a:gd name="connsiteY0" fmla="*/ 1707253 h 1707253"/>
              <a:gd name="connsiteX1" fmla="*/ 0 w 1704625"/>
              <a:gd name="connsiteY1" fmla="*/ 917030 h 1707253"/>
              <a:gd name="connsiteX2" fmla="*/ 3454 w 1704625"/>
              <a:gd name="connsiteY2" fmla="*/ 853618 h 1707253"/>
              <a:gd name="connsiteX3" fmla="*/ 1 w 1704625"/>
              <a:gd name="connsiteY3" fmla="*/ 790223 h 1707253"/>
              <a:gd name="connsiteX4" fmla="*/ 852313 w 1704625"/>
              <a:gd name="connsiteY4" fmla="*/ 0 h 1707253"/>
              <a:gd name="connsiteX5" fmla="*/ 1704625 w 1704625"/>
              <a:gd name="connsiteY5" fmla="*/ 0 h 1707253"/>
              <a:gd name="connsiteX6" fmla="*/ 1704625 w 1704625"/>
              <a:gd name="connsiteY6" fmla="*/ 790223 h 1707253"/>
              <a:gd name="connsiteX7" fmla="*/ 1701171 w 1704625"/>
              <a:gd name="connsiteY7" fmla="*/ 853636 h 1707253"/>
              <a:gd name="connsiteX8" fmla="*/ 1704624 w 1704625"/>
              <a:gd name="connsiteY8" fmla="*/ 917030 h 1707253"/>
              <a:gd name="connsiteX9" fmla="*/ 852312 w 1704625"/>
              <a:gd name="connsiteY9" fmla="*/ 1707253 h 1707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04625" h="1707253">
                <a:moveTo>
                  <a:pt x="0" y="1707253"/>
                </a:moveTo>
                <a:lnTo>
                  <a:pt x="0" y="917030"/>
                </a:lnTo>
                <a:lnTo>
                  <a:pt x="3454" y="853618"/>
                </a:lnTo>
                <a:lnTo>
                  <a:pt x="1" y="790223"/>
                </a:lnTo>
                <a:cubicBezTo>
                  <a:pt x="1" y="353795"/>
                  <a:pt x="381594" y="0"/>
                  <a:pt x="852313" y="0"/>
                </a:cubicBezTo>
                <a:lnTo>
                  <a:pt x="1704625" y="0"/>
                </a:lnTo>
                <a:lnTo>
                  <a:pt x="1704625" y="790223"/>
                </a:lnTo>
                <a:lnTo>
                  <a:pt x="1701171" y="853636"/>
                </a:lnTo>
                <a:lnTo>
                  <a:pt x="1704624" y="917030"/>
                </a:lnTo>
                <a:cubicBezTo>
                  <a:pt x="1704624" y="1353458"/>
                  <a:pt x="1323031" y="1707253"/>
                  <a:pt x="852312" y="1707253"/>
                </a:cubicBezTo>
                <a:close/>
              </a:path>
            </a:pathLst>
          </a:cu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2" name="자유형 11">
            <a:extLst>
              <a:ext uri="{FF2B5EF4-FFF2-40B4-BE49-F238E27FC236}">
                <a16:creationId xmlns:a16="http://schemas.microsoft.com/office/drawing/2014/main" id="{20485653-D908-4FE8-AE86-BA249BBCF23D}"/>
              </a:ext>
            </a:extLst>
          </p:cNvPr>
          <p:cNvSpPr/>
          <p:nvPr/>
        </p:nvSpPr>
        <p:spPr>
          <a:xfrm>
            <a:off x="4821723" y="3958018"/>
            <a:ext cx="1278469" cy="1280440"/>
          </a:xfrm>
          <a:custGeom>
            <a:avLst/>
            <a:gdLst>
              <a:gd name="connsiteX0" fmla="*/ 0 w 1704625"/>
              <a:gd name="connsiteY0" fmla="*/ 1707253 h 1707253"/>
              <a:gd name="connsiteX1" fmla="*/ 0 w 1704625"/>
              <a:gd name="connsiteY1" fmla="*/ 917030 h 1707253"/>
              <a:gd name="connsiteX2" fmla="*/ 3454 w 1704625"/>
              <a:gd name="connsiteY2" fmla="*/ 853618 h 1707253"/>
              <a:gd name="connsiteX3" fmla="*/ 1 w 1704625"/>
              <a:gd name="connsiteY3" fmla="*/ 790223 h 1707253"/>
              <a:gd name="connsiteX4" fmla="*/ 852313 w 1704625"/>
              <a:gd name="connsiteY4" fmla="*/ 0 h 1707253"/>
              <a:gd name="connsiteX5" fmla="*/ 1704625 w 1704625"/>
              <a:gd name="connsiteY5" fmla="*/ 0 h 1707253"/>
              <a:gd name="connsiteX6" fmla="*/ 1704625 w 1704625"/>
              <a:gd name="connsiteY6" fmla="*/ 790223 h 1707253"/>
              <a:gd name="connsiteX7" fmla="*/ 1701171 w 1704625"/>
              <a:gd name="connsiteY7" fmla="*/ 853636 h 1707253"/>
              <a:gd name="connsiteX8" fmla="*/ 1704624 w 1704625"/>
              <a:gd name="connsiteY8" fmla="*/ 917030 h 1707253"/>
              <a:gd name="connsiteX9" fmla="*/ 852312 w 1704625"/>
              <a:gd name="connsiteY9" fmla="*/ 1707253 h 1707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04625" h="1707253">
                <a:moveTo>
                  <a:pt x="0" y="1707253"/>
                </a:moveTo>
                <a:lnTo>
                  <a:pt x="0" y="917030"/>
                </a:lnTo>
                <a:lnTo>
                  <a:pt x="3454" y="853618"/>
                </a:lnTo>
                <a:lnTo>
                  <a:pt x="1" y="790223"/>
                </a:lnTo>
                <a:cubicBezTo>
                  <a:pt x="1" y="353795"/>
                  <a:pt x="381594" y="0"/>
                  <a:pt x="852313" y="0"/>
                </a:cubicBezTo>
                <a:lnTo>
                  <a:pt x="1704625" y="0"/>
                </a:lnTo>
                <a:lnTo>
                  <a:pt x="1704625" y="790223"/>
                </a:lnTo>
                <a:lnTo>
                  <a:pt x="1701171" y="853636"/>
                </a:lnTo>
                <a:lnTo>
                  <a:pt x="1704624" y="917030"/>
                </a:lnTo>
                <a:cubicBezTo>
                  <a:pt x="1704624" y="1353458"/>
                  <a:pt x="1323031" y="1707253"/>
                  <a:pt x="852312" y="1707253"/>
                </a:cubicBezTo>
                <a:close/>
              </a:path>
            </a:pathLst>
          </a:custGeom>
          <a:solidFill>
            <a:srgbClr val="554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9" name="자유형 8">
            <a:extLst>
              <a:ext uri="{FF2B5EF4-FFF2-40B4-BE49-F238E27FC236}">
                <a16:creationId xmlns:a16="http://schemas.microsoft.com/office/drawing/2014/main" id="{FF7E0258-539E-4A61-A2E9-161C80D4098E}"/>
              </a:ext>
            </a:extLst>
          </p:cNvPr>
          <p:cNvSpPr/>
          <p:nvPr/>
        </p:nvSpPr>
        <p:spPr>
          <a:xfrm rot="10800000">
            <a:off x="6317745" y="2016083"/>
            <a:ext cx="1278469" cy="1280440"/>
          </a:xfrm>
          <a:custGeom>
            <a:avLst/>
            <a:gdLst>
              <a:gd name="connsiteX0" fmla="*/ 0 w 1704625"/>
              <a:gd name="connsiteY0" fmla="*/ 1707253 h 1707253"/>
              <a:gd name="connsiteX1" fmla="*/ 0 w 1704625"/>
              <a:gd name="connsiteY1" fmla="*/ 917030 h 1707253"/>
              <a:gd name="connsiteX2" fmla="*/ 3454 w 1704625"/>
              <a:gd name="connsiteY2" fmla="*/ 853618 h 1707253"/>
              <a:gd name="connsiteX3" fmla="*/ 1 w 1704625"/>
              <a:gd name="connsiteY3" fmla="*/ 790223 h 1707253"/>
              <a:gd name="connsiteX4" fmla="*/ 852313 w 1704625"/>
              <a:gd name="connsiteY4" fmla="*/ 0 h 1707253"/>
              <a:gd name="connsiteX5" fmla="*/ 1704625 w 1704625"/>
              <a:gd name="connsiteY5" fmla="*/ 0 h 1707253"/>
              <a:gd name="connsiteX6" fmla="*/ 1704625 w 1704625"/>
              <a:gd name="connsiteY6" fmla="*/ 790223 h 1707253"/>
              <a:gd name="connsiteX7" fmla="*/ 1701171 w 1704625"/>
              <a:gd name="connsiteY7" fmla="*/ 853636 h 1707253"/>
              <a:gd name="connsiteX8" fmla="*/ 1704624 w 1704625"/>
              <a:gd name="connsiteY8" fmla="*/ 917030 h 1707253"/>
              <a:gd name="connsiteX9" fmla="*/ 852312 w 1704625"/>
              <a:gd name="connsiteY9" fmla="*/ 1707253 h 1707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04625" h="1707253">
                <a:moveTo>
                  <a:pt x="0" y="1707253"/>
                </a:moveTo>
                <a:lnTo>
                  <a:pt x="0" y="917030"/>
                </a:lnTo>
                <a:lnTo>
                  <a:pt x="3454" y="853618"/>
                </a:lnTo>
                <a:lnTo>
                  <a:pt x="1" y="790223"/>
                </a:lnTo>
                <a:cubicBezTo>
                  <a:pt x="1" y="353795"/>
                  <a:pt x="381594" y="0"/>
                  <a:pt x="852313" y="0"/>
                </a:cubicBezTo>
                <a:lnTo>
                  <a:pt x="1704625" y="0"/>
                </a:lnTo>
                <a:lnTo>
                  <a:pt x="1704625" y="790223"/>
                </a:lnTo>
                <a:lnTo>
                  <a:pt x="1701171" y="853636"/>
                </a:lnTo>
                <a:lnTo>
                  <a:pt x="1704624" y="917030"/>
                </a:lnTo>
                <a:cubicBezTo>
                  <a:pt x="1704624" y="1353458"/>
                  <a:pt x="1323031" y="1707253"/>
                  <a:pt x="852312" y="1707253"/>
                </a:cubicBezTo>
                <a:close/>
              </a:path>
            </a:pathLst>
          </a:custGeom>
          <a:solidFill>
            <a:srgbClr val="554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70062" y="554322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구축 전략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8ECB7F0-C3DB-463C-9FB9-7421288ADBED}"/>
              </a:ext>
            </a:extLst>
          </p:cNvPr>
          <p:cNvGrpSpPr/>
          <p:nvPr/>
        </p:nvGrpSpPr>
        <p:grpSpPr>
          <a:xfrm>
            <a:off x="4811252" y="2035028"/>
            <a:ext cx="2697182" cy="2947930"/>
            <a:chOff x="2627680" y="1930396"/>
            <a:chExt cx="3596244" cy="3930572"/>
          </a:xfrm>
          <a:solidFill>
            <a:srgbClr val="675B55"/>
          </a:solidFill>
        </p:grpSpPr>
        <p:sp>
          <p:nvSpPr>
            <p:cNvPr id="26" name="자유형 4">
              <a:extLst>
                <a:ext uri="{FF2B5EF4-FFF2-40B4-BE49-F238E27FC236}">
                  <a16:creationId xmlns:a16="http://schemas.microsoft.com/office/drawing/2014/main" id="{F51ED8C3-0C28-4D9E-89B2-95741246C7A8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9AA80B-5539-4EC5-90F4-92D5AA53C177}"/>
                </a:ext>
              </a:extLst>
            </p:cNvPr>
            <p:cNvSpPr txBox="1"/>
            <p:nvPr/>
          </p:nvSpPr>
          <p:spPr>
            <a:xfrm>
              <a:off x="2950999" y="2352971"/>
              <a:ext cx="1260389" cy="1025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4400" dirty="0"/>
                <a:t>SO</a:t>
              </a:r>
              <a:endParaRPr lang="ko-KR" altLang="en-US" sz="4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9EBC795-7750-4ED5-AA4B-28D33C71B7F4}"/>
                </a:ext>
              </a:extLst>
            </p:cNvPr>
            <p:cNvSpPr txBox="1"/>
            <p:nvPr/>
          </p:nvSpPr>
          <p:spPr>
            <a:xfrm>
              <a:off x="4843569" y="2352971"/>
              <a:ext cx="1260389" cy="1025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4400" dirty="0"/>
                <a:t>ST</a:t>
              </a:r>
              <a:endParaRPr lang="ko-KR" altLang="en-US" sz="4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D67113-C666-43C4-9147-FAAD14025699}"/>
                </a:ext>
              </a:extLst>
            </p:cNvPr>
            <p:cNvSpPr txBox="1"/>
            <p:nvPr/>
          </p:nvSpPr>
          <p:spPr>
            <a:xfrm>
              <a:off x="2757723" y="4835047"/>
              <a:ext cx="1707255" cy="1025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4400" dirty="0"/>
                <a:t>WO</a:t>
              </a:r>
              <a:endParaRPr lang="ko-KR" altLang="en-US" sz="4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E894354-6B70-49FA-9182-F66104B443A8}"/>
                </a:ext>
              </a:extLst>
            </p:cNvPr>
            <p:cNvSpPr txBox="1"/>
            <p:nvPr/>
          </p:nvSpPr>
          <p:spPr>
            <a:xfrm>
              <a:off x="4741417" y="4835047"/>
              <a:ext cx="1482507" cy="1025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4400" dirty="0"/>
                <a:t>WT</a:t>
              </a:r>
              <a:endParaRPr lang="ko-KR" altLang="en-US" sz="4400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EC579A5-41A3-4D54-875A-038B3215E82D}"/>
              </a:ext>
            </a:extLst>
          </p:cNvPr>
          <p:cNvSpPr txBox="1"/>
          <p:nvPr/>
        </p:nvSpPr>
        <p:spPr>
          <a:xfrm>
            <a:off x="686532" y="2507368"/>
            <a:ext cx="4083169" cy="1172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시대적 관심사인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와 빅데이터를 활용한 분석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확보한 카드 이용 데이터를 통한 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sz="14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빅데이터 분석 서비스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제공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b="1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이용한 사용자 </a:t>
            </a:r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개인화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된 추천 서비스 제공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C0A128-79A9-41BD-A256-FDE6279F3B44}"/>
              </a:ext>
            </a:extLst>
          </p:cNvPr>
          <p:cNvSpPr txBox="1"/>
          <p:nvPr/>
        </p:nvSpPr>
        <p:spPr>
          <a:xfrm>
            <a:off x="1446639" y="2159862"/>
            <a:ext cx="4409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20"/>
                <a:ea typeface="-윤고딕340" panose="02030504000101010101" pitchFamily="18" charset="-127"/>
              </a:rPr>
              <a:t>강점을 가지고 기회를 살리는 전략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DC847F-F7EA-4761-A0C9-95B76D5043B1}"/>
              </a:ext>
            </a:extLst>
          </p:cNvPr>
          <p:cNvSpPr txBox="1"/>
          <p:nvPr/>
        </p:nvSpPr>
        <p:spPr>
          <a:xfrm>
            <a:off x="7598817" y="2159862"/>
            <a:ext cx="4394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20"/>
                <a:ea typeface="-윤고딕340" panose="02030504000101010101" pitchFamily="18" charset="-127"/>
              </a:rPr>
              <a:t>강점을 가지고 위협을 회피 및 최소화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C2C828-AC48-45AA-9D14-2B7592C23AE5}"/>
              </a:ext>
            </a:extLst>
          </p:cNvPr>
          <p:cNvSpPr txBox="1"/>
          <p:nvPr/>
        </p:nvSpPr>
        <p:spPr>
          <a:xfrm>
            <a:off x="1329889" y="4210450"/>
            <a:ext cx="4316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20"/>
                <a:ea typeface="-윤고딕340" panose="02030504000101010101" pitchFamily="18" charset="-127"/>
              </a:rPr>
              <a:t>약점을 보완하여 기회를 살리는 전략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9D3731-4491-4A07-9ADE-5C4A20CFB69F}"/>
              </a:ext>
            </a:extLst>
          </p:cNvPr>
          <p:cNvSpPr txBox="1"/>
          <p:nvPr/>
        </p:nvSpPr>
        <p:spPr>
          <a:xfrm>
            <a:off x="7569191" y="4183921"/>
            <a:ext cx="4595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20"/>
                <a:ea typeface="-윤고딕340" panose="02030504000101010101" pitchFamily="18" charset="-127"/>
              </a:rPr>
              <a:t>약점을 보완하며 위협을 회피 및 최소화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60457A-A4BB-48B1-B872-9B2D10A7ED04}"/>
              </a:ext>
            </a:extLst>
          </p:cNvPr>
          <p:cNvSpPr txBox="1"/>
          <p:nvPr/>
        </p:nvSpPr>
        <p:spPr>
          <a:xfrm>
            <a:off x="1111327" y="4492661"/>
            <a:ext cx="3658374" cy="786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안정성이 인증된 외부 결제 시스템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이노페이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사용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171450" indent="-171450" algn="r">
              <a:lnSpc>
                <a:spcPct val="130000"/>
              </a:lnSpc>
              <a:buFont typeface="Wingdings" panose="05000000000000000000" pitchFamily="2" charset="2"/>
              <a:buChar char="à"/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 panose="05000000000000000000" pitchFamily="2" charset="2"/>
              </a:rPr>
              <a:t>보안성을 확보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 panose="05000000000000000000" pitchFamily="2" charset="2"/>
            </a:endParaRPr>
          </a:p>
          <a:p>
            <a:pPr marL="171450" indent="-171450" algn="r">
              <a:lnSpc>
                <a:spcPct val="130000"/>
              </a:lnSpc>
              <a:buFontTx/>
              <a:buChar char="-"/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 panose="05000000000000000000" pitchFamily="2" charset="2"/>
              </a:rPr>
              <a:t>설문조사를 통한 직접적인 소비자 요구 분석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4BCD3A-53AC-4BB2-8AE1-3C6279D5872B}"/>
              </a:ext>
            </a:extLst>
          </p:cNvPr>
          <p:cNvSpPr txBox="1"/>
          <p:nvPr/>
        </p:nvSpPr>
        <p:spPr>
          <a:xfrm>
            <a:off x="7791863" y="4492661"/>
            <a:ext cx="2940228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어플에서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보여주는 알고리즘적 허점을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 panose="05000000000000000000" pitchFamily="2" charset="2"/>
              </a:rPr>
              <a:t>보안하여 철저한 추천 알고리즘 구축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74AEFE-CD51-4C39-BE28-A90711579B45}"/>
              </a:ext>
            </a:extLst>
          </p:cNvPr>
          <p:cNvSpPr txBox="1"/>
          <p:nvPr/>
        </p:nvSpPr>
        <p:spPr>
          <a:xfrm>
            <a:off x="7751637" y="2507368"/>
            <a:ext cx="3076483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독점 서비스가 없으므로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AI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챗봇을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이용한 강점을 통해 타사와의 차이점 부각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6235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434861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ACCA5E96-B8F2-4BA0-AE1A-B8F19991ECCC}"/>
              </a:ext>
            </a:extLst>
          </p:cNvPr>
          <p:cNvSpPr/>
          <p:nvPr/>
        </p:nvSpPr>
        <p:spPr>
          <a:xfrm>
            <a:off x="2358019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C54410F0-1107-4F44-8723-A65649517684}"/>
              </a:ext>
            </a:extLst>
          </p:cNvPr>
          <p:cNvSpPr/>
          <p:nvPr/>
        </p:nvSpPr>
        <p:spPr>
          <a:xfrm>
            <a:off x="4876511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7F49BAE8-4116-4CDC-B84F-E4FD381BFC18}"/>
              </a:ext>
            </a:extLst>
          </p:cNvPr>
          <p:cNvSpPr/>
          <p:nvPr/>
        </p:nvSpPr>
        <p:spPr>
          <a:xfrm>
            <a:off x="9913494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2218618" y="161145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4729149" y="1603148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7239680" y="1594840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82A4819-0CED-49BA-92C8-D573B56A94F5}"/>
              </a:ext>
            </a:extLst>
          </p:cNvPr>
          <p:cNvCxnSpPr/>
          <p:nvPr/>
        </p:nvCxnSpPr>
        <p:spPr>
          <a:xfrm>
            <a:off x="6096000" y="1004397"/>
            <a:ext cx="0" cy="43815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3E90B103-D6E1-4323-BCB5-6E2808478C2B}"/>
              </a:ext>
            </a:extLst>
          </p:cNvPr>
          <p:cNvSpPr/>
          <p:nvPr/>
        </p:nvSpPr>
        <p:spPr>
          <a:xfrm>
            <a:off x="3889752" y="2536045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막힌 원호 107">
            <a:extLst>
              <a:ext uri="{FF2B5EF4-FFF2-40B4-BE49-F238E27FC236}">
                <a16:creationId xmlns:a16="http://schemas.microsoft.com/office/drawing/2014/main" id="{1417E6B5-C48B-46F8-A8C5-603E60538134}"/>
              </a:ext>
            </a:extLst>
          </p:cNvPr>
          <p:cNvSpPr/>
          <p:nvPr/>
        </p:nvSpPr>
        <p:spPr>
          <a:xfrm rot="16200000" flipV="1">
            <a:off x="3887311" y="2533604"/>
            <a:ext cx="1982689" cy="1982689"/>
          </a:xfrm>
          <a:prstGeom prst="blockArc">
            <a:avLst>
              <a:gd name="adj1" fmla="val 21484960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88205F03-E8EE-4B22-9850-EA2A8E3ACB14}"/>
              </a:ext>
            </a:extLst>
          </p:cNvPr>
          <p:cNvSpPr/>
          <p:nvPr/>
        </p:nvSpPr>
        <p:spPr>
          <a:xfrm>
            <a:off x="3934582" y="4928326"/>
            <a:ext cx="1820759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B05936E-BED7-401E-A66C-186422C8E21A}"/>
              </a:ext>
            </a:extLst>
          </p:cNvPr>
          <p:cNvSpPr txBox="1"/>
          <p:nvPr/>
        </p:nvSpPr>
        <p:spPr>
          <a:xfrm>
            <a:off x="4239750" y="4949377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5B76E37-C239-4198-A6CC-039A313DB1B8}"/>
              </a:ext>
            </a:extLst>
          </p:cNvPr>
          <p:cNvSpPr/>
          <p:nvPr/>
        </p:nvSpPr>
        <p:spPr>
          <a:xfrm>
            <a:off x="3964523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CE03A4-58D0-4F8C-BAA8-65D8F4C5A414}"/>
              </a:ext>
            </a:extLst>
          </p:cNvPr>
          <p:cNvSpPr txBox="1"/>
          <p:nvPr/>
        </p:nvSpPr>
        <p:spPr>
          <a:xfrm>
            <a:off x="4191226" y="3188022"/>
            <a:ext cx="1377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endParaRPr lang="ko-KR" altLang="en-US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9750211" y="1598714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4CD2EF6-C7F8-4B25-A023-A270A072F767}"/>
              </a:ext>
            </a:extLst>
          </p:cNvPr>
          <p:cNvSpPr/>
          <p:nvPr/>
        </p:nvSpPr>
        <p:spPr>
          <a:xfrm>
            <a:off x="7395003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6619ED-09ED-4B24-8705-8B0533DE5E13}"/>
              </a:ext>
            </a:extLst>
          </p:cNvPr>
          <p:cNvCxnSpPr/>
          <p:nvPr/>
        </p:nvCxnSpPr>
        <p:spPr>
          <a:xfrm>
            <a:off x="1931213" y="2017336"/>
            <a:ext cx="8310067" cy="0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9FFF75F5-67FE-45A6-BCB8-B3D2D4A184F0}"/>
              </a:ext>
            </a:extLst>
          </p:cNvPr>
          <p:cNvSpPr/>
          <p:nvPr/>
        </p:nvSpPr>
        <p:spPr>
          <a:xfrm>
            <a:off x="8903096" y="2536045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막힌 원호 46">
            <a:extLst>
              <a:ext uri="{FF2B5EF4-FFF2-40B4-BE49-F238E27FC236}">
                <a16:creationId xmlns:a16="http://schemas.microsoft.com/office/drawing/2014/main" id="{68C35E35-304B-4F59-87F3-16B540D02B52}"/>
              </a:ext>
            </a:extLst>
          </p:cNvPr>
          <p:cNvSpPr/>
          <p:nvPr/>
        </p:nvSpPr>
        <p:spPr>
          <a:xfrm rot="16200000" flipV="1">
            <a:off x="8900655" y="2533604"/>
            <a:ext cx="1982689" cy="1982689"/>
          </a:xfrm>
          <a:prstGeom prst="blockArc">
            <a:avLst>
              <a:gd name="adj1" fmla="val 21484960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C870764-7A5A-400C-BBC0-D92438B83CF0}"/>
              </a:ext>
            </a:extLst>
          </p:cNvPr>
          <p:cNvSpPr/>
          <p:nvPr/>
        </p:nvSpPr>
        <p:spPr>
          <a:xfrm>
            <a:off x="9285575" y="4928326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2100BB-373C-47E0-BF02-B781F8422CF9}"/>
              </a:ext>
            </a:extLst>
          </p:cNvPr>
          <p:cNvSpPr txBox="1"/>
          <p:nvPr/>
        </p:nvSpPr>
        <p:spPr>
          <a:xfrm>
            <a:off x="9410464" y="4949377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개발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860B62D-63A9-4F52-B7D7-B366BD72E24C}"/>
              </a:ext>
            </a:extLst>
          </p:cNvPr>
          <p:cNvSpPr/>
          <p:nvPr/>
        </p:nvSpPr>
        <p:spPr>
          <a:xfrm>
            <a:off x="8977867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9A69601-8364-41B1-8123-4CE709A2024D}"/>
              </a:ext>
            </a:extLst>
          </p:cNvPr>
          <p:cNvSpPr/>
          <p:nvPr/>
        </p:nvSpPr>
        <p:spPr>
          <a:xfrm>
            <a:off x="8971696" y="2603131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801676-3CEB-4A20-B815-F96A66AF6731}"/>
              </a:ext>
            </a:extLst>
          </p:cNvPr>
          <p:cNvSpPr txBox="1"/>
          <p:nvPr/>
        </p:nvSpPr>
        <p:spPr>
          <a:xfrm>
            <a:off x="9187887" y="3188022"/>
            <a:ext cx="1480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Kakao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Developers</a:t>
            </a:r>
            <a:endParaRPr lang="ko-KR" altLang="en-US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548F17C-583C-48B4-99FE-7CEAFEBC8696}"/>
              </a:ext>
            </a:extLst>
          </p:cNvPr>
          <p:cNvSpPr/>
          <p:nvPr/>
        </p:nvSpPr>
        <p:spPr>
          <a:xfrm>
            <a:off x="6396423" y="2534252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막힌 원호 44">
            <a:extLst>
              <a:ext uri="{FF2B5EF4-FFF2-40B4-BE49-F238E27FC236}">
                <a16:creationId xmlns:a16="http://schemas.microsoft.com/office/drawing/2014/main" id="{5680F10B-66B6-45C8-9164-8A857000136A}"/>
              </a:ext>
            </a:extLst>
          </p:cNvPr>
          <p:cNvSpPr/>
          <p:nvPr/>
        </p:nvSpPr>
        <p:spPr>
          <a:xfrm rot="16200000" flipV="1">
            <a:off x="6393983" y="2534250"/>
            <a:ext cx="1982689" cy="1982689"/>
          </a:xfrm>
          <a:prstGeom prst="blockArc">
            <a:avLst>
              <a:gd name="adj1" fmla="val 21525685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B3B1D6D-029B-4E2D-AA05-EC3AD10B5AC2}"/>
              </a:ext>
            </a:extLst>
          </p:cNvPr>
          <p:cNvSpPr/>
          <p:nvPr/>
        </p:nvSpPr>
        <p:spPr>
          <a:xfrm>
            <a:off x="6759143" y="4949377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A6C4F6-3310-4B84-A623-CA1581CDA138}"/>
              </a:ext>
            </a:extLst>
          </p:cNvPr>
          <p:cNvSpPr txBox="1"/>
          <p:nvPr/>
        </p:nvSpPr>
        <p:spPr>
          <a:xfrm>
            <a:off x="6833631" y="4970428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BEB48AC-1B00-4C82-9129-DED7BACA6F6D}"/>
              </a:ext>
            </a:extLst>
          </p:cNvPr>
          <p:cNvSpPr/>
          <p:nvPr/>
        </p:nvSpPr>
        <p:spPr>
          <a:xfrm>
            <a:off x="6471194" y="2609022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1FA1161-1467-44AE-A2C9-9491AA15B4E4}"/>
              </a:ext>
            </a:extLst>
          </p:cNvPr>
          <p:cNvSpPr/>
          <p:nvPr/>
        </p:nvSpPr>
        <p:spPr>
          <a:xfrm>
            <a:off x="6467513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6FE4E5-AD0A-40FA-8079-7657E5B35CB2}"/>
              </a:ext>
            </a:extLst>
          </p:cNvPr>
          <p:cNvSpPr txBox="1"/>
          <p:nvPr/>
        </p:nvSpPr>
        <p:spPr>
          <a:xfrm>
            <a:off x="6503932" y="3188022"/>
            <a:ext cx="1773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이노페이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D8FDD8E-E8D9-4BF0-B5D0-EF966DCBE80B}"/>
              </a:ext>
            </a:extLst>
          </p:cNvPr>
          <p:cNvSpPr/>
          <p:nvPr/>
        </p:nvSpPr>
        <p:spPr>
          <a:xfrm>
            <a:off x="1368878" y="2534251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막힌 원호 5">
            <a:extLst>
              <a:ext uri="{FF2B5EF4-FFF2-40B4-BE49-F238E27FC236}">
                <a16:creationId xmlns:a16="http://schemas.microsoft.com/office/drawing/2014/main" id="{5F8ACBB3-4656-4A25-AE43-5F4CA568EACC}"/>
              </a:ext>
            </a:extLst>
          </p:cNvPr>
          <p:cNvSpPr/>
          <p:nvPr/>
        </p:nvSpPr>
        <p:spPr>
          <a:xfrm rot="16200000" flipV="1">
            <a:off x="1366438" y="2534249"/>
            <a:ext cx="1982689" cy="1982689"/>
          </a:xfrm>
          <a:prstGeom prst="blockArc">
            <a:avLst>
              <a:gd name="adj1" fmla="val 21525685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EF5E4B01-0463-4279-A29E-D1B9B67DFC59}"/>
              </a:ext>
            </a:extLst>
          </p:cNvPr>
          <p:cNvSpPr/>
          <p:nvPr/>
        </p:nvSpPr>
        <p:spPr>
          <a:xfrm>
            <a:off x="1629998" y="4949376"/>
            <a:ext cx="1420478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89AF3BE-86AA-4E61-88D6-AD725078B82D}"/>
              </a:ext>
            </a:extLst>
          </p:cNvPr>
          <p:cNvSpPr txBox="1"/>
          <p:nvPr/>
        </p:nvSpPr>
        <p:spPr>
          <a:xfrm>
            <a:off x="1616932" y="4970427"/>
            <a:ext cx="1460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추천 알고리즘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43D7932-FDBF-4CEC-8930-FD8A7C650488}"/>
              </a:ext>
            </a:extLst>
          </p:cNvPr>
          <p:cNvSpPr/>
          <p:nvPr/>
        </p:nvSpPr>
        <p:spPr>
          <a:xfrm>
            <a:off x="1443649" y="2609021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C2F6A5A5-9786-4A24-BEEC-BF038D53FEA3}"/>
              </a:ext>
            </a:extLst>
          </p:cNvPr>
          <p:cNvSpPr/>
          <p:nvPr/>
        </p:nvSpPr>
        <p:spPr>
          <a:xfrm>
            <a:off x="1450761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F0BEFC-222A-4124-B067-10C73F989D6E}"/>
              </a:ext>
            </a:extLst>
          </p:cNvPr>
          <p:cNvSpPr txBox="1"/>
          <p:nvPr/>
        </p:nvSpPr>
        <p:spPr>
          <a:xfrm>
            <a:off x="1368256" y="3188022"/>
            <a:ext cx="1903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별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혜택 비교 추천</a:t>
            </a:r>
          </a:p>
        </p:txBody>
      </p:sp>
    </p:spTree>
    <p:extLst>
      <p:ext uri="{BB962C8B-B14F-4D97-AF65-F5344CB8AC3E}">
        <p14:creationId xmlns:p14="http://schemas.microsoft.com/office/powerpoint/2010/main" val="3229461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806BF8-6F00-4E1E-891F-BF1286709904}"/>
              </a:ext>
            </a:extLst>
          </p:cNvPr>
          <p:cNvGrpSpPr/>
          <p:nvPr/>
        </p:nvGrpSpPr>
        <p:grpSpPr>
          <a:xfrm>
            <a:off x="1006625" y="6094383"/>
            <a:ext cx="1212847" cy="319101"/>
            <a:chOff x="9285575" y="4928326"/>
            <a:chExt cx="1212847" cy="31910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D456F4F-C358-422E-81EB-720C5B6E34BB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5C68B9-EDFE-4196-A20E-C03CE31C3561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29759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104247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29758" y="1621331"/>
            <a:ext cx="2279893" cy="498075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DBCBED4-8BAC-45F1-AC6B-6019EB174138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49288A-C50D-4B95-93BC-29842E64600F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AF2703C-6EF0-48B8-A2F9-16854DEF6EE4}"/>
              </a:ext>
            </a:extLst>
          </p:cNvPr>
          <p:cNvGrpSpPr/>
          <p:nvPr/>
        </p:nvGrpSpPr>
        <p:grpSpPr>
          <a:xfrm>
            <a:off x="3915826" y="3733431"/>
            <a:ext cx="177587" cy="146048"/>
            <a:chOff x="3871658" y="4071645"/>
            <a:chExt cx="177587" cy="14604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28D4EB3A-216D-4B85-B051-EB5D03D74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CB9E6BB2-1298-4742-B97B-AC53921F86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960BB93-C7E4-4CAE-A52D-5179A750883A}"/>
              </a:ext>
            </a:extLst>
          </p:cNvPr>
          <p:cNvSpPr txBox="1"/>
          <p:nvPr/>
        </p:nvSpPr>
        <p:spPr>
          <a:xfrm>
            <a:off x="4196070" y="2037582"/>
            <a:ext cx="5347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카드 혜택의 </a:t>
            </a:r>
            <a:r>
              <a:rPr lang="ko-KR" altLang="en-US" sz="20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분류 기준 </a:t>
            </a:r>
            <a:r>
              <a:rPr lang="ko-KR" altLang="en-US" sz="2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설정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Ex)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포인트 적립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캐시백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즉시할인 등의 우선순위 설정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45750990-BED4-4A9B-95AB-D8C6C58749C9}"/>
              </a:ext>
            </a:extLst>
          </p:cNvPr>
          <p:cNvGrpSpPr/>
          <p:nvPr/>
        </p:nvGrpSpPr>
        <p:grpSpPr>
          <a:xfrm>
            <a:off x="3915826" y="5267340"/>
            <a:ext cx="177587" cy="146048"/>
            <a:chOff x="3871658" y="4706272"/>
            <a:chExt cx="177587" cy="146048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F2984D1C-53FC-4D16-BF39-B15E7D029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33CE1771-7D42-49E1-8DBB-187B42151E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F1E0BD1-4833-427D-8C49-9F23602C0AF6}"/>
              </a:ext>
            </a:extLst>
          </p:cNvPr>
          <p:cNvGrpSpPr/>
          <p:nvPr/>
        </p:nvGrpSpPr>
        <p:grpSpPr>
          <a:xfrm>
            <a:off x="3915826" y="2360777"/>
            <a:ext cx="177587" cy="146048"/>
            <a:chOff x="3871658" y="4071645"/>
            <a:chExt cx="177587" cy="146048"/>
          </a:xfrm>
        </p:grpSpPr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F8DBF029-7C32-456F-A0A6-6C8506A737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ED36E9A2-98FE-46BB-9A99-CF7832812A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AC6184B-441A-453B-805D-88CA5EEC3901}"/>
              </a:ext>
            </a:extLst>
          </p:cNvPr>
          <p:cNvSpPr txBox="1"/>
          <p:nvPr/>
        </p:nvSpPr>
        <p:spPr>
          <a:xfrm>
            <a:off x="4196069" y="3408777"/>
            <a:ext cx="687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설정된 기준과 카드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를 이용하여 추천 조합 제시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카드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와 설정된 혜택 기준을 통하여 신용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체크카드와 포인트 카드의 최적 추천 조합을 제시할 수 있는 알고리즘 개발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FD875BB-7320-4CFC-A98A-FA0D34A0F100}"/>
              </a:ext>
            </a:extLst>
          </p:cNvPr>
          <p:cNvSpPr txBox="1"/>
          <p:nvPr/>
        </p:nvSpPr>
        <p:spPr>
          <a:xfrm>
            <a:off x="4141647" y="5016686"/>
            <a:ext cx="5347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정확한 분류 방식은 알고리즘에 대한 자세한 조사와 분석을 통해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월 중순까지는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결정할 예정</a:t>
            </a:r>
          </a:p>
        </p:txBody>
      </p:sp>
    </p:spTree>
    <p:extLst>
      <p:ext uri="{BB962C8B-B14F-4D97-AF65-F5344CB8AC3E}">
        <p14:creationId xmlns:p14="http://schemas.microsoft.com/office/powerpoint/2010/main" val="943787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806BF8-6F00-4E1E-891F-BF1286709904}"/>
              </a:ext>
            </a:extLst>
          </p:cNvPr>
          <p:cNvGrpSpPr/>
          <p:nvPr/>
        </p:nvGrpSpPr>
        <p:grpSpPr>
          <a:xfrm>
            <a:off x="1006625" y="6094383"/>
            <a:ext cx="1212847" cy="319101"/>
            <a:chOff x="9285575" y="4928326"/>
            <a:chExt cx="1212847" cy="31910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D456F4F-C358-422E-81EB-720C5B6E34BB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5C68B9-EDFE-4196-A20E-C03CE31C3561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29759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104247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29759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A127BC9-5894-473D-A4CE-51E070AFEBB5}"/>
              </a:ext>
            </a:extLst>
          </p:cNvPr>
          <p:cNvGrpSpPr/>
          <p:nvPr/>
        </p:nvGrpSpPr>
        <p:grpSpPr>
          <a:xfrm>
            <a:off x="1029759" y="3068750"/>
            <a:ext cx="2048290" cy="498075"/>
            <a:chOff x="1104247" y="1708097"/>
            <a:chExt cx="1460656" cy="319101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5037F8B-1286-451B-BEDC-3F682F00E23B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0EAA52-D428-4297-9736-F56687F05C14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서버 및 </a:t>
              </a:r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DB 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설계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56F6F27-8B6D-491D-B5C7-FF38256FA595}"/>
              </a:ext>
            </a:extLst>
          </p:cNvPr>
          <p:cNvGrpSpPr/>
          <p:nvPr/>
        </p:nvGrpSpPr>
        <p:grpSpPr>
          <a:xfrm>
            <a:off x="3915826" y="3733431"/>
            <a:ext cx="177587" cy="146048"/>
            <a:chOff x="3871658" y="4071645"/>
            <a:chExt cx="177587" cy="146048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505A7B5-1F67-49EC-B755-3E0A5C736B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CE8AF24-B42A-42FC-BCAC-0C477E3A04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D10CF10-D631-4370-85D0-6EE9647E3E89}"/>
              </a:ext>
            </a:extLst>
          </p:cNvPr>
          <p:cNvSpPr txBox="1"/>
          <p:nvPr/>
        </p:nvSpPr>
        <p:spPr>
          <a:xfrm>
            <a:off x="4196069" y="3601629"/>
            <a:ext cx="608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데이터 베이스와 카드 추천 알고리즘을 위한 서버로 사용 될 예정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BAEF14C-36CA-4A86-B1B1-FDCF6C8CF515}"/>
              </a:ext>
            </a:extLst>
          </p:cNvPr>
          <p:cNvGrpSpPr/>
          <p:nvPr/>
        </p:nvGrpSpPr>
        <p:grpSpPr>
          <a:xfrm>
            <a:off x="3915826" y="5064140"/>
            <a:ext cx="177587" cy="146048"/>
            <a:chOff x="3871658" y="4706272"/>
            <a:chExt cx="177587" cy="14604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181F7DD-EFC9-4BF2-A3DC-77209885D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C8B89B1-E06E-4854-9B93-DAFFA6A48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1EEB98F-1BEF-4C3E-BB5C-22278444922C}"/>
              </a:ext>
            </a:extLst>
          </p:cNvPr>
          <p:cNvGrpSpPr/>
          <p:nvPr/>
        </p:nvGrpSpPr>
        <p:grpSpPr>
          <a:xfrm>
            <a:off x="3915826" y="2360777"/>
            <a:ext cx="177587" cy="146048"/>
            <a:chOff x="3871658" y="4071645"/>
            <a:chExt cx="177587" cy="146048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A170F56-9581-414C-8823-76C82B2446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646A081-7F22-42BB-9F5C-9F9528CD5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D6C5AB7-A4F6-4446-9979-38F51B2FBCA0}"/>
              </a:ext>
            </a:extLst>
          </p:cNvPr>
          <p:cNvSpPr txBox="1"/>
          <p:nvPr/>
        </p:nvSpPr>
        <p:spPr>
          <a:xfrm>
            <a:off x="4196069" y="1841306"/>
            <a:ext cx="5995679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 Database for MySQL 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5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2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에서 제공하는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MySQL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을 이용하여 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이용자와 카드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정보를 저장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관리</a:t>
            </a:r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99A665-7D3D-41CA-A70D-1C6C6B638368}"/>
              </a:ext>
            </a:extLst>
          </p:cNvPr>
          <p:cNvSpPr txBox="1"/>
          <p:nvPr/>
        </p:nvSpPr>
        <p:spPr>
          <a:xfrm>
            <a:off x="4141646" y="4781736"/>
            <a:ext cx="613899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App Service</a:t>
            </a:r>
          </a:p>
          <a:p>
            <a:r>
              <a:rPr lang="en-US" altLang="ko-KR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코어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50GB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스토리지 시스템 기준 예상 비용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\174,050.83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337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806BF8-6F00-4E1E-891F-BF1286709904}"/>
              </a:ext>
            </a:extLst>
          </p:cNvPr>
          <p:cNvGrpSpPr/>
          <p:nvPr/>
        </p:nvGrpSpPr>
        <p:grpSpPr>
          <a:xfrm>
            <a:off x="1006625" y="6094383"/>
            <a:ext cx="1212847" cy="319101"/>
            <a:chOff x="9285575" y="4928326"/>
            <a:chExt cx="1212847" cy="31910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D456F4F-C358-422E-81EB-720C5B6E34BB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5C68B9-EDFE-4196-A20E-C03CE31C3561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29759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E471656-426D-4062-BFFC-9F19632BF49A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ED3FE1-FB81-4503-98D9-D9801831D349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2BA8607-AB7A-417E-B56D-33C301685783}"/>
              </a:ext>
            </a:extLst>
          </p:cNvPr>
          <p:cNvGrpSpPr/>
          <p:nvPr/>
        </p:nvGrpSpPr>
        <p:grpSpPr>
          <a:xfrm>
            <a:off x="1029759" y="4517615"/>
            <a:ext cx="1900185" cy="498075"/>
            <a:chOff x="1104247" y="1708097"/>
            <a:chExt cx="1460656" cy="319101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58E4DDA-F3BF-443D-B7A3-A548C5009AE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49A432F-952D-4FCA-A838-BCD8E18841BE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결제 </a:t>
              </a:r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API 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연동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EC98973-C276-4857-858E-B5F089FB9C4A}"/>
              </a:ext>
            </a:extLst>
          </p:cNvPr>
          <p:cNvGrpSpPr/>
          <p:nvPr/>
        </p:nvGrpSpPr>
        <p:grpSpPr>
          <a:xfrm>
            <a:off x="3915826" y="3752481"/>
            <a:ext cx="177587" cy="146048"/>
            <a:chOff x="3871658" y="4071645"/>
            <a:chExt cx="177587" cy="146048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1D652DE-4BFC-436A-9832-B15B6C806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2198591-434D-46DE-BCB3-B87D826278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DDD08A2-7E46-48F2-97C9-9BDF1E6599B6}"/>
              </a:ext>
            </a:extLst>
          </p:cNvPr>
          <p:cNvSpPr txBox="1"/>
          <p:nvPr/>
        </p:nvSpPr>
        <p:spPr>
          <a:xfrm>
            <a:off x="4196070" y="1897882"/>
            <a:ext cx="53479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결제 시스템 </a:t>
            </a:r>
            <a:r>
              <a:rPr lang="en-US" altLang="ko-KR" sz="24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 : </a:t>
            </a:r>
            <a:r>
              <a:rPr lang="ko-KR" altLang="en-US" sz="2400" b="1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이노페이</a:t>
            </a:r>
            <a:r>
              <a:rPr lang="en-US" altLang="ko-KR" sz="24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(INNOPAY)</a:t>
            </a:r>
          </a:p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이용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계약 관련 정보를 제공하지 않아 추후에 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타사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서비스로 변경할 수 있음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(ex-</a:t>
            </a:r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아임포트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en-US" sz="2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D31911-A279-401B-B33F-7ADF2B5FEB8D}"/>
              </a:ext>
            </a:extLst>
          </p:cNvPr>
          <p:cNvGrpSpPr/>
          <p:nvPr/>
        </p:nvGrpSpPr>
        <p:grpSpPr>
          <a:xfrm>
            <a:off x="3915826" y="5318140"/>
            <a:ext cx="177587" cy="146048"/>
            <a:chOff x="3871658" y="4706272"/>
            <a:chExt cx="177587" cy="146048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F15E9F89-67C9-45AE-9565-E5F7737CC3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6CE214C-DED9-4301-8710-D178571890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0CF0F1-1A3E-4CE2-B6C8-7D0589AADAC5}"/>
              </a:ext>
            </a:extLst>
          </p:cNvPr>
          <p:cNvGrpSpPr/>
          <p:nvPr/>
        </p:nvGrpSpPr>
        <p:grpSpPr>
          <a:xfrm>
            <a:off x="3915826" y="2049627"/>
            <a:ext cx="177587" cy="146048"/>
            <a:chOff x="3871658" y="4071645"/>
            <a:chExt cx="177587" cy="146048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2A04376-0DD2-4A5D-8A0D-03B00B684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4BA4E08D-571A-49B9-9E0E-70ADC7665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BBD840B-0321-49A5-9F1D-BFFCCEC63BD0}"/>
              </a:ext>
            </a:extLst>
          </p:cNvPr>
          <p:cNvSpPr txBox="1"/>
          <p:nvPr/>
        </p:nvSpPr>
        <p:spPr>
          <a:xfrm>
            <a:off x="4196070" y="3625602"/>
            <a:ext cx="5347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이노페이와의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중계 가맹점 계약을 통해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7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E\on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어플과의 결제 시스템 연결 가능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E9C3AA-1D49-4D74-9538-3C9F72BB6F19}"/>
              </a:ext>
            </a:extLst>
          </p:cNvPr>
          <p:cNvSpPr txBox="1"/>
          <p:nvPr/>
        </p:nvSpPr>
        <p:spPr>
          <a:xfrm>
            <a:off x="4141647" y="5035736"/>
            <a:ext cx="534797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초기 회원비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\130,000</a:t>
            </a:r>
          </a:p>
          <a:p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수수료 발생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7CB517-265A-4AAD-B9DC-1FAAC0EBC2CB}"/>
              </a:ext>
            </a:extLst>
          </p:cNvPr>
          <p:cNvSpPr txBox="1"/>
          <p:nvPr/>
        </p:nvSpPr>
        <p:spPr>
          <a:xfrm>
            <a:off x="4196070" y="2685350"/>
            <a:ext cx="5347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카드사와의 계약이 필요할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064165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29759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104247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29759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9F14908-21AF-4106-B62F-C6FDD0D00625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4B6133-BD21-4716-A2B2-7BBEE626A19B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3041A75-C2C8-4A4C-A527-D882D28A9F7E}"/>
              </a:ext>
            </a:extLst>
          </p:cNvPr>
          <p:cNvGrpSpPr/>
          <p:nvPr/>
        </p:nvGrpSpPr>
        <p:grpSpPr>
          <a:xfrm>
            <a:off x="1029759" y="5976076"/>
            <a:ext cx="1745638" cy="498075"/>
            <a:chOff x="1104247" y="1708097"/>
            <a:chExt cx="1460656" cy="319101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930009D-40BF-4A31-B362-80F639C945BB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A742FAB-0471-45D4-BAC0-D283A3834836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b="1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DEA6106-1404-4FC5-A9C5-1661D580D093}"/>
              </a:ext>
            </a:extLst>
          </p:cNvPr>
          <p:cNvGrpSpPr/>
          <p:nvPr/>
        </p:nvGrpSpPr>
        <p:grpSpPr>
          <a:xfrm>
            <a:off x="3915826" y="3733431"/>
            <a:ext cx="177587" cy="146048"/>
            <a:chOff x="3871658" y="4071645"/>
            <a:chExt cx="177587" cy="146048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432281-FC29-4316-BADC-C188B6BFA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A33CDF5-3A89-4758-875B-8DCAA644F4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65B5966-1829-49F5-B7E0-5006CD0E95FC}"/>
              </a:ext>
            </a:extLst>
          </p:cNvPr>
          <p:cNvSpPr txBox="1"/>
          <p:nvPr/>
        </p:nvSpPr>
        <p:spPr>
          <a:xfrm>
            <a:off x="4196069" y="3512729"/>
            <a:ext cx="6084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카카오톡에 사업자 계정 등록 후 플러스친구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발급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88DA52C-A90B-4E97-81EA-DE79BBFCE345}"/>
              </a:ext>
            </a:extLst>
          </p:cNvPr>
          <p:cNvGrpSpPr/>
          <p:nvPr/>
        </p:nvGrpSpPr>
        <p:grpSpPr>
          <a:xfrm>
            <a:off x="3915826" y="5064140"/>
            <a:ext cx="177587" cy="146048"/>
            <a:chOff x="3871658" y="4706272"/>
            <a:chExt cx="177587" cy="146048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E57F47C-14F7-4D95-B14F-78A85C644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CEFD89B-1213-4953-BD40-9D212F5835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81291E4-1344-4980-8423-9BF2BDD1BAB1}"/>
              </a:ext>
            </a:extLst>
          </p:cNvPr>
          <p:cNvGrpSpPr/>
          <p:nvPr/>
        </p:nvGrpSpPr>
        <p:grpSpPr>
          <a:xfrm>
            <a:off x="3915826" y="2360777"/>
            <a:ext cx="177587" cy="146048"/>
            <a:chOff x="3871658" y="4071645"/>
            <a:chExt cx="177587" cy="146048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4E94283-27C5-4D51-ABBD-87C270E5A3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EB76CF02-9D73-416B-A8DA-F72806B7FA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94A638A-6BE2-4FD1-B362-354603122126}"/>
              </a:ext>
            </a:extLst>
          </p:cNvPr>
          <p:cNvSpPr txBox="1"/>
          <p:nvPr/>
        </p:nvSpPr>
        <p:spPr>
          <a:xfrm>
            <a:off x="4196069" y="1841306"/>
            <a:ext cx="5995679" cy="11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Kakao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Developers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 카카오톡 채널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</a:t>
            </a:r>
          </a:p>
          <a:p>
            <a:r>
              <a:rPr lang="en-US" altLang="ko-KR" sz="105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2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카카오톡의 플러스 친구를 통한 사용자와의 대화 채널 개설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이를 통해 사용자의 입력을 받음</a:t>
            </a:r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94A8F5-0C5E-44F4-9CB2-316F5F484650}"/>
              </a:ext>
            </a:extLst>
          </p:cNvPr>
          <p:cNvSpPr txBox="1"/>
          <p:nvPr/>
        </p:nvSpPr>
        <p:spPr>
          <a:xfrm>
            <a:off x="4141646" y="4781736"/>
            <a:ext cx="6138999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Javascripts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을 이용하여 세부 기능을 구현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1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입출력을 제외한 기능들은 직접 </a:t>
            </a: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구현해야함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App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과의 연동하는 방법이나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Azure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서버의 데이터를 가져오는 방식을 구현해야 한다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ko-KR" altLang="en-US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279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534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4107843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B87AFBCE-AFD2-4D0C-8F70-F42CF009F88A}"/>
              </a:ext>
            </a:extLst>
          </p:cNvPr>
          <p:cNvCxnSpPr>
            <a:cxnSpLocks/>
          </p:cNvCxnSpPr>
          <p:nvPr/>
        </p:nvCxnSpPr>
        <p:spPr>
          <a:xfrm>
            <a:off x="359444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C155C4D-6CAC-4720-98B5-369DEE201D92}"/>
              </a:ext>
            </a:extLst>
          </p:cNvPr>
          <p:cNvSpPr/>
          <p:nvPr/>
        </p:nvSpPr>
        <p:spPr>
          <a:xfrm>
            <a:off x="869583" y="5733588"/>
            <a:ext cx="10533521" cy="429154"/>
          </a:xfrm>
          <a:prstGeom prst="rect">
            <a:avLst/>
          </a:prstGeom>
          <a:solidFill>
            <a:srgbClr val="554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7073691-C9B7-4767-AF3E-7A42C069F7FE}"/>
              </a:ext>
            </a:extLst>
          </p:cNvPr>
          <p:cNvSpPr txBox="1"/>
          <p:nvPr/>
        </p:nvSpPr>
        <p:spPr>
          <a:xfrm>
            <a:off x="1318536" y="5810500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7D93A3F-E486-433D-BC8D-44945E67B752}"/>
              </a:ext>
            </a:extLst>
          </p:cNvPr>
          <p:cNvSpPr txBox="1"/>
          <p:nvPr/>
        </p:nvSpPr>
        <p:spPr>
          <a:xfrm>
            <a:off x="2334575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DB8E2CC-EFAF-44A2-954E-7D3E705DCE6E}"/>
              </a:ext>
            </a:extLst>
          </p:cNvPr>
          <p:cNvSpPr txBox="1"/>
          <p:nvPr/>
        </p:nvSpPr>
        <p:spPr>
          <a:xfrm>
            <a:off x="3353820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0F93F4D-39AE-4625-B6D7-BD2D1CAEAA9A}"/>
              </a:ext>
            </a:extLst>
          </p:cNvPr>
          <p:cNvSpPr txBox="1"/>
          <p:nvPr/>
        </p:nvSpPr>
        <p:spPr>
          <a:xfrm>
            <a:off x="4388293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6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6240E6F-70CF-4F30-B509-163AC01DF9D8}"/>
              </a:ext>
            </a:extLst>
          </p:cNvPr>
          <p:cNvSpPr txBox="1"/>
          <p:nvPr/>
        </p:nvSpPr>
        <p:spPr>
          <a:xfrm>
            <a:off x="5428376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8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2F05004-81B9-47DA-99D4-F559A40E613E}"/>
              </a:ext>
            </a:extLst>
          </p:cNvPr>
          <p:cNvSpPr txBox="1"/>
          <p:nvPr/>
        </p:nvSpPr>
        <p:spPr>
          <a:xfrm>
            <a:off x="6425979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10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893788A-7531-4000-88BB-70FD4BE69B4C}"/>
              </a:ext>
            </a:extLst>
          </p:cNvPr>
          <p:cNvSpPr txBox="1"/>
          <p:nvPr/>
        </p:nvSpPr>
        <p:spPr>
          <a:xfrm>
            <a:off x="7459650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12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0A4F89-4952-480A-879A-0C6AB7A0A893}"/>
              </a:ext>
            </a:extLst>
          </p:cNvPr>
          <p:cNvGrpSpPr/>
          <p:nvPr/>
        </p:nvGrpSpPr>
        <p:grpSpPr>
          <a:xfrm>
            <a:off x="4633305" y="3921580"/>
            <a:ext cx="3107822" cy="306803"/>
            <a:chOff x="2283233" y="2765901"/>
            <a:chExt cx="3107822" cy="306803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0423EA54-EB54-475B-BA36-751E99AB6EE7}"/>
                </a:ext>
              </a:extLst>
            </p:cNvPr>
            <p:cNvSpPr/>
            <p:nvPr/>
          </p:nvSpPr>
          <p:spPr>
            <a:xfrm>
              <a:off x="2283233" y="2765901"/>
              <a:ext cx="2954821" cy="30680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3FE5950-9566-4B44-B6D6-F951ABC1EFD4}"/>
                </a:ext>
              </a:extLst>
            </p:cNvPr>
            <p:cNvSpPr txBox="1"/>
            <p:nvPr/>
          </p:nvSpPr>
          <p:spPr>
            <a:xfrm>
              <a:off x="3467430" y="2802785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UX </a:t>
              </a:r>
              <a:r>
                <a:rPr lang="ko-KR" altLang="en-US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디자인</a:t>
              </a:r>
              <a:endParaRPr 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192532C8-9075-418A-9478-C6E30931BAC4}"/>
                </a:ext>
              </a:extLst>
            </p:cNvPr>
            <p:cNvSpPr/>
            <p:nvPr/>
          </p:nvSpPr>
          <p:spPr>
            <a:xfrm rot="5400000">
              <a:off x="5164168" y="2842802"/>
              <a:ext cx="300774" cy="153000"/>
            </a:xfrm>
            <a:prstGeom prst="triangle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2F6B5A8-770F-469F-A690-20F435EEA5B0}"/>
              </a:ext>
            </a:extLst>
          </p:cNvPr>
          <p:cNvSpPr/>
          <p:nvPr/>
        </p:nvSpPr>
        <p:spPr>
          <a:xfrm>
            <a:off x="8779610" y="4303626"/>
            <a:ext cx="1901729" cy="306803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E6C5899-DD2C-415D-82BC-B51D68E939DA}"/>
              </a:ext>
            </a:extLst>
          </p:cNvPr>
          <p:cNvSpPr txBox="1"/>
          <p:nvPr/>
        </p:nvSpPr>
        <p:spPr>
          <a:xfrm>
            <a:off x="9113398" y="4344283"/>
            <a:ext cx="1175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클라이언트 개발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3" name="이등변 삼각형 142">
            <a:extLst>
              <a:ext uri="{FF2B5EF4-FFF2-40B4-BE49-F238E27FC236}">
                <a16:creationId xmlns:a16="http://schemas.microsoft.com/office/drawing/2014/main" id="{1C0DF2B0-3050-42C0-81A2-BE4E3C943EE3}"/>
              </a:ext>
            </a:extLst>
          </p:cNvPr>
          <p:cNvSpPr/>
          <p:nvPr/>
        </p:nvSpPr>
        <p:spPr>
          <a:xfrm rot="5400000">
            <a:off x="10603084" y="4380527"/>
            <a:ext cx="300774" cy="153000"/>
          </a:xfrm>
          <a:prstGeom prst="triangle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3537466-E8BA-4F5F-9FE7-A2724470BEEE}"/>
              </a:ext>
            </a:extLst>
          </p:cNvPr>
          <p:cNvSpPr/>
          <p:nvPr/>
        </p:nvSpPr>
        <p:spPr>
          <a:xfrm>
            <a:off x="9789527" y="4683733"/>
            <a:ext cx="916162" cy="306803"/>
          </a:xfrm>
          <a:prstGeom prst="rect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AC79196-56F1-4A8A-AFE7-806ED00CAD7D}"/>
              </a:ext>
            </a:extLst>
          </p:cNvPr>
          <p:cNvSpPr txBox="1"/>
          <p:nvPr/>
        </p:nvSpPr>
        <p:spPr>
          <a:xfrm>
            <a:off x="9799308" y="4722876"/>
            <a:ext cx="1573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결제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API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연동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4" name="이등변 삼각형 143">
            <a:extLst>
              <a:ext uri="{FF2B5EF4-FFF2-40B4-BE49-F238E27FC236}">
                <a16:creationId xmlns:a16="http://schemas.microsoft.com/office/drawing/2014/main" id="{860D07EA-62D1-480B-A24E-667B1E5875A6}"/>
              </a:ext>
            </a:extLst>
          </p:cNvPr>
          <p:cNvSpPr/>
          <p:nvPr/>
        </p:nvSpPr>
        <p:spPr>
          <a:xfrm rot="5400000">
            <a:off x="10629195" y="4758642"/>
            <a:ext cx="306000" cy="153000"/>
          </a:xfrm>
          <a:prstGeom prst="triangle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FE22C8-F581-4BDB-9C3B-D968737299A5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C150354-D31C-44DC-B9AE-FE52E8C2FCBE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53E428-5B4B-4170-8875-084B0C165AB5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77E795-EF07-41AA-8578-533A204D938F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0BA2722-E529-41D9-AA2D-2C28C2F06247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DD39AF7-6AAB-4DF3-9350-FC759597A42D}"/>
              </a:ext>
            </a:extLst>
          </p:cNvPr>
          <p:cNvSpPr txBox="1"/>
          <p:nvPr/>
        </p:nvSpPr>
        <p:spPr>
          <a:xfrm>
            <a:off x="5798490" y="554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0B62E76-8D3E-4521-B044-AF2B6A806290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959EECD-8181-497B-AC40-58D8EDFBF342}"/>
              </a:ext>
            </a:extLst>
          </p:cNvPr>
          <p:cNvSpPr txBox="1"/>
          <p:nvPr/>
        </p:nvSpPr>
        <p:spPr>
          <a:xfrm>
            <a:off x="5168107" y="1074645"/>
            <a:ext cx="1858202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제작 시 예상하는 전체 일정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6392176-2D34-43B8-87A2-19579E3421FB}"/>
              </a:ext>
            </a:extLst>
          </p:cNvPr>
          <p:cNvCxnSpPr>
            <a:cxnSpLocks/>
          </p:cNvCxnSpPr>
          <p:nvPr/>
        </p:nvCxnSpPr>
        <p:spPr>
          <a:xfrm>
            <a:off x="1524324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52D8A03-223E-40E4-A994-E400AC8FFB0D}"/>
              </a:ext>
            </a:extLst>
          </p:cNvPr>
          <p:cNvCxnSpPr>
            <a:cxnSpLocks/>
          </p:cNvCxnSpPr>
          <p:nvPr/>
        </p:nvCxnSpPr>
        <p:spPr>
          <a:xfrm>
            <a:off x="4629498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E703F58-8661-4478-90B0-41BFD9C7B8EC}"/>
              </a:ext>
            </a:extLst>
          </p:cNvPr>
          <p:cNvCxnSpPr>
            <a:cxnSpLocks/>
          </p:cNvCxnSpPr>
          <p:nvPr/>
        </p:nvCxnSpPr>
        <p:spPr>
          <a:xfrm>
            <a:off x="2559382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8D6D582-F73C-4919-B231-B9655F8F233B}"/>
              </a:ext>
            </a:extLst>
          </p:cNvPr>
          <p:cNvCxnSpPr>
            <a:cxnSpLocks/>
          </p:cNvCxnSpPr>
          <p:nvPr/>
        </p:nvCxnSpPr>
        <p:spPr>
          <a:xfrm>
            <a:off x="7734672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24E9A69-0F47-41D7-B5DD-2A7D9F17EC74}"/>
              </a:ext>
            </a:extLst>
          </p:cNvPr>
          <p:cNvCxnSpPr>
            <a:cxnSpLocks/>
          </p:cNvCxnSpPr>
          <p:nvPr/>
        </p:nvCxnSpPr>
        <p:spPr>
          <a:xfrm>
            <a:off x="5683506" y="1564432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A9088C7-DB53-4504-8FC9-07AF16F302BA}"/>
              </a:ext>
            </a:extLst>
          </p:cNvPr>
          <p:cNvCxnSpPr>
            <a:cxnSpLocks/>
          </p:cNvCxnSpPr>
          <p:nvPr/>
        </p:nvCxnSpPr>
        <p:spPr>
          <a:xfrm>
            <a:off x="876973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B5D7904-B3C9-4BF9-8A26-4A88D595C374}"/>
              </a:ext>
            </a:extLst>
          </p:cNvPr>
          <p:cNvCxnSpPr>
            <a:cxnSpLocks/>
          </p:cNvCxnSpPr>
          <p:nvPr/>
        </p:nvCxnSpPr>
        <p:spPr>
          <a:xfrm>
            <a:off x="6699614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8CD0A75-066A-4F13-A0C3-AAA5E76CF94C}"/>
              </a:ext>
            </a:extLst>
          </p:cNvPr>
          <p:cNvSpPr txBox="1"/>
          <p:nvPr/>
        </p:nvSpPr>
        <p:spPr>
          <a:xfrm>
            <a:off x="8493321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14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8CF9A1-3B28-4FA3-BF31-9ACF54E33F0E}"/>
              </a:ext>
            </a:extLst>
          </p:cNvPr>
          <p:cNvSpPr txBox="1"/>
          <p:nvPr/>
        </p:nvSpPr>
        <p:spPr>
          <a:xfrm>
            <a:off x="9526992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16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22CBF2D-50F9-4AF8-9095-9C3B16898A67}"/>
              </a:ext>
            </a:extLst>
          </p:cNvPr>
          <p:cNvSpPr/>
          <p:nvPr/>
        </p:nvSpPr>
        <p:spPr>
          <a:xfrm>
            <a:off x="3582595" y="5067370"/>
            <a:ext cx="7123091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CDC0C53-6AD7-46C7-87E8-623E93FE40EA}"/>
              </a:ext>
            </a:extLst>
          </p:cNvPr>
          <p:cNvSpPr txBox="1"/>
          <p:nvPr/>
        </p:nvSpPr>
        <p:spPr>
          <a:xfrm>
            <a:off x="6828616" y="5091821"/>
            <a:ext cx="1135247" cy="253916"/>
          </a:xfrm>
          <a:prstGeom prst="rect">
            <a:avLst/>
          </a:prstGeom>
          <a:solidFill>
            <a:srgbClr val="4F464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AI </a:t>
            </a:r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챗봇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개발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9" name="이등변 삼각형 148">
            <a:extLst>
              <a:ext uri="{FF2B5EF4-FFF2-40B4-BE49-F238E27FC236}">
                <a16:creationId xmlns:a16="http://schemas.microsoft.com/office/drawing/2014/main" id="{74AB3067-7E2C-46AE-95AB-18754A8F5D6D}"/>
              </a:ext>
            </a:extLst>
          </p:cNvPr>
          <p:cNvSpPr/>
          <p:nvPr/>
        </p:nvSpPr>
        <p:spPr>
          <a:xfrm rot="5400000">
            <a:off x="10613805" y="5142279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C8FCFEB-EB26-45AB-B7D2-5967E44976D3}"/>
              </a:ext>
            </a:extLst>
          </p:cNvPr>
          <p:cNvCxnSpPr>
            <a:cxnSpLocks/>
          </p:cNvCxnSpPr>
          <p:nvPr/>
        </p:nvCxnSpPr>
        <p:spPr>
          <a:xfrm>
            <a:off x="9804788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AA02056-7454-4740-9343-69D8FCA529D1}"/>
              </a:ext>
            </a:extLst>
          </p:cNvPr>
          <p:cNvCxnSpPr>
            <a:cxnSpLocks/>
          </p:cNvCxnSpPr>
          <p:nvPr/>
        </p:nvCxnSpPr>
        <p:spPr>
          <a:xfrm>
            <a:off x="1083985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700A21D-505A-4F9B-A704-B03BD32A49F5}"/>
              </a:ext>
            </a:extLst>
          </p:cNvPr>
          <p:cNvSpPr txBox="1"/>
          <p:nvPr/>
        </p:nvSpPr>
        <p:spPr>
          <a:xfrm>
            <a:off x="10557456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18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53DE5C8-2013-4B1C-9106-226B90C7B528}"/>
              </a:ext>
            </a:extLst>
          </p:cNvPr>
          <p:cNvSpPr/>
          <p:nvPr/>
        </p:nvSpPr>
        <p:spPr>
          <a:xfrm>
            <a:off x="7749934" y="3522527"/>
            <a:ext cx="1935732" cy="306803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1C25CC-4F04-480E-BF6F-A2EB7D56899F}"/>
              </a:ext>
            </a:extLst>
          </p:cNvPr>
          <p:cNvSpPr txBox="1"/>
          <p:nvPr/>
        </p:nvSpPr>
        <p:spPr>
          <a:xfrm>
            <a:off x="8302342" y="3560970"/>
            <a:ext cx="113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UI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디자인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AC438989-1EF1-4F81-9E50-40302BF36153}"/>
              </a:ext>
            </a:extLst>
          </p:cNvPr>
          <p:cNvSpPr/>
          <p:nvPr/>
        </p:nvSpPr>
        <p:spPr>
          <a:xfrm rot="5400000">
            <a:off x="9577471" y="3611428"/>
            <a:ext cx="306000" cy="153000"/>
          </a:xfrm>
          <a:prstGeom prst="triangle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CF5BD67-35B6-4BA8-B6E3-3D4BF75F6AA6}"/>
              </a:ext>
            </a:extLst>
          </p:cNvPr>
          <p:cNvSpPr/>
          <p:nvPr/>
        </p:nvSpPr>
        <p:spPr>
          <a:xfrm>
            <a:off x="3600348" y="2367130"/>
            <a:ext cx="1935959" cy="306803"/>
          </a:xfrm>
          <a:prstGeom prst="rect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F8F9898-766E-4113-BD28-C6B498B8CFDB}"/>
              </a:ext>
            </a:extLst>
          </p:cNvPr>
          <p:cNvSpPr txBox="1"/>
          <p:nvPr/>
        </p:nvSpPr>
        <p:spPr>
          <a:xfrm>
            <a:off x="3760625" y="2406273"/>
            <a:ext cx="1784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이용자 데이터베이스 구축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D7CD1024-14C9-4B3C-BD4A-210B058BDF39}"/>
              </a:ext>
            </a:extLst>
          </p:cNvPr>
          <p:cNvSpPr/>
          <p:nvPr/>
        </p:nvSpPr>
        <p:spPr>
          <a:xfrm rot="5400000">
            <a:off x="5451346" y="2442039"/>
            <a:ext cx="306000" cy="153000"/>
          </a:xfrm>
          <a:prstGeom prst="triangle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5DC0B9-C1A2-4DDB-9ACA-33DE3D8E7FAB}"/>
              </a:ext>
            </a:extLst>
          </p:cNvPr>
          <p:cNvSpPr/>
          <p:nvPr/>
        </p:nvSpPr>
        <p:spPr>
          <a:xfrm>
            <a:off x="1502246" y="1628268"/>
            <a:ext cx="1080000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4897244-56C6-424D-B0F5-2DCC94900484}"/>
              </a:ext>
            </a:extLst>
          </p:cNvPr>
          <p:cNvSpPr txBox="1"/>
          <p:nvPr/>
        </p:nvSpPr>
        <p:spPr>
          <a:xfrm>
            <a:off x="1440612" y="1651869"/>
            <a:ext cx="1243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카드 데이터 수집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id="{9D50ABDA-EB9F-40A6-952D-0E3D88F4D9E6}"/>
              </a:ext>
            </a:extLst>
          </p:cNvPr>
          <p:cNvSpPr/>
          <p:nvPr/>
        </p:nvSpPr>
        <p:spPr>
          <a:xfrm rot="5400000">
            <a:off x="2497531" y="1710492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DB7EA2D-143A-4FAB-AD74-0B2B5F2EFF5E}"/>
              </a:ext>
            </a:extLst>
          </p:cNvPr>
          <p:cNvSpPr/>
          <p:nvPr/>
        </p:nvSpPr>
        <p:spPr>
          <a:xfrm>
            <a:off x="2576478" y="1977683"/>
            <a:ext cx="1935959" cy="306803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BAA0DB0-8AEB-46EF-ADA9-EFF4A829BA7D}"/>
              </a:ext>
            </a:extLst>
          </p:cNvPr>
          <p:cNvSpPr txBox="1"/>
          <p:nvPr/>
        </p:nvSpPr>
        <p:spPr>
          <a:xfrm>
            <a:off x="2736755" y="2016826"/>
            <a:ext cx="1784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카드 데이터베이스 구축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7" name="이등변 삼각형 86">
            <a:extLst>
              <a:ext uri="{FF2B5EF4-FFF2-40B4-BE49-F238E27FC236}">
                <a16:creationId xmlns:a16="http://schemas.microsoft.com/office/drawing/2014/main" id="{58EADB0B-FB10-4464-88AD-782804CB9D8F}"/>
              </a:ext>
            </a:extLst>
          </p:cNvPr>
          <p:cNvSpPr/>
          <p:nvPr/>
        </p:nvSpPr>
        <p:spPr>
          <a:xfrm rot="5400000">
            <a:off x="4427476" y="2052592"/>
            <a:ext cx="306000" cy="153000"/>
          </a:xfrm>
          <a:prstGeom prst="triangl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6334F39-31B9-4CAD-AB7A-9D1055079AD1}"/>
              </a:ext>
            </a:extLst>
          </p:cNvPr>
          <p:cNvSpPr/>
          <p:nvPr/>
        </p:nvSpPr>
        <p:spPr>
          <a:xfrm>
            <a:off x="4634070" y="2767354"/>
            <a:ext cx="1935732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0ECFEB3-3CD0-4927-9088-1CDA87243AC1}"/>
              </a:ext>
            </a:extLst>
          </p:cNvPr>
          <p:cNvSpPr txBox="1"/>
          <p:nvPr/>
        </p:nvSpPr>
        <p:spPr>
          <a:xfrm>
            <a:off x="4964797" y="2816857"/>
            <a:ext cx="1371580" cy="253916"/>
          </a:xfrm>
          <a:prstGeom prst="rect">
            <a:avLst/>
          </a:prstGeom>
          <a:solidFill>
            <a:srgbClr val="4F4641"/>
          </a:solidFill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추천 알고리즘 설계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E16D393F-8F36-4037-850D-C6F6018B6C76}"/>
              </a:ext>
            </a:extLst>
          </p:cNvPr>
          <p:cNvSpPr/>
          <p:nvPr/>
        </p:nvSpPr>
        <p:spPr>
          <a:xfrm rot="5400000">
            <a:off x="6477920" y="2842263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E7BAA060-D0D2-47A3-BDE9-702F2DDD16D8}"/>
              </a:ext>
            </a:extLst>
          </p:cNvPr>
          <p:cNvGrpSpPr/>
          <p:nvPr/>
        </p:nvGrpSpPr>
        <p:grpSpPr>
          <a:xfrm>
            <a:off x="6706389" y="3112369"/>
            <a:ext cx="3107822" cy="306803"/>
            <a:chOff x="2283233" y="2765901"/>
            <a:chExt cx="3107822" cy="306803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E15092A-4B9E-401B-81C8-008690EE7184}"/>
                </a:ext>
              </a:extLst>
            </p:cNvPr>
            <p:cNvSpPr/>
            <p:nvPr/>
          </p:nvSpPr>
          <p:spPr>
            <a:xfrm>
              <a:off x="2283233" y="2765901"/>
              <a:ext cx="2954821" cy="30680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B21136-C505-4DD3-9F93-8CF6A64E7852}"/>
                </a:ext>
              </a:extLst>
            </p:cNvPr>
            <p:cNvSpPr txBox="1"/>
            <p:nvPr/>
          </p:nvSpPr>
          <p:spPr>
            <a:xfrm>
              <a:off x="2688264" y="2802785"/>
              <a:ext cx="23102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추천 알고리즘 구축 및 실질적 적용</a:t>
              </a:r>
              <a:endParaRPr 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C39264A-CD07-43B5-8B75-F98A259BAB1C}"/>
                </a:ext>
              </a:extLst>
            </p:cNvPr>
            <p:cNvSpPr/>
            <p:nvPr/>
          </p:nvSpPr>
          <p:spPr>
            <a:xfrm rot="5400000">
              <a:off x="5164168" y="2842802"/>
              <a:ext cx="300774" cy="153000"/>
            </a:xfrm>
            <a:prstGeom prst="triangle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025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4FAC26-0BA4-4C80-89FD-E4E571ED4916}"/>
              </a:ext>
            </a:extLst>
          </p:cNvPr>
          <p:cNvSpPr/>
          <p:nvPr/>
        </p:nvSpPr>
        <p:spPr>
          <a:xfrm>
            <a:off x="1721141" y="1849337"/>
            <a:ext cx="2669149" cy="3536490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E2C51D2-457B-413E-9563-93A78572D027}"/>
              </a:ext>
            </a:extLst>
          </p:cNvPr>
          <p:cNvSpPr/>
          <p:nvPr/>
        </p:nvSpPr>
        <p:spPr>
          <a:xfrm>
            <a:off x="2358753" y="4826660"/>
            <a:ext cx="1304582" cy="359666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1062473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1584283" y="554322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개발 비용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3157973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1283323" y="1074645"/>
            <a:ext cx="1656223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실제 개발 시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예상비용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3F04D32-4C33-444D-911B-1A426EFD89E0}"/>
              </a:ext>
            </a:extLst>
          </p:cNvPr>
          <p:cNvSpPr txBox="1"/>
          <p:nvPr/>
        </p:nvSpPr>
        <p:spPr>
          <a:xfrm>
            <a:off x="2025889" y="2022445"/>
            <a:ext cx="627095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인건비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40697B9-CF50-4DAF-9702-7446C368DA47}"/>
              </a:ext>
            </a:extLst>
          </p:cNvPr>
          <p:cNvSpPr txBox="1"/>
          <p:nvPr/>
        </p:nvSpPr>
        <p:spPr>
          <a:xfrm>
            <a:off x="2012327" y="2253295"/>
            <a:ext cx="1521570" cy="733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11,358</a:t>
            </a:r>
            <a:endParaRPr lang="ko-KR" altLang="en-US" sz="3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FC9314-CDED-40B3-9BD8-6593FFC46870}"/>
              </a:ext>
            </a:extLst>
          </p:cNvPr>
          <p:cNvSpPr txBox="1"/>
          <p:nvPr/>
        </p:nvSpPr>
        <p:spPr>
          <a:xfrm>
            <a:off x="3383173" y="2433039"/>
            <a:ext cx="45397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886B639-2B02-49B6-851A-C904386CB102}"/>
              </a:ext>
            </a:extLst>
          </p:cNvPr>
          <p:cNvGrpSpPr/>
          <p:nvPr/>
        </p:nvGrpSpPr>
        <p:grpSpPr>
          <a:xfrm>
            <a:off x="2051264" y="3793940"/>
            <a:ext cx="177587" cy="146048"/>
            <a:chOff x="3871658" y="4071645"/>
            <a:chExt cx="177587" cy="146048"/>
          </a:xfrm>
        </p:grpSpPr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0BC105D2-2D2C-4B85-9809-A7F7CFE11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3A3D277F-20C2-44E2-9498-93DA2FD1F2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85A2456-0351-4062-AE3A-AEAE7B4E09B6}"/>
              </a:ext>
            </a:extLst>
          </p:cNvPr>
          <p:cNvSpPr txBox="1"/>
          <p:nvPr/>
        </p:nvSpPr>
        <p:spPr>
          <a:xfrm>
            <a:off x="2236259" y="3027425"/>
            <a:ext cx="1506416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SW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개발자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4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초급기능사 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3FA5E11-F317-4A33-A1C5-518B25DB6A00}"/>
              </a:ext>
            </a:extLst>
          </p:cNvPr>
          <p:cNvGrpSpPr/>
          <p:nvPr/>
        </p:nvGrpSpPr>
        <p:grpSpPr>
          <a:xfrm>
            <a:off x="2051264" y="4391502"/>
            <a:ext cx="177587" cy="146048"/>
            <a:chOff x="3871658" y="4706272"/>
            <a:chExt cx="177587" cy="146048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0904C163-CF6E-42A9-BB6B-C61A6310E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640790CE-D848-4B34-9DC5-EEE52318BC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7D24D90-975A-4598-92B8-8447F4692264}"/>
              </a:ext>
            </a:extLst>
          </p:cNvPr>
          <p:cNvSpPr txBox="1"/>
          <p:nvPr/>
        </p:nvSpPr>
        <p:spPr>
          <a:xfrm>
            <a:off x="2188064" y="3555557"/>
            <a:ext cx="19912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2021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년 평균 임금 기준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고급기술자 기준이라 가정</a:t>
            </a:r>
            <a:endParaRPr lang="en-US" altLang="ko-KR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임금 대비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0.37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배로 계산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08973C-DA8A-4162-AA3D-A15ED186D5F7}"/>
              </a:ext>
            </a:extLst>
          </p:cNvPr>
          <p:cNvSpPr/>
          <p:nvPr/>
        </p:nvSpPr>
        <p:spPr>
          <a:xfrm>
            <a:off x="4263769" y="1649727"/>
            <a:ext cx="3092717" cy="3937154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동 연산 3">
            <a:extLst>
              <a:ext uri="{FF2B5EF4-FFF2-40B4-BE49-F238E27FC236}">
                <a16:creationId xmlns:a16="http://schemas.microsoft.com/office/drawing/2014/main" id="{25AD3DBE-516D-46A6-87D9-14842D994E69}"/>
              </a:ext>
            </a:extLst>
          </p:cNvPr>
          <p:cNvSpPr/>
          <p:nvPr/>
        </p:nvSpPr>
        <p:spPr>
          <a:xfrm rot="5400000">
            <a:off x="2195249" y="3518363"/>
            <a:ext cx="3937155" cy="19988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7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9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22 w 10000"/>
              <a:gd name="connsiteY2" fmla="*/ 9905 h 10000"/>
              <a:gd name="connsiteX3" fmla="*/ 693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9322" y="9905"/>
                </a:lnTo>
                <a:lnTo>
                  <a:pt x="693" y="10000"/>
                </a:lnTo>
                <a:cubicBezTo>
                  <a:pt x="469" y="6667"/>
                  <a:pt x="224" y="3333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1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FC4D2D-4906-4B5B-88D9-9F74936C8E2E}"/>
              </a:ext>
            </a:extLst>
          </p:cNvPr>
          <p:cNvSpPr txBox="1"/>
          <p:nvPr/>
        </p:nvSpPr>
        <p:spPr>
          <a:xfrm>
            <a:off x="4689557" y="1778129"/>
            <a:ext cx="627095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운영비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DE6E41-E327-4AE5-BBA3-B2376C10D0F1}"/>
              </a:ext>
            </a:extLst>
          </p:cNvPr>
          <p:cNvSpPr txBox="1"/>
          <p:nvPr/>
        </p:nvSpPr>
        <p:spPr>
          <a:xfrm>
            <a:off x="4690361" y="1974241"/>
            <a:ext cx="1402948" cy="8755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3072</a:t>
            </a:r>
            <a:endParaRPr lang="ko-KR" altLang="en-US" sz="4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445881-F330-4DF9-A4B4-22806A25F783}"/>
              </a:ext>
            </a:extLst>
          </p:cNvPr>
          <p:cNvSpPr txBox="1"/>
          <p:nvPr/>
        </p:nvSpPr>
        <p:spPr>
          <a:xfrm>
            <a:off x="6077066" y="2190673"/>
            <a:ext cx="45397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CF2B719-EA00-4D5D-B98D-BFA3F1D85749}"/>
              </a:ext>
            </a:extLst>
          </p:cNvPr>
          <p:cNvGrpSpPr/>
          <p:nvPr/>
        </p:nvGrpSpPr>
        <p:grpSpPr>
          <a:xfrm>
            <a:off x="4737456" y="3140687"/>
            <a:ext cx="2092147" cy="276999"/>
            <a:chOff x="6652466" y="3618849"/>
            <a:chExt cx="2092147" cy="276999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E40916B-737B-4A04-9005-6AC2A2A1F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3711306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2CD0867-9BBC-4635-90CB-7A9E685674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3786235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C472250-3E77-4504-9755-24C2BB889965}"/>
                </a:ext>
              </a:extLst>
            </p:cNvPr>
            <p:cNvSpPr txBox="1"/>
            <p:nvPr/>
          </p:nvSpPr>
          <p:spPr>
            <a:xfrm>
              <a:off x="6830053" y="3618849"/>
              <a:ext cx="1914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서버비용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\904,645 /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달</a:t>
              </a:r>
              <a:endPara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CF8C12A-EC69-4AD2-A44D-790FCC53A9ED}"/>
              </a:ext>
            </a:extLst>
          </p:cNvPr>
          <p:cNvGrpSpPr/>
          <p:nvPr/>
        </p:nvGrpSpPr>
        <p:grpSpPr>
          <a:xfrm>
            <a:off x="4737456" y="3606090"/>
            <a:ext cx="1851083" cy="600164"/>
            <a:chOff x="6652466" y="4136396"/>
            <a:chExt cx="1851083" cy="600164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228B8EB-29C9-4E13-BC30-AABFDDBB69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345933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D7E4F26-39E5-4965-91AA-1E956037CB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4420862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22D2196-1111-4388-8C19-9BAECD2614B0}"/>
                </a:ext>
              </a:extLst>
            </p:cNvPr>
            <p:cNvSpPr txBox="1"/>
            <p:nvPr/>
          </p:nvSpPr>
          <p:spPr>
            <a:xfrm>
              <a:off x="6858721" y="4136396"/>
              <a:ext cx="164482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광고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\19,870,000/</a:t>
              </a:r>
              <a:r>
                <a:rPr lang="ko-KR" altLang="en-US" sz="9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년</a:t>
              </a:r>
              <a:endPara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r>
                <a:rPr lang="ko-KR" altLang="en-US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구글 플레이스토어</a:t>
              </a:r>
              <a:r>
                <a:rPr lang="en-US" altLang="ko-KR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</a:t>
              </a:r>
            </a:p>
            <a:p>
              <a:r>
                <a:rPr lang="ko-KR" altLang="en-US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애플 스토어 앱 광고</a:t>
              </a:r>
              <a:endPara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48E8286-B03C-4063-A5C1-B0E87FB6A0B1}"/>
              </a:ext>
            </a:extLst>
          </p:cNvPr>
          <p:cNvGrpSpPr/>
          <p:nvPr/>
        </p:nvGrpSpPr>
        <p:grpSpPr>
          <a:xfrm>
            <a:off x="4737456" y="4342426"/>
            <a:ext cx="1995576" cy="461665"/>
            <a:chOff x="6652466" y="4924876"/>
            <a:chExt cx="1995576" cy="461665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1D9B026-7187-4486-BC75-4C270F9660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980559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3CE294A-7A9E-45E3-97D0-3F83059FE8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5055488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735F6F-DCD2-4073-84E2-45F01AE7325E}"/>
                </a:ext>
              </a:extLst>
            </p:cNvPr>
            <p:cNvSpPr txBox="1"/>
            <p:nvPr/>
          </p:nvSpPr>
          <p:spPr>
            <a:xfrm>
              <a:off x="6858721" y="4924876"/>
              <a:ext cx="1789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결제 연동 초기비용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\116,000 (1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회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)</a:t>
              </a:r>
              <a:endPara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E302E09-C3F4-463E-A62D-0F2D20F420D0}"/>
              </a:ext>
            </a:extLst>
          </p:cNvPr>
          <p:cNvSpPr/>
          <p:nvPr/>
        </p:nvSpPr>
        <p:spPr>
          <a:xfrm>
            <a:off x="4646342" y="4988293"/>
            <a:ext cx="1969695" cy="366023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7DAA708-96EB-433D-9CEA-2FC78DA5C9CC}"/>
              </a:ext>
            </a:extLst>
          </p:cNvPr>
          <p:cNvSpPr txBox="1"/>
          <p:nvPr/>
        </p:nvSpPr>
        <p:spPr>
          <a:xfrm>
            <a:off x="4650543" y="5005661"/>
            <a:ext cx="1951176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서비스 운영에 필요한 비용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3C82541-7538-4413-A0B9-95A9A4EB0D38}"/>
              </a:ext>
            </a:extLst>
          </p:cNvPr>
          <p:cNvSpPr txBox="1"/>
          <p:nvPr/>
        </p:nvSpPr>
        <p:spPr>
          <a:xfrm>
            <a:off x="2351773" y="4867162"/>
            <a:ext cx="1334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초급기능사 기준</a:t>
            </a:r>
          </a:p>
        </p:txBody>
      </p:sp>
      <p:sp>
        <p:nvSpPr>
          <p:cNvPr id="45" name="순서도: 수동 연산 3">
            <a:extLst>
              <a:ext uri="{FF2B5EF4-FFF2-40B4-BE49-F238E27FC236}">
                <a16:creationId xmlns:a16="http://schemas.microsoft.com/office/drawing/2014/main" id="{7AD6F292-0932-41C5-8AE1-3F0269197B7C}"/>
              </a:ext>
            </a:extLst>
          </p:cNvPr>
          <p:cNvSpPr/>
          <p:nvPr/>
        </p:nvSpPr>
        <p:spPr>
          <a:xfrm rot="5400000">
            <a:off x="4552861" y="3495902"/>
            <a:ext cx="4573475" cy="27929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7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9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22 w 10000"/>
              <a:gd name="connsiteY2" fmla="*/ 9905 h 10000"/>
              <a:gd name="connsiteX3" fmla="*/ 693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9322" y="9905"/>
                </a:lnTo>
                <a:lnTo>
                  <a:pt x="693" y="10000"/>
                </a:lnTo>
                <a:cubicBezTo>
                  <a:pt x="469" y="6667"/>
                  <a:pt x="224" y="3333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1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B7E8425-537A-45FC-AB88-B35F06EA67AA}"/>
              </a:ext>
            </a:extLst>
          </p:cNvPr>
          <p:cNvSpPr/>
          <p:nvPr/>
        </p:nvSpPr>
        <p:spPr>
          <a:xfrm>
            <a:off x="6934666" y="1367862"/>
            <a:ext cx="3728427" cy="4541725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04AD66A-CAC5-4789-B3CC-37668E64BB34}"/>
              </a:ext>
            </a:extLst>
          </p:cNvPr>
          <p:cNvGrpSpPr/>
          <p:nvPr/>
        </p:nvGrpSpPr>
        <p:grpSpPr>
          <a:xfrm>
            <a:off x="2051264" y="3160120"/>
            <a:ext cx="177587" cy="146048"/>
            <a:chOff x="3871658" y="4071645"/>
            <a:chExt cx="177587" cy="146048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193AE38-BC57-450D-8696-CEB8970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9D87799-493C-486F-8AD8-D5DDE8C3A7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67CF8DA-DE7B-4504-B916-CFF4CDF5186E}"/>
              </a:ext>
            </a:extLst>
          </p:cNvPr>
          <p:cNvSpPr/>
          <p:nvPr/>
        </p:nvSpPr>
        <p:spPr>
          <a:xfrm>
            <a:off x="8243575" y="5243698"/>
            <a:ext cx="1206945" cy="332748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0152C39-215B-40E3-BBF4-26286E2747D0}"/>
              </a:ext>
            </a:extLst>
          </p:cNvPr>
          <p:cNvSpPr txBox="1"/>
          <p:nvPr/>
        </p:nvSpPr>
        <p:spPr>
          <a:xfrm>
            <a:off x="7842800" y="1841158"/>
            <a:ext cx="332142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총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5627080-1182-433E-8A03-DEE4FE607468}"/>
              </a:ext>
            </a:extLst>
          </p:cNvPr>
          <p:cNvSpPr txBox="1"/>
          <p:nvPr/>
        </p:nvSpPr>
        <p:spPr>
          <a:xfrm>
            <a:off x="7849674" y="1987679"/>
            <a:ext cx="1824538" cy="8755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4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14,430</a:t>
            </a:r>
            <a:endParaRPr lang="ko-KR" altLang="en-US" sz="4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F54EDAB-8AD3-4881-97C7-FDEFDD8D70CF}"/>
              </a:ext>
            </a:extLst>
          </p:cNvPr>
          <p:cNvSpPr txBox="1"/>
          <p:nvPr/>
        </p:nvSpPr>
        <p:spPr>
          <a:xfrm>
            <a:off x="9501562" y="2052471"/>
            <a:ext cx="582211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8D015B7-988A-438C-A8C8-6D9727C0BC77}"/>
              </a:ext>
            </a:extLst>
          </p:cNvPr>
          <p:cNvGrpSpPr/>
          <p:nvPr/>
        </p:nvGrpSpPr>
        <p:grpSpPr>
          <a:xfrm>
            <a:off x="7713589" y="3973984"/>
            <a:ext cx="177587" cy="146048"/>
            <a:chOff x="3871658" y="4071645"/>
            <a:chExt cx="177587" cy="146048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F3F842B-4AEC-4B9B-88F1-B50F6F09C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993E6D42-0A2D-43B3-A359-865987755C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5756F883-094D-4F5D-ABB0-4DA9D9557651}"/>
              </a:ext>
            </a:extLst>
          </p:cNvPr>
          <p:cNvSpPr txBox="1"/>
          <p:nvPr/>
        </p:nvSpPr>
        <p:spPr>
          <a:xfrm>
            <a:off x="8146553" y="3161434"/>
            <a:ext cx="2057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전체 합계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\12,889,329 /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달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29399B2-E257-41BB-A935-6E74164FB4DA}"/>
              </a:ext>
            </a:extLst>
          </p:cNvPr>
          <p:cNvSpPr txBox="1"/>
          <p:nvPr/>
        </p:nvSpPr>
        <p:spPr>
          <a:xfrm>
            <a:off x="8146553" y="4246555"/>
            <a:ext cx="1646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인건비 축소가능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685DA10-11DA-4F90-A674-193926C2FBF3}"/>
              </a:ext>
            </a:extLst>
          </p:cNvPr>
          <p:cNvSpPr txBox="1"/>
          <p:nvPr/>
        </p:nvSpPr>
        <p:spPr>
          <a:xfrm>
            <a:off x="8221322" y="5271572"/>
            <a:ext cx="1251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전체 비용 합계</a:t>
            </a: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1C7995C7-2F1A-493A-93E0-73AF8CA07699}"/>
              </a:ext>
            </a:extLst>
          </p:cNvPr>
          <p:cNvGrpSpPr/>
          <p:nvPr/>
        </p:nvGrpSpPr>
        <p:grpSpPr>
          <a:xfrm>
            <a:off x="7723509" y="3221630"/>
            <a:ext cx="177587" cy="146048"/>
            <a:chOff x="3871658" y="4071645"/>
            <a:chExt cx="177587" cy="146048"/>
          </a:xfrm>
        </p:grpSpPr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A1C19187-441A-4522-8DB7-94717F9E79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CFA0EA70-EC0A-4573-BD90-A090EEAB6A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39E60454-6ECF-46CD-8F71-F6B1FAD3143E}"/>
              </a:ext>
            </a:extLst>
          </p:cNvPr>
          <p:cNvSpPr txBox="1"/>
          <p:nvPr/>
        </p:nvSpPr>
        <p:spPr>
          <a:xfrm>
            <a:off x="6077066" y="2496769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55142DD-B023-4D2A-9910-1DE738683B8C}"/>
              </a:ext>
            </a:extLst>
          </p:cNvPr>
          <p:cNvSpPr txBox="1"/>
          <p:nvPr/>
        </p:nvSpPr>
        <p:spPr>
          <a:xfrm>
            <a:off x="2191281" y="4335762"/>
            <a:ext cx="1962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인당 연봉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\28,394,208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1616293-E826-4429-8289-3E17FE2D7896}"/>
              </a:ext>
            </a:extLst>
          </p:cNvPr>
          <p:cNvSpPr txBox="1"/>
          <p:nvPr/>
        </p:nvSpPr>
        <p:spPr>
          <a:xfrm>
            <a:off x="3410160" y="2664942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15FFC78-2895-4655-944F-443213988FF7}"/>
              </a:ext>
            </a:extLst>
          </p:cNvPr>
          <p:cNvSpPr txBox="1"/>
          <p:nvPr/>
        </p:nvSpPr>
        <p:spPr>
          <a:xfrm>
            <a:off x="9594848" y="2428075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DD5EB-A964-43A6-9CBC-502AC4539891}"/>
              </a:ext>
            </a:extLst>
          </p:cNvPr>
          <p:cNvSpPr txBox="1"/>
          <p:nvPr/>
        </p:nvSpPr>
        <p:spPr>
          <a:xfrm>
            <a:off x="8146553" y="4485977"/>
            <a:ext cx="1646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서버용량 축소 가능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057A803-D431-45D8-B2EE-09171242BD56}"/>
              </a:ext>
            </a:extLst>
          </p:cNvPr>
          <p:cNvSpPr txBox="1"/>
          <p:nvPr/>
        </p:nvSpPr>
        <p:spPr>
          <a:xfrm>
            <a:off x="8146553" y="3868310"/>
            <a:ext cx="1646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예산 초과 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837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64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3995303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DD183E-DE59-4EF1-9187-E8315F51D4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81" t="3077" r="5238" b="2125"/>
          <a:stretch/>
        </p:blipFill>
        <p:spPr>
          <a:xfrm>
            <a:off x="2080009" y="211014"/>
            <a:ext cx="8109020" cy="6501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4FD632-669C-46B0-9829-8DEAB8D4CAD3}"/>
              </a:ext>
            </a:extLst>
          </p:cNvPr>
          <p:cNvSpPr txBox="1"/>
          <p:nvPr/>
        </p:nvSpPr>
        <p:spPr>
          <a:xfrm>
            <a:off x="2532992" y="1847927"/>
            <a:ext cx="13768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 서비스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이노페이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광고대행사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84C0BC-4245-4851-BAC2-5627EB104F9C}"/>
              </a:ext>
            </a:extLst>
          </p:cNvPr>
          <p:cNvSpPr txBox="1"/>
          <p:nvPr/>
        </p:nvSpPr>
        <p:spPr>
          <a:xfrm>
            <a:off x="5407572" y="1885555"/>
            <a:ext cx="13768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자동 계산 및 추천기능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→ 해당 카드로 결제까지 연결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챗봇을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소비할 내역 입력 시 혜택 추천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CCA7F-AD79-4579-9670-257B2A85FE44}"/>
              </a:ext>
            </a:extLst>
          </p:cNvPr>
          <p:cNvSpPr txBox="1"/>
          <p:nvPr/>
        </p:nvSpPr>
        <p:spPr>
          <a:xfrm>
            <a:off x="8313683" y="2331831"/>
            <a:ext cx="1311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카드를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사용하는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B0A96-BD3C-4345-A6B9-3BA8C20C2F50}"/>
              </a:ext>
            </a:extLst>
          </p:cNvPr>
          <p:cNvSpPr txBox="1"/>
          <p:nvPr/>
        </p:nvSpPr>
        <p:spPr>
          <a:xfrm>
            <a:off x="3878317" y="1885555"/>
            <a:ext cx="1529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 홍보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계산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개발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 시스템 연동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이용자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BF546-7815-4A75-8467-AB7885A2E84A}"/>
              </a:ext>
            </a:extLst>
          </p:cNvPr>
          <p:cNvSpPr txBox="1"/>
          <p:nvPr/>
        </p:nvSpPr>
        <p:spPr>
          <a:xfrm>
            <a:off x="3878316" y="3402199"/>
            <a:ext cx="1529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정보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스마트폰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E0782F-B858-4F9C-ACA2-2CABF14F71D8}"/>
              </a:ext>
            </a:extLst>
          </p:cNvPr>
          <p:cNvSpPr txBox="1"/>
          <p:nvPr/>
        </p:nvSpPr>
        <p:spPr>
          <a:xfrm>
            <a:off x="6784428" y="3730079"/>
            <a:ext cx="1529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자체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6DDA82-6C70-464A-B2A8-F639C6A8E0E3}"/>
              </a:ext>
            </a:extLst>
          </p:cNvPr>
          <p:cNvSpPr txBox="1"/>
          <p:nvPr/>
        </p:nvSpPr>
        <p:spPr>
          <a:xfrm>
            <a:off x="6784428" y="1905213"/>
            <a:ext cx="1529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질의응답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 문의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B4B2FD-BAAA-4CF7-B10A-A5DFFBC7DE39}"/>
              </a:ext>
            </a:extLst>
          </p:cNvPr>
          <p:cNvSpPr txBox="1"/>
          <p:nvPr/>
        </p:nvSpPr>
        <p:spPr>
          <a:xfrm>
            <a:off x="3121570" y="4695473"/>
            <a:ext cx="2036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서버비용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마케팅비용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인건비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40E5A1-BA42-4244-900E-D7674329A32A}"/>
              </a:ext>
            </a:extLst>
          </p:cNvPr>
          <p:cNvSpPr txBox="1"/>
          <p:nvPr/>
        </p:nvSpPr>
        <p:spPr>
          <a:xfrm>
            <a:off x="6148551" y="4797600"/>
            <a:ext cx="3529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카드사 광고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분석된 데이터 제공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배너광고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(Google Ads)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5634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3319041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759218" y="3259723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3319041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908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9B551-1799-421D-847C-3633D7009C9E}"/>
              </a:ext>
            </a:extLst>
          </p:cNvPr>
          <p:cNvSpPr txBox="1"/>
          <p:nvPr/>
        </p:nvSpPr>
        <p:spPr>
          <a:xfrm>
            <a:off x="394643" y="1832184"/>
            <a:ext cx="82114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앱 카드 연동 대표카드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결제 시스템 및 결제 방법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- KB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국민은행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1020150143073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2015.10.13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2017.07.03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앱 카드 결제 서비스를 제공하는 방법 및 매체에 저장된 프로그램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헬로우링크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주식회사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1020160103495,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2016. 08. 16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 ＱＲ 코드 스캔을 이용한 스마트 간편 결제 시스템 및 방법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이민우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1020120075201,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2012, 07, 10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위치 기반 서비스를 위한 모바일 기기의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GPS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제어 시스템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이도훈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1020170119246,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2017.09.18,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2019.05.28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메신저 서비스를 이용한 인공지능 학습 방법 및 시스템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그리고 인공지능을 이용한 답변 중계 방법 및 시스템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라인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가부시키가이샤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1020160042494,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2016.04.06,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2017.11.08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최적카드 추천을 위한 인공지능 결제 시스템과 이를 위한결제 장치 및 통합카드 결제 단말기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박수민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1020070090867,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2007.09.07,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2008.09.25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인공지능 대화장치 및 방법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주식회사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아카인텔리전스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국제출원번호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PCT/KR2015/004347,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2015. 04. 29,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국제공개일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2016. 11. 03</a:t>
            </a:r>
          </a:p>
          <a:p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123865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2ED436-E8ED-4907-A37E-F5D9F9EE9E53}"/>
              </a:ext>
            </a:extLst>
          </p:cNvPr>
          <p:cNvSpPr txBox="1"/>
          <p:nvPr/>
        </p:nvSpPr>
        <p:spPr>
          <a:xfrm>
            <a:off x="394643" y="1749634"/>
            <a:ext cx="8211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AI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금융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추천 메시지의 의인화와 개인화 수준이 고객 반응에 미치는 영향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변성혁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조창환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한국광고홍보학회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2020)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자연어 처리 기반의 음악 추천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신상수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장두혁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김병일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김영종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한국정보처리학회 학술대회논문집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2019)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AI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기술을 이용한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기반 금융 어플리케이션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권지연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최대원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김의송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문재현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한국정보처리학회 학술대회논문집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2019)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자연어처리를 기반으로 한 코로나 정보 제공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시스템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송호연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곽찬우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이동원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이윤수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한국정보통신학회 여성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ICT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학술대회 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2020)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91655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486C7-A245-454C-8660-71DDF74EFA28}"/>
              </a:ext>
            </a:extLst>
          </p:cNvPr>
          <p:cNvSpPr txBox="1"/>
          <p:nvPr/>
        </p:nvSpPr>
        <p:spPr>
          <a:xfrm>
            <a:off x="394643" y="1749634"/>
            <a:ext cx="8211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발급장수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이용건수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신용카드 이용 현황에 대한 통계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통계청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KOSIS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국가통계 포털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2021</a:t>
            </a:r>
          </a:p>
          <a:p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트레트리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2"/>
              </a:rPr>
              <a:t>https://blog.naver.com/oneandonit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더쎈카드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3"/>
              </a:rPr>
              <a:t>https://www.thessencard.com/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시럽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4"/>
              </a:rPr>
              <a:t>https://www.syrup.co.kr/index.do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어플리케이션 이미지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구글 플레이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5"/>
              </a:rPr>
              <a:t>https://play.google.com/store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88266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7F294B-B93F-47AD-8727-D84E01EADDF2}"/>
              </a:ext>
            </a:extLst>
          </p:cNvPr>
          <p:cNvSpPr txBox="1"/>
          <p:nvPr/>
        </p:nvSpPr>
        <p:spPr>
          <a:xfrm>
            <a:off x="394643" y="1749634"/>
            <a:ext cx="8211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앱 광고 비용 통계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공정거래위원회가 발표한 ‘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앱마켓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·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숙박앱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입점사업자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(500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곳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)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대상 불공정거래행위 실태조사’ 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-윤고딕320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카카오톡 채널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Kakao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Developers,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2"/>
              </a:rPr>
              <a:t>https://developers.kakao.com/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 err="1">
                <a:solidFill>
                  <a:srgbClr val="F1ECE6"/>
                </a:solidFill>
                <a:effectLst/>
                <a:latin typeface="Noto Sans" panose="020B050204050402020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Kiranshastry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sng" dirty="0" err="1">
                <a:solidFill>
                  <a:srgbClr val="F1ECE6"/>
                </a:solidFill>
                <a:effectLst/>
                <a:latin typeface="Noto Sans" panose="020B05020405040202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Smashicons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photo3idea_studio</a:t>
            </a:r>
            <a:r>
              <a:rPr lang="en-US" altLang="ko-KR" b="1" dirty="0">
                <a:solidFill>
                  <a:srgbClr val="F1ECE6"/>
                </a:solidFill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 err="1">
                <a:solidFill>
                  <a:srgbClr val="F1ECE6"/>
                </a:solidFill>
                <a:effectLst/>
                <a:latin typeface="Noto Sans" panose="020B0502040504020204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Eucalyp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697215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C086E4-2390-4A63-95E8-CFF123B77117}"/>
              </a:ext>
            </a:extLst>
          </p:cNvPr>
          <p:cNvGrpSpPr/>
          <p:nvPr/>
        </p:nvGrpSpPr>
        <p:grpSpPr>
          <a:xfrm>
            <a:off x="3550212" y="2576562"/>
            <a:ext cx="135302" cy="1704875"/>
            <a:chOff x="3876040" y="1767840"/>
            <a:chExt cx="217905" cy="332232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F1833B1-E75C-4F4D-9560-B1AEACAACAAB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8219899-F89A-4584-817B-698590C95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9953026-2CD0-4B95-AF51-D5BECAE1B46F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FB8C52-5991-47DB-96DB-8CBF63751011}"/>
              </a:ext>
            </a:extLst>
          </p:cNvPr>
          <p:cNvGrpSpPr/>
          <p:nvPr/>
        </p:nvGrpSpPr>
        <p:grpSpPr>
          <a:xfrm flipH="1">
            <a:off x="8508827" y="2591802"/>
            <a:ext cx="135302" cy="1704875"/>
            <a:chOff x="3876040" y="1767840"/>
            <a:chExt cx="217905" cy="332232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942A1C-F7F6-484C-B4F3-A56652872067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9637376-E797-4E83-BA6B-16CF6CB5AB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5273EE9-8C17-4A16-AACB-CDB3DA86BDF0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C740E8-C362-4B37-9844-D061580BAB52}"/>
              </a:ext>
            </a:extLst>
          </p:cNvPr>
          <p:cNvSpPr txBox="1"/>
          <p:nvPr/>
        </p:nvSpPr>
        <p:spPr>
          <a:xfrm>
            <a:off x="5105985" y="2882450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감사합니다</a:t>
            </a:r>
            <a:endParaRPr lang="ko-KR" altLang="en-US" sz="32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5CA3E0-2C30-4D11-BC26-809768FD22DF}"/>
              </a:ext>
            </a:extLst>
          </p:cNvPr>
          <p:cNvSpPr/>
          <p:nvPr/>
        </p:nvSpPr>
        <p:spPr>
          <a:xfrm>
            <a:off x="5080856" y="3769189"/>
            <a:ext cx="2027933" cy="262587"/>
          </a:xfrm>
          <a:prstGeom prst="roundRect">
            <a:avLst>
              <a:gd name="adj" fmla="val 50000"/>
            </a:avLst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99B3F-E0FB-439C-A9AD-92E0D41B6AD0}"/>
              </a:ext>
            </a:extLst>
          </p:cNvPr>
          <p:cNvSpPr txBox="1"/>
          <p:nvPr/>
        </p:nvSpPr>
        <p:spPr>
          <a:xfrm>
            <a:off x="5304993" y="3761982"/>
            <a:ext cx="1579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E\on</a:t>
            </a:r>
            <a:endParaRPr lang="ko-KR" altLang="en-US" sz="1200" spc="3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76BD8-659E-4FD9-BF8C-01D490B072AD}"/>
              </a:ext>
            </a:extLst>
          </p:cNvPr>
          <p:cNvSpPr txBox="1"/>
          <p:nvPr/>
        </p:nvSpPr>
        <p:spPr>
          <a:xfrm>
            <a:off x="6716769" y="7055288"/>
            <a:ext cx="5617243" cy="731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Noto sans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는 용량이 너무 커서 파일에 추가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안했어요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</a:p>
          <a:p>
            <a:pPr algn="r"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구글에서 무료 글씨체로 쉽게 받을 수 있습니다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:)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F464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87345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11B48BB-92F2-4EAE-9A9E-78BE3E870363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DEDEFB-9006-4F8F-BB56-04AE2E79F2FF}"/>
              </a:ext>
            </a:extLst>
          </p:cNvPr>
          <p:cNvSpPr txBox="1"/>
          <p:nvPr/>
        </p:nvSpPr>
        <p:spPr>
          <a:xfrm>
            <a:off x="5318392" y="554322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팀 및 팀원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575165B-A76A-4BF5-9AD4-B9A7035C861C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5AA0AF9-DF71-4118-8E6F-139C14E3A808}"/>
              </a:ext>
            </a:extLst>
          </p:cNvPr>
          <p:cNvSpPr txBox="1"/>
          <p:nvPr/>
        </p:nvSpPr>
        <p:spPr>
          <a:xfrm>
            <a:off x="5641821" y="1074645"/>
            <a:ext cx="910763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EWon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소개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238734-1D76-450C-8B62-829B21F579DE}"/>
              </a:ext>
            </a:extLst>
          </p:cNvPr>
          <p:cNvSpPr/>
          <p:nvPr/>
        </p:nvSpPr>
        <p:spPr>
          <a:xfrm>
            <a:off x="331953" y="1584764"/>
            <a:ext cx="309887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600" b="0" cap="none" spc="0" dirty="0" err="1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利</a:t>
            </a:r>
            <a:endParaRPr lang="en-US" altLang="ko-KR" sz="5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AD79C4-2212-4B07-AE33-41BBEE4AF194}"/>
              </a:ext>
            </a:extLst>
          </p:cNvPr>
          <p:cNvSpPr/>
          <p:nvPr/>
        </p:nvSpPr>
        <p:spPr>
          <a:xfrm>
            <a:off x="3967612" y="1584764"/>
            <a:ext cx="309887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願</a:t>
            </a:r>
            <a:endParaRPr lang="en-US" altLang="ko-KR" sz="5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965554-EACD-4038-BA43-F15FEDD70009}"/>
              </a:ext>
            </a:extLst>
          </p:cNvPr>
          <p:cNvSpPr/>
          <p:nvPr/>
        </p:nvSpPr>
        <p:spPr>
          <a:xfrm>
            <a:off x="2141577" y="1584764"/>
            <a:ext cx="309887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altLang="ko-KR" sz="4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5E5C2-99C5-4A0F-AF08-E03DD0293D61}"/>
              </a:ext>
            </a:extLst>
          </p:cNvPr>
          <p:cNvSpPr txBox="1"/>
          <p:nvPr/>
        </p:nvSpPr>
        <p:spPr>
          <a:xfrm>
            <a:off x="1355446" y="3992469"/>
            <a:ext cx="1051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이로울 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4331F-A29E-42E9-ACD9-BC0E1FD166F1}"/>
              </a:ext>
            </a:extLst>
          </p:cNvPr>
          <p:cNvSpPr txBox="1"/>
          <p:nvPr/>
        </p:nvSpPr>
        <p:spPr>
          <a:xfrm>
            <a:off x="5115352" y="3992469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원할 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D73DE1-151C-4AB5-BE62-CA11AEBA3B58}"/>
              </a:ext>
            </a:extLst>
          </p:cNvPr>
          <p:cNvSpPr/>
          <p:nvPr/>
        </p:nvSpPr>
        <p:spPr>
          <a:xfrm>
            <a:off x="7143750" y="2237571"/>
            <a:ext cx="578712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8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E</a:t>
            </a:r>
            <a:r>
              <a:rPr lang="en-US" altLang="ko-KR" sz="80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\</a:t>
            </a:r>
            <a:r>
              <a:rPr lang="en-US" altLang="ko-KR" sz="88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on</a:t>
            </a:r>
            <a:endParaRPr lang="en-US" altLang="ko-KR" sz="36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 Med" panose="020B0602040504020204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69925C-7137-4A6A-B9B6-B2C4622DD2ED}"/>
              </a:ext>
            </a:extLst>
          </p:cNvPr>
          <p:cNvSpPr/>
          <p:nvPr/>
        </p:nvSpPr>
        <p:spPr>
          <a:xfrm>
            <a:off x="6244573" y="1921263"/>
            <a:ext cx="309887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altLang="ko-KR" sz="4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66E581F-E72E-4785-9208-0EFCC2CA277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840" y="4056076"/>
            <a:ext cx="1588172" cy="158817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57B7FC-1B39-43A0-B90A-435A6BAD4301}"/>
              </a:ext>
            </a:extLst>
          </p:cNvPr>
          <p:cNvSpPr/>
          <p:nvPr/>
        </p:nvSpPr>
        <p:spPr>
          <a:xfrm>
            <a:off x="495878" y="4837126"/>
            <a:ext cx="787981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: </a:t>
            </a:r>
            <a:r>
              <a:rPr lang="ko-KR" altLang="en-US" sz="3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소비자의 이익을 원하다</a:t>
            </a:r>
            <a:endParaRPr lang="en-US" altLang="ko-KR" sz="360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410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18392" y="554322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팀 및 팀원 소개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705106" y="1074645"/>
            <a:ext cx="78418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역할 분담</a:t>
            </a: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EA1E42C6-0A9E-45E4-935F-B202F3E14AB4}"/>
              </a:ext>
            </a:extLst>
          </p:cNvPr>
          <p:cNvSpPr/>
          <p:nvPr/>
        </p:nvSpPr>
        <p:spPr>
          <a:xfrm>
            <a:off x="7906393" y="1911944"/>
            <a:ext cx="2497240" cy="2497239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ABE8004B-5B61-4C61-BEE9-A5FAFCCC7759}"/>
              </a:ext>
            </a:extLst>
          </p:cNvPr>
          <p:cNvSpPr/>
          <p:nvPr/>
        </p:nvSpPr>
        <p:spPr>
          <a:xfrm>
            <a:off x="5912166" y="1911944"/>
            <a:ext cx="2497240" cy="2497239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2C1463C-A589-4442-AACA-800079A9ECE7}"/>
              </a:ext>
            </a:extLst>
          </p:cNvPr>
          <p:cNvSpPr/>
          <p:nvPr/>
        </p:nvSpPr>
        <p:spPr>
          <a:xfrm>
            <a:off x="3781473" y="1911944"/>
            <a:ext cx="2497240" cy="2497239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7F734DB-0707-4EA4-9BD4-E1AE4D19B810}"/>
              </a:ext>
            </a:extLst>
          </p:cNvPr>
          <p:cNvSpPr/>
          <p:nvPr/>
        </p:nvSpPr>
        <p:spPr>
          <a:xfrm>
            <a:off x="1812888" y="1911944"/>
            <a:ext cx="2497240" cy="2497239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90167E9-76A1-4E28-950B-3AC2090F8DBA}"/>
              </a:ext>
            </a:extLst>
          </p:cNvPr>
          <p:cNvSpPr txBox="1"/>
          <p:nvPr/>
        </p:nvSpPr>
        <p:spPr>
          <a:xfrm>
            <a:off x="2626663" y="2485305"/>
            <a:ext cx="860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강은영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695A56D-2205-490C-B838-A0292A0457A2}"/>
              </a:ext>
            </a:extLst>
          </p:cNvPr>
          <p:cNvSpPr txBox="1"/>
          <p:nvPr/>
        </p:nvSpPr>
        <p:spPr>
          <a:xfrm>
            <a:off x="4336171" y="2462853"/>
            <a:ext cx="1424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고동우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B13B2B6-C8EE-49DA-ACF6-7306DC3BDBF8}"/>
              </a:ext>
            </a:extLst>
          </p:cNvPr>
          <p:cNvSpPr txBox="1"/>
          <p:nvPr/>
        </p:nvSpPr>
        <p:spPr>
          <a:xfrm>
            <a:off x="6673438" y="2467375"/>
            <a:ext cx="94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김정표</a:t>
            </a:r>
            <a:endParaRPr lang="ko-KR" altLang="en-US" sz="1600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26AD7F-44DA-4E84-AE56-96C98F74E738}"/>
              </a:ext>
            </a:extLst>
          </p:cNvPr>
          <p:cNvSpPr txBox="1"/>
          <p:nvPr/>
        </p:nvSpPr>
        <p:spPr>
          <a:xfrm>
            <a:off x="8649263" y="2449445"/>
            <a:ext cx="1011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김주헌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18C9B61-6775-4261-B3E0-A150047E00EC}"/>
              </a:ext>
            </a:extLst>
          </p:cNvPr>
          <p:cNvSpPr txBox="1"/>
          <p:nvPr/>
        </p:nvSpPr>
        <p:spPr>
          <a:xfrm>
            <a:off x="2109833" y="3009982"/>
            <a:ext cx="1808106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클라이언트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966CCF3-BA15-4492-B081-DBB2DEF5728F}"/>
              </a:ext>
            </a:extLst>
          </p:cNvPr>
          <p:cNvSpPr txBox="1"/>
          <p:nvPr/>
        </p:nvSpPr>
        <p:spPr>
          <a:xfrm>
            <a:off x="4230183" y="2984293"/>
            <a:ext cx="1685679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알고리즘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 알고리즘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FC1B89F-F167-4263-B45A-BD00EE0F8558}"/>
              </a:ext>
            </a:extLst>
          </p:cNvPr>
          <p:cNvSpPr txBox="1"/>
          <p:nvPr/>
        </p:nvSpPr>
        <p:spPr>
          <a:xfrm>
            <a:off x="6181672" y="2906718"/>
            <a:ext cx="2015592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전반적인 자료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클라이언트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7BBA410-2D11-4418-987D-BD23F7D29971}"/>
              </a:ext>
            </a:extLst>
          </p:cNvPr>
          <p:cNvSpPr txBox="1"/>
          <p:nvPr/>
        </p:nvSpPr>
        <p:spPr>
          <a:xfrm>
            <a:off x="8621328" y="3106303"/>
            <a:ext cx="1166764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31DB8B-18F6-4742-9516-469C2D71ACE7}"/>
              </a:ext>
            </a:extLst>
          </p:cNvPr>
          <p:cNvCxnSpPr>
            <a:cxnSpLocks/>
          </p:cNvCxnSpPr>
          <p:nvPr/>
        </p:nvCxnSpPr>
        <p:spPr>
          <a:xfrm>
            <a:off x="2486915" y="4755254"/>
            <a:ext cx="7218170" cy="0"/>
          </a:xfrm>
          <a:prstGeom prst="line">
            <a:avLst/>
          </a:prstGeom>
          <a:ln w="9525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05EAA9-4728-4E50-A171-28F30B58DFEF}"/>
              </a:ext>
            </a:extLst>
          </p:cNvPr>
          <p:cNvSpPr txBox="1"/>
          <p:nvPr/>
        </p:nvSpPr>
        <p:spPr>
          <a:xfrm>
            <a:off x="4822082" y="5034388"/>
            <a:ext cx="2544287" cy="393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</a:t>
            </a:r>
            <a:r>
              <a:rPr lang="ko-KR" altLang="en-US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명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평범한 </a:t>
            </a:r>
            <a:r>
              <a:rPr lang="ko-KR" altLang="en-US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공대생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들이 모인 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F2F2CDE-231A-43B7-B697-D6A6D7F2E1AA}"/>
              </a:ext>
            </a:extLst>
          </p:cNvPr>
          <p:cNvSpPr/>
          <p:nvPr/>
        </p:nvSpPr>
        <p:spPr>
          <a:xfrm>
            <a:off x="5210537" y="5860846"/>
            <a:ext cx="1770926" cy="296417"/>
          </a:xfrm>
          <a:prstGeom prst="roundRect">
            <a:avLst>
              <a:gd name="adj" fmla="val 50000"/>
            </a:avLst>
          </a:prstGeom>
          <a:noFill/>
          <a:ln>
            <a:solidFill>
              <a:srgbClr val="F1E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FCE834-B23F-4891-8F1D-9DC52589D7E8}"/>
              </a:ext>
            </a:extLst>
          </p:cNvPr>
          <p:cNvSpPr txBox="1"/>
          <p:nvPr/>
        </p:nvSpPr>
        <p:spPr>
          <a:xfrm>
            <a:off x="5422580" y="5868292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 e a m E W o n</a:t>
            </a:r>
            <a:endParaRPr lang="ko-KR" altLang="en-US" sz="12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92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345286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44227" y="554322"/>
            <a:ext cx="130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76C76C6-283C-45F1-A66D-8DEABEF37411}"/>
              </a:ext>
            </a:extLst>
          </p:cNvPr>
          <p:cNvSpPr txBox="1"/>
          <p:nvPr/>
        </p:nvSpPr>
        <p:spPr>
          <a:xfrm>
            <a:off x="834322" y="46324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카드들의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AAFB68-BAB2-4F09-836A-0884B8963C75}"/>
              </a:ext>
            </a:extLst>
          </p:cNvPr>
          <p:cNvSpPr txBox="1"/>
          <p:nvPr/>
        </p:nvSpPr>
        <p:spPr>
          <a:xfrm>
            <a:off x="833029" y="4978146"/>
            <a:ext cx="2634054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우리 지갑 속 수많은 카드들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270808-B079-4C39-96C2-38A76B6E38C9}"/>
              </a:ext>
            </a:extLst>
          </p:cNvPr>
          <p:cNvSpPr txBox="1"/>
          <p:nvPr/>
        </p:nvSpPr>
        <p:spPr>
          <a:xfrm>
            <a:off x="3950866" y="4588678"/>
            <a:ext cx="1130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혜택을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0C6B95-B6BB-4AC5-984F-229EBBA70400}"/>
              </a:ext>
            </a:extLst>
          </p:cNvPr>
          <p:cNvSpPr txBox="1"/>
          <p:nvPr/>
        </p:nvSpPr>
        <p:spPr>
          <a:xfrm>
            <a:off x="3934723" y="4939219"/>
            <a:ext cx="2531462" cy="901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 많은 카드들에 따라오는 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무수히 많은 혜택들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도저히 헷갈려서 챙길 수 없다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!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B5FE28-0D81-4724-B836-D5A18BA125C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65" y="1731272"/>
            <a:ext cx="1940389" cy="19403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0A41B1-6C73-4832-9A49-5685A57ECC7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400" y="1682270"/>
            <a:ext cx="2117014" cy="211701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CFA060-7A4C-452E-A0FD-A467C8E1C2AD}"/>
              </a:ext>
            </a:extLst>
          </p:cNvPr>
          <p:cNvSpPr/>
          <p:nvPr/>
        </p:nvSpPr>
        <p:spPr>
          <a:xfrm>
            <a:off x="6371396" y="2734383"/>
            <a:ext cx="159350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72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</a:t>
            </a:r>
            <a:endParaRPr lang="en-US" altLang="ko-KR" sz="28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09B6582-AC06-4A4A-870F-B7CF1C181A4B}"/>
              </a:ext>
            </a:extLst>
          </p:cNvPr>
          <p:cNvSpPr/>
          <p:nvPr/>
        </p:nvSpPr>
        <p:spPr>
          <a:xfrm>
            <a:off x="6799821" y="2059126"/>
            <a:ext cx="5787129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38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E</a:t>
            </a:r>
            <a:r>
              <a:rPr lang="en-US" altLang="ko-KR" sz="115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\</a:t>
            </a:r>
            <a:r>
              <a:rPr lang="en-US" altLang="ko-KR" sz="138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on</a:t>
            </a:r>
            <a:endParaRPr lang="en-US" altLang="ko-KR" sz="4800" b="1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 Med" panose="020B060204050402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4F521C-8770-44B9-A8F4-5DE70244DA58}"/>
              </a:ext>
            </a:extLst>
          </p:cNvPr>
          <p:cNvSpPr txBox="1"/>
          <p:nvPr/>
        </p:nvSpPr>
        <p:spPr>
          <a:xfrm>
            <a:off x="8164794" y="4537877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한번에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9998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D29C9B-8F2A-4928-9C1B-133601C8B280}"/>
              </a:ext>
            </a:extLst>
          </p:cNvPr>
          <p:cNvSpPr txBox="1"/>
          <p:nvPr/>
        </p:nvSpPr>
        <p:spPr>
          <a:xfrm>
            <a:off x="8148651" y="4888418"/>
            <a:ext cx="2616422" cy="635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EWon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통해 누리지 못하고 있던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많은 혜택을 받을 수 있게 해준다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82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44220" y="554322"/>
            <a:ext cx="130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D630AAB0-E952-4E9E-987D-2BAFDA23F4A9}"/>
              </a:ext>
            </a:extLst>
          </p:cNvPr>
          <p:cNvSpPr/>
          <p:nvPr/>
        </p:nvSpPr>
        <p:spPr>
          <a:xfrm>
            <a:off x="2408638" y="2218139"/>
            <a:ext cx="2589150" cy="2589150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A7737D8-7201-4D40-A3F6-630596B72C6B}"/>
              </a:ext>
            </a:extLst>
          </p:cNvPr>
          <p:cNvSpPr/>
          <p:nvPr/>
        </p:nvSpPr>
        <p:spPr>
          <a:xfrm>
            <a:off x="7214111" y="2218139"/>
            <a:ext cx="2589150" cy="2589150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6E50F17-1CEC-4093-B102-03C911533C30}"/>
              </a:ext>
            </a:extLst>
          </p:cNvPr>
          <p:cNvSpPr/>
          <p:nvPr/>
        </p:nvSpPr>
        <p:spPr>
          <a:xfrm>
            <a:off x="4811374" y="2218140"/>
            <a:ext cx="2589150" cy="2589148"/>
          </a:xfrm>
          <a:prstGeom prst="ellipse">
            <a:avLst/>
          </a:prstGeom>
          <a:noFill/>
          <a:ln>
            <a:solidFill>
              <a:srgbClr val="F1ECE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106D7C-AC05-495C-92DF-83747460FF2A}"/>
              </a:ext>
            </a:extLst>
          </p:cNvPr>
          <p:cNvSpPr txBox="1"/>
          <p:nvPr/>
        </p:nvSpPr>
        <p:spPr>
          <a:xfrm>
            <a:off x="5775842" y="2498609"/>
            <a:ext cx="668773" cy="431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What</a:t>
            </a:r>
            <a:endParaRPr lang="ko-KR" altLang="en-US" sz="1200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612F89E-337B-4BC2-B2D7-A398260D7C46}"/>
              </a:ext>
            </a:extLst>
          </p:cNvPr>
          <p:cNvGrpSpPr/>
          <p:nvPr/>
        </p:nvGrpSpPr>
        <p:grpSpPr>
          <a:xfrm>
            <a:off x="5339681" y="2663082"/>
            <a:ext cx="192445" cy="175260"/>
            <a:chOff x="4230708" y="3341370"/>
            <a:chExt cx="192445" cy="17526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9364680-EB69-4442-BE20-C7ACDDD184A3}"/>
                </a:ext>
              </a:extLst>
            </p:cNvPr>
            <p:cNvGrpSpPr/>
            <p:nvPr/>
          </p:nvGrpSpPr>
          <p:grpSpPr>
            <a:xfrm>
              <a:off x="4230708" y="3341370"/>
              <a:ext cx="73065" cy="175260"/>
              <a:chOff x="4230708" y="3341370"/>
              <a:chExt cx="73065" cy="175260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001C1063-DCE5-48C7-8681-3DECF6B56E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708" y="3341370"/>
                <a:ext cx="73065" cy="87630"/>
              </a:xfrm>
              <a:prstGeom prst="line">
                <a:avLst/>
              </a:prstGeom>
              <a:ln w="31750" cap="rnd">
                <a:solidFill>
                  <a:srgbClr val="B999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47858E8E-1A70-4FC3-AF0D-9600D9F881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0708" y="3429000"/>
                <a:ext cx="73065" cy="87630"/>
              </a:xfrm>
              <a:prstGeom prst="line">
                <a:avLst/>
              </a:prstGeom>
              <a:ln w="31750" cap="rnd">
                <a:solidFill>
                  <a:srgbClr val="B999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9626C91D-84D3-41D8-BB8C-F7844BC7BF58}"/>
                </a:ext>
              </a:extLst>
            </p:cNvPr>
            <p:cNvGrpSpPr/>
            <p:nvPr/>
          </p:nvGrpSpPr>
          <p:grpSpPr>
            <a:xfrm>
              <a:off x="4350088" y="3341370"/>
              <a:ext cx="73065" cy="175260"/>
              <a:chOff x="4230708" y="3341370"/>
              <a:chExt cx="73065" cy="175260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2F74A34F-C9BB-49CC-B685-3E9FAC141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708" y="3341370"/>
                <a:ext cx="73065" cy="87630"/>
              </a:xfrm>
              <a:prstGeom prst="line">
                <a:avLst/>
              </a:prstGeom>
              <a:ln w="31750" cap="rnd">
                <a:solidFill>
                  <a:srgbClr val="F1EC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E239D030-4921-430C-8071-B90589EB84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0708" y="3429000"/>
                <a:ext cx="73065" cy="87630"/>
              </a:xfrm>
              <a:prstGeom prst="line">
                <a:avLst/>
              </a:prstGeom>
              <a:ln w="31750" cap="rnd">
                <a:solidFill>
                  <a:srgbClr val="F1EC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1E2FA76-98B7-4BA1-812F-F2CE9E80AA1B}"/>
              </a:ext>
            </a:extLst>
          </p:cNvPr>
          <p:cNvGrpSpPr/>
          <p:nvPr/>
        </p:nvGrpSpPr>
        <p:grpSpPr>
          <a:xfrm flipH="1">
            <a:off x="6688328" y="2663082"/>
            <a:ext cx="192445" cy="175260"/>
            <a:chOff x="4230708" y="3341370"/>
            <a:chExt cx="192445" cy="175260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5CA21398-6EE5-404A-84F3-455C4169A170}"/>
                </a:ext>
              </a:extLst>
            </p:cNvPr>
            <p:cNvGrpSpPr/>
            <p:nvPr/>
          </p:nvGrpSpPr>
          <p:grpSpPr>
            <a:xfrm>
              <a:off x="4230708" y="3341370"/>
              <a:ext cx="73065" cy="175260"/>
              <a:chOff x="4230708" y="3341370"/>
              <a:chExt cx="73065" cy="175260"/>
            </a:xfrm>
          </p:grpSpPr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0260A4EF-B901-4B62-95AC-6D4830D01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708" y="3341370"/>
                <a:ext cx="73065" cy="87630"/>
              </a:xfrm>
              <a:prstGeom prst="line">
                <a:avLst/>
              </a:prstGeom>
              <a:ln w="31750" cap="rnd">
                <a:solidFill>
                  <a:srgbClr val="B999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47B518CE-8FF7-4F61-BF94-3A948893A2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0708" y="3429000"/>
                <a:ext cx="73065" cy="87630"/>
              </a:xfrm>
              <a:prstGeom prst="line">
                <a:avLst/>
              </a:prstGeom>
              <a:ln w="31750" cap="rnd">
                <a:solidFill>
                  <a:srgbClr val="B999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2846944-10E7-47DD-8D6A-7344716494A0}"/>
                </a:ext>
              </a:extLst>
            </p:cNvPr>
            <p:cNvGrpSpPr/>
            <p:nvPr/>
          </p:nvGrpSpPr>
          <p:grpSpPr>
            <a:xfrm>
              <a:off x="4350088" y="3341370"/>
              <a:ext cx="73065" cy="175260"/>
              <a:chOff x="4230708" y="3341370"/>
              <a:chExt cx="73065" cy="175260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8275A88-429D-4BED-B185-3E801B116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708" y="3341370"/>
                <a:ext cx="73065" cy="87630"/>
              </a:xfrm>
              <a:prstGeom prst="line">
                <a:avLst/>
              </a:prstGeom>
              <a:ln w="31750" cap="rnd">
                <a:solidFill>
                  <a:srgbClr val="F1EC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6953BE75-7D2D-4BD5-AC7F-120EBCA3B3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0708" y="3429000"/>
                <a:ext cx="73065" cy="87630"/>
              </a:xfrm>
              <a:prstGeom prst="line">
                <a:avLst/>
              </a:prstGeom>
              <a:ln w="31750" cap="rnd">
                <a:solidFill>
                  <a:srgbClr val="F1EC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B75F8FF-A08E-44F9-B8A0-977FD02D2C61}"/>
              </a:ext>
            </a:extLst>
          </p:cNvPr>
          <p:cNvCxnSpPr/>
          <p:nvPr/>
        </p:nvCxnSpPr>
        <p:spPr>
          <a:xfrm rot="16200000">
            <a:off x="6096001" y="2059711"/>
            <a:ext cx="0" cy="7121688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AD955E8-84CC-4FAF-B76E-C2EAAD060187}"/>
              </a:ext>
            </a:extLst>
          </p:cNvPr>
          <p:cNvCxnSpPr>
            <a:cxnSpLocks/>
          </p:cNvCxnSpPr>
          <p:nvPr/>
        </p:nvCxnSpPr>
        <p:spPr>
          <a:xfrm rot="16200000">
            <a:off x="2454014" y="5539413"/>
            <a:ext cx="162284" cy="0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8EB4E9B-16C0-4124-8106-34AD609C5419}"/>
              </a:ext>
            </a:extLst>
          </p:cNvPr>
          <p:cNvCxnSpPr>
            <a:cxnSpLocks/>
          </p:cNvCxnSpPr>
          <p:nvPr/>
        </p:nvCxnSpPr>
        <p:spPr>
          <a:xfrm rot="16200000">
            <a:off x="9575702" y="5539413"/>
            <a:ext cx="162284" cy="0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B86B8A8-58B5-4EFA-AFEA-D995054729E0}"/>
              </a:ext>
            </a:extLst>
          </p:cNvPr>
          <p:cNvSpPr txBox="1"/>
          <p:nvPr/>
        </p:nvSpPr>
        <p:spPr>
          <a:xfrm>
            <a:off x="4706383" y="5873598"/>
            <a:ext cx="2799164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소비자의 핸드폰 속 카드 혜택 비서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9087B8-A4D3-4445-96CD-D6E1008D486B}"/>
              </a:ext>
            </a:extLst>
          </p:cNvPr>
          <p:cNvSpPr txBox="1"/>
          <p:nvPr/>
        </p:nvSpPr>
        <p:spPr>
          <a:xfrm>
            <a:off x="4905627" y="3087711"/>
            <a:ext cx="2494897" cy="100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소비자</a:t>
            </a:r>
            <a:r>
              <a:rPr lang="ko-KR" altLang="en-US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잃어버린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혜택 </a:t>
            </a:r>
            <a:endParaRPr lang="en-US" altLang="ko-KR" sz="11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en-US" altLang="ko-KR" sz="10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0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선택부터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까지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혜택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챙겨준다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pPr>
              <a:lnSpc>
                <a:spcPct val="50000"/>
              </a:lnSpc>
            </a:pPr>
            <a:endParaRPr lang="en-US" altLang="ko-KR" sz="14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50000"/>
              </a:lnSpc>
            </a:pPr>
            <a:endParaRPr lang="en-US" altLang="ko-KR" sz="14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50000"/>
              </a:lnSpc>
            </a:pPr>
            <a:r>
              <a:rPr lang="ko-KR" altLang="en-US" sz="16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추천 및 결제 서비스</a:t>
            </a:r>
            <a:endParaRPr lang="ko-KR" altLang="en-US" sz="12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C1CED3-2CA1-4C8A-884C-41A23B0C3847}"/>
              </a:ext>
            </a:extLst>
          </p:cNvPr>
          <p:cNvSpPr txBox="1"/>
          <p:nvPr/>
        </p:nvSpPr>
        <p:spPr>
          <a:xfrm>
            <a:off x="3304227" y="2494986"/>
            <a:ext cx="654731" cy="468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0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Why</a:t>
            </a:r>
            <a:endParaRPr lang="ko-KR" altLang="en-US" sz="2000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F6AAB0-50CC-443C-B4BB-C91662DAC2FC}"/>
              </a:ext>
            </a:extLst>
          </p:cNvPr>
          <p:cNvSpPr txBox="1"/>
          <p:nvPr/>
        </p:nvSpPr>
        <p:spPr>
          <a:xfrm>
            <a:off x="8209163" y="2495828"/>
            <a:ext cx="659155" cy="468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0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How</a:t>
            </a:r>
            <a:endParaRPr lang="ko-KR" altLang="en-US" sz="2000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B1BD57-D390-45B5-BED9-83889193EAB5}"/>
              </a:ext>
            </a:extLst>
          </p:cNvPr>
          <p:cNvSpPr txBox="1"/>
          <p:nvPr/>
        </p:nvSpPr>
        <p:spPr>
          <a:xfrm>
            <a:off x="7143751" y="3050321"/>
            <a:ext cx="2740784" cy="1017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시 등록한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비교 후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최대 혜택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받는 결제 카드 추천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이용한 개인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서비스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8DAD15-F566-47B7-91D4-A478ECA93EA4}"/>
              </a:ext>
            </a:extLst>
          </p:cNvPr>
          <p:cNvSpPr txBox="1"/>
          <p:nvPr/>
        </p:nvSpPr>
        <p:spPr>
          <a:xfrm>
            <a:off x="2599891" y="3005496"/>
            <a:ext cx="2182008" cy="1353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수많은 카드 혜택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들이 존재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개인별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발급 수 증가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원하는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혜택을 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찾기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 쉽지 않음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9655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2105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104641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2836</Words>
  <Application>Microsoft Office PowerPoint</Application>
  <PresentationFormat>와이드스크린</PresentationFormat>
  <Paragraphs>608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8" baseType="lpstr">
      <vt:lpstr>Noto Sans</vt:lpstr>
      <vt:lpstr>Noto Sans Med</vt:lpstr>
      <vt:lpstr>나눔바른고딕</vt:lpstr>
      <vt:lpstr>맑은 고딕</vt:lpstr>
      <vt:lpstr>배달의민족 한나는 열한살</vt:lpstr>
      <vt:lpstr>-윤고딕310</vt:lpstr>
      <vt:lpstr>-윤고딕320</vt:lpstr>
      <vt:lpstr>-윤고딕330</vt:lpstr>
      <vt:lpstr>-윤고딕340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병조 민</dc:creator>
  <cp:lastModifiedBy>강은영</cp:lastModifiedBy>
  <cp:revision>127</cp:revision>
  <dcterms:created xsi:type="dcterms:W3CDTF">2019-01-07T05:46:55Z</dcterms:created>
  <dcterms:modified xsi:type="dcterms:W3CDTF">2021-05-10T13:44:00Z</dcterms:modified>
</cp:coreProperties>
</file>