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51" r:id="rId4"/>
    <p:sldId id="300" r:id="rId5"/>
    <p:sldId id="296" r:id="rId6"/>
    <p:sldId id="352" r:id="rId7"/>
    <p:sldId id="310" r:id="rId8"/>
    <p:sldId id="343" r:id="rId9"/>
    <p:sldId id="353" r:id="rId10"/>
    <p:sldId id="332" r:id="rId11"/>
    <p:sldId id="338" r:id="rId12"/>
    <p:sldId id="334" r:id="rId13"/>
    <p:sldId id="335" r:id="rId14"/>
    <p:sldId id="336" r:id="rId15"/>
    <p:sldId id="354" r:id="rId16"/>
    <p:sldId id="299" r:id="rId17"/>
    <p:sldId id="326" r:id="rId18"/>
    <p:sldId id="298" r:id="rId19"/>
    <p:sldId id="355" r:id="rId20"/>
    <p:sldId id="318" r:id="rId21"/>
    <p:sldId id="329" r:id="rId22"/>
    <p:sldId id="331" r:id="rId23"/>
    <p:sldId id="358" r:id="rId24"/>
    <p:sldId id="330" r:id="rId25"/>
    <p:sldId id="364" r:id="rId26"/>
    <p:sldId id="356" r:id="rId27"/>
    <p:sldId id="297" r:id="rId28"/>
    <p:sldId id="305" r:id="rId29"/>
    <p:sldId id="362" r:id="rId30"/>
    <p:sldId id="363" r:id="rId31"/>
    <p:sldId id="306" r:id="rId32"/>
    <p:sldId id="341" r:id="rId33"/>
    <p:sldId id="361" r:id="rId34"/>
    <p:sldId id="307" r:id="rId35"/>
    <p:sldId id="308" r:id="rId36"/>
    <p:sldId id="359" r:id="rId37"/>
    <p:sldId id="360" r:id="rId38"/>
    <p:sldId id="357" r:id="rId39"/>
    <p:sldId id="266" r:id="rId40"/>
    <p:sldId id="337" r:id="rId41"/>
    <p:sldId id="324" r:id="rId42"/>
    <p:sldId id="269" r:id="rId43"/>
    <p:sldId id="320" r:id="rId44"/>
    <p:sldId id="321" r:id="rId45"/>
    <p:sldId id="322" r:id="rId46"/>
    <p:sldId id="323" r:id="rId47"/>
    <p:sldId id="27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51"/>
            <p14:sldId id="300"/>
            <p14:sldId id="296"/>
          </p14:sldIdLst>
        </p14:section>
        <p14:section name="목적 및 배경" id="{5C7A8B4F-2ABB-408C-A30E-153756F50196}">
          <p14:sldIdLst>
            <p14:sldId id="352"/>
            <p14:sldId id="310"/>
            <p14:sldId id="343"/>
          </p14:sldIdLst>
        </p14:section>
        <p14:section name="시장조사" id="{97AFB685-1870-4BEA-A4A9-345F213BFC4F}">
          <p14:sldIdLst>
            <p14:sldId id="353"/>
            <p14:sldId id="332"/>
            <p14:sldId id="338"/>
            <p14:sldId id="334"/>
            <p14:sldId id="335"/>
            <p14:sldId id="336"/>
          </p14:sldIdLst>
        </p14:section>
        <p14:section name="기술동향조사" id="{2035A34D-FE0D-41A3-967A-DE65BF9AADBA}">
          <p14:sldIdLst>
            <p14:sldId id="354"/>
            <p14:sldId id="299"/>
            <p14:sldId id="326"/>
            <p14:sldId id="298"/>
          </p14:sldIdLst>
        </p14:section>
        <p14:section name="SWOT 분석" id="{59EAE68A-0560-4EC0-8C5D-216D1EEA5542}">
          <p14:sldIdLst>
            <p14:sldId id="355"/>
            <p14:sldId id="318"/>
            <p14:sldId id="329"/>
            <p14:sldId id="331"/>
            <p14:sldId id="358"/>
            <p14:sldId id="330"/>
            <p14:sldId id="364"/>
          </p14:sldIdLst>
        </p14:section>
        <p14:section name="구현방안" id="{FA44927F-E9EC-4FFA-8793-D023F5DC7BFF}">
          <p14:sldIdLst>
            <p14:sldId id="356"/>
            <p14:sldId id="297"/>
            <p14:sldId id="305"/>
            <p14:sldId id="362"/>
            <p14:sldId id="363"/>
            <p14:sldId id="306"/>
            <p14:sldId id="341"/>
            <p14:sldId id="361"/>
            <p14:sldId id="307"/>
            <p14:sldId id="308"/>
            <p14:sldId id="359"/>
            <p14:sldId id="360"/>
          </p14:sldIdLst>
        </p14:section>
        <p14:section name="일정 및 개발 비용" id="{83763E72-A5DB-4846-9211-BC4619E2C48D}">
          <p14:sldIdLst>
            <p14:sldId id="357"/>
            <p14:sldId id="266"/>
            <p14:sldId id="337"/>
            <p14:sldId id="324"/>
            <p14:sldId id="269"/>
            <p14:sldId id="320"/>
            <p14:sldId id="321"/>
            <p14:sldId id="322"/>
            <p14:sldId id="32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2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  <p:cmAuthor id="3" name="강은영" initials="강" lastIdx="15" clrIdx="2">
    <p:extLst>
      <p:ext uri="{19B8F6BF-5375-455C-9EA6-DF929625EA0E}">
        <p15:presenceInfo xmlns:p15="http://schemas.microsoft.com/office/powerpoint/2012/main" userId="강은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D6C3B4"/>
    <a:srgbClr val="816047"/>
    <a:srgbClr val="675B55"/>
    <a:srgbClr val="A07759"/>
    <a:srgbClr val="DF645B"/>
    <a:srgbClr val="B99981"/>
    <a:srgbClr val="554B45"/>
    <a:srgbClr val="443B32"/>
    <a:srgbClr val="4F4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3451" autoAdjust="0"/>
  </p:normalViewPr>
  <p:slideViewPr>
    <p:cSldViewPr snapToGrid="0" showGuides="1">
      <p:cViewPr varScale="1">
        <p:scale>
          <a:sx n="80" d="100"/>
          <a:sy n="80" d="100"/>
        </p:scale>
        <p:origin x="773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1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</a:t>
            </a:r>
          </a:p>
        </c:rich>
      </c:tx>
      <c:layout>
        <c:manualLayout>
          <c:xMode val="edge"/>
          <c:yMode val="edge"/>
          <c:x val="0.24509170637129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0</c:formatCode>
                <c:ptCount val="1"/>
                <c:pt idx="0">
                  <c:v>10296.299999999999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0</c:formatCode>
                <c:ptCount val="1"/>
                <c:pt idx="0">
                  <c:v>10321.299999999999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0</c:formatCode>
                <c:ptCount val="1"/>
                <c:pt idx="0">
                  <c:v>10339.200000000001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0</c:formatCode>
                <c:ptCount val="1"/>
                <c:pt idx="0">
                  <c:v>10356.6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0</c:formatCode>
                <c:ptCount val="1"/>
                <c:pt idx="0">
                  <c:v>10383.299999999999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0</c:formatCode>
                <c:ptCount val="1"/>
                <c:pt idx="0">
                  <c:v>10386.6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9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만 장</a:t>
                </a:r>
              </a:p>
            </c:rich>
          </c:tx>
          <c:layout>
            <c:manualLayout>
              <c:xMode val="edge"/>
              <c:yMode val="edge"/>
              <c:x val="1.4908743063828873E-2"/>
              <c:y val="0.359322927170450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1"/>
                <c:pt idx="0">
                  <c:v>11.54091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General</c:formatCode>
                <c:ptCount val="1"/>
                <c:pt idx="0">
                  <c:v>11.529389999999999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General</c:formatCode>
                <c:ptCount val="1"/>
                <c:pt idx="0">
                  <c:v>10.96687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General</c:formatCode>
                <c:ptCount val="1"/>
                <c:pt idx="0">
                  <c:v>11.299329999999999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General</c:formatCode>
                <c:ptCount val="1"/>
                <c:pt idx="0">
                  <c:v>11.274749999999999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General</c:formatCode>
                <c:ptCount val="1"/>
                <c:pt idx="0">
                  <c:v>10.68013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억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2:06.117" idx="2">
    <p:pos x="10" y="10"/>
    <p:text>수정 필요 가독성 ppppp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48:01.998" idx="14">
    <p:pos x="10" y="146"/>
    <p:text>그래프가 뭘 표현하고 싶은지 모르겠음</p:text>
    <p:extLst>
      <p:ext uri="{C676402C-5697-4E1C-873F-D02D1690AC5C}">
        <p15:threadingInfo xmlns:p15="http://schemas.microsoft.com/office/powerpoint/2012/main" timeZoneBias="-540">
          <p15:parentCm authorId="3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3:54.937" idx="3">
    <p:pos x="10" y="10"/>
    <p:text>글씨 색을 변경한다.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2:08:16.305" idx="15">
    <p:pos x="10" y="146"/>
    <p:text>그림자 넣어주세요(주헌)</p:text>
    <p:extLst>
      <p:ext uri="{C676402C-5697-4E1C-873F-D02D1690AC5C}">
        <p15:threadingInfo xmlns:p15="http://schemas.microsoft.com/office/powerpoint/2012/main" timeZoneBias="-540">
          <p15:parentCm authorId="3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8T04:16:16.784" idx="2">
    <p:pos x="10" y="10"/>
    <p:text>수정해야해!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20.367" idx="6">
    <p:pos x="10" y="10"/>
    <p:text>디자인적 수정은 괜찮음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0:40.392" idx="7">
    <p:pos x="10" y="146"/>
    <p:text>내용적 수정이 필요할 것으로 생각 되어짐 // 알고리즘에 대한 설계가 필요한 시점이라고 생각되어짐</p:text>
    <p:extLst>
      <p:ext uri="{C676402C-5697-4E1C-873F-D02D1690AC5C}">
        <p15:threadingInfo xmlns:p15="http://schemas.microsoft.com/office/powerpoint/2012/main" timeZoneBias="-540">
          <p15:parentCm authorId="3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57.829" idx="8">
    <p:pos x="6476" y="2269"/>
    <p:text>DB에 어떤 정보를 저장할 것인지.. / 시퀀스 다이어그램 통해서 서버랑 어떻게 연동되는지 보여준다던지 그러면 좋을 듯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2:05.278" idx="9">
    <p:pos x="5376" y="1990"/>
    <p:text>세부기능 구현? 정확히 어떤건지 구체화할 단계라고 생각됨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6:20.330" idx="10">
    <p:pos x="3510" y="978"/>
    <p:text>잡비, 컴퓨터(AI 서버?) 고성능 컴퓨터가 필요하려나..요?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7:31.986" idx="11">
    <p:pos x="3510" y="1114"/>
    <p:text>그렇다면 Colab 비용도 추가 (AI 서버추가!)</p:text>
    <p:extLst>
      <p:ext uri="{C676402C-5697-4E1C-873F-D02D1690AC5C}">
        <p15:threadingInfo xmlns:p15="http://schemas.microsoft.com/office/powerpoint/2012/main" timeZoneBias="-540">
          <p15:parentCm authorId="3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한국에서는 카드사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일부 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적격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로 선정된 곳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를 제외하고는 카드정보를 저장할 수 없도록 </a:t>
            </a:r>
            <a:r>
              <a:rPr lang="ko-KR" altLang="en-US" b="0" i="0" dirty="0" err="1">
                <a:solidFill>
                  <a:srgbClr val="C9D1D9"/>
                </a:solidFill>
                <a:effectLst/>
                <a:latin typeface="-apple-system"/>
              </a:rPr>
              <a:t>규정되어있기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 때문에 카드정보가 가맹점서버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 서버를 직접 거쳐가지 않도록 다음과 같이 구성할 수 있습니다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</a:t>
            </a:r>
            <a:r>
              <a:rPr lang="ko-KR" altLang="en-US" dirty="0"/>
              <a:t>분석 부분의 도식화의 경우</a:t>
            </a:r>
            <a:r>
              <a:rPr lang="en-US" altLang="ko-KR" dirty="0"/>
              <a:t>, </a:t>
            </a:r>
            <a:r>
              <a:rPr lang="ko-KR" altLang="en-US" dirty="0" err="1"/>
              <a:t>다음번</a:t>
            </a:r>
            <a:r>
              <a:rPr lang="ko-KR" altLang="en-US" dirty="0"/>
              <a:t> 발표까지 보완할 예정</a:t>
            </a:r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20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7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4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78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제출까지 도식화 작업 </a:t>
            </a:r>
            <a:r>
              <a:rPr lang="en-US" altLang="ko-KR" dirty="0"/>
              <a:t>&amp; </a:t>
            </a:r>
            <a:r>
              <a:rPr lang="ko-KR" altLang="en-US" dirty="0" err="1"/>
              <a:t>플로우차트</a:t>
            </a:r>
            <a:r>
              <a:rPr lang="ko-KR" altLang="en-US" dirty="0"/>
              <a:t> 반영해서 제출 예정입니다</a:t>
            </a:r>
            <a:r>
              <a:rPr lang="en-US" altLang="ko-KR" dirty="0"/>
              <a:t>. (</a:t>
            </a:r>
            <a:r>
              <a:rPr lang="ko-KR" altLang="en-US" dirty="0"/>
              <a:t>현재 </a:t>
            </a:r>
            <a:r>
              <a:rPr lang="en-US" altLang="ko-KR" dirty="0"/>
              <a:t>: </a:t>
            </a:r>
            <a:r>
              <a:rPr lang="ko-KR" altLang="en-US" dirty="0" err="1"/>
              <a:t>플로우차트</a:t>
            </a:r>
            <a:r>
              <a:rPr lang="ko-KR" altLang="en-US" dirty="0"/>
              <a:t> 작업중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6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데이터는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서버로 전달되어 자연어처리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(NLP, Natural Language Processing)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ko-KR" altLang="en-US" sz="1050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과정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Input 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데이터로 자동 전달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학습된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RNN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이용하여 문장을 </a:t>
            </a:r>
            <a:r>
              <a:rPr lang="en-US" altLang="ko-KR" sz="1050" baseline="30000" dirty="0">
                <a:solidFill>
                  <a:srgbClr val="D6C3B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형태소 단위로 추출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단어들의 순서와 속성을 고려하여 추천 알고리즘에 알맞은 매장과 해당 매장에서 받을 수 있는 혜택의 정도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2,3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번째로 혜택이 좋은 매장을 같이 선별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3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692F7D6B-DB79-4DC0-A26C-88B62B25A27A}" type="datetimeFigureOut">
              <a:rPr lang="ko-KR" altLang="en-US" smtClean="0"/>
              <a:pPr/>
              <a:t>2021-05-20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E9B4203D-4F92-4849-8251-E4742AE9A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-윤고딕350" panose="02030504000101010101" pitchFamily="18" charset="-127"/>
          <a:ea typeface="-윤고딕35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amport/iamport-manual/blob/master/&#51064;&#51613;&#44208;&#51228;/background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2.jpe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XbzHzK-Fps?feature=oembed" TargetMode="External"/><Relationship Id="rId6" Type="http://schemas.openxmlformats.org/officeDocument/2006/relationships/image" Target="../media/image31.svg"/><Relationship Id="rId11" Type="http://schemas.openxmlformats.org/officeDocument/2006/relationships/image" Target="../media/image36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폭발: 14pt 7">
            <a:extLst>
              <a:ext uri="{FF2B5EF4-FFF2-40B4-BE49-F238E27FC236}">
                <a16:creationId xmlns:a16="http://schemas.microsoft.com/office/drawing/2014/main" id="{375A7A8F-88FD-4CB8-B575-92BD7FBF3E45}"/>
              </a:ext>
            </a:extLst>
          </p:cNvPr>
          <p:cNvSpPr/>
          <p:nvPr/>
        </p:nvSpPr>
        <p:spPr>
          <a:xfrm rot="667014">
            <a:off x="8044421" y="2080824"/>
            <a:ext cx="4179300" cy="2456330"/>
          </a:xfrm>
          <a:prstGeom prst="irregularSeal2">
            <a:avLst/>
          </a:prstGeom>
          <a:solidFill>
            <a:srgbClr val="B99981"/>
          </a:solidFill>
          <a:ln>
            <a:noFill/>
          </a:ln>
          <a:effectLst>
            <a:glow rad="101600">
              <a:srgbClr val="F1EC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272219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475565"/>
              </p:ext>
            </p:extLst>
          </p:nvPr>
        </p:nvGraphicFramePr>
        <p:xfrm>
          <a:off x="663635" y="761015"/>
          <a:ext cx="4683922" cy="266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81127"/>
              </p:ext>
            </p:extLst>
          </p:nvPr>
        </p:nvGraphicFramePr>
        <p:xfrm>
          <a:off x="829072" y="3579242"/>
          <a:ext cx="4353048" cy="292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D4878-C846-4558-B95D-B16AF41F8DAE}"/>
              </a:ext>
            </a:extLst>
          </p:cNvPr>
          <p:cNvSpPr/>
          <p:nvPr/>
        </p:nvSpPr>
        <p:spPr>
          <a:xfrm>
            <a:off x="4086280" y="1805230"/>
            <a:ext cx="48563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매월 </a:t>
            </a: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억장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 카드 발급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3330424" y="4665148"/>
            <a:ext cx="6096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억건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월간 카드이용건수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690C22-42C0-4BC1-B3EE-DCC99048CFF8}"/>
              </a:ext>
            </a:extLst>
          </p:cNvPr>
          <p:cNvSpPr/>
          <p:nvPr/>
        </p:nvSpPr>
        <p:spPr>
          <a:xfrm>
            <a:off x="6893307" y="3037476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고객층을 확보할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기회多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DCFF668-A3C4-4582-84CC-0D46BC0187CB}"/>
              </a:ext>
            </a:extLst>
          </p:cNvPr>
          <p:cNvSpPr/>
          <p:nvPr/>
        </p:nvSpPr>
        <p:spPr>
          <a:xfrm rot="19687756" flipV="1">
            <a:off x="7583828" y="4423086"/>
            <a:ext cx="611435" cy="199137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8388ECF-9F69-4EE5-802F-DC15C114066E}"/>
              </a:ext>
            </a:extLst>
          </p:cNvPr>
          <p:cNvSpPr/>
          <p:nvPr/>
        </p:nvSpPr>
        <p:spPr>
          <a:xfrm rot="2159934" flipV="1">
            <a:off x="7734841" y="2201284"/>
            <a:ext cx="743900" cy="242279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BD7FE-89D1-4D91-B13B-E2A80177FE11}"/>
              </a:ext>
            </a:extLst>
          </p:cNvPr>
          <p:cNvSpPr txBox="1"/>
          <p:nvPr/>
        </p:nvSpPr>
        <p:spPr>
          <a:xfrm>
            <a:off x="528668" y="6565439"/>
            <a:ext cx="5046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[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]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–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58404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한국 결제 흐름">
            <a:extLst>
              <a:ext uri="{FF2B5EF4-FFF2-40B4-BE49-F238E27FC236}">
                <a16:creationId xmlns:a16="http://schemas.microsoft.com/office/drawing/2014/main" id="{A7865BD2-DC4F-4BD0-AF9C-1C2CCC1FF0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0" y="1642856"/>
            <a:ext cx="4956462" cy="25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49765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90567" y="27221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카드시스템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0720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23505" y="6349511"/>
            <a:ext cx="887824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https://github.com/iamport/iamport-manual/blob/master/</a:t>
            </a:r>
            <a:r>
              <a:rPr lang="ko-KR" altLang="en-US" sz="1400" dirty="0">
                <a:solidFill>
                  <a:srgbClr val="675B55"/>
                </a:solidFill>
                <a:effectLst/>
                <a:hlinkClick r:id="rId4"/>
              </a:rPr>
              <a:t>인증결제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/background.md</a:t>
            </a:r>
            <a:endParaRPr lang="en-US" altLang="ko-KR" sz="1400" dirty="0">
              <a:solidFill>
                <a:srgbClr val="675B55"/>
              </a:solidFill>
              <a:effectLst/>
            </a:endParaRPr>
          </a:p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</a:rPr>
              <a:t>https://github.com/iamport/iamport-manual/tree/master/</a:t>
            </a:r>
            <a:r>
              <a:rPr lang="ko-KR" altLang="en-US" sz="1400" dirty="0">
                <a:solidFill>
                  <a:srgbClr val="675B55"/>
                </a:solidFill>
              </a:rPr>
              <a:t>비인증결제</a:t>
            </a:r>
          </a:p>
          <a:p>
            <a:endParaRPr lang="en-US" altLang="ko-KR" sz="1400" dirty="0">
              <a:solidFill>
                <a:srgbClr val="675B55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F0716-AD85-47A0-839F-4A316AA59148}"/>
              </a:ext>
            </a:extLst>
          </p:cNvPr>
          <p:cNvSpPr txBox="1"/>
          <p:nvPr/>
        </p:nvSpPr>
        <p:spPr>
          <a:xfrm>
            <a:off x="639310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법률 상 카드사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일부 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PG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사를 제외하고는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정보를 저장할 수 없도록 규정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0642D-0FCF-4B8F-8645-039C53AD8DB2}"/>
              </a:ext>
            </a:extLst>
          </p:cNvPr>
          <p:cNvSpPr txBox="1"/>
          <p:nvPr/>
        </p:nvSpPr>
        <p:spPr>
          <a:xfrm>
            <a:off x="639310" y="1150169"/>
            <a:ext cx="344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시스템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B0EE1A-A968-42C0-AD38-8C976E611622}"/>
              </a:ext>
            </a:extLst>
          </p:cNvPr>
          <p:cNvSpPr/>
          <p:nvPr/>
        </p:nvSpPr>
        <p:spPr>
          <a:xfrm>
            <a:off x="6843320" y="1672793"/>
            <a:ext cx="42851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200" b="1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빌링키</a:t>
            </a:r>
            <a:endParaRPr lang="en-US" altLang="ko-KR" sz="2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65C67-93C8-4876-9B09-1576D2B51DCF}"/>
              </a:ext>
            </a:extLst>
          </p:cNvPr>
          <p:cNvSpPr txBox="1"/>
          <p:nvPr/>
        </p:nvSpPr>
        <p:spPr>
          <a:xfrm>
            <a:off x="9343282" y="1150169"/>
            <a:ext cx="220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비인증결제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056089-82F7-4C8B-867D-FE460E859E32}"/>
              </a:ext>
            </a:extLst>
          </p:cNvPr>
          <p:cNvCxnSpPr/>
          <p:nvPr/>
        </p:nvCxnSpPr>
        <p:spPr>
          <a:xfrm>
            <a:off x="5979459" y="1111624"/>
            <a:ext cx="0" cy="50202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17575D-4F80-4635-A0D8-8128EC2A3782}"/>
              </a:ext>
            </a:extLst>
          </p:cNvPr>
          <p:cNvSpPr txBox="1"/>
          <p:nvPr/>
        </p:nvSpPr>
        <p:spPr>
          <a:xfrm>
            <a:off x="639310" y="4405434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카드정보 입력 및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안심클릭인증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또는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ISP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인증 후 결제가 진행되는 일반적인 결제방식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1D727-2CA1-416B-893A-B63697B98FE1}"/>
              </a:ext>
            </a:extLst>
          </p:cNvPr>
          <p:cNvSpPr txBox="1"/>
          <p:nvPr/>
        </p:nvSpPr>
        <p:spPr>
          <a:xfrm>
            <a:off x="6508546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최초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회 카드정보 등록 후 매월 자동으로 결제하는 </a:t>
            </a:r>
            <a:r>
              <a:rPr lang="ko-KR" altLang="en-US" b="1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정기구독형태의 과금</a:t>
            </a:r>
            <a:r>
              <a:rPr lang="ko-KR" altLang="en-US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과 같은 경우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제공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08A80-3080-40D9-91D4-753FF35B726F}"/>
              </a:ext>
            </a:extLst>
          </p:cNvPr>
          <p:cNvSpPr txBox="1"/>
          <p:nvPr/>
        </p:nvSpPr>
        <p:spPr>
          <a:xfrm>
            <a:off x="6508546" y="3150120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등록된 카드정보로부터 원하는 시점에 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재결제를 진행할 수 있는 결제용 암호화키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D6044-313E-4D53-894D-4E6546F660FB}"/>
              </a:ext>
            </a:extLst>
          </p:cNvPr>
          <p:cNvSpPr txBox="1"/>
          <p:nvPr/>
        </p:nvSpPr>
        <p:spPr>
          <a:xfrm>
            <a:off x="6508546" y="4207226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카드번호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유효기간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생년월일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비밀번호을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b="0" i="0" dirty="0">
              <a:solidFill>
                <a:srgbClr val="F1ECE6"/>
              </a:solidFill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통한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간략화된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인증 후 결제하는 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90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94719" y="554322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경쟁사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619882" y="3130499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6" y="2126169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400595" y="1796455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399302" y="2142135"/>
            <a:ext cx="357020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728541" y="2781671"/>
            <a:ext cx="331052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사용현황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실적관리가 가능한 방향으로 개선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532900" y="292017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400595" y="321624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399302" y="3561920"/>
            <a:ext cx="381386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728541" y="4201456"/>
            <a:ext cx="24160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532900" y="4339955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400595" y="4591575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399302" y="4937255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728541" y="5576791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532900" y="571529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3886F-E07E-4B93-B7DE-D5EF0D444B36}"/>
              </a:ext>
            </a:extLst>
          </p:cNvPr>
          <p:cNvSpPr txBox="1"/>
          <p:nvPr/>
        </p:nvSpPr>
        <p:spPr>
          <a:xfrm>
            <a:off x="9243675" y="148383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화살표 부분은 개선방안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적용방안 작성예정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6A2D2F-E1C8-4AB1-9D99-05136C114B62}"/>
              </a:ext>
            </a:extLst>
          </p:cNvPr>
          <p:cNvCxnSpPr>
            <a:cxnSpLocks/>
          </p:cNvCxnSpPr>
          <p:nvPr/>
        </p:nvCxnSpPr>
        <p:spPr>
          <a:xfrm>
            <a:off x="9048034" y="286882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261363" y="1734451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260070" y="2080131"/>
            <a:ext cx="448071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 등록하면 카드사 상관없이 이를 통한 카드 등록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589309" y="2485921"/>
            <a:ext cx="369524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장점은 우리 서비스도 살리는 것이 좋다고 생각함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393668" y="2623991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261363" y="3132011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260070" y="3413413"/>
            <a:ext cx="460735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사용한 카드와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589309" y="4000354"/>
            <a:ext cx="35365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393668" y="413863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261363" y="4529571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260070" y="4875251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589309" y="5514787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393668" y="565328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2128120" y="2575429"/>
            <a:ext cx="2375238" cy="2375238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45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097506" y="1727523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096213" y="2073203"/>
            <a:ext cx="4241867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어려워서 필요한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425452" y="2492019"/>
            <a:ext cx="280717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구성이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229811" y="263051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097506" y="3214730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096213" y="3560410"/>
            <a:ext cx="380104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제휴처의 할인 쿠폰을 쉽게 발급받을 수 있고 보관도 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425452" y="3938608"/>
            <a:ext cx="4782078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229811" y="407710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097506" y="4701937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096213" y="5047617"/>
            <a:ext cx="437651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425452" y="5385198"/>
            <a:ext cx="220925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229811" y="552369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0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C6D79-06EE-4A78-8268-CD0EA04367FE}"/>
              </a:ext>
            </a:extLst>
          </p:cNvPr>
          <p:cNvSpPr txBox="1"/>
          <p:nvPr/>
        </p:nvSpPr>
        <p:spPr>
          <a:xfrm>
            <a:off x="5714413" y="6026372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631475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87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08844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05.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DFD93-9BCF-4A25-9A53-D665AC6D24F8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3511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5061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633576" y="1896773"/>
            <a:ext cx="3529704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365918" y="6275181"/>
            <a:ext cx="98989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75B55"/>
                </a:solidFill>
              </a:rPr>
              <a:t>https://www.msn.com/ko-kr/money/topstories/sk-%EC%A3%BC-c-c-kb%EC%A0%80%EC%B6%95%EC%9D%80%ED%96%89-%EC%B0%A8%EC%84%B8%EB%8C%80-%EC%8B%9C%EC%8A%A4%ED%85%9C-%EA%B5%AC%EC%B6%95/ar-BB1gOcN0?ocid=winp1taskbar</a:t>
            </a:r>
            <a:endParaRPr lang="ko-KR" altLang="en-US" sz="1050" dirty="0">
              <a:solidFill>
                <a:srgbClr val="675B5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B926E-21F1-496C-A692-CFA8DBBBF8CF}"/>
              </a:ext>
            </a:extLst>
          </p:cNvPr>
          <p:cNvSpPr txBox="1"/>
          <p:nvPr/>
        </p:nvSpPr>
        <p:spPr>
          <a:xfrm>
            <a:off x="365919" y="6051972"/>
            <a:ext cx="63523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675B55"/>
                </a:solidFill>
              </a:rPr>
              <a:t>http://www.aitimes.com/news/articleView.html?idxno=138024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84B27-AAC5-4B5E-AF60-27A76D7600BE}"/>
              </a:ext>
            </a:extLst>
          </p:cNvPr>
          <p:cNvSpPr txBox="1"/>
          <p:nvPr/>
        </p:nvSpPr>
        <p:spPr>
          <a:xfrm>
            <a:off x="2608730" y="95463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AAFC90-8811-4814-BC5F-4253C353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7" y="816156"/>
            <a:ext cx="5220429" cy="36200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530CB5-8391-439C-8778-CE215C8BA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919" y="3359198"/>
            <a:ext cx="3865277" cy="273853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778CC5A-890E-4F71-B12A-4AD1FD94B081}"/>
              </a:ext>
            </a:extLst>
          </p:cNvPr>
          <p:cNvSpPr/>
          <p:nvPr/>
        </p:nvSpPr>
        <p:spPr>
          <a:xfrm>
            <a:off x="7351685" y="2728532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카카오 AI LAB, '카카오엔터프라이즈'로 공식 시동 &lt; 기업 &lt; FOCUS &lt; 기사본문 - 인공지능신문">
            <a:extLst>
              <a:ext uri="{FF2B5EF4-FFF2-40B4-BE49-F238E27FC236}">
                <a16:creationId xmlns:a16="http://schemas.microsoft.com/office/drawing/2014/main" id="{BC20F286-0C56-4C7C-AD69-8EF75964D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86" y="4016745"/>
            <a:ext cx="3025140" cy="166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7B0A03-CCE0-420F-9EFD-B10B0D761650}"/>
              </a:ext>
            </a:extLst>
          </p:cNvPr>
          <p:cNvSpPr txBox="1"/>
          <p:nvPr/>
        </p:nvSpPr>
        <p:spPr>
          <a:xfrm>
            <a:off x="1881418" y="2706758"/>
            <a:ext cx="3025140" cy="523220"/>
          </a:xfrm>
          <a:prstGeom prst="rect">
            <a:avLst/>
          </a:prstGeom>
          <a:solidFill>
            <a:srgbClr val="D6C3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사회적 높은 관심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95ACE-7295-464C-8116-4E5AF593988D}"/>
              </a:ext>
            </a:extLst>
          </p:cNvPr>
          <p:cNvSpPr txBox="1"/>
          <p:nvPr/>
        </p:nvSpPr>
        <p:spPr>
          <a:xfrm>
            <a:off x="8584094" y="4114349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활용한 개인화된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추천 서비스 </a:t>
            </a:r>
          </a:p>
        </p:txBody>
      </p:sp>
      <p:pic>
        <p:nvPicPr>
          <p:cNvPr id="14" name="그래픽 13" descr="클립보드 단색으로 채워진">
            <a:extLst>
              <a:ext uri="{FF2B5EF4-FFF2-40B4-BE49-F238E27FC236}">
                <a16:creationId xmlns:a16="http://schemas.microsoft.com/office/drawing/2014/main" id="{67CC55EF-8666-425C-85E8-6D06166DE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6583" y="1822387"/>
            <a:ext cx="2291962" cy="229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1442D-E1F6-4608-A84D-AAE58E26B0BB}"/>
              </a:ext>
            </a:extLst>
          </p:cNvPr>
          <p:cNvSpPr txBox="1"/>
          <p:nvPr/>
        </p:nvSpPr>
        <p:spPr>
          <a:xfrm>
            <a:off x="7709633" y="6526848"/>
            <a:ext cx="36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카카오페이</a:t>
            </a:r>
            <a:r>
              <a:rPr lang="en-US" altLang="ko-KR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400" dirty="0" err="1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아임포트에</a:t>
            </a:r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직접 문의할 넣을 예정</a:t>
            </a:r>
            <a:endParaRPr lang="en-US" altLang="ko-KR" sz="1400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44013-0141-424B-8690-CE99052CD897}"/>
              </a:ext>
            </a:extLst>
          </p:cNvPr>
          <p:cNvSpPr txBox="1"/>
          <p:nvPr/>
        </p:nvSpPr>
        <p:spPr>
          <a:xfrm>
            <a:off x="7957674" y="6200331"/>
            <a:ext cx="30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카카오페이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아임포트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A97C56-532B-461C-AAF6-D7CA3223D726}"/>
              </a:ext>
            </a:extLst>
          </p:cNvPr>
          <p:cNvSpPr/>
          <p:nvPr/>
        </p:nvSpPr>
        <p:spPr>
          <a:xfrm>
            <a:off x="1272262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자체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3737B6-A1A6-446A-83B9-372AF4F65CAF}"/>
              </a:ext>
            </a:extLst>
          </p:cNvPr>
          <p:cNvSpPr/>
          <p:nvPr/>
        </p:nvSpPr>
        <p:spPr>
          <a:xfrm>
            <a:off x="8223959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외부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F43E3-3E25-4389-A65C-55F4BB456337}"/>
              </a:ext>
            </a:extLst>
          </p:cNvPr>
          <p:cNvSpPr txBox="1"/>
          <p:nvPr/>
        </p:nvSpPr>
        <p:spPr>
          <a:xfrm>
            <a:off x="731520" y="3565605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보안에 관한 전문가 부족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보안성 관련 문제가 발생 가능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PG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하면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통신망 구축 비용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직접 카드사에 승인 받아야함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신뢰도를 얻기 어려움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4FEF9-D913-443F-B3EA-BF73C3BD1A1A}"/>
              </a:ext>
            </a:extLst>
          </p:cNvPr>
          <p:cNvSpPr txBox="1"/>
          <p:nvPr/>
        </p:nvSpPr>
        <p:spPr>
          <a:xfrm>
            <a:off x="1896459" y="2955538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문제점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79B7A-7AE1-4DD5-B08C-76537030ACA9}"/>
              </a:ext>
            </a:extLst>
          </p:cNvPr>
          <p:cNvSpPr txBox="1"/>
          <p:nvPr/>
        </p:nvSpPr>
        <p:spPr>
          <a:xfrm>
            <a:off x="7709633" y="3959106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시스템에 대해 전문성을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가지고 있는 외부 업체를 선정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제공되는 결제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활용하여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결제시스템 구축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95CA3-2D60-4D2E-A5DB-A2C965142DCF}"/>
              </a:ext>
            </a:extLst>
          </p:cNvPr>
          <p:cNvSpPr txBox="1"/>
          <p:nvPr/>
        </p:nvSpPr>
        <p:spPr>
          <a:xfrm>
            <a:off x="8789533" y="3112688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해결방안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D6838E4-79CA-4812-873E-F134F28E1F4A}"/>
              </a:ext>
            </a:extLst>
          </p:cNvPr>
          <p:cNvSpPr/>
          <p:nvPr/>
        </p:nvSpPr>
        <p:spPr>
          <a:xfrm>
            <a:off x="5354426" y="2769571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C14298-AB3C-4C86-B809-6E05C8D76706}"/>
              </a:ext>
            </a:extLst>
          </p:cNvPr>
          <p:cNvSpPr txBox="1"/>
          <p:nvPr/>
        </p:nvSpPr>
        <p:spPr>
          <a:xfrm>
            <a:off x="4296971" y="1493725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이런식입니다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EA666-FF23-4FAD-9280-253AC5A00B68}"/>
              </a:ext>
            </a:extLst>
          </p:cNvPr>
          <p:cNvSpPr txBox="1"/>
          <p:nvPr/>
        </p:nvSpPr>
        <p:spPr>
          <a:xfrm>
            <a:off x="4470178" y="2329119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BC96-5EC6-48D7-8F55-AFC2CC8DE436}"/>
              </a:ext>
            </a:extLst>
          </p:cNvPr>
          <p:cNvSpPr txBox="1"/>
          <p:nvPr/>
        </p:nvSpPr>
        <p:spPr>
          <a:xfrm>
            <a:off x="4470178" y="2864538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603F6-626B-4C5F-8045-EEA9AB0381DC}"/>
              </a:ext>
            </a:extLst>
          </p:cNvPr>
          <p:cNvSpPr txBox="1"/>
          <p:nvPr/>
        </p:nvSpPr>
        <p:spPr>
          <a:xfrm>
            <a:off x="4470178" y="3399957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BCA7-B1DF-4E1E-BE25-4505D6F56BAC}"/>
              </a:ext>
            </a:extLst>
          </p:cNvPr>
          <p:cNvSpPr txBox="1"/>
          <p:nvPr/>
        </p:nvSpPr>
        <p:spPr>
          <a:xfrm>
            <a:off x="4470178" y="3935376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22B4B-EA0A-4F60-9695-16CDE9B952EE}"/>
              </a:ext>
            </a:extLst>
          </p:cNvPr>
          <p:cNvSpPr txBox="1"/>
          <p:nvPr/>
        </p:nvSpPr>
        <p:spPr>
          <a:xfrm>
            <a:off x="4296971" y="5133106"/>
            <a:ext cx="3598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</a:t>
            </a:r>
            <a:r>
              <a:rPr lang="ko-KR" altLang="en-US" sz="2400" dirty="0">
                <a:solidFill>
                  <a:srgbClr val="DF645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불가능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B8F124-AB4B-41AE-AB6A-43C79581ABF4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C5CC03-1AB0-4CD9-A914-83EC8A8842EB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201103-C164-440B-ACBF-AA1BD5F56FC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0ABD82-3862-4BC8-AB30-A5D1F33C20A9}"/>
              </a:ext>
            </a:extLst>
          </p:cNvPr>
          <p:cNvSpPr txBox="1"/>
          <p:nvPr/>
        </p:nvSpPr>
        <p:spPr>
          <a:xfrm>
            <a:off x="4470178" y="4470795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91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D391F5-D267-446E-8BBC-8C48AA578B67}"/>
              </a:ext>
            </a:extLst>
          </p:cNvPr>
          <p:cNvSpPr txBox="1"/>
          <p:nvPr/>
        </p:nvSpPr>
        <p:spPr>
          <a:xfrm>
            <a:off x="646310" y="1493725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알고리즘은 </a:t>
            </a:r>
            <a:r>
              <a:rPr lang="ko-KR" altLang="en-US" sz="1600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이런식입니다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E3DE-9018-44A0-9F34-1AAE1BE38F9E}"/>
              </a:ext>
            </a:extLst>
          </p:cNvPr>
          <p:cNvSpPr txBox="1"/>
          <p:nvPr/>
        </p:nvSpPr>
        <p:spPr>
          <a:xfrm>
            <a:off x="819517" y="2329119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933DD-DC7E-4320-89CB-FC74784CD8B9}"/>
              </a:ext>
            </a:extLst>
          </p:cNvPr>
          <p:cNvSpPr txBox="1"/>
          <p:nvPr/>
        </p:nvSpPr>
        <p:spPr>
          <a:xfrm>
            <a:off x="819517" y="2864538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49E90-C188-4D6E-9EFF-ABEFD4976499}"/>
              </a:ext>
            </a:extLst>
          </p:cNvPr>
          <p:cNvSpPr txBox="1"/>
          <p:nvPr/>
        </p:nvSpPr>
        <p:spPr>
          <a:xfrm>
            <a:off x="819517" y="3399957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FD0CB-BBD4-4C0D-8AE3-215AE574983D}"/>
              </a:ext>
            </a:extLst>
          </p:cNvPr>
          <p:cNvSpPr txBox="1"/>
          <p:nvPr/>
        </p:nvSpPr>
        <p:spPr>
          <a:xfrm>
            <a:off x="819517" y="3935376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9D52B-7AFE-4802-AE33-056870A584DD}"/>
              </a:ext>
            </a:extLst>
          </p:cNvPr>
          <p:cNvSpPr txBox="1"/>
          <p:nvPr/>
        </p:nvSpPr>
        <p:spPr>
          <a:xfrm>
            <a:off x="646310" y="5133106"/>
            <a:ext cx="35980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불가능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873EEB-959E-4A7C-B829-0CA332ED15AE}"/>
              </a:ext>
            </a:extLst>
          </p:cNvPr>
          <p:cNvSpPr txBox="1"/>
          <p:nvPr/>
        </p:nvSpPr>
        <p:spPr>
          <a:xfrm>
            <a:off x="819517" y="4470795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7139160" y="1493725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단점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7139160" y="2403570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</a:t>
            </a:r>
            <a:r>
              <a:rPr lang="ko-KR" altLang="en-US" sz="2000" b="1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할인사용한도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까지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827137" y="3313415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여러 카드를 조합 시 중복이 가능한지 확인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843999-3B82-46A8-8932-E56605BF2E96}"/>
              </a:ext>
            </a:extLst>
          </p:cNvPr>
          <p:cNvSpPr txBox="1"/>
          <p:nvPr/>
        </p:nvSpPr>
        <p:spPr>
          <a:xfrm>
            <a:off x="7139160" y="5133106"/>
            <a:ext cx="391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실질적으로 받을 수 있을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혜택만을 추천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60179-12CC-42EF-8914-9E4899F98176}"/>
              </a:ext>
            </a:extLst>
          </p:cNvPr>
          <p:cNvSpPr txBox="1"/>
          <p:nvPr/>
        </p:nvSpPr>
        <p:spPr>
          <a:xfrm>
            <a:off x="6827137" y="4223260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조합을 생성 후 결제가능 여부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7F0A3ED-7195-456C-B57C-07B008B25131}"/>
              </a:ext>
            </a:extLst>
          </p:cNvPr>
          <p:cNvSpPr/>
          <p:nvPr/>
        </p:nvSpPr>
        <p:spPr>
          <a:xfrm>
            <a:off x="4866968" y="2555814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4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D391F5-D267-446E-8BBC-8C48AA578B67}"/>
              </a:ext>
            </a:extLst>
          </p:cNvPr>
          <p:cNvSpPr txBox="1"/>
          <p:nvPr/>
        </p:nvSpPr>
        <p:spPr>
          <a:xfrm>
            <a:off x="646310" y="1493725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알고리즘은 </a:t>
            </a:r>
            <a:r>
              <a:rPr lang="ko-KR" altLang="en-US" sz="1600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이런식입니다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E3DE-9018-44A0-9F34-1AAE1BE38F9E}"/>
              </a:ext>
            </a:extLst>
          </p:cNvPr>
          <p:cNvSpPr txBox="1"/>
          <p:nvPr/>
        </p:nvSpPr>
        <p:spPr>
          <a:xfrm>
            <a:off x="819517" y="2329119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933DD-DC7E-4320-89CB-FC74784CD8B9}"/>
              </a:ext>
            </a:extLst>
          </p:cNvPr>
          <p:cNvSpPr txBox="1"/>
          <p:nvPr/>
        </p:nvSpPr>
        <p:spPr>
          <a:xfrm>
            <a:off x="819517" y="2864538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49E90-C188-4D6E-9EFF-ABEFD4976499}"/>
              </a:ext>
            </a:extLst>
          </p:cNvPr>
          <p:cNvSpPr txBox="1"/>
          <p:nvPr/>
        </p:nvSpPr>
        <p:spPr>
          <a:xfrm>
            <a:off x="819517" y="3399957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FD0CB-BBD4-4C0D-8AE3-215AE574983D}"/>
              </a:ext>
            </a:extLst>
          </p:cNvPr>
          <p:cNvSpPr txBox="1"/>
          <p:nvPr/>
        </p:nvSpPr>
        <p:spPr>
          <a:xfrm>
            <a:off x="819517" y="3935376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9D52B-7AFE-4802-AE33-056870A584DD}"/>
              </a:ext>
            </a:extLst>
          </p:cNvPr>
          <p:cNvSpPr txBox="1"/>
          <p:nvPr/>
        </p:nvSpPr>
        <p:spPr>
          <a:xfrm>
            <a:off x="646310" y="5133106"/>
            <a:ext cx="35980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불가능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873EEB-959E-4A7C-B829-0CA332ED15AE}"/>
              </a:ext>
            </a:extLst>
          </p:cNvPr>
          <p:cNvSpPr txBox="1"/>
          <p:nvPr/>
        </p:nvSpPr>
        <p:spPr>
          <a:xfrm>
            <a:off x="819517" y="4470795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7139160" y="1493725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개선방안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7139160" y="2403570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</a:t>
            </a:r>
            <a:r>
              <a:rPr lang="ko-KR" altLang="en-US" sz="2000" b="1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할인사용한도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까지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827137" y="3313415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여러 카드를 조합 시 중복이 가능한지 확인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843999-3B82-46A8-8932-E56605BF2E96}"/>
              </a:ext>
            </a:extLst>
          </p:cNvPr>
          <p:cNvSpPr txBox="1"/>
          <p:nvPr/>
        </p:nvSpPr>
        <p:spPr>
          <a:xfrm>
            <a:off x="7139160" y="5133106"/>
            <a:ext cx="391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실질적으로 받을 수 있을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혜택만을 추천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60179-12CC-42EF-8914-9E4899F98176}"/>
              </a:ext>
            </a:extLst>
          </p:cNvPr>
          <p:cNvSpPr txBox="1"/>
          <p:nvPr/>
        </p:nvSpPr>
        <p:spPr>
          <a:xfrm>
            <a:off x="6827137" y="4223260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조합을 생성 후 결제가능 여부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59C6914-1864-4D71-A7A6-026F38487A78}"/>
              </a:ext>
            </a:extLst>
          </p:cNvPr>
          <p:cNvSpPr/>
          <p:nvPr/>
        </p:nvSpPr>
        <p:spPr>
          <a:xfrm>
            <a:off x="4750361" y="3028334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52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75235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2281A2-56CC-44D6-B0A2-83FEFB6BC510}"/>
              </a:ext>
            </a:extLst>
          </p:cNvPr>
          <p:cNvGrpSpPr/>
          <p:nvPr/>
        </p:nvGrpSpPr>
        <p:grpSpPr>
          <a:xfrm>
            <a:off x="4038131" y="4899807"/>
            <a:ext cx="1820759" cy="319101"/>
            <a:chOff x="3934582" y="4928326"/>
            <a:chExt cx="1820759" cy="319101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88205F03-E8EE-4B22-9850-EA2A8E3ACB14}"/>
                </a:ext>
              </a:extLst>
            </p:cNvPr>
            <p:cNvSpPr/>
            <p:nvPr/>
          </p:nvSpPr>
          <p:spPr>
            <a:xfrm>
              <a:off x="3934582" y="4928326"/>
              <a:ext cx="1820759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B05936E-BED7-401E-A66C-186422C8E21A}"/>
                </a:ext>
              </a:extLst>
            </p:cNvPr>
            <p:cNvSpPr txBox="1"/>
            <p:nvPr/>
          </p:nvSpPr>
          <p:spPr>
            <a:xfrm>
              <a:off x="4239750" y="4949377"/>
              <a:ext cx="125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설계</a:t>
              </a: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75433F-7C1F-4FDD-9FA1-E30A47E8AD69}"/>
              </a:ext>
            </a:extLst>
          </p:cNvPr>
          <p:cNvGrpSpPr/>
          <p:nvPr/>
        </p:nvGrpSpPr>
        <p:grpSpPr>
          <a:xfrm>
            <a:off x="9285575" y="4899807"/>
            <a:ext cx="1212847" cy="319101"/>
            <a:chOff x="9285575" y="4928326"/>
            <a:chExt cx="1212847" cy="31910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C870764-7A5A-400C-BBC0-D92438B83CF0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2100BB-373C-47E0-BF02-B781F8422CF9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46411" y="3188022"/>
            <a:ext cx="168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아임포트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61DD46-1FED-4BAC-AAA7-266633EAB386}"/>
              </a:ext>
            </a:extLst>
          </p:cNvPr>
          <p:cNvGrpSpPr/>
          <p:nvPr/>
        </p:nvGrpSpPr>
        <p:grpSpPr>
          <a:xfrm>
            <a:off x="1585712" y="4899807"/>
            <a:ext cx="1460656" cy="319101"/>
            <a:chOff x="1616932" y="4949376"/>
            <a:chExt cx="1460656" cy="319101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EF5E4B01-0463-4279-A29E-D1B9B67DFC59}"/>
                </a:ext>
              </a:extLst>
            </p:cNvPr>
            <p:cNvSpPr/>
            <p:nvPr/>
          </p:nvSpPr>
          <p:spPr>
            <a:xfrm>
              <a:off x="1629998" y="4949376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89AF3BE-86AA-4E61-88D6-AD725078B82D}"/>
                </a:ext>
              </a:extLst>
            </p:cNvPr>
            <p:cNvSpPr txBox="1"/>
            <p:nvPr/>
          </p:nvSpPr>
          <p:spPr>
            <a:xfrm>
              <a:off x="1616932" y="4970427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47DB89-8322-4B8A-9276-AFC16EAFAB30}"/>
              </a:ext>
            </a:extLst>
          </p:cNvPr>
          <p:cNvGrpSpPr/>
          <p:nvPr/>
        </p:nvGrpSpPr>
        <p:grpSpPr>
          <a:xfrm>
            <a:off x="6805739" y="4899807"/>
            <a:ext cx="1212847" cy="319101"/>
            <a:chOff x="7058585" y="4970427"/>
            <a:chExt cx="1212847" cy="31910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A1E11C7-F237-4192-924B-B459A5404607}"/>
                </a:ext>
              </a:extLst>
            </p:cNvPr>
            <p:cNvSpPr/>
            <p:nvPr/>
          </p:nvSpPr>
          <p:spPr>
            <a:xfrm>
              <a:off x="7058585" y="4970427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63F97C-F8F6-4CD3-B269-7AF53DF8EF59}"/>
                </a:ext>
              </a:extLst>
            </p:cNvPr>
            <p:cNvSpPr txBox="1"/>
            <p:nvPr/>
          </p:nvSpPr>
          <p:spPr>
            <a:xfrm>
              <a:off x="7133073" y="4991478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0402E96-6D6A-444D-8A5B-9EAE1C52DA55}"/>
              </a:ext>
            </a:extLst>
          </p:cNvPr>
          <p:cNvSpPr txBox="1"/>
          <p:nvPr/>
        </p:nvSpPr>
        <p:spPr>
          <a:xfrm>
            <a:off x="1029757" y="1729148"/>
            <a:ext cx="198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5314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824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7878" y="608334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4380297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41647" y="2313868"/>
            <a:ext cx="6394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우선 순위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할인 금액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특정 금액 이상 결제 시 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마일리지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2664123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77413" y="3871836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4E2156C-1846-4E67-887D-AE22353A32FC}"/>
              </a:ext>
            </a:extLst>
          </p:cNvPr>
          <p:cNvSpPr/>
          <p:nvPr/>
        </p:nvSpPr>
        <p:spPr>
          <a:xfrm>
            <a:off x="1042824" y="1708097"/>
            <a:ext cx="2023912" cy="4066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3AF32-D506-418E-BA86-1C7384565385}"/>
              </a:ext>
            </a:extLst>
          </p:cNvPr>
          <p:cNvSpPr/>
          <p:nvPr/>
        </p:nvSpPr>
        <p:spPr>
          <a:xfrm>
            <a:off x="1069198" y="6063550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6457DF-A02E-444D-942C-B63B212DCCF1}"/>
              </a:ext>
            </a:extLst>
          </p:cNvPr>
          <p:cNvSpPr txBox="1"/>
          <p:nvPr/>
        </p:nvSpPr>
        <p:spPr>
          <a:xfrm>
            <a:off x="1194087" y="608460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08583-998A-4356-9A76-DDC655D4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알고리즘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B7110-F434-47F8-A212-367643DF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kern="0" spc="0" dirty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파리바게트</a:t>
            </a:r>
            <a:endParaRPr lang="en-US" altLang="ko-KR" sz="1800" b="1" kern="0" spc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effectLst/>
              </a:rPr>
              <a:t>할인금액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 err="1">
                <a:effectLst/>
              </a:rPr>
              <a:t>우리카드</a:t>
            </a:r>
            <a:r>
              <a:rPr lang="ko-KR" altLang="en-US" sz="1800" kern="0" spc="0" dirty="0">
                <a:effectLst/>
              </a:rPr>
              <a:t> </a:t>
            </a:r>
            <a:r>
              <a:rPr lang="en-US" altLang="ko-KR" sz="1800" kern="0" spc="0" dirty="0">
                <a:effectLst/>
              </a:rPr>
              <a:t>3%</a:t>
            </a:r>
            <a:r>
              <a:rPr lang="ko-KR" altLang="en-US" sz="1800" kern="0" spc="0" dirty="0">
                <a:effectLst/>
              </a:rPr>
              <a:t>할인</a:t>
            </a:r>
            <a:r>
              <a:rPr lang="en-US" altLang="ko-KR" sz="1800" kern="0" spc="0" dirty="0">
                <a:effectLst/>
              </a:rPr>
              <a:t>, </a:t>
            </a:r>
            <a:r>
              <a:rPr lang="ko-KR" altLang="en-US" sz="1800" kern="0" spc="0" dirty="0">
                <a:effectLst/>
              </a:rPr>
              <a:t>나라사랑 </a:t>
            </a:r>
            <a:r>
              <a:rPr lang="en-US" altLang="ko-KR" sz="1800" kern="0" spc="0" dirty="0">
                <a:effectLst/>
              </a:rPr>
              <a:t>10%</a:t>
            </a:r>
            <a:r>
              <a:rPr lang="ko-KR" altLang="en-US" sz="1800" kern="0" spc="0" dirty="0">
                <a:effectLst/>
              </a:rPr>
              <a:t>할인</a:t>
            </a:r>
            <a:r>
              <a:rPr lang="en-US" altLang="ko-KR" sz="1800" kern="0" spc="0" dirty="0">
                <a:effectLst/>
              </a:rPr>
              <a:t>) </a:t>
            </a:r>
            <a:r>
              <a:rPr lang="ko-KR" altLang="en-US" sz="1800" kern="0" spc="0" dirty="0">
                <a:effectLst/>
              </a:rPr>
              <a:t>혜택에 해당하는 카드 리스트에 저장 </a:t>
            </a:r>
            <a:r>
              <a:rPr lang="en-US" altLang="ko-KR" sz="1800" kern="0" spc="0" dirty="0">
                <a:effectLst/>
              </a:rPr>
              <a:t>A</a:t>
            </a:r>
            <a:endParaRPr lang="en-US" altLang="ko-KR" sz="1800" kern="0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effectLst/>
              </a:rPr>
              <a:t>캐시백</a:t>
            </a:r>
            <a:r>
              <a:rPr lang="en-US" altLang="ko-KR" sz="1800" kern="0" spc="0" dirty="0">
                <a:effectLst/>
              </a:rPr>
              <a:t>(NULL) &gt; </a:t>
            </a:r>
            <a:r>
              <a:rPr lang="ko-KR" altLang="en-US" sz="1800" kern="0" spc="0" dirty="0">
                <a:effectLst/>
              </a:rPr>
              <a:t>적립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 err="1">
                <a:effectLst/>
              </a:rPr>
              <a:t>해피포인트</a:t>
            </a:r>
            <a:r>
              <a:rPr lang="ko-KR" altLang="en-US" sz="1800" kern="0" spc="0" dirty="0">
                <a:effectLst/>
              </a:rPr>
              <a:t> 카드</a:t>
            </a:r>
            <a:r>
              <a:rPr lang="en-US" altLang="ko-KR" sz="1800" kern="0" spc="0" dirty="0">
                <a:effectLst/>
              </a:rPr>
              <a:t>) &gt; </a:t>
            </a:r>
            <a:r>
              <a:rPr lang="ko-KR" altLang="en-US" sz="1800" kern="0" spc="0" dirty="0">
                <a:effectLst/>
              </a:rPr>
              <a:t>적립에 해당하는 카드 리스트에 저장 </a:t>
            </a:r>
            <a:r>
              <a:rPr lang="en-US" altLang="ko-KR" sz="1800" kern="0" spc="0" dirty="0">
                <a:effectLst/>
              </a:rPr>
              <a:t>B</a:t>
            </a:r>
            <a:endParaRPr lang="ko-KR" altLang="en-US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effectLst/>
              </a:rPr>
              <a:t>그 밖의 특정 혜택</a:t>
            </a:r>
            <a:r>
              <a:rPr lang="en-US" altLang="ko-KR" sz="1800" kern="0" spc="0" dirty="0">
                <a:effectLst/>
              </a:rPr>
              <a:t>(</a:t>
            </a:r>
            <a:r>
              <a:rPr lang="en-US" altLang="ko-KR" sz="1800" kern="0" spc="0" dirty="0" err="1">
                <a:effectLst/>
              </a:rPr>
              <a:t>skt</a:t>
            </a:r>
            <a:r>
              <a:rPr lang="en-US" altLang="ko-KR" sz="1800" kern="0" spc="0" dirty="0">
                <a:effectLst/>
              </a:rPr>
              <a:t> </a:t>
            </a:r>
            <a:r>
              <a:rPr lang="ko-KR" altLang="en-US" sz="1800" kern="0" spc="0" dirty="0">
                <a:effectLst/>
              </a:rPr>
              <a:t>통신사 카드 </a:t>
            </a:r>
            <a:r>
              <a:rPr lang="en-US" altLang="ko-KR" sz="1800" kern="0" spc="0" dirty="0">
                <a:effectLst/>
              </a:rPr>
              <a:t>10%</a:t>
            </a:r>
            <a:r>
              <a:rPr lang="ko-KR" altLang="en-US" sz="1800" kern="0" spc="0" dirty="0">
                <a:effectLst/>
              </a:rPr>
              <a:t>할인</a:t>
            </a:r>
            <a:r>
              <a:rPr lang="en-US" altLang="ko-KR" sz="1800" kern="0" spc="0" dirty="0">
                <a:effectLst/>
              </a:rPr>
              <a:t>) -&gt; </a:t>
            </a:r>
            <a:r>
              <a:rPr lang="ko-KR" altLang="en-US" sz="1800" kern="0" spc="0" dirty="0">
                <a:effectLst/>
              </a:rPr>
              <a:t>다른 특정 혜택에 해당하는 카드 리스트에 저장 </a:t>
            </a:r>
            <a:r>
              <a:rPr lang="en-US" altLang="ko-KR" sz="1800" kern="0" spc="0" dirty="0">
                <a:effectLst/>
              </a:rPr>
              <a:t>C</a:t>
            </a:r>
            <a:endParaRPr lang="ko-KR" altLang="en-US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A[0]B[0]C[0] ~ A[n]B[n]C[n] </a:t>
            </a:r>
            <a:r>
              <a:rPr lang="ko-KR" altLang="en-US" sz="1800" kern="0" spc="0" dirty="0">
                <a:effectLst/>
              </a:rPr>
              <a:t>결제카드</a:t>
            </a:r>
            <a:r>
              <a:rPr lang="en-US" altLang="ko-KR" sz="1800" kern="0" spc="0" dirty="0">
                <a:effectLst/>
              </a:rPr>
              <a:t>, </a:t>
            </a:r>
            <a:r>
              <a:rPr lang="ko-KR" altLang="en-US" sz="1800" kern="0" spc="0" dirty="0">
                <a:effectLst/>
              </a:rPr>
              <a:t>적립카드</a:t>
            </a:r>
            <a:r>
              <a:rPr lang="en-US" altLang="ko-KR" sz="1800" kern="0" spc="0" dirty="0">
                <a:effectLst/>
              </a:rPr>
              <a:t>, </a:t>
            </a:r>
            <a:r>
              <a:rPr lang="ko-KR" altLang="en-US" sz="1800" kern="0" spc="0" dirty="0">
                <a:effectLst/>
              </a:rPr>
              <a:t>특정 혜택의 카드를 조합한 리스트 작성 </a:t>
            </a:r>
            <a:r>
              <a:rPr lang="en-US" altLang="ko-KR" sz="1800" kern="0" spc="0" dirty="0">
                <a:effectLst/>
              </a:rPr>
              <a:t>D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&gt;D</a:t>
            </a:r>
            <a:r>
              <a:rPr lang="ko-KR" altLang="en-US" sz="1800" kern="0" spc="0" dirty="0">
                <a:effectLst/>
              </a:rPr>
              <a:t>의 혜택금액이 제일 큰 순서대로 정렬</a:t>
            </a:r>
            <a:endParaRPr lang="en-US" altLang="ko-KR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 </a:t>
            </a:r>
            <a:r>
              <a:rPr lang="ko-KR" altLang="en-US" sz="1800" kern="0" spc="0" dirty="0">
                <a:effectLst/>
              </a:rPr>
              <a:t>정렬된 리스트 순서대로 조합의 결제 가능 여부 판단 후 불가능할 경우 다음으로 </a:t>
            </a:r>
            <a:r>
              <a:rPr lang="ko-KR" altLang="en-US" sz="1800" kern="0" spc="0" dirty="0" err="1">
                <a:effectLst/>
              </a:rPr>
              <a:t>넘어감</a:t>
            </a:r>
            <a:endParaRPr lang="ko-KR" altLang="en-US" sz="1800" kern="0" spc="0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37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737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01. </a:t>
            </a:r>
            <a:r>
              <a:rPr lang="en-US" altLang="ko-KR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EWon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1084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5B54B-B6A7-4A26-93AB-1F50F064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플로우차트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6FA5B-607A-4CBC-BBB9-B16B7B94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6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데이터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9EE16-C806-48F6-A701-2F858FE8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590" y="1963608"/>
            <a:ext cx="4528794" cy="6688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Selenium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Selenium을 이용한 인스타그램 크롤링 — 씨앤텍시스템즈 기술블로그">
            <a:extLst>
              <a:ext uri="{FF2B5EF4-FFF2-40B4-BE49-F238E27FC236}">
                <a16:creationId xmlns:a16="http://schemas.microsoft.com/office/drawing/2014/main" id="{16A38DD5-A1E1-41C2-88DD-960B539E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6" y="3069207"/>
            <a:ext cx="3189087" cy="7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04B4B9-4515-470A-AD08-1CD972EEA46B}"/>
              </a:ext>
            </a:extLst>
          </p:cNvPr>
          <p:cNvSpPr txBox="1">
            <a:spLocks/>
          </p:cNvSpPr>
          <p:nvPr/>
        </p:nvSpPr>
        <p:spPr>
          <a:xfrm>
            <a:off x="7141590" y="290540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Selenium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웹 브라우저의 드라이버에 접속하여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제어할 수 있게 하는 라이브러리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C7F5F8-B14B-4EF0-AA37-46A5E8548D65}"/>
              </a:ext>
            </a:extLst>
          </p:cNvPr>
          <p:cNvSpPr txBox="1">
            <a:spLocks/>
          </p:cNvSpPr>
          <p:nvPr/>
        </p:nvSpPr>
        <p:spPr>
          <a:xfrm>
            <a:off x="7141590" y="449036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Python </a:t>
            </a:r>
            <a:r>
              <a:rPr lang="ko-KR" altLang="en-US" sz="2000" dirty="0"/>
              <a:t>스크립트를 이용하여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정보를 크롤링해올 수 있음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E79825-60C8-4A30-9C3C-4F9A869F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9" y="2632484"/>
            <a:ext cx="196596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1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</a:t>
            </a:r>
            <a:r>
              <a:rPr lang="ko-KR" altLang="en-US" dirty="0" err="1"/>
              <a:t>크롤링</a:t>
            </a:r>
            <a:r>
              <a:rPr lang="en-US" altLang="ko-KR" dirty="0"/>
              <a:t>(ex)</a:t>
            </a:r>
            <a:r>
              <a:rPr lang="ko-KR" altLang="en-US" dirty="0"/>
              <a:t>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7BCC8A3-3A88-45D3-BA6B-2BC8EA24B5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23" y="1892758"/>
            <a:ext cx="3434715" cy="193103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6B0C55-7354-4CBA-AF2A-208336C275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5" y="1892758"/>
            <a:ext cx="4122544" cy="194735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FF25A3B-CEBB-4723-B3DA-A9518F0375B1}"/>
              </a:ext>
            </a:extLst>
          </p:cNvPr>
          <p:cNvSpPr txBox="1">
            <a:spLocks/>
          </p:cNvSpPr>
          <p:nvPr/>
        </p:nvSpPr>
        <p:spPr>
          <a:xfrm>
            <a:off x="1250735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신한카드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40B883-E435-4D48-A7E2-2F18D9ED60D7}"/>
              </a:ext>
            </a:extLst>
          </p:cNvPr>
          <p:cNvSpPr txBox="1">
            <a:spLocks/>
          </p:cNvSpPr>
          <p:nvPr/>
        </p:nvSpPr>
        <p:spPr>
          <a:xfrm>
            <a:off x="6592481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현대카드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EC3C238-E62E-4E5D-BC72-E9336B93AD7B}"/>
              </a:ext>
            </a:extLst>
          </p:cNvPr>
          <p:cNvSpPr txBox="1">
            <a:spLocks/>
          </p:cNvSpPr>
          <p:nvPr/>
        </p:nvSpPr>
        <p:spPr>
          <a:xfrm>
            <a:off x="1250734" y="4440026"/>
            <a:ext cx="4348787" cy="115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marker_dot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div class = "card name"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위치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1C33052-662A-488F-A5B6-EFB2C62D659C}"/>
              </a:ext>
            </a:extLst>
          </p:cNvPr>
          <p:cNvSpPr txBox="1">
            <a:spLocks/>
          </p:cNvSpPr>
          <p:nvPr/>
        </p:nvSpPr>
        <p:spPr>
          <a:xfrm>
            <a:off x="6592481" y="4336329"/>
            <a:ext cx="4606562" cy="156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card_info_1 ul_size_1 </a:t>
            </a:r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clearfix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h1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태그의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itemAni_2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클래스에 위치</a:t>
            </a:r>
          </a:p>
        </p:txBody>
      </p:sp>
    </p:spTree>
    <p:extLst>
      <p:ext uri="{BB962C8B-B14F-4D97-AF65-F5344CB8AC3E}">
        <p14:creationId xmlns:p14="http://schemas.microsoft.com/office/powerpoint/2010/main" val="34047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683883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149986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321179"/>
            <a:ext cx="5347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연동가능한 결제 방식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일반적인 결제 방식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빌링키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발급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46887"/>
            <a:ext cx="53479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\110,000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D86FBD-2869-446D-9EDD-D0BE85FC3535}"/>
              </a:ext>
            </a:extLst>
          </p:cNvPr>
          <p:cNvGrpSpPr/>
          <p:nvPr/>
        </p:nvGrpSpPr>
        <p:grpSpPr>
          <a:xfrm>
            <a:off x="4196070" y="1708315"/>
            <a:ext cx="5347978" cy="1415772"/>
            <a:chOff x="4196070" y="1708315"/>
            <a:chExt cx="5347978" cy="141577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DD08A2-7E46-48F2-97C9-9BDF1E6599B6}"/>
                </a:ext>
              </a:extLst>
            </p:cNvPr>
            <p:cNvSpPr txBox="1"/>
            <p:nvPr/>
          </p:nvSpPr>
          <p:spPr>
            <a:xfrm>
              <a:off x="4196070" y="1708315"/>
              <a:ext cx="5347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시스템 </a:t>
              </a:r>
              <a:r>
                <a:rPr lang="en-US" altLang="ko-KR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API : </a:t>
              </a:r>
              <a:r>
                <a:rPr lang="ko-KR" altLang="en-US" sz="2400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아임포트</a:t>
              </a:r>
              <a:endPara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7CB517-265A-4AAD-B9DC-1FAAC0EBC2CB}"/>
                </a:ext>
              </a:extLst>
            </p:cNvPr>
            <p:cNvSpPr txBox="1"/>
            <p:nvPr/>
          </p:nvSpPr>
          <p:spPr>
            <a:xfrm>
              <a:off x="4196070" y="2169980"/>
              <a:ext cx="53479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원래 사용하고자 했던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이노페이보다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서비스에 적합하다고 판단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Github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를 통해 결제연동을 위한 매뉴얼을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제공하고있음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https://github.com/iamport/iamport-manual</a:t>
              </a:r>
            </a:p>
            <a:p>
              <a:endPara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18487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077352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18487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18487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994225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237669" y="5509823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567019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2163003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237669" y="1601847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237669" y="3444266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CDB74D-2508-4AFC-BFAF-6E68466A72B0}"/>
              </a:ext>
            </a:extLst>
          </p:cNvPr>
          <p:cNvSpPr txBox="1"/>
          <p:nvPr/>
        </p:nvSpPr>
        <p:spPr>
          <a:xfrm>
            <a:off x="1064222" y="4478095"/>
            <a:ext cx="278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입력과 정보 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6AC4E-B4DD-459B-8066-3CA098C437C6}"/>
              </a:ext>
            </a:extLst>
          </p:cNvPr>
          <p:cNvSpPr txBox="1"/>
          <p:nvPr/>
        </p:nvSpPr>
        <p:spPr>
          <a:xfrm>
            <a:off x="221225" y="6405716"/>
            <a:ext cx="34904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aseline="300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4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형태소 </a:t>
            </a:r>
            <a:r>
              <a:rPr lang="en-US" altLang="ko-KR" sz="14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4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뜻을 가진 가장 말의 단위</a:t>
            </a:r>
            <a:endParaRPr lang="en-US" altLang="ko-KR" sz="14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8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8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8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국립국어원 표준국어대사전</a:t>
            </a:r>
            <a:endParaRPr lang="ko-KR" altLang="en-US" sz="11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26" name="Picture 2" descr="카카오톡 채널 로고 다운로드 ai 파일 : 네이버 블로그">
            <a:extLst>
              <a:ext uri="{FF2B5EF4-FFF2-40B4-BE49-F238E27FC236}">
                <a16:creationId xmlns:a16="http://schemas.microsoft.com/office/drawing/2014/main" id="{E907A971-9892-4584-B402-41BB32BEA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6" t="23992" r="58436" b="23433"/>
          <a:stretch/>
        </p:blipFill>
        <p:spPr bwMode="auto">
          <a:xfrm>
            <a:off x="2458607" y="2454985"/>
            <a:ext cx="1854609" cy="16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D183DE-1FBF-4443-BF25-83A50DE0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7" y="2454985"/>
            <a:ext cx="1670140" cy="16701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0DA22E-B5B0-40D9-8E76-E65CCC63B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032" y="1452668"/>
            <a:ext cx="1979936" cy="4287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09B93-5B3D-422B-BCA8-55A653D9A23E}"/>
              </a:ext>
            </a:extLst>
          </p:cNvPr>
          <p:cNvSpPr txBox="1"/>
          <p:nvPr/>
        </p:nvSpPr>
        <p:spPr>
          <a:xfrm>
            <a:off x="7885371" y="187529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접근하기 편한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카카오톡을 이용한 입력방식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D6536-F6FB-477A-AD4D-50C346E65DD0}"/>
              </a:ext>
            </a:extLst>
          </p:cNvPr>
          <p:cNvSpPr txBox="1"/>
          <p:nvPr/>
        </p:nvSpPr>
        <p:spPr>
          <a:xfrm>
            <a:off x="7885371" y="4667312"/>
            <a:ext cx="345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카톡을 이용한 앱과 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757E6-45F6-49CA-9A03-AA48CF501046}"/>
              </a:ext>
            </a:extLst>
          </p:cNvPr>
          <p:cNvSpPr txBox="1"/>
          <p:nvPr/>
        </p:nvSpPr>
        <p:spPr>
          <a:xfrm>
            <a:off x="7885371" y="327130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친구 혹은 가족에게 연락을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보내듯이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쉽고 간단한 입력</a:t>
            </a:r>
          </a:p>
        </p:txBody>
      </p:sp>
    </p:spTree>
    <p:extLst>
      <p:ext uri="{BB962C8B-B14F-4D97-AF65-F5344CB8AC3E}">
        <p14:creationId xmlns:p14="http://schemas.microsoft.com/office/powerpoint/2010/main" val="261019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84EF8780-005E-4885-98A4-DC043B8F1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4" r="22090"/>
          <a:stretch/>
        </p:blipFill>
        <p:spPr bwMode="auto">
          <a:xfrm>
            <a:off x="552305" y="1672981"/>
            <a:ext cx="1935755" cy="183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서버 단색으로 채워진">
            <a:extLst>
              <a:ext uri="{FF2B5EF4-FFF2-40B4-BE49-F238E27FC236}">
                <a16:creationId xmlns:a16="http://schemas.microsoft.com/office/drawing/2014/main" id="{E07D6EA0-B991-483F-A8FE-6B57CBCC7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35110" y="2411820"/>
            <a:ext cx="1609606" cy="16096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38375E-9315-4595-AF07-7EECA542DB9A}"/>
              </a:ext>
            </a:extLst>
          </p:cNvPr>
          <p:cNvSpPr txBox="1"/>
          <p:nvPr/>
        </p:nvSpPr>
        <p:spPr>
          <a:xfrm>
            <a:off x="4393323" y="5615437"/>
            <a:ext cx="3284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https://aiopen.etri.re.kr/guide_wiseNLU.php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3A01F-CE09-4105-BFEB-0DE4D4878F76}"/>
              </a:ext>
            </a:extLst>
          </p:cNvPr>
          <p:cNvSpPr txBox="1"/>
          <p:nvPr/>
        </p:nvSpPr>
        <p:spPr>
          <a:xfrm>
            <a:off x="4393323" y="5284940"/>
            <a:ext cx="2714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https://github.com/kakao/khaiii</a:t>
            </a:r>
          </a:p>
        </p:txBody>
      </p:sp>
      <p:pic>
        <p:nvPicPr>
          <p:cNvPr id="22" name="온라인 미디어 21" title="[Kakao i Engine] 형태소 분석기 Khaiii">
            <a:hlinkClick r:id="" action="ppaction://media"/>
            <a:extLst>
              <a:ext uri="{FF2B5EF4-FFF2-40B4-BE49-F238E27FC236}">
                <a16:creationId xmlns:a16="http://schemas.microsoft.com/office/drawing/2014/main" id="{9EE8AE06-9F18-4468-9ED9-B732ED6E1A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4149952" y="1771840"/>
            <a:ext cx="3648367" cy="2061328"/>
          </a:xfrm>
          <a:prstGeom prst="rect">
            <a:avLst/>
          </a:prstGeom>
        </p:spPr>
      </p:pic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4017F925-E469-4178-9006-8BAF1FFCD63A}"/>
              </a:ext>
            </a:extLst>
          </p:cNvPr>
          <p:cNvGrpSpPr/>
          <p:nvPr/>
        </p:nvGrpSpPr>
        <p:grpSpPr>
          <a:xfrm rot="520252">
            <a:off x="8231912" y="1652898"/>
            <a:ext cx="2382362" cy="2382362"/>
            <a:chOff x="8508701" y="1971734"/>
            <a:chExt cx="2720578" cy="2720578"/>
          </a:xfrm>
        </p:grpSpPr>
        <p:pic>
          <p:nvPicPr>
            <p:cNvPr id="29" name="그래픽 28" descr="돋보기 단색으로 채워진">
              <a:extLst>
                <a:ext uri="{FF2B5EF4-FFF2-40B4-BE49-F238E27FC236}">
                  <a16:creationId xmlns:a16="http://schemas.microsoft.com/office/drawing/2014/main" id="{EAB891D1-DF02-4859-9D8D-3FB17BEB6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08701" y="1971734"/>
              <a:ext cx="2720578" cy="2720578"/>
            </a:xfrm>
            <a:prstGeom prst="rect">
              <a:avLst/>
            </a:prstGeom>
          </p:spPr>
        </p:pic>
        <p:pic>
          <p:nvPicPr>
            <p:cNvPr id="2049" name="그래픽 2048" descr="과녁 단색으로 채워진">
              <a:extLst>
                <a:ext uri="{FF2B5EF4-FFF2-40B4-BE49-F238E27FC236}">
                  <a16:creationId xmlns:a16="http://schemas.microsoft.com/office/drawing/2014/main" id="{6E0E280B-6AA5-4632-BB11-A12DA73C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54750" y="2415885"/>
              <a:ext cx="1289293" cy="1289293"/>
            </a:xfrm>
            <a:prstGeom prst="rect">
              <a:avLst/>
            </a:prstGeom>
          </p:spPr>
        </p:pic>
      </p:grpSp>
      <p:pic>
        <p:nvPicPr>
          <p:cNvPr id="2064" name="그림 2063" descr="밤하늘이(가) 표시된 사진&#10;&#10;자동 생성된 설명">
            <a:extLst>
              <a:ext uri="{FF2B5EF4-FFF2-40B4-BE49-F238E27FC236}">
                <a16:creationId xmlns:a16="http://schemas.microsoft.com/office/drawing/2014/main" id="{504CFE89-6506-49E5-A959-4D6496521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25" y="1771840"/>
            <a:ext cx="1286315" cy="128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96FE7-33EB-48F0-BF72-4F8E1DD51FF4}"/>
              </a:ext>
            </a:extLst>
          </p:cNvPr>
          <p:cNvSpPr txBox="1"/>
          <p:nvPr/>
        </p:nvSpPr>
        <p:spPr>
          <a:xfrm>
            <a:off x="482413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정보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9B28DB-1818-49FD-AF91-A39DE762E198}"/>
              </a:ext>
            </a:extLst>
          </p:cNvPr>
          <p:cNvSpPr txBox="1"/>
          <p:nvPr/>
        </p:nvSpPr>
        <p:spPr>
          <a:xfrm>
            <a:off x="4695030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자연어 처리기를 통해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단어를 분석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12D99-3824-4D1E-9F25-934155D73352}"/>
              </a:ext>
            </a:extLst>
          </p:cNvPr>
          <p:cNvSpPr txBox="1"/>
          <p:nvPr/>
        </p:nvSpPr>
        <p:spPr>
          <a:xfrm>
            <a:off x="8907648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분석 결과에 따라 혜택을 받을 수 있는 매장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01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124953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643450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4279109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453074" y="2007815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666943" y="4023105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426849" y="4023105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455247" y="2286137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556070" y="1951899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10" y="4086712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1571048" y="4867762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896630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534242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154624" y="1062248"/>
            <a:ext cx="255476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연간 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201378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187816" y="2253295"/>
            <a:ext cx="1576072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21,665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558662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226753" y="3847728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341161" y="3027425"/>
            <a:ext cx="1971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이상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 기준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226753" y="4310820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363553" y="3609345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임금은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439258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370738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865046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775280" y="1974241"/>
            <a:ext cx="1584088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252555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912945" y="281795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912945" y="328336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912945" y="401969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821831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826032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527262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728350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7110156" y="1367862"/>
            <a:ext cx="3558770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226753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419064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908379" y="1720974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7809739" y="1884722"/>
            <a:ext cx="1895071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25,737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667815" y="1904690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886168" y="3502065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319132" y="3774636"/>
            <a:ext cx="164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고급인력을 필요 시에만 사용하는 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396811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252555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366770" y="4255080"/>
            <a:ext cx="1962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</a:p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\81,052,044</a:t>
            </a:r>
          </a:p>
          <a:p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연간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\22,023,265</a:t>
            </a:r>
            <a:endParaRPr lang="ko-KR" altLang="en-US" sz="9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585649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761101" y="2280294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319132" y="3396391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C6A098-FC0F-45C1-947C-1E6C242DE7BF}"/>
              </a:ext>
            </a:extLst>
          </p:cNvPr>
          <p:cNvGrpSpPr/>
          <p:nvPr/>
        </p:nvGrpSpPr>
        <p:grpSpPr>
          <a:xfrm>
            <a:off x="4912945" y="4537830"/>
            <a:ext cx="1995576" cy="276999"/>
            <a:chOff x="6652466" y="4924876"/>
            <a:chExt cx="1995576" cy="27699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B5A7FE5-357E-4379-AEDD-BE7408C89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15C431-0242-41B9-8EE5-27C6980BF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/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+ </a:t>
                  </a:r>
                  <a14:m>
                    <m:oMath xmlns:m="http://schemas.openxmlformats.org/officeDocument/2006/math">
                      <m:r>
                        <a:rPr lang="ko-KR" altLang="en-US" sz="1200" i="1" spc="-50" smtClean="0">
                          <a:ln>
                            <a:solidFill>
                              <a:srgbClr val="F1ECE6">
                                <a:alpha val="0"/>
                              </a:srgbClr>
                            </a:solidFill>
                          </a:ln>
                          <a:solidFill>
                            <a:srgbClr val="F1ECE6"/>
                          </a:solidFill>
                          <a:latin typeface="Cambria Math" panose="02040503050406030204" pitchFamily="18" charset="0"/>
                          <a:ea typeface="-윤고딕340" panose="02030504000101010101" pitchFamily="18" charset="-127"/>
                        </a:rPr>
                        <m:t>𝛼</m:t>
                      </m:r>
                    </m:oMath>
                  </a14:m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(</a:t>
                  </a:r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천만원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)</a:t>
                  </a:r>
                  <a:endParaRPr lang="ko-KR" altLang="en-US" sz="1200" spc="-50" dirty="0">
                    <a:ln>
                      <a:solidFill>
                        <a:srgbClr val="F1ECE6">
                          <a:alpha val="0"/>
                        </a:srgbClr>
                      </a:solidFill>
                    </a:ln>
                    <a:solidFill>
                      <a:srgbClr val="F1ECE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444750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077" r="5238" b="2125"/>
          <a:stretch/>
        </p:blipFill>
        <p:spPr>
          <a:xfrm>
            <a:off x="2080009" y="211014"/>
            <a:ext cx="8109020" cy="650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54167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358338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따라오는 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616422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158FF-ED47-4E97-8205-F7F985A5104C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49C929-AE04-4EC4-BBD1-880ED9367C6B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2F1D59-6C76-4224-81D0-811A7D1E7B3A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금전 등록기 윤곽선">
            <a:extLst>
              <a:ext uri="{FF2B5EF4-FFF2-40B4-BE49-F238E27FC236}">
                <a16:creationId xmlns:a16="http://schemas.microsoft.com/office/drawing/2014/main" id="{66CE3868-E2CA-4DF1-B63E-33A78EFE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26" y="1698738"/>
            <a:ext cx="3685582" cy="3685582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C3AF49-94B2-4B9B-940F-646C2BC9B70E}"/>
              </a:ext>
            </a:extLst>
          </p:cNvPr>
          <p:cNvSpPr/>
          <p:nvPr/>
        </p:nvSpPr>
        <p:spPr>
          <a:xfrm>
            <a:off x="5708073" y="1660100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최적 혜택 카드 추천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할인한도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중복할인 가능 여부를 고려하여</a:t>
            </a:r>
            <a:endParaRPr lang="en-US" altLang="ko-KR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실질적으로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사용자가 받을 수 있는 혜택만을 추천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FCC8EA-6C3A-4EA0-9E1F-98B7598B7189}"/>
              </a:ext>
            </a:extLst>
          </p:cNvPr>
          <p:cNvSpPr/>
          <p:nvPr/>
        </p:nvSpPr>
        <p:spPr>
          <a:xfrm>
            <a:off x="5708073" y="3014085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추천받은</a:t>
            </a:r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카드로 바로 결제까지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추천 후 결제까지 번거롭지 않도록 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710830-BA69-4BC7-B73E-38B8C5D2F4EF}"/>
              </a:ext>
            </a:extLst>
          </p:cNvPr>
          <p:cNvSpPr/>
          <p:nvPr/>
        </p:nvSpPr>
        <p:spPr>
          <a:xfrm>
            <a:off x="5708073" y="4361143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핸드폰 속 카드 혜택 비서 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AI </a:t>
            </a:r>
            <a:r>
              <a:rPr lang="ko-KR" altLang="en-US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챗봇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입력을 기반으로 직접 필요한 혜택을 추천</a:t>
            </a:r>
          </a:p>
        </p:txBody>
      </p:sp>
      <p:pic>
        <p:nvPicPr>
          <p:cNvPr id="33" name="그래픽 32" descr="인공 지능 윤곽선">
            <a:extLst>
              <a:ext uri="{FF2B5EF4-FFF2-40B4-BE49-F238E27FC236}">
                <a16:creationId xmlns:a16="http://schemas.microsoft.com/office/drawing/2014/main" id="{E6C6E6CC-5269-4C79-BC62-BBE6ABF7A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8379" y="4308271"/>
            <a:ext cx="1160631" cy="11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87857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3654</Words>
  <Application>Microsoft Office PowerPoint</Application>
  <PresentationFormat>와이드스크린</PresentationFormat>
  <Paragraphs>719</Paragraphs>
  <Slides>47</Slides>
  <Notes>8</Notes>
  <HiddenSlides>0</HiddenSlides>
  <MMClips>1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61" baseType="lpstr">
      <vt:lpstr>-apple-system</vt:lpstr>
      <vt:lpstr>Noto Sans</vt:lpstr>
      <vt:lpstr>Noto Sans Med</vt:lpstr>
      <vt:lpstr>나눔바른고딕</vt:lpstr>
      <vt:lpstr>맑은 고딕</vt:lpstr>
      <vt:lpstr>배달의민족 한나는 열한살</vt:lpstr>
      <vt:lpstr>-윤고딕310</vt:lpstr>
      <vt:lpstr>-윤고딕320</vt:lpstr>
      <vt:lpstr>-윤고딕330</vt:lpstr>
      <vt:lpstr>-윤고딕340</vt:lpstr>
      <vt:lpstr>-윤고딕350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추천 알고리즘 예시</vt:lpstr>
      <vt:lpstr>플로우차트</vt:lpstr>
      <vt:lpstr>PowerPoint 프레젠테이션</vt:lpstr>
      <vt:lpstr>카드 데이터 크롤링</vt:lpstr>
      <vt:lpstr>카드 크롤링(ex)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Kang EunYoung</cp:lastModifiedBy>
  <cp:revision>219</cp:revision>
  <dcterms:created xsi:type="dcterms:W3CDTF">2019-01-07T05:46:55Z</dcterms:created>
  <dcterms:modified xsi:type="dcterms:W3CDTF">2021-05-20T06:41:31Z</dcterms:modified>
</cp:coreProperties>
</file>