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6" r:id="rId6"/>
    <p:sldId id="260" r:id="rId7"/>
    <p:sldId id="267" r:id="rId8"/>
    <p:sldId id="268" r:id="rId9"/>
    <p:sldId id="269" r:id="rId10"/>
    <p:sldId id="261" r:id="rId11"/>
    <p:sldId id="270" r:id="rId12"/>
    <p:sldId id="272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6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  <a:srgbClr val="54535B"/>
    <a:srgbClr val="DBDBDB"/>
    <a:srgbClr val="FD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F-4C27-8241-4C8B600B8C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9F-4C27-8241-4C8B600B8C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9F-4C27-8241-4C8B600B8C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9F-4C27-8241-4C8B600B8C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F-4C27-8241-4C8B600B8C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9F-4C27-8241-4C8B600B8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장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6-4DBD-AE52-AE3C758D2C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6-4DBD-AE52-AE3C758D2C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96-4DBD-AE52-AE3C758D2C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96-4DBD-AE52-AE3C758D2C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6-4DBD-AE52-AE3C758D2CB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96-4DBD-AE52-AE3C758D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건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7:13.756" idx="2">
    <p:pos x="5224" y="1546"/>
    <p:text>꼭 내용 하나에 피피티 한장만 나와야 할 필요없엉,,,!ㅋㅋㅋㅋ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17:56.437" idx="3">
    <p:pos x="6718" y="1642"/>
    <p:text>테두리 통일!</p:text>
    <p:extLst>
      <p:ext uri="{C676402C-5697-4E1C-873F-D02D1690AC5C}">
        <p15:threadingInfo xmlns:p15="http://schemas.microsoft.com/office/powerpoint/2012/main" timeZoneBias="-540"/>
      </p:ext>
    </p:extLst>
  </p:cm>
  <p:cm authorId="1" dt="2021-04-13T11:27:50.565" idx="5">
    <p:pos x="10" y="10"/>
    <p:text>간단히 내용이 요약 되어서 있으면 좋겠음...!!! 너무 내용이 없다!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5:49.786" idx="1">
    <p:pos x="2836" y="1330"/>
    <p:text>한줄에 멘트 다 보이게 수정해주세염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78649" y="5301563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06361" y="2187161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Impact" panose="020B0806030902050204" pitchFamily="34" charset="0"/>
                <a:ea typeface="-윤고딕310" panose="02030504000101010101" pitchFamily="18" charset="-127"/>
              </a:rPr>
              <a:t>EWon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latin typeface="Impact" panose="020B0806030902050204" pitchFamily="34" charset="0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6882" y="2952115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9860" y="5301563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강은영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1146F-C222-4AA0-BEA6-4DD5EEAE880D}"/>
              </a:ext>
            </a:extLst>
          </p:cNvPr>
          <p:cNvSpPr txBox="1"/>
          <p:nvPr/>
        </p:nvSpPr>
        <p:spPr>
          <a:xfrm>
            <a:off x="8320531" y="566652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20154865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경영학과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6B1C7A-9168-4C55-B4CC-A9EF70D1E11E}"/>
              </a:ext>
            </a:extLst>
          </p:cNvPr>
          <p:cNvSpPr/>
          <p:nvPr/>
        </p:nvSpPr>
        <p:spPr>
          <a:xfrm>
            <a:off x="8278648" y="5585091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0592BB-BF74-4EFA-8778-F4BF41531B23}"/>
              </a:ext>
            </a:extLst>
          </p:cNvPr>
          <p:cNvSpPr/>
          <p:nvPr/>
        </p:nvSpPr>
        <p:spPr>
          <a:xfrm>
            <a:off x="8278649" y="586861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8EEB6-1009-4F61-93D5-7C92B0DAB104}"/>
              </a:ext>
            </a:extLst>
          </p:cNvPr>
          <p:cNvSpPr/>
          <p:nvPr/>
        </p:nvSpPr>
        <p:spPr>
          <a:xfrm>
            <a:off x="8278648" y="613536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58DC5-1A8C-4EB7-A9B8-97A6D33F008A}"/>
              </a:ext>
            </a:extLst>
          </p:cNvPr>
          <p:cNvSpPr txBox="1"/>
          <p:nvPr/>
        </p:nvSpPr>
        <p:spPr>
          <a:xfrm>
            <a:off x="8279861" y="5574756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201710890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고동우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306BF-D0EB-419E-8116-2C092E39786A}"/>
              </a:ext>
            </a:extLst>
          </p:cNvPr>
          <p:cNvSpPr txBox="1"/>
          <p:nvPr/>
        </p:nvSpPr>
        <p:spPr>
          <a:xfrm>
            <a:off x="8279860" y="5869950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201811144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김정표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56A51-18BF-4D29-BFCA-E703EDE008F3}"/>
              </a:ext>
            </a:extLst>
          </p:cNvPr>
          <p:cNvSpPr txBox="1"/>
          <p:nvPr/>
        </p:nvSpPr>
        <p:spPr>
          <a:xfrm>
            <a:off x="8279860" y="6145704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김주헌</a:t>
            </a: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34470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17101" y="831041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40171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364314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5D1C62-ABAB-4371-9697-D1EAE7AAE103}"/>
              </a:ext>
            </a:extLst>
          </p:cNvPr>
          <p:cNvGrpSpPr/>
          <p:nvPr/>
        </p:nvGrpSpPr>
        <p:grpSpPr>
          <a:xfrm>
            <a:off x="4440314" y="2412478"/>
            <a:ext cx="1280440" cy="1278469"/>
            <a:chOff x="2627680" y="1930396"/>
            <a:chExt cx="1707253" cy="1704625"/>
          </a:xfrm>
        </p:grpSpPr>
        <p:sp>
          <p:nvSpPr>
            <p:cNvPr id="97" name="자유형 4">
              <a:extLst>
                <a:ext uri="{FF2B5EF4-FFF2-40B4-BE49-F238E27FC236}">
                  <a16:creationId xmlns:a16="http://schemas.microsoft.com/office/drawing/2014/main" id="{503267E9-C9FB-41A2-8F9A-3559AE8A024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7D9399-9B78-405F-8733-8F87BF2EB827}"/>
                </a:ext>
              </a:extLst>
            </p:cNvPr>
            <p:cNvSpPr txBox="1"/>
            <p:nvPr/>
          </p:nvSpPr>
          <p:spPr>
            <a:xfrm>
              <a:off x="3074544" y="196578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DCC7D98-D475-4042-985E-5757A9DC562E}"/>
              </a:ext>
            </a:extLst>
          </p:cNvPr>
          <p:cNvGrpSpPr/>
          <p:nvPr/>
        </p:nvGrpSpPr>
        <p:grpSpPr>
          <a:xfrm rot="5400000">
            <a:off x="6384065" y="2376279"/>
            <a:ext cx="1297413" cy="1278469"/>
            <a:chOff x="2627680" y="1930396"/>
            <a:chExt cx="1729883" cy="1704625"/>
          </a:xfrm>
        </p:grpSpPr>
        <p:sp>
          <p:nvSpPr>
            <p:cNvPr id="100" name="자유형 8">
              <a:extLst>
                <a:ext uri="{FF2B5EF4-FFF2-40B4-BE49-F238E27FC236}">
                  <a16:creationId xmlns:a16="http://schemas.microsoft.com/office/drawing/2014/main" id="{C2A1F7A4-477B-4907-9270-25431B3455B2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74DED1B-BA81-4CD5-A0FB-7EC8942F1C5B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2F27737-985B-48C3-B514-4017A00779DB}"/>
              </a:ext>
            </a:extLst>
          </p:cNvPr>
          <p:cNvGrpSpPr/>
          <p:nvPr/>
        </p:nvGrpSpPr>
        <p:grpSpPr>
          <a:xfrm rot="16200000">
            <a:off x="4439329" y="4050801"/>
            <a:ext cx="1280440" cy="1278469"/>
            <a:chOff x="2627680" y="1930396"/>
            <a:chExt cx="1707253" cy="1704625"/>
          </a:xfrm>
        </p:grpSpPr>
        <p:sp>
          <p:nvSpPr>
            <p:cNvPr id="106" name="자유형 11">
              <a:extLst>
                <a:ext uri="{FF2B5EF4-FFF2-40B4-BE49-F238E27FC236}">
                  <a16:creationId xmlns:a16="http://schemas.microsoft.com/office/drawing/2014/main" id="{B7446607-82FF-475E-977B-C35848E2BA5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5CED72-7825-4C97-ADF5-910FF64916BF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4840E55-6D94-4B20-85FA-7FB2A815CCEE}"/>
              </a:ext>
            </a:extLst>
          </p:cNvPr>
          <p:cNvGrpSpPr/>
          <p:nvPr/>
        </p:nvGrpSpPr>
        <p:grpSpPr>
          <a:xfrm rot="10800000">
            <a:off x="6397016" y="4049816"/>
            <a:ext cx="1280440" cy="1280440"/>
            <a:chOff x="2627680" y="1930396"/>
            <a:chExt cx="1707253" cy="1707253"/>
          </a:xfrm>
        </p:grpSpPr>
        <p:sp>
          <p:nvSpPr>
            <p:cNvPr id="109" name="자유형 14">
              <a:extLst>
                <a:ext uri="{FF2B5EF4-FFF2-40B4-BE49-F238E27FC236}">
                  <a16:creationId xmlns:a16="http://schemas.microsoft.com/office/drawing/2014/main" id="{FA5B1306-7558-4E59-AC99-317BCB4E3D00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8938BB-175F-446A-B0A6-9E7500E4A377}"/>
                </a:ext>
              </a:extLst>
            </p:cNvPr>
            <p:cNvSpPr txBox="1"/>
            <p:nvPr/>
          </p:nvSpPr>
          <p:spPr>
            <a:xfrm rot="10800000">
              <a:off x="2627680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590AEB2-C461-4F8C-B21B-C186A8D5B2E5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02EE95B-F9F4-4699-BDD2-F299ADB51D82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F82BE972-CCB3-4819-870D-665ADB1F6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FB47D0A-5380-4154-80A0-282CFB870C5F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40404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F7F3753-C302-48A8-95B8-D9AD8CABCF31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F4E687A-0733-4561-8C17-CA790F29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B9B5B-3832-4F99-B53C-42FE733B7CAD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5D073E-088E-448C-A89A-4051B986B48B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F8DEE68-7628-4FB7-B137-2326A4E2FAF6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9FB5B5ED-1C2C-4151-8A5C-7BEB077BE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69D6F49-C660-4856-90E3-FE04B661FC1D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Opportunities</a:t>
            </a:r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1EC508C-38F2-4B01-A763-A3AFF7AF5875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B0CD4D5-BCC7-4B6E-AA8C-53C4C033EFCF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B5FB3126-60D8-47A4-AE2F-573A7E6C0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9BD5074-BEF8-439F-9E08-EC9A3279C3B5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Threats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370229" y="1991868"/>
            <a:ext cx="3529704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최소화된 결제 수단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4114D4-B675-4E78-99EC-3AD894E63DE3}"/>
              </a:ext>
            </a:extLst>
          </p:cNvPr>
          <p:cNvSpPr txBox="1"/>
          <p:nvPr/>
        </p:nvSpPr>
        <p:spPr>
          <a:xfrm>
            <a:off x="8292067" y="1980287"/>
            <a:ext cx="3529704" cy="117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차별성이 부족하다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FBDE87D-B6DE-4C32-8C57-A458D6AD5397}"/>
              </a:ext>
            </a:extLst>
          </p:cNvPr>
          <p:cNvSpPr txBox="1"/>
          <p:nvPr/>
        </p:nvSpPr>
        <p:spPr>
          <a:xfrm>
            <a:off x="370229" y="4391462"/>
            <a:ext cx="3840226" cy="167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9652F1-9032-48F9-B2C1-915A76C65A60}"/>
              </a:ext>
            </a:extLst>
          </p:cNvPr>
          <p:cNvSpPr txBox="1"/>
          <p:nvPr/>
        </p:nvSpPr>
        <p:spPr>
          <a:xfrm>
            <a:off x="8292067" y="4353616"/>
            <a:ext cx="3529704" cy="167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발생할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시스템의 변화에 취약할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1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24315" y="1450166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전략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983439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59B70-EE0E-4632-A4CA-F0A1790E8654}"/>
              </a:ext>
            </a:extLst>
          </p:cNvPr>
          <p:cNvSpPr txBox="1"/>
          <p:nvPr/>
        </p:nvSpPr>
        <p:spPr>
          <a:xfrm>
            <a:off x="720102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8E0D93-84C3-4EB4-8A57-0DF14F46F2EA}"/>
              </a:ext>
            </a:extLst>
          </p:cNvPr>
          <p:cNvSpPr txBox="1"/>
          <p:nvPr/>
        </p:nvSpPr>
        <p:spPr>
          <a:xfrm>
            <a:off x="1503907" y="2171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ED997-58D6-4F1A-BDCE-AA86AEFACD8E}"/>
              </a:ext>
            </a:extLst>
          </p:cNvPr>
          <p:cNvSpPr txBox="1"/>
          <p:nvPr/>
        </p:nvSpPr>
        <p:spPr>
          <a:xfrm>
            <a:off x="767063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1867059" y="2255446"/>
            <a:ext cx="343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1279326" y="2737474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시대적 관심사인 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나 빅데이터를 활용한 홍보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확보한 카드 이용 데이터를 통한 빅데이터 분석 서비스 제공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4F415B-6929-4000-B396-6BBDA8114E2D}"/>
              </a:ext>
            </a:extLst>
          </p:cNvPr>
          <p:cNvSpPr txBox="1"/>
          <p:nvPr/>
        </p:nvSpPr>
        <p:spPr>
          <a:xfrm>
            <a:off x="1033450" y="2162781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4C6E3B-2893-456C-B96B-CEF9699AEA1F}"/>
              </a:ext>
            </a:extLst>
          </p:cNvPr>
          <p:cNvSpPr txBox="1"/>
          <p:nvPr/>
        </p:nvSpPr>
        <p:spPr>
          <a:xfrm>
            <a:off x="7200177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1D848-4615-4341-B7CA-41F82D697940}"/>
              </a:ext>
            </a:extLst>
          </p:cNvPr>
          <p:cNvSpPr txBox="1"/>
          <p:nvPr/>
        </p:nvSpPr>
        <p:spPr>
          <a:xfrm>
            <a:off x="7670634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1B2561-E832-45F1-8A34-9DF2611B7ABA}"/>
              </a:ext>
            </a:extLst>
          </p:cNvPr>
          <p:cNvSpPr txBox="1"/>
          <p:nvPr/>
        </p:nvSpPr>
        <p:spPr>
          <a:xfrm>
            <a:off x="8092219" y="2255446"/>
            <a:ext cx="306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E0E59-5A21-4937-A06C-B532CB7EEFF3}"/>
              </a:ext>
            </a:extLst>
          </p:cNvPr>
          <p:cNvSpPr txBox="1"/>
          <p:nvPr/>
        </p:nvSpPr>
        <p:spPr>
          <a:xfrm>
            <a:off x="7200177" y="2737474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독점 서비스가 없으므로 타 어플의 약점을 보완하는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방향으로 서비스 개발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66EE-A185-428A-9A44-DF20FF4FE239}"/>
              </a:ext>
            </a:extLst>
          </p:cNvPr>
          <p:cNvSpPr txBox="1"/>
          <p:nvPr/>
        </p:nvSpPr>
        <p:spPr>
          <a:xfrm>
            <a:off x="106894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80DCC9-7AE5-426B-9599-046DA15D04B4}"/>
              </a:ext>
            </a:extLst>
          </p:cNvPr>
          <p:cNvSpPr txBox="1"/>
          <p:nvPr/>
        </p:nvSpPr>
        <p:spPr>
          <a:xfrm>
            <a:off x="151455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C82385-2DB7-46E0-8134-6957EB54C31E}"/>
              </a:ext>
            </a:extLst>
          </p:cNvPr>
          <p:cNvSpPr txBox="1"/>
          <p:nvPr/>
        </p:nvSpPr>
        <p:spPr>
          <a:xfrm>
            <a:off x="1924665" y="4306034"/>
            <a:ext cx="2914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9EC1E-337A-4E46-B637-1FC3C9BA3FBC}"/>
              </a:ext>
            </a:extLst>
          </p:cNvPr>
          <p:cNvSpPr txBox="1"/>
          <p:nvPr/>
        </p:nvSpPr>
        <p:spPr>
          <a:xfrm>
            <a:off x="1279326" y="4957467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안전성이 인증된 외부의 결제 시스템을 채택하여 보안성 확보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설문조사를 통해 직접적인 소비자의 요구 분석 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38C673-77A9-4EDC-9267-AFD49BA17040}"/>
              </a:ext>
            </a:extLst>
          </p:cNvPr>
          <p:cNvSpPr txBox="1"/>
          <p:nvPr/>
        </p:nvSpPr>
        <p:spPr>
          <a:xfrm>
            <a:off x="8166160" y="4279505"/>
            <a:ext cx="336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3B683A-BB9A-4568-AA15-5636934A10A8}"/>
              </a:ext>
            </a:extLst>
          </p:cNvPr>
          <p:cNvSpPr txBox="1"/>
          <p:nvPr/>
        </p:nvSpPr>
        <p:spPr>
          <a:xfrm>
            <a:off x="7200176" y="4957467"/>
            <a:ext cx="4319013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굳이 불안도 높은 결제 시스템을 직접 개발하지 않음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타 </a:t>
            </a:r>
            <a:r>
              <a:rPr lang="ko-KR" altLang="en-US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어플에서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이용한 데이터 수집법을 참고하여 철저한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329378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965535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492336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26775" y="454932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  의  응  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1867058" y="1215210"/>
            <a:ext cx="91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실물카드 대신 온라인에 카드를 등록하여 사용하는 부분에서 </a:t>
            </a:r>
            <a:r>
              <a:rPr lang="ko-KR" altLang="en-US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보안성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 문제가 되지 않을까요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FF180-2F92-4F35-A503-8F89EC7DBEB8}"/>
              </a:ext>
            </a:extLst>
          </p:cNvPr>
          <p:cNvSpPr/>
          <p:nvPr/>
        </p:nvSpPr>
        <p:spPr>
          <a:xfrm>
            <a:off x="1209834" y="1055874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52E7DC-FB67-4CAF-95E3-92BAE8A6FDE3}"/>
              </a:ext>
            </a:extLst>
          </p:cNvPr>
          <p:cNvSpPr txBox="1"/>
          <p:nvPr/>
        </p:nvSpPr>
        <p:spPr>
          <a:xfrm>
            <a:off x="1867059" y="3806450"/>
            <a:ext cx="91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카카오페이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삼성페이 같이 카드가 아닌 다른 결제 플랫폼을 통해서 결제 시 추가 혜택을 받을 수 있는데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이에 대한 추천까지 적용하여 서비스를 제공할 예정인가요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040FCB7-5B24-4532-8D20-9FE2DF4EB719}"/>
              </a:ext>
            </a:extLst>
          </p:cNvPr>
          <p:cNvSpPr/>
          <p:nvPr/>
        </p:nvSpPr>
        <p:spPr>
          <a:xfrm>
            <a:off x="1209834" y="3647114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F3597-64A6-47FF-955A-54CB6C9B3DB9}"/>
              </a:ext>
            </a:extLst>
          </p:cNvPr>
          <p:cNvSpPr txBox="1"/>
          <p:nvPr/>
        </p:nvSpPr>
        <p:spPr>
          <a:xfrm>
            <a:off x="1867058" y="1710482"/>
            <a:ext cx="816166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현재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온라인 결제 기술들이 많이 구현되어 있는 상황입니다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실제로 저희가 결제 시스템을 </a:t>
            </a:r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직접 구현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하게 된다면 기존의 기술들보다 </a:t>
            </a:r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불안정하고 보안의 어려움이 발생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할 수 있다고 </a:t>
            </a:r>
            <a:r>
              <a:rPr lang="ko-KR" altLang="en-US" sz="1600" dirty="0" err="1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판단하고있습니다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따라서 이미 많은 사용자들이 사용하고 있고 충분히 안정적으로 </a:t>
            </a:r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미리 구현되어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있는 </a:t>
            </a:r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신뢰도 높은 온라인 결제 시스템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을 사용할 생각입니다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ko-KR" altLang="en-US" sz="1600" dirty="0" err="1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카카오페이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/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삼성페이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2D581-E441-499C-805D-F12579BE0AB1}"/>
              </a:ext>
            </a:extLst>
          </p:cNvPr>
          <p:cNvSpPr txBox="1"/>
          <p:nvPr/>
        </p:nvSpPr>
        <p:spPr>
          <a:xfrm>
            <a:off x="1867058" y="4515754"/>
            <a:ext cx="816166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우선적으로는 </a:t>
            </a:r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카드의 혜택을 최대로 추천하는 것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을 목표로 하고 있습니다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말씀해주신 부분 역시 고려해본 사항입니다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각 카드마다 카카오페이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삼성페이 같은 시스템을 통해 </a:t>
            </a:r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추가 할인 혜택을 제공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하는 부분은 인지하고 있었습니다만 본질적으로 카드의 혜택에 대해서 </a:t>
            </a:r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정밀하게 추천해주는 알고리즘</a:t>
            </a:r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을 우선순위로 생각하고 있습니다</a:t>
            </a:r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40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1985" y="2270243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 현황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1640" y="2829706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 현황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3916" y="3392555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74529" y="2307923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58669" y="23136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3283" y="2869079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58669" y="28785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3283" y="3430235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58669" y="34266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3FE28-BC13-4821-AC61-16675A6AD5A3}"/>
              </a:ext>
            </a:extLst>
          </p:cNvPr>
          <p:cNvSpPr/>
          <p:nvPr/>
        </p:nvSpPr>
        <p:spPr>
          <a:xfrm>
            <a:off x="3573282" y="398203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9AA2F-8C33-41A3-8C6B-829176E07598}"/>
              </a:ext>
            </a:extLst>
          </p:cNvPr>
          <p:cNvSpPr txBox="1"/>
          <p:nvPr/>
        </p:nvSpPr>
        <p:spPr>
          <a:xfrm>
            <a:off x="3658669" y="397180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79DBF-2A98-4766-950D-71C74DDCD1BA}"/>
              </a:ext>
            </a:extLst>
          </p:cNvPr>
          <p:cNvSpPr txBox="1"/>
          <p:nvPr/>
        </p:nvSpPr>
        <p:spPr>
          <a:xfrm>
            <a:off x="5826533" y="3944358"/>
            <a:ext cx="114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28755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11269" y="842762"/>
            <a:ext cx="316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 및 이용건수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34456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320674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047810A-7CD0-4F34-85A3-6F76DA979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48481"/>
              </p:ext>
            </p:extLst>
          </p:nvPr>
        </p:nvGraphicFramePr>
        <p:xfrm>
          <a:off x="1410398" y="1518592"/>
          <a:ext cx="4529915" cy="240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61176E9B-8F3F-4379-A64E-034C822F4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827556"/>
              </p:ext>
            </p:extLst>
          </p:nvPr>
        </p:nvGraphicFramePr>
        <p:xfrm>
          <a:off x="6251688" y="4014918"/>
          <a:ext cx="4406787" cy="2498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3DBBF1E-505A-46B5-8143-8B1C63A1E9B9}"/>
              </a:ext>
            </a:extLst>
          </p:cNvPr>
          <p:cNvSpPr txBox="1"/>
          <p:nvPr/>
        </p:nvSpPr>
        <p:spPr>
          <a:xfrm>
            <a:off x="8810022" y="6503907"/>
            <a:ext cx="1864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통게청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KOSIS 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국가통계 포털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8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9AD000-DFE2-4B5F-91CF-A6A4AA2D54B2}"/>
              </a:ext>
            </a:extLst>
          </p:cNvPr>
          <p:cNvSpPr txBox="1"/>
          <p:nvPr/>
        </p:nvSpPr>
        <p:spPr>
          <a:xfrm>
            <a:off x="5672846" y="723975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테두리 바꿀까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?? 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B99C7-CDF7-43BC-8F6B-A3F6DDD756DF}"/>
              </a:ext>
            </a:extLst>
          </p:cNvPr>
          <p:cNvSpPr txBox="1"/>
          <p:nvPr/>
        </p:nvSpPr>
        <p:spPr>
          <a:xfrm>
            <a:off x="6419053" y="2144890"/>
            <a:ext cx="482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많은 달에는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억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천건 카드 발급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47C54-51C5-4988-B387-4222B2850BD8}"/>
              </a:ext>
            </a:extLst>
          </p:cNvPr>
          <p:cNvSpPr txBox="1"/>
          <p:nvPr/>
        </p:nvSpPr>
        <p:spPr>
          <a:xfrm>
            <a:off x="6419053" y="2724214"/>
            <a:ext cx="48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개인이 보유하는 </a:t>
            </a:r>
            <a:r>
              <a:rPr lang="ko-KR" altLang="en-US" b="1" dirty="0">
                <a:sym typeface="Wingdings" panose="05000000000000000000" pitchFamily="2" charset="2"/>
              </a:rPr>
              <a:t>카드가 많을 수록 관리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b="1" dirty="0">
                <a:sym typeface="Wingdings" panose="05000000000000000000" pitchFamily="2" charset="2"/>
              </a:rPr>
              <a:t>어려움</a:t>
            </a:r>
            <a:r>
              <a:rPr lang="ko-KR" altLang="en-US" dirty="0">
                <a:sym typeface="Wingdings" panose="05000000000000000000" pitchFamily="2" charset="2"/>
              </a:rPr>
              <a:t>이 발생할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0FB82-8DED-44C6-AEF1-86D33453ADE7}"/>
              </a:ext>
            </a:extLst>
          </p:cNvPr>
          <p:cNvSpPr txBox="1"/>
          <p:nvPr/>
        </p:nvSpPr>
        <p:spPr>
          <a:xfrm>
            <a:off x="1273805" y="4849082"/>
            <a:ext cx="482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최대 </a:t>
            </a:r>
            <a:r>
              <a:rPr lang="en-US" altLang="ko-KR" sz="2000" b="1" dirty="0"/>
              <a:t>11</a:t>
            </a:r>
            <a:r>
              <a:rPr lang="ko-KR" altLang="en-US" sz="2000" b="1" dirty="0"/>
              <a:t>억 </a:t>
            </a:r>
            <a:r>
              <a:rPr lang="en-US" altLang="ko-KR" sz="2000" b="1" dirty="0"/>
              <a:t>5</a:t>
            </a:r>
            <a:r>
              <a:rPr lang="ko-KR" altLang="en-US" sz="2000" b="1" dirty="0" err="1"/>
              <a:t>천만건</a:t>
            </a:r>
            <a:r>
              <a:rPr lang="ko-KR" altLang="en-US" dirty="0" err="1"/>
              <a:t>이</a:t>
            </a:r>
            <a:r>
              <a:rPr lang="ko-KR" altLang="en-US" dirty="0"/>
              <a:t> 넘는 월간 이용건수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F15DD-6EA7-453D-BE65-E9A370FBD057}"/>
              </a:ext>
            </a:extLst>
          </p:cNvPr>
          <p:cNvSpPr txBox="1"/>
          <p:nvPr/>
        </p:nvSpPr>
        <p:spPr>
          <a:xfrm>
            <a:off x="1273805" y="5428406"/>
            <a:ext cx="48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ym typeface="Wingdings" panose="05000000000000000000" pitchFamily="2" charset="2"/>
              </a:rPr>
              <a:t>신용카드를 이용</a:t>
            </a:r>
            <a:r>
              <a:rPr lang="ko-KR" altLang="en-US" dirty="0">
                <a:sym typeface="Wingdings" panose="05000000000000000000" pitchFamily="2" charset="2"/>
              </a:rPr>
              <a:t>하여 </a:t>
            </a:r>
            <a:r>
              <a:rPr lang="ko-KR" altLang="en-US" b="1" dirty="0">
                <a:sym typeface="Wingdings" panose="05000000000000000000" pitchFamily="2" charset="2"/>
              </a:rPr>
              <a:t>결제</a:t>
            </a:r>
            <a:r>
              <a:rPr lang="ko-KR" altLang="en-US" dirty="0">
                <a:sym typeface="Wingdings" panose="05000000000000000000" pitchFamily="2" charset="2"/>
              </a:rPr>
              <a:t>하는 건수가</a:t>
            </a:r>
            <a:r>
              <a:rPr lang="en-US" altLang="ko-KR" dirty="0">
                <a:sym typeface="Wingdings" panose="05000000000000000000" pitchFamily="2" charset="2"/>
              </a:rPr>
              <a:t>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r"/>
            <a:r>
              <a:rPr lang="ko-KR" altLang="en-US" dirty="0">
                <a:sym typeface="Wingdings" panose="05000000000000000000" pitchFamily="2" charset="2"/>
              </a:rPr>
              <a:t>꾸준히 </a:t>
            </a:r>
            <a:r>
              <a:rPr lang="ko-KR" altLang="en-US" b="1" dirty="0">
                <a:sym typeface="Wingdings" panose="05000000000000000000" pitchFamily="2" charset="2"/>
              </a:rPr>
              <a:t>상승세를 유지</a:t>
            </a:r>
            <a:r>
              <a:rPr lang="ko-KR" altLang="en-US" dirty="0">
                <a:sym typeface="Wingdings" panose="05000000000000000000" pitchFamily="2" charset="2"/>
              </a:rPr>
              <a:t>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 err="1">
                <a:solidFill>
                  <a:srgbClr val="F2F2F2"/>
                </a:solidFill>
                <a:sym typeface="Wingdings" panose="05000000000000000000" pitchFamily="2" charset="2"/>
              </a:rPr>
              <a:t>ㅇ</a:t>
            </a:r>
            <a:endParaRPr lang="ko-KR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242372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94523" y="823880"/>
            <a:ext cx="140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특허 현황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299389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275495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BB8D3-925E-49E4-A907-89B600998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32840"/>
              </p:ext>
            </p:extLst>
          </p:nvPr>
        </p:nvGraphicFramePr>
        <p:xfrm>
          <a:off x="132347" y="1353088"/>
          <a:ext cx="11863137" cy="563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813">
                  <a:extLst>
                    <a:ext uri="{9D8B030D-6E8A-4147-A177-3AD203B41FA5}">
                      <a16:colId xmlns:a16="http://schemas.microsoft.com/office/drawing/2014/main" val="730183976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1612405393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624926781"/>
                    </a:ext>
                  </a:extLst>
                </a:gridCol>
                <a:gridCol w="2998536">
                  <a:extLst>
                    <a:ext uri="{9D8B030D-6E8A-4147-A177-3AD203B41FA5}">
                      <a16:colId xmlns:a16="http://schemas.microsoft.com/office/drawing/2014/main" val="2950708847"/>
                    </a:ext>
                  </a:extLst>
                </a:gridCol>
              </a:tblGrid>
              <a:tr h="397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19604"/>
                  </a:ext>
                </a:extLst>
              </a:tr>
              <a:tr h="1315697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5982"/>
                  </a:ext>
                </a:extLst>
              </a:tr>
              <a:tr h="1154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0891"/>
                  </a:ext>
                </a:extLst>
              </a:tr>
              <a:tr h="131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 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0537"/>
                  </a:ext>
                </a:extLst>
              </a:tr>
              <a:tr h="144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2866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8" y="154533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활용 기술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0FD82C-69C3-4827-9CF1-FA352AFD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99623"/>
              </p:ext>
            </p:extLst>
          </p:nvPr>
        </p:nvGraphicFramePr>
        <p:xfrm>
          <a:off x="130074" y="2050401"/>
          <a:ext cx="11859474" cy="4765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010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5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52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API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217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06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49133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50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6279" y="153968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유사 앱 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EDBE9F3-0405-422E-9AA3-D350C938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6998"/>
              </p:ext>
            </p:extLst>
          </p:nvPr>
        </p:nvGraphicFramePr>
        <p:xfrm>
          <a:off x="130074" y="2050405"/>
          <a:ext cx="11859474" cy="4623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578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</a:tblGrid>
              <a:tr h="213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앱 이름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비고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모두의 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번호 없이도 카드 등록 가능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지출 내역을 문자를 통해 자동 입력 및 확인이 가능함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월별 지출 통계 제공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추천보단 가계부 기능에 집중된 앱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 이후 업데이트가 중단된 상태이다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15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고릴라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사용금액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연회비 구간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카드타입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전월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체크카드에 따라 각 부문별로 순위를 매김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특정 상황에서 더 좋은 혜택을 누릴 수 있는 카드를 추천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부문별로 카드 순위를 매기는 점이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사용자로 하여금 카드 비교를 한눈에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98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뱅크샐러드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가계부를 중점으로 하는 종합 금융 관리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투자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연금 등 폭 넓은 금융 정보 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초기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미래에셋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외화 자산 집계가 가능했으나 현재는 불가능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많은 이용자수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금융 관련 앱 분야의 성공사례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수집한 사용자 데이터를 활용해 카드사 광고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여행자 보험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재정지원 중계 등의 수익 구조 모델을 참고할 예정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1277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벨류 챔피언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혜택정보와 인증된 에디터의 신용카드 리뷰를 종합해 카드를 추천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대중교통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쇼핑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마일리지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외식 등 카테고리를 선택해 관련 카드의 정보제공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주로 카드 추천기능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5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5035" y="153968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트레트리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3655"/>
              </p:ext>
            </p:extLst>
          </p:nvPr>
        </p:nvGraphicFramePr>
        <p:xfrm>
          <a:off x="417094" y="1847457"/>
          <a:ext cx="11357811" cy="4686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트레트리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포인트 카드 및 멤버십카드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바코드를 등록해 해당 포인트카드를 이 앱을 통해 사용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가맹점 선택 시 사용자가 등록한 카드내에서 받을 수 있는 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할인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적립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종합하여 보여줌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기반으로 내 주변 매장을 탐색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단순 카드 선택 및 검색을 통해 간편하게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 별 해당하는 정보를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개인 관리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및 카드를 즐겨찾기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로그인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기술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인기 매장 순위 산정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랭킹 산정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최고의 혜택을 제공하는 카드 분석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매장을 선택해 내가 받을 수 있는 최대의 할인을 조합해서 보여줘 한눈에 파악하기 쉬움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등록 시 별도의 정보입력이 필요없이 카드상품명만 등록해도 등록이 가능하며 혜택을 확인할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개발사의 지속적인 피드백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분야별 매장 검색 시 내 위치를 중심으로 찾아 주지 않음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아직 등록되지 않은 카드가 많음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토스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혜택에 해당하는 변수를 파악하기 어려움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→ 중복 할인이 적용이 안되어 실제로 받을 수 있는 할인과 차이가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해당 앱을 통해 결제는 불가능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탭 상단 광고바를 통해 광고주로부터 수익을 받는 형태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추천카드를 제시해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카드사로부터 홍보 역할을 통해 광고수입을 받을 수 있을 것 보임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4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25035" y="153968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더쏀카드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70103"/>
              </p:ext>
            </p:extLst>
          </p:nvPr>
        </p:nvGraphicFramePr>
        <p:xfrm>
          <a:off x="417094" y="1847457"/>
          <a:ext cx="11357811" cy="4673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더쎈카드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사용 내역을 자동으로 입력해줌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등록된 카드에 대해 실적을 확인 가능하며 해당하는 혜택검색이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통해 카드 등록이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GPS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기반으로 내 주변 매장을 탐색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 검색 포털이 존재하여 인기 키워드를 산정해줌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6).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카드 신청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신청하기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카드사 포털 사이트 이동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공인인증서와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카드에 대한 데이터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포털 사이트와 앱 간의 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문자내역을 분석하여 사용내역 추출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 하나로 소지한 카드를 한번에 모두 등록 가능함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실시간 연동을 통해 정확한 사용 현황을 파악할 수 있음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카드백과사전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카드설계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실적 알림 등 유용한 기능을 다수 보유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사용후기에 추천 알고리즘이 정확하지 않다는 지적이 있어 아직 신뢰성이 부족함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 제휴 계약 체결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KB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국민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하나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02968" y="153968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시럽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18561"/>
              </p:ext>
            </p:extLst>
          </p:nvPr>
        </p:nvGraphicFramePr>
        <p:xfrm>
          <a:off x="417094" y="1847457"/>
          <a:ext cx="11357811" cy="5117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시럽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소지한 카드보다 더 혜택이 좋은 카드를 추천해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줌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연동된 계좌를 통해 월 지출액 및 예산을 한눈에 파악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내 지갑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페이지를 별도로 두어 보유한 멤버십과 쿠폰 관리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카메라로 바코드를 인식 및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주변 위치를 지정하여 주변 매장 탐색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주민등록번호를 입력하면 국민 건강검진 내역을 조회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7) 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이용해 계좌 연결이 한번에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9).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정보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혜택과 그에 맞는 필요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 현황을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10).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인기 멤버십 카드 순위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연동을 통해서 혜택을 추천함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소유한 금융상품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 계좌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맴버십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바코드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을 모두 등록해 놓고 한 화면에서 바로 접근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각종 쿠폰들을 쉽게 발급 및 보관할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광고가 너무 많이 들어가 있어 사용자에게 부담이 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사용자는 한눈에 알아보기 어렵고 필요한 서비스를 제때 접근하기에 불편함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 기능들이 광고에 밀려나 눈에 들어오지 않음</a:t>
                      </a:r>
                    </a:p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광고와 추천을 구분하여 앱을 이용해야 하는 번거로움이 있음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헬스 같은 경우 차라리 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과하다고 생각함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보험사와 제휴사의 멤버십 혜택을 알려주고 등록을 권장함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프렌차이즈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점의 쿠폰 제공으로서 가맹점과의 계약을 한 것으로 추정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재테크 관리 서비스로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‘Ryan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’, ‘Jacob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통해 타 회사와 협력한 이벤트로서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3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Microsoft Office PowerPoint</Application>
  <PresentationFormat>와이드스크린</PresentationFormat>
  <Paragraphs>322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Megrim</vt:lpstr>
      <vt:lpstr>맑은 고딕</vt:lpstr>
      <vt:lpstr>-윤고딕320</vt:lpstr>
      <vt:lpstr>-윤고딕340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☆ 으뇽으뇽</cp:lastModifiedBy>
  <cp:revision>112</cp:revision>
  <dcterms:created xsi:type="dcterms:W3CDTF">2018-05-24T09:13:53Z</dcterms:created>
  <dcterms:modified xsi:type="dcterms:W3CDTF">2021-04-14T18:01:06Z</dcterms:modified>
</cp:coreProperties>
</file>