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71" r:id="rId5"/>
    <p:sldId id="258" r:id="rId6"/>
    <p:sldId id="259" r:id="rId7"/>
    <p:sldId id="266" r:id="rId8"/>
    <p:sldId id="260" r:id="rId9"/>
    <p:sldId id="267" r:id="rId10"/>
    <p:sldId id="268" r:id="rId11"/>
    <p:sldId id="269" r:id="rId12"/>
    <p:sldId id="272" r:id="rId13"/>
    <p:sldId id="275" r:id="rId14"/>
    <p:sldId id="273" r:id="rId15"/>
    <p:sldId id="274" r:id="rId16"/>
    <p:sldId id="261" r:id="rId17"/>
    <p:sldId id="270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☆ 으뇽으뇽" initials="☆으" lastIdx="6" clrIdx="0">
    <p:extLst>
      <p:ext uri="{19B8F6BF-5375-455C-9EA6-DF929625EA0E}">
        <p15:presenceInfo xmlns:p15="http://schemas.microsoft.com/office/powerpoint/2012/main" userId="26e97caf0c0b6496" providerId="Windows Live"/>
      </p:ext>
    </p:extLst>
  </p:cmAuthor>
  <p:cmAuthor id="2" name="동우" initials="동" lastIdx="9" clrIdx="1">
    <p:extLst>
      <p:ext uri="{19B8F6BF-5375-455C-9EA6-DF929625EA0E}">
        <p15:presenceInfo xmlns:p15="http://schemas.microsoft.com/office/powerpoint/2012/main" userId="05c92d2db1b4d0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54535B"/>
    <a:srgbClr val="F2F2F2"/>
    <a:srgbClr val="DBDBDB"/>
    <a:srgbClr val="FD7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96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개인 신용카드 발급장수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2020. 07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102963</c:v>
                </c:pt>
                <c:pt idx="1">
                  <c:v>39024</c:v>
                </c:pt>
                <c:pt idx="2">
                  <c:v>63938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9F-4C27-8241-4C8B600B8C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2020. 08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Sheet1!$C$2:$C$4</c:f>
              <c:numCache>
                <c:formatCode>#,##0</c:formatCode>
                <c:ptCount val="3"/>
                <c:pt idx="0">
                  <c:v>103213</c:v>
                </c:pt>
                <c:pt idx="1">
                  <c:v>39206</c:v>
                </c:pt>
                <c:pt idx="2">
                  <c:v>64007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9F-4C27-8241-4C8B600B8C7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2020. 09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Sheet1!$D$2:$D$4</c:f>
              <c:numCache>
                <c:formatCode>#,##0</c:formatCode>
                <c:ptCount val="3"/>
                <c:pt idx="0">
                  <c:v>103392</c:v>
                </c:pt>
                <c:pt idx="1">
                  <c:v>39313</c:v>
                </c:pt>
                <c:pt idx="2">
                  <c:v>64079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9F-4C27-8241-4C8B600B8C7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2020. 10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Sheet1!$E$2:$E$4</c:f>
              <c:numCache>
                <c:formatCode>#,##0</c:formatCode>
                <c:ptCount val="3"/>
                <c:pt idx="0">
                  <c:v>103566</c:v>
                </c:pt>
                <c:pt idx="1">
                  <c:v>39469</c:v>
                </c:pt>
                <c:pt idx="2">
                  <c:v>64097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F9F-4C27-8241-4C8B600B8C7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2020. 11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Sheet1!$F$2:$F$4</c:f>
              <c:numCache>
                <c:formatCode>#,##0</c:formatCode>
                <c:ptCount val="3"/>
                <c:pt idx="0">
                  <c:v>103833</c:v>
                </c:pt>
                <c:pt idx="1">
                  <c:v>39664</c:v>
                </c:pt>
                <c:pt idx="2">
                  <c:v>64169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F9F-4C27-8241-4C8B600B8C7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2020. 12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Sheet1!$G$2:$G$4</c:f>
              <c:numCache>
                <c:formatCode>#,##0</c:formatCode>
                <c:ptCount val="3"/>
                <c:pt idx="0">
                  <c:v>103866</c:v>
                </c:pt>
                <c:pt idx="1">
                  <c:v>39776</c:v>
                </c:pt>
                <c:pt idx="2">
                  <c:v>64090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F9F-4C27-8241-4C8B600B8C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7867320"/>
        <c:axId val="830845672"/>
      </c:barChart>
      <c:catAx>
        <c:axId val="257867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30845672"/>
        <c:crosses val="autoZero"/>
        <c:auto val="1"/>
        <c:lblAlgn val="ctr"/>
        <c:lblOffset val="100"/>
        <c:noMultiLvlLbl val="0"/>
      </c:catAx>
      <c:valAx>
        <c:axId val="830845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단위</a:t>
                </a:r>
                <a:r>
                  <a:rPr lang="en-US" altLang="ko-KR"/>
                  <a:t>: </a:t>
                </a:r>
                <a:r>
                  <a:rPr lang="ko-KR" altLang="en-US"/>
                  <a:t>천 장</a:t>
                </a:r>
              </a:p>
            </c:rich>
          </c:tx>
          <c:layout>
            <c:manualLayout>
              <c:xMode val="edge"/>
              <c:yMode val="edge"/>
              <c:x val="2.3148148148148147E-2"/>
              <c:y val="0.175693975753030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78673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404040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개인 신용카드 이용건수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2020. 07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1154091</c:v>
                </c:pt>
                <c:pt idx="1">
                  <c:v>430138</c:v>
                </c:pt>
                <c:pt idx="2">
                  <c:v>723953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96-4DBD-AE52-AE3C758D2C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2020. 08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Sheet1!$C$2:$C$4</c:f>
              <c:numCache>
                <c:formatCode>#,##0</c:formatCode>
                <c:ptCount val="3"/>
                <c:pt idx="0">
                  <c:v>1152939</c:v>
                </c:pt>
                <c:pt idx="1">
                  <c:v>432397</c:v>
                </c:pt>
                <c:pt idx="2">
                  <c:v>720542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96-4DBD-AE52-AE3C758D2C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2020. 09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Sheet1!$D$2:$D$4</c:f>
              <c:numCache>
                <c:formatCode>#,##0</c:formatCode>
                <c:ptCount val="3"/>
                <c:pt idx="0">
                  <c:v>1096687</c:v>
                </c:pt>
                <c:pt idx="1">
                  <c:v>411327</c:v>
                </c:pt>
                <c:pt idx="2">
                  <c:v>685360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96-4DBD-AE52-AE3C758D2C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2020. 10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Sheet1!$E$2:$E$4</c:f>
              <c:numCache>
                <c:formatCode>#,##0</c:formatCode>
                <c:ptCount val="3"/>
                <c:pt idx="0">
                  <c:v>1129933</c:v>
                </c:pt>
                <c:pt idx="1">
                  <c:v>424968</c:v>
                </c:pt>
                <c:pt idx="2">
                  <c:v>704965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F96-4DBD-AE52-AE3C758D2C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2020. 11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Sheet1!$F$2:$F$4</c:f>
              <c:numCache>
                <c:formatCode>#,##0</c:formatCode>
                <c:ptCount val="3"/>
                <c:pt idx="0">
                  <c:v>1127475</c:v>
                </c:pt>
                <c:pt idx="1">
                  <c:v>423585</c:v>
                </c:pt>
                <c:pt idx="2">
                  <c:v>703889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F96-4DBD-AE52-AE3C758D2CB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2020. 12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Sheet1!$G$2:$G$4</c:f>
              <c:numCache>
                <c:formatCode>#,##0</c:formatCode>
                <c:ptCount val="3"/>
                <c:pt idx="0">
                  <c:v>1068013</c:v>
                </c:pt>
                <c:pt idx="1">
                  <c:v>404766</c:v>
                </c:pt>
                <c:pt idx="2">
                  <c:v>663247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96-4DBD-AE52-AE3C758D2C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7867320"/>
        <c:axId val="830845672"/>
      </c:barChart>
      <c:catAx>
        <c:axId val="257867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30845672"/>
        <c:crosses val="autoZero"/>
        <c:auto val="1"/>
        <c:lblAlgn val="ctr"/>
        <c:lblOffset val="100"/>
        <c:noMultiLvlLbl val="0"/>
      </c:catAx>
      <c:valAx>
        <c:axId val="830845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단위</a:t>
                </a:r>
                <a:r>
                  <a:rPr lang="en-US" altLang="ko-KR"/>
                  <a:t>: </a:t>
                </a:r>
                <a:r>
                  <a:rPr lang="ko-KR" altLang="en-US"/>
                  <a:t>천 건</a:t>
                </a:r>
              </a:p>
            </c:rich>
          </c:tx>
          <c:layout>
            <c:manualLayout>
              <c:xMode val="edge"/>
              <c:yMode val="edge"/>
              <c:x val="2.3148148148148147E-2"/>
              <c:y val="0.175693975753030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78673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404040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3T11:07:13.756" idx="2">
    <p:pos x="5224" y="1546"/>
    <p:text>꼭 내용 하나에 피피티 한장만 나와야 할 필요없엉,,,!ㅋㅋㅋㅋ</p:text>
    <p:extLst>
      <p:ext uri="{C676402C-5697-4E1C-873F-D02D1690AC5C}">
        <p15:threadingInfo xmlns:p15="http://schemas.microsoft.com/office/powerpoint/2012/main" timeZoneBias="-540"/>
      </p:ext>
    </p:extLst>
  </p:cm>
  <p:cm authorId="2" dt="2021-04-13T11:51:56.436" idx="4">
    <p:pos x="5224" y="1682"/>
    <p:text>너무 허전한가? ㅋㅋㅋ,,</p:text>
    <p:extLst>
      <p:ext uri="{C676402C-5697-4E1C-873F-D02D1690AC5C}">
        <p15:threadingInfo xmlns:p15="http://schemas.microsoft.com/office/powerpoint/2012/main" timeZoneBias="-540">
          <p15:parentCm authorId="1" idx="2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3T11:30:49.821" idx="6">
    <p:pos x="10" y="10"/>
    <p:text>기업명 소개하는 페이지랑 서비스 소개 페이지 구분하면 좋을듯</p:text>
    <p:extLst>
      <p:ext uri="{C676402C-5697-4E1C-873F-D02D1690AC5C}">
        <p15:threadingInfo xmlns:p15="http://schemas.microsoft.com/office/powerpoint/2012/main" timeZoneBias="-540"/>
      </p:ext>
    </p:extLst>
  </p:cm>
  <p:cm authorId="2" dt="2021-04-13T11:53:12.819" idx="5">
    <p:pos x="10" y="146"/>
    <p:text>기업명 소개 페이지</p:text>
    <p:extLst>
      <p:ext uri="{C676402C-5697-4E1C-873F-D02D1690AC5C}">
        <p15:threadingInfo xmlns:p15="http://schemas.microsoft.com/office/powerpoint/2012/main" timeZoneBias="-540">
          <p15:parentCm authorId="1" idx="6"/>
        </p15:threadingInfo>
      </p:ext>
    </p:extLst>
  </p:cm>
  <p:cm authorId="2" dt="2021-04-13T11:57:43.898" idx="7">
    <p:pos x="10" y="282"/>
    <p:text>좀더 다르게 꾸밀까?</p:text>
    <p:extLst>
      <p:ext uri="{C676402C-5697-4E1C-873F-D02D1690AC5C}">
        <p15:threadingInfo xmlns:p15="http://schemas.microsoft.com/office/powerpoint/2012/main" timeZoneBias="-540">
          <p15:parentCm authorId="1" idx="6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3T11:30:49.821" idx="6">
    <p:pos x="10" y="10"/>
    <p:text>기업명 소개하는 페이지랑 서비스 소개 페이지 구분하면 좋을듯</p:text>
    <p:extLst>
      <p:ext uri="{C676402C-5697-4E1C-873F-D02D1690AC5C}">
        <p15:threadingInfo xmlns:p15="http://schemas.microsoft.com/office/powerpoint/2012/main" timeZoneBias="-540"/>
      </p:ext>
    </p:extLst>
  </p:cm>
  <p:cm authorId="2" dt="2021-04-13T11:53:18.766" idx="6">
    <p:pos x="10" y="146"/>
    <p:text>서비스 소개 페이지</p:text>
    <p:extLst>
      <p:ext uri="{C676402C-5697-4E1C-873F-D02D1690AC5C}">
        <p15:threadingInfo xmlns:p15="http://schemas.microsoft.com/office/powerpoint/2012/main" timeZoneBias="-540">
          <p15:parentCm authorId="1" idx="6"/>
        </p15:threadingInfo>
      </p:ext>
    </p:extLst>
  </p:cm>
  <p:cm authorId="2" dt="2021-04-13T12:01:55.864" idx="8">
    <p:pos x="10" y="282"/>
    <p:text>그림 테두리 어때</p:text>
    <p:extLst>
      <p:ext uri="{C676402C-5697-4E1C-873F-D02D1690AC5C}">
        <p15:threadingInfo xmlns:p15="http://schemas.microsoft.com/office/powerpoint/2012/main" timeZoneBias="-540">
          <p15:parentCm authorId="1" idx="6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3T11:17:56.437" idx="3">
    <p:pos x="6718" y="1642"/>
    <p:text>테두리 통일!</p:text>
    <p:extLst>
      <p:ext uri="{C676402C-5697-4E1C-873F-D02D1690AC5C}">
        <p15:threadingInfo xmlns:p15="http://schemas.microsoft.com/office/powerpoint/2012/main" timeZoneBias="-540"/>
      </p:ext>
    </p:extLst>
  </p:cm>
  <p:cm authorId="2" dt="2021-04-13T11:49:53.860" idx="3">
    <p:pos x="6718" y="1778"/>
    <p:text>이거 그래프 사진 주위 테두리 하고 싶은데 못하겠으,,</p:text>
    <p:extLst>
      <p:ext uri="{C676402C-5697-4E1C-873F-D02D1690AC5C}">
        <p15:threadingInfo xmlns:p15="http://schemas.microsoft.com/office/powerpoint/2012/main" timeZoneBias="-540">
          <p15:parentCm authorId="1" idx="3"/>
        </p15:threadingInfo>
      </p:ext>
    </p:extLst>
  </p:cm>
  <p:cm authorId="1" dt="2021-04-13T11:27:50.565" idx="5">
    <p:pos x="10" y="10"/>
    <p:text>간단히 내용이 요약 되어서 있으면 좋겠음...!!! 너무 내용이 없다!</p:text>
    <p:extLst>
      <p:ext uri="{C676402C-5697-4E1C-873F-D02D1690AC5C}">
        <p15:threadingInfo xmlns:p15="http://schemas.microsoft.com/office/powerpoint/2012/main" timeZoneBias="-540"/>
      </p:ext>
    </p:extLst>
  </p:cm>
  <p:cm authorId="2" dt="2021-04-13T11:49:47.350" idx="2">
    <p:pos x="10" y="146"/>
    <p:text>네엡!... 멘트 수정 부탁...</p:text>
    <p:extLst>
      <p:ext uri="{C676402C-5697-4E1C-873F-D02D1690AC5C}">
        <p15:threadingInfo xmlns:p15="http://schemas.microsoft.com/office/powerpoint/2012/main" timeZoneBias="-540">
          <p15:parentCm authorId="1" idx="5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4-17T01:06:23.796" idx="9">
    <p:pos x="2169" y="1643"/>
    <p:text>차별화도식화 여기선 질의응답에 넣고 중간고사에는 따로 파트 나눠서 분류하면 될듯함!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3T11:05:49.786" idx="1">
    <p:pos x="2836" y="1330"/>
    <p:text>한줄에 멘트 다 보이게 수정해주세염</p:text>
    <p:extLst>
      <p:ext uri="{C676402C-5697-4E1C-873F-D02D1690AC5C}">
        <p15:threadingInfo xmlns:p15="http://schemas.microsoft.com/office/powerpoint/2012/main" timeZoneBias="-540"/>
      </p:ext>
    </p:extLst>
  </p:cm>
  <p:cm authorId="2" dt="2021-04-13T11:35:35.456" idx="1">
    <p:pos x="2836" y="1466"/>
    <p:text>네 ^^</p:text>
    <p:extLst>
      <p:ext uri="{C676402C-5697-4E1C-873F-D02D1690AC5C}">
        <p15:threadingInfo xmlns:p15="http://schemas.microsoft.com/office/powerpoint/2012/main" timeZoneBias="-540">
          <p15:parentCm authorId="1" idx="1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7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32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23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3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82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9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6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98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6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EF1E5-4998-47F2-BF49-17A47DE06D98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41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278649" y="5301563"/>
            <a:ext cx="3447189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06364" y="1893546"/>
            <a:ext cx="1579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Impact" panose="020B0806030902050204" pitchFamily="34" charset="0"/>
                <a:ea typeface="-윤고딕310" panose="02030504000101010101" pitchFamily="18" charset="-127"/>
              </a:rPr>
              <a:t>EWon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latin typeface="Impact" panose="020B0806030902050204" pitchFamily="34" charset="0"/>
              <a:ea typeface="-윤고딕310" panose="02030504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586882" y="2952115"/>
            <a:ext cx="5018241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79860" y="5301563"/>
            <a:ext cx="3528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201811140 </a:t>
            </a:r>
            <a:r>
              <a:rPr lang="ko-KR" altLang="en-US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게임학과 강은영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51146F-C222-4AA0-BEA6-4DD5EEAE880D}"/>
              </a:ext>
            </a:extLst>
          </p:cNvPr>
          <p:cNvSpPr txBox="1"/>
          <p:nvPr/>
        </p:nvSpPr>
        <p:spPr>
          <a:xfrm>
            <a:off x="8320531" y="5666529"/>
            <a:ext cx="3363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20154865 </a:t>
            </a:r>
            <a:r>
              <a:rPr lang="ko-KR" altLang="en-US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경영학과 </a:t>
            </a:r>
            <a:r>
              <a:rPr lang="ko-KR" altLang="en-US" sz="1400" spc="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피도리</a:t>
            </a:r>
            <a:endParaRPr lang="ko-KR" altLang="en-US" sz="1400" spc="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6B1C7A-9168-4C55-B4CC-A9EF70D1E11E}"/>
              </a:ext>
            </a:extLst>
          </p:cNvPr>
          <p:cNvSpPr/>
          <p:nvPr/>
        </p:nvSpPr>
        <p:spPr>
          <a:xfrm>
            <a:off x="8278648" y="5585091"/>
            <a:ext cx="3447189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D0592BB-BF74-4EFA-8778-F4BF41531B23}"/>
              </a:ext>
            </a:extLst>
          </p:cNvPr>
          <p:cNvSpPr/>
          <p:nvPr/>
        </p:nvSpPr>
        <p:spPr>
          <a:xfrm>
            <a:off x="8278649" y="5868619"/>
            <a:ext cx="3447189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18EEB6-1009-4F61-93D5-7C92B0DAB104}"/>
              </a:ext>
            </a:extLst>
          </p:cNvPr>
          <p:cNvSpPr/>
          <p:nvPr/>
        </p:nvSpPr>
        <p:spPr>
          <a:xfrm>
            <a:off x="8278648" y="6135369"/>
            <a:ext cx="3447189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858DC5-1A8C-4EB7-A9B8-97A6D33F008A}"/>
              </a:ext>
            </a:extLst>
          </p:cNvPr>
          <p:cNvSpPr txBox="1"/>
          <p:nvPr/>
        </p:nvSpPr>
        <p:spPr>
          <a:xfrm>
            <a:off x="8279861" y="5574756"/>
            <a:ext cx="3528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201710890 </a:t>
            </a:r>
            <a:r>
              <a:rPr lang="ko-KR" altLang="en-US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게임학과 고동우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C306BF-D0EB-419E-8116-2C092E39786A}"/>
              </a:ext>
            </a:extLst>
          </p:cNvPr>
          <p:cNvSpPr txBox="1"/>
          <p:nvPr/>
        </p:nvSpPr>
        <p:spPr>
          <a:xfrm>
            <a:off x="8279860" y="5869950"/>
            <a:ext cx="3528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201811144 </a:t>
            </a:r>
            <a:r>
              <a:rPr lang="ko-KR" altLang="en-US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게임학과 </a:t>
            </a:r>
            <a:r>
              <a:rPr lang="ko-KR" altLang="en-US" sz="1400" spc="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김정표</a:t>
            </a:r>
            <a:endParaRPr lang="ko-KR" altLang="en-US" sz="1400" spc="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856A51-18BF-4D29-BFCA-E703EDE008F3}"/>
              </a:ext>
            </a:extLst>
          </p:cNvPr>
          <p:cNvSpPr txBox="1"/>
          <p:nvPr/>
        </p:nvSpPr>
        <p:spPr>
          <a:xfrm>
            <a:off x="8279860" y="6145704"/>
            <a:ext cx="3528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201811145 </a:t>
            </a:r>
            <a:r>
              <a:rPr lang="ko-KR" altLang="en-US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게임학과 김주헌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2140A-F16D-4544-BDF2-FAACEA409FDF}"/>
              </a:ext>
            </a:extLst>
          </p:cNvPr>
          <p:cNvSpPr txBox="1"/>
          <p:nvPr/>
        </p:nvSpPr>
        <p:spPr>
          <a:xfrm>
            <a:off x="5095985" y="3084683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215379" y="121912"/>
                </a:moveTo>
                <a:cubicBezTo>
                  <a:pt x="194450" y="121912"/>
                  <a:pt x="177540" y="126621"/>
                  <a:pt x="164648" y="136039"/>
                </a:cubicBezTo>
                <a:cubicBezTo>
                  <a:pt x="151755" y="145457"/>
                  <a:pt x="145309" y="158496"/>
                  <a:pt x="145309" y="175155"/>
                </a:cubicBezTo>
                <a:cubicBezTo>
                  <a:pt x="145309" y="186708"/>
                  <a:pt x="148763" y="196775"/>
                  <a:pt x="155669" y="205356"/>
                </a:cubicBezTo>
                <a:cubicBezTo>
                  <a:pt x="162576" y="213936"/>
                  <a:pt x="173689" y="221659"/>
                  <a:pt x="189009" y="228524"/>
                </a:cubicBezTo>
                <a:cubicBezTo>
                  <a:pt x="207008" y="236226"/>
                  <a:pt x="218351" y="242421"/>
                  <a:pt x="223039" y="247109"/>
                </a:cubicBezTo>
                <a:cubicBezTo>
                  <a:pt x="227727" y="251797"/>
                  <a:pt x="230071" y="256945"/>
                  <a:pt x="230071" y="262554"/>
                </a:cubicBezTo>
                <a:cubicBezTo>
                  <a:pt x="230071" y="269001"/>
                  <a:pt x="227267" y="274212"/>
                  <a:pt x="221658" y="278188"/>
                </a:cubicBezTo>
                <a:cubicBezTo>
                  <a:pt x="216049" y="282165"/>
                  <a:pt x="207552" y="284153"/>
                  <a:pt x="196167" y="284153"/>
                </a:cubicBezTo>
                <a:cubicBezTo>
                  <a:pt x="177247" y="284153"/>
                  <a:pt x="160462" y="278084"/>
                  <a:pt x="145812" y="265945"/>
                </a:cubicBezTo>
                <a:lnTo>
                  <a:pt x="145812" y="302612"/>
                </a:lnTo>
                <a:cubicBezTo>
                  <a:pt x="158871" y="309561"/>
                  <a:pt x="175824" y="313035"/>
                  <a:pt x="196669" y="313035"/>
                </a:cubicBezTo>
                <a:cubicBezTo>
                  <a:pt x="219105" y="313035"/>
                  <a:pt x="236539" y="308452"/>
                  <a:pt x="248970" y="299285"/>
                </a:cubicBezTo>
                <a:cubicBezTo>
                  <a:pt x="261402" y="290118"/>
                  <a:pt x="267618" y="276828"/>
                  <a:pt x="267618" y="259415"/>
                </a:cubicBezTo>
                <a:cubicBezTo>
                  <a:pt x="267618" y="247360"/>
                  <a:pt x="264102" y="237000"/>
                  <a:pt x="257070" y="228336"/>
                </a:cubicBezTo>
                <a:cubicBezTo>
                  <a:pt x="250038" y="219671"/>
                  <a:pt x="237480" y="211404"/>
                  <a:pt x="219398" y="203535"/>
                </a:cubicBezTo>
                <a:cubicBezTo>
                  <a:pt x="203659" y="196586"/>
                  <a:pt x="193655" y="190936"/>
                  <a:pt x="189386" y="186582"/>
                </a:cubicBezTo>
                <a:cubicBezTo>
                  <a:pt x="185116" y="182229"/>
                  <a:pt x="182981" y="177415"/>
                  <a:pt x="182981" y="172141"/>
                </a:cubicBezTo>
                <a:cubicBezTo>
                  <a:pt x="182981" y="165528"/>
                  <a:pt x="186058" y="160337"/>
                  <a:pt x="192211" y="156570"/>
                </a:cubicBezTo>
                <a:cubicBezTo>
                  <a:pt x="198364" y="152803"/>
                  <a:pt x="206422" y="150919"/>
                  <a:pt x="216384" y="150919"/>
                </a:cubicBezTo>
                <a:cubicBezTo>
                  <a:pt x="233295" y="150919"/>
                  <a:pt x="247736" y="155021"/>
                  <a:pt x="259707" y="163226"/>
                </a:cubicBezTo>
                <a:lnTo>
                  <a:pt x="259707" y="128944"/>
                </a:lnTo>
                <a:cubicBezTo>
                  <a:pt x="248908" y="124256"/>
                  <a:pt x="234132" y="121912"/>
                  <a:pt x="215379" y="121912"/>
                </a:cubicBez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>
              <a:defRPr sz="10000" b="1">
                <a:solidFill>
                  <a:schemeClr val="bg1"/>
                </a:solidFill>
              </a:defRPr>
            </a:lvl1pPr>
          </a:lstStyle>
          <a:p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E33DB8-ED8D-4A32-90CC-BC649CFF5826}"/>
              </a:ext>
            </a:extLst>
          </p:cNvPr>
          <p:cNvSpPr txBox="1"/>
          <p:nvPr/>
        </p:nvSpPr>
        <p:spPr>
          <a:xfrm>
            <a:off x="5584476" y="3084683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93953" y="124926"/>
                </a:moveTo>
                <a:lnTo>
                  <a:pt x="144182" y="309770"/>
                </a:lnTo>
                <a:lnTo>
                  <a:pt x="185496" y="309770"/>
                </a:lnTo>
                <a:lnTo>
                  <a:pt x="219024" y="186331"/>
                </a:lnTo>
                <a:cubicBezTo>
                  <a:pt x="220280" y="181559"/>
                  <a:pt x="221368" y="174862"/>
                  <a:pt x="222289" y="166239"/>
                </a:cubicBezTo>
                <a:lnTo>
                  <a:pt x="222791" y="166239"/>
                </a:lnTo>
                <a:cubicBezTo>
                  <a:pt x="223210" y="173774"/>
                  <a:pt x="224215" y="180513"/>
                  <a:pt x="225805" y="186457"/>
                </a:cubicBezTo>
                <a:lnTo>
                  <a:pt x="258580" y="309770"/>
                </a:lnTo>
                <a:lnTo>
                  <a:pt x="298638" y="309770"/>
                </a:lnTo>
                <a:lnTo>
                  <a:pt x="348365" y="124926"/>
                </a:lnTo>
                <a:lnTo>
                  <a:pt x="311949" y="124926"/>
                </a:lnTo>
                <a:lnTo>
                  <a:pt x="282816" y="253764"/>
                </a:lnTo>
                <a:cubicBezTo>
                  <a:pt x="281309" y="260210"/>
                  <a:pt x="280346" y="266824"/>
                  <a:pt x="279927" y="273605"/>
                </a:cubicBezTo>
                <a:lnTo>
                  <a:pt x="279300" y="273605"/>
                </a:lnTo>
                <a:cubicBezTo>
                  <a:pt x="278379" y="264898"/>
                  <a:pt x="277416" y="258536"/>
                  <a:pt x="276411" y="254518"/>
                </a:cubicBezTo>
                <a:lnTo>
                  <a:pt x="243511" y="124926"/>
                </a:lnTo>
                <a:lnTo>
                  <a:pt x="205839" y="124926"/>
                </a:lnTo>
                <a:lnTo>
                  <a:pt x="170176" y="253136"/>
                </a:lnTo>
                <a:cubicBezTo>
                  <a:pt x="167999" y="261089"/>
                  <a:pt x="166785" y="267996"/>
                  <a:pt x="166534" y="273856"/>
                </a:cubicBezTo>
                <a:lnTo>
                  <a:pt x="165655" y="273856"/>
                </a:lnTo>
                <a:cubicBezTo>
                  <a:pt x="165153" y="265903"/>
                  <a:pt x="164274" y="259164"/>
                  <a:pt x="163018" y="253639"/>
                </a:cubicBezTo>
                <a:lnTo>
                  <a:pt x="133257" y="124926"/>
                </a:ln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729AE2-A59E-4D9E-8F77-84EF3038FBEC}"/>
              </a:ext>
            </a:extLst>
          </p:cNvPr>
          <p:cNvSpPr txBox="1"/>
          <p:nvPr/>
        </p:nvSpPr>
        <p:spPr>
          <a:xfrm>
            <a:off x="6072967" y="3084683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217876" y="149043"/>
                </a:moveTo>
                <a:cubicBezTo>
                  <a:pt x="234117" y="149043"/>
                  <a:pt x="246674" y="154861"/>
                  <a:pt x="255548" y="166498"/>
                </a:cubicBezTo>
                <a:cubicBezTo>
                  <a:pt x="264422" y="178134"/>
                  <a:pt x="268859" y="194040"/>
                  <a:pt x="268859" y="214216"/>
                </a:cubicBezTo>
                <a:cubicBezTo>
                  <a:pt x="268859" y="233805"/>
                  <a:pt x="264275" y="249314"/>
                  <a:pt x="255108" y="260741"/>
                </a:cubicBezTo>
                <a:cubicBezTo>
                  <a:pt x="245942" y="272168"/>
                  <a:pt x="233112" y="277882"/>
                  <a:pt x="216620" y="277882"/>
                </a:cubicBezTo>
                <a:cubicBezTo>
                  <a:pt x="200714" y="277882"/>
                  <a:pt x="188136" y="271875"/>
                  <a:pt x="178885" y="259862"/>
                </a:cubicBezTo>
                <a:cubicBezTo>
                  <a:pt x="169635" y="247849"/>
                  <a:pt x="165009" y="232466"/>
                  <a:pt x="165009" y="213714"/>
                </a:cubicBezTo>
                <a:cubicBezTo>
                  <a:pt x="165009" y="194961"/>
                  <a:pt x="169718" y="179495"/>
                  <a:pt x="179136" y="167314"/>
                </a:cubicBezTo>
                <a:cubicBezTo>
                  <a:pt x="188554" y="155133"/>
                  <a:pt x="201468" y="149043"/>
                  <a:pt x="217876" y="149043"/>
                </a:cubicBezTo>
                <a:close/>
                <a:moveTo>
                  <a:pt x="219006" y="117901"/>
                </a:moveTo>
                <a:cubicBezTo>
                  <a:pt x="191296" y="117901"/>
                  <a:pt x="169090" y="126942"/>
                  <a:pt x="152389" y="145025"/>
                </a:cubicBezTo>
                <a:cubicBezTo>
                  <a:pt x="135688" y="163107"/>
                  <a:pt x="127337" y="186673"/>
                  <a:pt x="127337" y="215723"/>
                </a:cubicBezTo>
                <a:cubicBezTo>
                  <a:pt x="127337" y="242930"/>
                  <a:pt x="135520" y="265283"/>
                  <a:pt x="151887" y="282779"/>
                </a:cubicBezTo>
                <a:cubicBezTo>
                  <a:pt x="168253" y="300276"/>
                  <a:pt x="189664" y="309024"/>
                  <a:pt x="216118" y="309024"/>
                </a:cubicBezTo>
                <a:cubicBezTo>
                  <a:pt x="243325" y="309024"/>
                  <a:pt x="265196" y="300046"/>
                  <a:pt x="281730" y="282088"/>
                </a:cubicBezTo>
                <a:cubicBezTo>
                  <a:pt x="298264" y="264131"/>
                  <a:pt x="306531" y="240670"/>
                  <a:pt x="306531" y="211704"/>
                </a:cubicBezTo>
                <a:cubicBezTo>
                  <a:pt x="306531" y="184246"/>
                  <a:pt x="298515" y="161747"/>
                  <a:pt x="282484" y="144209"/>
                </a:cubicBezTo>
                <a:cubicBezTo>
                  <a:pt x="266452" y="126670"/>
                  <a:pt x="245293" y="117901"/>
                  <a:pt x="219006" y="117901"/>
                </a:cubicBez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>
              <a:defRPr sz="10000" b="1">
                <a:solidFill>
                  <a:schemeClr val="bg1"/>
                </a:solidFill>
              </a:defRPr>
            </a:lvl1pPr>
          </a:lstStyle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CDC7E2-4CF1-4A65-977E-F6C9EBB6554D}"/>
              </a:ext>
            </a:extLst>
          </p:cNvPr>
          <p:cNvSpPr txBox="1"/>
          <p:nvPr/>
        </p:nvSpPr>
        <p:spPr>
          <a:xfrm>
            <a:off x="6561458" y="3084683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144498" y="128672"/>
                </a:moveTo>
                <a:lnTo>
                  <a:pt x="144498" y="158433"/>
                </a:lnTo>
                <a:lnTo>
                  <a:pt x="197239" y="158433"/>
                </a:lnTo>
                <a:lnTo>
                  <a:pt x="197239" y="313516"/>
                </a:lnTo>
                <a:lnTo>
                  <a:pt x="233153" y="313516"/>
                </a:lnTo>
                <a:lnTo>
                  <a:pt x="233153" y="158433"/>
                </a:lnTo>
                <a:lnTo>
                  <a:pt x="286019" y="158433"/>
                </a:lnTo>
                <a:lnTo>
                  <a:pt x="286019" y="128672"/>
                </a:ln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>
              <a:defRPr sz="10000" b="1">
                <a:solidFill>
                  <a:schemeClr val="bg1"/>
                </a:solidFill>
              </a:defRPr>
            </a:lvl1pPr>
          </a:lstStyle>
          <a:p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A5ECF1-98ED-45FD-AEB5-F0990A4A73BD}"/>
              </a:ext>
            </a:extLst>
          </p:cNvPr>
          <p:cNvSpPr txBox="1"/>
          <p:nvPr/>
        </p:nvSpPr>
        <p:spPr>
          <a:xfrm>
            <a:off x="5482876" y="3612444"/>
            <a:ext cx="1402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분석 결과</a:t>
            </a:r>
          </a:p>
        </p:txBody>
      </p:sp>
    </p:spTree>
    <p:extLst>
      <p:ext uri="{BB962C8B-B14F-4D97-AF65-F5344CB8AC3E}">
        <p14:creationId xmlns:p14="http://schemas.microsoft.com/office/powerpoint/2010/main" val="3810117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5017822" y="1539680"/>
            <a:ext cx="2156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상세 앱 분석 </a:t>
            </a:r>
            <a:r>
              <a:rPr lang="en-US" altLang="ko-KR" sz="1400" spc="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 spc="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더쎈카드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352045" y="996949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04. 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앱 분석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1355C4E-8511-4696-BFFD-6F6DAEBCA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670103"/>
              </p:ext>
            </p:extLst>
          </p:nvPr>
        </p:nvGraphicFramePr>
        <p:xfrm>
          <a:off x="417094" y="1847457"/>
          <a:ext cx="11357811" cy="46838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7981">
                  <a:extLst>
                    <a:ext uri="{9D8B030D-6E8A-4147-A177-3AD203B41FA5}">
                      <a16:colId xmlns:a16="http://schemas.microsoft.com/office/drawing/2014/main" val="3287935275"/>
                    </a:ext>
                  </a:extLst>
                </a:gridCol>
                <a:gridCol w="2938201">
                  <a:extLst>
                    <a:ext uri="{9D8B030D-6E8A-4147-A177-3AD203B41FA5}">
                      <a16:colId xmlns:a16="http://schemas.microsoft.com/office/drawing/2014/main" val="1042081845"/>
                    </a:ext>
                  </a:extLst>
                </a:gridCol>
                <a:gridCol w="1893082">
                  <a:extLst>
                    <a:ext uri="{9D8B030D-6E8A-4147-A177-3AD203B41FA5}">
                      <a16:colId xmlns:a16="http://schemas.microsoft.com/office/drawing/2014/main" val="3978485166"/>
                    </a:ext>
                  </a:extLst>
                </a:gridCol>
                <a:gridCol w="1771651">
                  <a:extLst>
                    <a:ext uri="{9D8B030D-6E8A-4147-A177-3AD203B41FA5}">
                      <a16:colId xmlns:a16="http://schemas.microsoft.com/office/drawing/2014/main" val="2046878509"/>
                    </a:ext>
                  </a:extLst>
                </a:gridCol>
                <a:gridCol w="1771651">
                  <a:extLst>
                    <a:ext uri="{9D8B030D-6E8A-4147-A177-3AD203B41FA5}">
                      <a16:colId xmlns:a16="http://schemas.microsoft.com/office/drawing/2014/main" val="2583236431"/>
                    </a:ext>
                  </a:extLst>
                </a:gridCol>
                <a:gridCol w="2105245">
                  <a:extLst>
                    <a:ext uri="{9D8B030D-6E8A-4147-A177-3AD203B41FA5}">
                      <a16:colId xmlns:a16="http://schemas.microsoft.com/office/drawing/2014/main" val="3519431648"/>
                    </a:ext>
                  </a:extLst>
                </a:gridCol>
              </a:tblGrid>
              <a:tr h="213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이름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주요기능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사용 기술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장점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단점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수익구조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841573"/>
                  </a:ext>
                </a:extLst>
              </a:tr>
              <a:tr h="44597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400" b="1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400" b="1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1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더쎈카드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 사용 내역을 자동으로 입력해줌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등록된 카드에 대해 실적을 확인 가능하며 해당하는 혜택검색이 가능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3).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공인인증서를 통해 카드 등록이 가능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4). GPS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를 기반으로 내 주변 매장을 탐색 가능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5).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자체 검색 포털이 존재하여 인기 키워드를 산정해줌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6).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해당 앱을 통해 카드 신청 가능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신청하기 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-&gt;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해당 카드사 포털 사이트 이동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공인인증서와 연동</a:t>
                      </a:r>
                      <a:endParaRPr lang="en-US" alt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GPS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연동 기술</a:t>
                      </a:r>
                      <a:endParaRPr lang="en-US" alt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3).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카드에 대한 데이터 연동</a:t>
                      </a:r>
                      <a:endParaRPr lang="en-US" alt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4).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포털 사이트와 앱 간의 연동 기술</a:t>
                      </a:r>
                      <a:endParaRPr lang="en-US" alt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5)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문자내역을 분석하여 사용내역 추출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공인인증서 하나로 소지한 카드를 한번에 모두 등록 가능함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실시간 연동을 통해 정확한 사용 현황을 파악할 수 있음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3).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카드백과사전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카드설계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실적 알림 등 유용한 기능을 다수 보유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해당 앱을 통해 결제는 불가능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사용후기에 추천 알고리즘이 정확하지 않다는 지적이 있어 아직 신뢰성이 부족함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카드사 제휴 계약 체결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신한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KB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국민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우리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하나 등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642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859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963826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202968" y="1539680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상세 앱 분석 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시럽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352045" y="996949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04. 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앱 분석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1355C4E-8511-4696-BFFD-6F6DAEBCA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515285"/>
              </p:ext>
            </p:extLst>
          </p:nvPr>
        </p:nvGraphicFramePr>
        <p:xfrm>
          <a:off x="417094" y="1847457"/>
          <a:ext cx="11357811" cy="49133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7981">
                  <a:extLst>
                    <a:ext uri="{9D8B030D-6E8A-4147-A177-3AD203B41FA5}">
                      <a16:colId xmlns:a16="http://schemas.microsoft.com/office/drawing/2014/main" val="3287935275"/>
                    </a:ext>
                  </a:extLst>
                </a:gridCol>
                <a:gridCol w="2938201">
                  <a:extLst>
                    <a:ext uri="{9D8B030D-6E8A-4147-A177-3AD203B41FA5}">
                      <a16:colId xmlns:a16="http://schemas.microsoft.com/office/drawing/2014/main" val="1042081845"/>
                    </a:ext>
                  </a:extLst>
                </a:gridCol>
                <a:gridCol w="1893082">
                  <a:extLst>
                    <a:ext uri="{9D8B030D-6E8A-4147-A177-3AD203B41FA5}">
                      <a16:colId xmlns:a16="http://schemas.microsoft.com/office/drawing/2014/main" val="3978485166"/>
                    </a:ext>
                  </a:extLst>
                </a:gridCol>
                <a:gridCol w="1771651">
                  <a:extLst>
                    <a:ext uri="{9D8B030D-6E8A-4147-A177-3AD203B41FA5}">
                      <a16:colId xmlns:a16="http://schemas.microsoft.com/office/drawing/2014/main" val="2046878509"/>
                    </a:ext>
                  </a:extLst>
                </a:gridCol>
                <a:gridCol w="1771651">
                  <a:extLst>
                    <a:ext uri="{9D8B030D-6E8A-4147-A177-3AD203B41FA5}">
                      <a16:colId xmlns:a16="http://schemas.microsoft.com/office/drawing/2014/main" val="2583236431"/>
                    </a:ext>
                  </a:extLst>
                </a:gridCol>
                <a:gridCol w="2105245">
                  <a:extLst>
                    <a:ext uri="{9D8B030D-6E8A-4147-A177-3AD203B41FA5}">
                      <a16:colId xmlns:a16="http://schemas.microsoft.com/office/drawing/2014/main" val="3519431648"/>
                    </a:ext>
                  </a:extLst>
                </a:gridCol>
              </a:tblGrid>
              <a:tr h="213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이름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주요기능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사용 기술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장점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단점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수익구조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841573"/>
                  </a:ext>
                </a:extLst>
              </a:tr>
              <a:tr h="44597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400" b="1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400" b="1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시럽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소지한 카드보다 더 혜택이 좋은 카드를 추천해</a:t>
                      </a:r>
                      <a:r>
                        <a:rPr lang="ko-KR" alt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줌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연동된 계좌를 통해 월 지출액 및 예산을 한눈에 파악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내 지갑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페이지를 별도로 두어 보유한 멤버십과 쿠폰 관리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카메라로 바코드를 인식 및 등록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주변 위치를 지정하여 주변 매장 탐색 기능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주민등록번호를 입력하면 국민 건강검진 내역을 조회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7) 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공인인증서를 이용해 계좌 연결이 한번에 등록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9).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 정보 제공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 (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혜택과 그에 맞는 필요 실적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사용 현황을 알려줌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10).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인기 멤버십 카드 순위 제공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카메라 인식 알고리즘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GPS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연동을 통해서 혜택을 추천함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사용자가 소유한 금융상품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은행 계좌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 실적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혜택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맴버십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바코드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을 모두 등록해 놓고 한 화면에서 바로 접근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각종 쿠폰들을 쉽게 발급 및 보관할 수 있음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광고가 너무 많이 들어가 있어 사용자에게 부담이 됨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사용자는 한눈에 알아보기 어렵고 필요한 서비스를 제때 접근하기에 불편함 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주 기능들이 광고에 밀려나 눈에 들어오지 않음</a:t>
                      </a:r>
                    </a:p>
                    <a:p>
                      <a:pPr marL="127000" indent="-1270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사용자가 광고와 추천을 구분하여 앱을 이용해야 하는 번거로움이 있음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3).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해당 앱을 통해 결제는 불가능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4)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헬스 같은 경우 차라리 </a:t>
                      </a:r>
                      <a:r>
                        <a:rPr lang="ko-KR" alt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과하다고 생각함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alt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타 서비스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광고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보험사와 제휴사의 멤버십 혜택을 알려주고 등록을 권장함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3). </a:t>
                      </a:r>
                      <a:r>
                        <a:rPr lang="ko-KR" sz="140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프렌차이즈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점의 쿠폰 제공으로서 가맹점과의 계약을 한 것으로 추정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4).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재테크 관리 서비스로 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‘Ryan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매니저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’, ‘Jacob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매니저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를 통해 타 회사와 협력한 이벤트로서 제공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642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337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964297" y="1523560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352045" y="996949"/>
            <a:ext cx="1604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05.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질의 응답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A53541E-5F50-47D8-908F-AFAB9CF36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312820"/>
              </p:ext>
            </p:extLst>
          </p:nvPr>
        </p:nvGraphicFramePr>
        <p:xfrm>
          <a:off x="949245" y="1848202"/>
          <a:ext cx="10410526" cy="14255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10526">
                  <a:extLst>
                    <a:ext uri="{9D8B030D-6E8A-4147-A177-3AD203B41FA5}">
                      <a16:colId xmlns:a16="http://schemas.microsoft.com/office/drawing/2014/main" val="3642154160"/>
                    </a:ext>
                  </a:extLst>
                </a:gridCol>
              </a:tblGrid>
              <a:tr h="475073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Q1. </a:t>
                      </a: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카드를 등록하여 사용함에 따라 보안성에 관련하여 문제가 되지 않을까요</a:t>
                      </a: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?</a:t>
                      </a: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734619"/>
                  </a:ext>
                </a:extLst>
              </a:tr>
              <a:tr h="9505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A: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자체적으로 기술을 개발 하는 것도 물론 좋지만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안정적으로 이미 구현된 기술을 굳이 제쳐 둘 필요없이 보안성이 확증 된 기술을 활용하는 것이 현제로선 더 좋은 방안이 될 것 같아 철저한 기술조사를 통해 해당하는 기술을 잘 적용하는 방향으로 보완성을 보완하려고 합니다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153973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43EFFBF-7DB7-404C-84DF-57C073FBA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786208"/>
              </p:ext>
            </p:extLst>
          </p:nvPr>
        </p:nvGraphicFramePr>
        <p:xfrm>
          <a:off x="949245" y="3626206"/>
          <a:ext cx="10410526" cy="15319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10526">
                  <a:extLst>
                    <a:ext uri="{9D8B030D-6E8A-4147-A177-3AD203B41FA5}">
                      <a16:colId xmlns:a16="http://schemas.microsoft.com/office/drawing/2014/main" val="884170996"/>
                    </a:ext>
                  </a:extLst>
                </a:gridCol>
              </a:tblGrid>
              <a:tr h="475073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Q2. </a:t>
                      </a: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카카오페이</a:t>
                      </a: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삼성페이와 같은 타 결제 플랫폼을 통해 결제 시 추가 혜택이 있습니다</a:t>
                      </a: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이 같은 카드 혜택 외에도 추천 알고리즘도 적용하실 예정인가요</a:t>
                      </a: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?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414998"/>
                  </a:ext>
                </a:extLst>
              </a:tr>
              <a:tr h="9505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A: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네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결제 플랫폼을 통한 결제 시 추가 할인혜택이 있는데 이와 같은 카드가 아닌 다른 플랫폼을 통한 결제 서비스도 추천해주는 방향도 고려 중입니다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현제 카카오페이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네이버페이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페이코와 같은 결제 플랫폼의 할인 혜택정보를 담은 데이터를 어떻게 받아올 지 생각 중입니다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879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508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964297" y="1523560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352045" y="996949"/>
            <a:ext cx="1604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05.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질의 응답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A53541E-5F50-47D8-908F-AFAB9CF36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324841"/>
              </p:ext>
            </p:extLst>
          </p:nvPr>
        </p:nvGraphicFramePr>
        <p:xfrm>
          <a:off x="949245" y="1848202"/>
          <a:ext cx="10410526" cy="15319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10526">
                  <a:extLst>
                    <a:ext uri="{9D8B030D-6E8A-4147-A177-3AD203B41FA5}">
                      <a16:colId xmlns:a16="http://schemas.microsoft.com/office/drawing/2014/main" val="3642154160"/>
                    </a:ext>
                  </a:extLst>
                </a:gridCol>
              </a:tblGrid>
              <a:tr h="475073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Q3. SWOT</a:t>
                      </a: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분석을 보면 타 서비스에 결제 시스템이 없는 것을 토대로 </a:t>
                      </a: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‘</a:t>
                      </a: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불안도 높은 결제 시스템을 개발하지 않는다</a:t>
                      </a: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＇</a:t>
                      </a: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는 전략을 세우셨는데 타 앱에서 결제 시스템이 정말 없는 기능인가요</a:t>
                      </a: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?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734619"/>
                  </a:ext>
                </a:extLst>
              </a:tr>
              <a:tr h="9505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A: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우선 저희가 분석해본 앱들의 경우 결제 시스템을 도입한 앱은 없었습니다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따라서 회피 전략으로 결제 시스템을 도입을 하되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자체적인 개발보다 다른 결제 시스템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카카오페이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삼성페이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b="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페이코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등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로 결제가 넘어가는 연동방식이 좋은 전략이 될 것 같다고 생각했습니다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153973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43EFFBF-7DB7-404C-84DF-57C073FBA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473843"/>
              </p:ext>
            </p:extLst>
          </p:nvPr>
        </p:nvGraphicFramePr>
        <p:xfrm>
          <a:off x="949245" y="3626206"/>
          <a:ext cx="10410526" cy="15319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10526">
                  <a:extLst>
                    <a:ext uri="{9D8B030D-6E8A-4147-A177-3AD203B41FA5}">
                      <a16:colId xmlns:a16="http://schemas.microsoft.com/office/drawing/2014/main" val="884170996"/>
                    </a:ext>
                  </a:extLst>
                </a:gridCol>
              </a:tblGrid>
              <a:tr h="475073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Q4. </a:t>
                      </a: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타 앱의 요소들을 보완하겠다고 하셨는데</a:t>
                      </a: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그럼 이미 나온 앱이 서비스를 강화하거나 추가적인 확정을 취한다면 어떻게 회피하실 계획인가요</a:t>
                      </a: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?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414998"/>
                  </a:ext>
                </a:extLst>
              </a:tr>
              <a:tr h="9505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A: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타 앱에서의 서비스를 강화하면 비슷한 서비스의 경쟁력이 낮아지는 것은 사실이고 저희도 피할 수  없는 점입니다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이번 분석을 통해 타 앱에서의 단점을 통해 차별화를 도출해  낸 경우와 비슷하게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그때는 타 서비스의 강점을 토대로 다른 전략을 세워볼 계획입니다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879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916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964297" y="1523560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352045" y="996949"/>
            <a:ext cx="1604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05.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질의 응답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A53541E-5F50-47D8-908F-AFAB9CF36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549174"/>
              </p:ext>
            </p:extLst>
          </p:nvPr>
        </p:nvGraphicFramePr>
        <p:xfrm>
          <a:off x="949245" y="1547456"/>
          <a:ext cx="10410526" cy="9496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10526">
                  <a:extLst>
                    <a:ext uri="{9D8B030D-6E8A-4147-A177-3AD203B41FA5}">
                      <a16:colId xmlns:a16="http://schemas.microsoft.com/office/drawing/2014/main" val="3642154160"/>
                    </a:ext>
                  </a:extLst>
                </a:gridCol>
              </a:tblGrid>
              <a:tr h="227996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Q5. </a:t>
                      </a: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타 앱의 약점을 보완하는 서비스를 개발한다고 하셨는데 혹시 구체적인 예시를 </a:t>
                      </a:r>
                      <a:r>
                        <a:rPr lang="ko-KR" altLang="en-US" sz="1800" b="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들어주실</a:t>
                      </a: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수 </a:t>
                      </a:r>
                      <a:r>
                        <a:rPr lang="ko-KR" altLang="en-US" sz="1800" b="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있으신가요</a:t>
                      </a: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?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734619"/>
                  </a:ext>
                </a:extLst>
              </a:tr>
              <a:tr h="661756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A: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우선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경쟁사 및 유사 앱 분석 결과 뚜렷한 단점들을 기반으로 차별화를 생각해보았고 그 밖에 </a:t>
                      </a:r>
                      <a:r>
                        <a:rPr lang="ko-KR" altLang="en-US" sz="1600" b="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팀원들과의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회의를 통해 또 다른 차별화도 구성해보았습니다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15397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49F9547-C7A5-4843-99FF-425AAF181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703667"/>
              </p:ext>
            </p:extLst>
          </p:nvPr>
        </p:nvGraphicFramePr>
        <p:xfrm>
          <a:off x="378422" y="2609644"/>
          <a:ext cx="11435156" cy="40788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17578">
                  <a:extLst>
                    <a:ext uri="{9D8B030D-6E8A-4147-A177-3AD203B41FA5}">
                      <a16:colId xmlns:a16="http://schemas.microsoft.com/office/drawing/2014/main" val="884170996"/>
                    </a:ext>
                  </a:extLst>
                </a:gridCol>
                <a:gridCol w="5717578">
                  <a:extLst>
                    <a:ext uri="{9D8B030D-6E8A-4147-A177-3AD203B41FA5}">
                      <a16:colId xmlns:a16="http://schemas.microsoft.com/office/drawing/2014/main" val="338834129"/>
                    </a:ext>
                  </a:extLst>
                </a:gridCol>
              </a:tblGrid>
              <a:tr h="3719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단점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차별화 계획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414998"/>
                  </a:ext>
                </a:extLst>
              </a:tr>
              <a:tr h="74349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●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분석 및 추천은 가능하지만 최종적으로 결제 서비스를 제공해주지 않아 아쉬움이 </a:t>
                      </a:r>
                      <a:r>
                        <a:rPr lang="ko-KR" altLang="en-US" sz="1600" b="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듬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●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결제 시스템을 도입하고자 하되 자체적인 개발보다는       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‘</a:t>
                      </a:r>
                      <a:r>
                        <a:rPr lang="ko-KR" altLang="en-US" sz="1600" b="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아임포트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’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같은 결제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API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활용해 결제로 연결</a:t>
                      </a:r>
                      <a:endParaRPr lang="en-US" alt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879835"/>
                  </a:ext>
                </a:extLst>
              </a:tr>
              <a:tr h="1588910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●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사용자에게 실제 받을 수 있는 혜택과 차이가 있음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●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중복할 수 없는 혜택을 알려주거나 받을 수 있는 혜택의 제한 횟수를 카운트해주지 않아 실질적으로 받을 수 있는 혜택과 차이가 있음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.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그래서 추천 알고리즘에 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ko-KR" altLang="en-US" sz="1600" b="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혜택나열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중복 적용 여부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제한 횟수 카운트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적립 횟수 카운트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]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식으로 단계적인 분석과정을 만들어 보다 더 정확한 혜택 정보를 제공</a:t>
                      </a:r>
                      <a:endParaRPr lang="en-US" alt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577579"/>
                  </a:ext>
                </a:extLst>
              </a:tr>
              <a:tr h="1301298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●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과한 광고로 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UI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를 방해해 사용자에게 부담을 유발하고 사용자가 나름의 변별력을 가지고 이용해야 함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● </a:t>
                      </a:r>
                      <a:r>
                        <a:rPr lang="ko-KR" altLang="en-US" sz="1600" b="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머신러닝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기반으로 사용자의 이용 패턴을 분석 후 너무 터무니없는 광고가 아닌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사용자에게 맞춤형 광고를 제공함</a:t>
                      </a:r>
                      <a:endParaRPr lang="en-US" alt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광고를 하더라도 고객에게 유용한 금융권 광고를 하자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530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011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4043319" y="1907382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352045" y="996949"/>
            <a:ext cx="1604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05.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질의 응답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49F9547-C7A5-4843-99FF-425AAF181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168741"/>
              </p:ext>
            </p:extLst>
          </p:nvPr>
        </p:nvGraphicFramePr>
        <p:xfrm>
          <a:off x="378421" y="2112933"/>
          <a:ext cx="11435156" cy="45076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17578">
                  <a:extLst>
                    <a:ext uri="{9D8B030D-6E8A-4147-A177-3AD203B41FA5}">
                      <a16:colId xmlns:a16="http://schemas.microsoft.com/office/drawing/2014/main" val="884170996"/>
                    </a:ext>
                  </a:extLst>
                </a:gridCol>
                <a:gridCol w="5717578">
                  <a:extLst>
                    <a:ext uri="{9D8B030D-6E8A-4147-A177-3AD203B41FA5}">
                      <a16:colId xmlns:a16="http://schemas.microsoft.com/office/drawing/2014/main" val="338834129"/>
                    </a:ext>
                  </a:extLst>
                </a:gridCol>
              </a:tblGrid>
              <a:tr h="3719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관련 기술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차별화 계획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414998"/>
                  </a:ext>
                </a:extLst>
              </a:tr>
              <a:tr h="608280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● GPS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●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사용자가 매장에 입장 시 보유 카드 중 해당하는 매장에 맞는 최대 혜택의 카드를 화면에 출력</a:t>
                      </a:r>
                      <a:endParaRPr lang="en-US" alt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879835"/>
                  </a:ext>
                </a:extLst>
              </a:tr>
              <a:tr h="421131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● GPS +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추천 알고리즘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●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이용자가 어디서 결제를 했는지 해당하는 매장을 토대로 유사 품목을 제공하되 조금 더 혜택을 받을 수 있는 다른 주변 </a:t>
                      </a:r>
                      <a:r>
                        <a:rPr lang="ko-KR" altLang="en-US" sz="1600" b="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매장을추천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.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대체 매장이 없다면 해당 매장에서 더 나은 혜택을 받을 수 있는 방안 마련 및 제공</a:t>
                      </a:r>
                      <a:endParaRPr lang="en-US" alt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●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집에 도착 시 오늘의 이동 동선을 토대로 놓친 혜택들의 정보를 제공</a:t>
                      </a:r>
                      <a:endParaRPr lang="ko-KR" alt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577579"/>
                  </a:ext>
                </a:extLst>
              </a:tr>
              <a:tr h="1301298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● AI +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추천 알고리즘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●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카테고리를 </a:t>
                      </a:r>
                      <a:r>
                        <a:rPr lang="ko-KR" altLang="en-US" sz="1600" b="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챗봇에게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입력하여 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커피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빵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) 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키워드를 추출하여 사용자에게 필요한 주변 매장 및 혜택을 받을 수 있는 정보를 제공해줌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사용자마다 개인화된 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AI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채팅 봇 제공</a:t>
                      </a:r>
                      <a:endParaRPr lang="en-US" alt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장보기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필요품목 구매 일정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하루 일과 관리 서비스</a:t>
                      </a:r>
                      <a:endParaRPr lang="en-US" alt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추가적인 조사 필요 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lang="ko-KR" altLang="en-US" sz="1600" b="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챗봇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자연어 처리 기술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키워드 추출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어떻게 카카오 </a:t>
                      </a:r>
                      <a:r>
                        <a:rPr lang="ko-KR" altLang="en-US" sz="1600" b="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챗봇을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통한 데이터 결과를 도출해 </a:t>
                      </a:r>
                      <a:r>
                        <a:rPr lang="ko-KR" altLang="en-US" sz="1600" b="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낼수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있을지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53077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543D0A0-51D7-48D3-A661-DA33A7578B32}"/>
              </a:ext>
            </a:extLst>
          </p:cNvPr>
          <p:cNvSpPr txBox="1"/>
          <p:nvPr/>
        </p:nvSpPr>
        <p:spPr>
          <a:xfrm>
            <a:off x="5305579" y="1508852"/>
            <a:ext cx="1697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그 밖의 차별화 계획 </a:t>
            </a:r>
          </a:p>
        </p:txBody>
      </p:sp>
    </p:spTree>
    <p:extLst>
      <p:ext uri="{BB962C8B-B14F-4D97-AF65-F5344CB8AC3E}">
        <p14:creationId xmlns:p14="http://schemas.microsoft.com/office/powerpoint/2010/main" val="1865007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344701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17101" y="831041"/>
            <a:ext cx="1157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SWOT </a:t>
            </a:r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분석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210455" y="401718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117718" y="364314"/>
            <a:ext cx="1956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06.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SWOT 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도출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25D1C62-ABAB-4371-9697-D1EAE7AAE103}"/>
              </a:ext>
            </a:extLst>
          </p:cNvPr>
          <p:cNvGrpSpPr/>
          <p:nvPr/>
        </p:nvGrpSpPr>
        <p:grpSpPr>
          <a:xfrm>
            <a:off x="4440314" y="2412478"/>
            <a:ext cx="1280440" cy="1278469"/>
            <a:chOff x="2627680" y="1930396"/>
            <a:chExt cx="1707253" cy="1704625"/>
          </a:xfrm>
        </p:grpSpPr>
        <p:sp>
          <p:nvSpPr>
            <p:cNvPr id="97" name="자유형 4">
              <a:extLst>
                <a:ext uri="{FF2B5EF4-FFF2-40B4-BE49-F238E27FC236}">
                  <a16:creationId xmlns:a16="http://schemas.microsoft.com/office/drawing/2014/main" id="{503267E9-C9FB-41A2-8F9A-3559AE8A024E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57D9399-9B78-405F-8733-8F87BF2EB827}"/>
                </a:ext>
              </a:extLst>
            </p:cNvPr>
            <p:cNvSpPr txBox="1"/>
            <p:nvPr/>
          </p:nvSpPr>
          <p:spPr>
            <a:xfrm>
              <a:off x="3074544" y="1965786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S</a:t>
              </a:r>
              <a:endParaRPr lang="ko-KR" altLang="en-US" sz="7500" dirty="0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DDCC7D98-D475-4042-985E-5757A9DC562E}"/>
              </a:ext>
            </a:extLst>
          </p:cNvPr>
          <p:cNvGrpSpPr/>
          <p:nvPr/>
        </p:nvGrpSpPr>
        <p:grpSpPr>
          <a:xfrm rot="5400000">
            <a:off x="6384065" y="2376279"/>
            <a:ext cx="1297413" cy="1278469"/>
            <a:chOff x="2627680" y="1930396"/>
            <a:chExt cx="1729883" cy="1704625"/>
          </a:xfrm>
        </p:grpSpPr>
        <p:sp>
          <p:nvSpPr>
            <p:cNvPr id="100" name="자유형 8">
              <a:extLst>
                <a:ext uri="{FF2B5EF4-FFF2-40B4-BE49-F238E27FC236}">
                  <a16:creationId xmlns:a16="http://schemas.microsoft.com/office/drawing/2014/main" id="{C2A1F7A4-477B-4907-9270-25431B3455B2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74DED1B-BA81-4CD5-A0FB-7EC8942F1C5B}"/>
                </a:ext>
              </a:extLst>
            </p:cNvPr>
            <p:cNvSpPr txBox="1"/>
            <p:nvPr/>
          </p:nvSpPr>
          <p:spPr>
            <a:xfrm rot="16200000">
              <a:off x="2896372" y="2070216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500" b="1" dirty="0">
                  <a:solidFill>
                    <a:schemeClr val="bg1"/>
                  </a:solidFill>
                </a:rPr>
                <a:t>W</a:t>
              </a:r>
              <a:endParaRPr lang="ko-KR" altLang="en-US" sz="75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92F27737-985B-48C3-B514-4017A00779DB}"/>
              </a:ext>
            </a:extLst>
          </p:cNvPr>
          <p:cNvGrpSpPr/>
          <p:nvPr/>
        </p:nvGrpSpPr>
        <p:grpSpPr>
          <a:xfrm rot="16200000">
            <a:off x="4439329" y="4050801"/>
            <a:ext cx="1280440" cy="1278469"/>
            <a:chOff x="2627680" y="1930396"/>
            <a:chExt cx="1707253" cy="1704625"/>
          </a:xfrm>
        </p:grpSpPr>
        <p:sp>
          <p:nvSpPr>
            <p:cNvPr id="106" name="자유형 11">
              <a:extLst>
                <a:ext uri="{FF2B5EF4-FFF2-40B4-BE49-F238E27FC236}">
                  <a16:creationId xmlns:a16="http://schemas.microsoft.com/office/drawing/2014/main" id="{B7446607-82FF-475E-977B-C35848E2BA5E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B5CED72-7825-4C97-ADF5-910FF64916BF}"/>
                </a:ext>
              </a:extLst>
            </p:cNvPr>
            <p:cNvSpPr txBox="1"/>
            <p:nvPr/>
          </p:nvSpPr>
          <p:spPr>
            <a:xfrm rot="5400000">
              <a:off x="2873741" y="2052912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O</a:t>
              </a:r>
              <a:endParaRPr lang="ko-KR" altLang="en-US" sz="7500" dirty="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94840E55-6D94-4B20-85FA-7FB2A815CCEE}"/>
              </a:ext>
            </a:extLst>
          </p:cNvPr>
          <p:cNvGrpSpPr/>
          <p:nvPr/>
        </p:nvGrpSpPr>
        <p:grpSpPr>
          <a:xfrm rot="10800000">
            <a:off x="6397016" y="4049816"/>
            <a:ext cx="1280440" cy="1280440"/>
            <a:chOff x="2627680" y="1930396"/>
            <a:chExt cx="1707253" cy="1707253"/>
          </a:xfrm>
        </p:grpSpPr>
        <p:sp>
          <p:nvSpPr>
            <p:cNvPr id="109" name="자유형 14">
              <a:extLst>
                <a:ext uri="{FF2B5EF4-FFF2-40B4-BE49-F238E27FC236}">
                  <a16:creationId xmlns:a16="http://schemas.microsoft.com/office/drawing/2014/main" id="{FA5B1306-7558-4E59-AC99-317BCB4E3D00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A8938BB-175F-446A-B0A6-9E7500E4A377}"/>
                </a:ext>
              </a:extLst>
            </p:cNvPr>
            <p:cNvSpPr txBox="1"/>
            <p:nvPr/>
          </p:nvSpPr>
          <p:spPr>
            <a:xfrm rot="10800000">
              <a:off x="2694875" y="1975656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T</a:t>
              </a:r>
              <a:endParaRPr lang="ko-KR" altLang="en-US" sz="7500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590AEB2-C461-4F8C-B21B-C186A8D5B2E5}"/>
              </a:ext>
            </a:extLst>
          </p:cNvPr>
          <p:cNvGrpSpPr/>
          <p:nvPr/>
        </p:nvGrpSpPr>
        <p:grpSpPr>
          <a:xfrm>
            <a:off x="174562" y="1383482"/>
            <a:ext cx="518442" cy="518442"/>
            <a:chOff x="100663" y="2334166"/>
            <a:chExt cx="691256" cy="69125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A02EE95B-F9F4-4699-BDD2-F299ADB51D82}"/>
                </a:ext>
              </a:extLst>
            </p:cNvPr>
            <p:cNvSpPr/>
            <p:nvPr/>
          </p:nvSpPr>
          <p:spPr>
            <a:xfrm>
              <a:off x="100663" y="2334166"/>
              <a:ext cx="691256" cy="691256"/>
            </a:xfrm>
            <a:prstGeom prst="ellipse">
              <a:avLst/>
            </a:prstGeom>
            <a:grpFill/>
            <a:ln>
              <a:solidFill>
                <a:srgbClr val="1CAE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F82BE972-CCB3-4819-870D-665ADB1F6E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811"/>
            <a:stretch/>
          </p:blipFill>
          <p:spPr>
            <a:xfrm>
              <a:off x="225202" y="2438650"/>
              <a:ext cx="488601" cy="45140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</p:pic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CA09D485-9929-435E-B4D1-980F5ED5FCC3}"/>
              </a:ext>
            </a:extLst>
          </p:cNvPr>
          <p:cNvSpPr txBox="1"/>
          <p:nvPr/>
        </p:nvSpPr>
        <p:spPr>
          <a:xfrm>
            <a:off x="721654" y="1450166"/>
            <a:ext cx="1238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rPr>
              <a:t>Strengths</a:t>
            </a:r>
            <a:endParaRPr lang="ko-KR" altLang="en-US" sz="1600" dirty="0">
              <a:ln>
                <a:solidFill>
                  <a:srgbClr val="46546B">
                    <a:alpha val="0"/>
                  </a:srgbClr>
                </a:solidFill>
              </a:ln>
              <a:solidFill>
                <a:srgbClr val="46546B"/>
              </a:solidFill>
            </a:endParaRP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FB47D0A-5380-4154-80A0-282CFB870C5F}"/>
              </a:ext>
            </a:extLst>
          </p:cNvPr>
          <p:cNvGrpSpPr/>
          <p:nvPr/>
        </p:nvGrpSpPr>
        <p:grpSpPr>
          <a:xfrm>
            <a:off x="11470346" y="1383483"/>
            <a:ext cx="518442" cy="518442"/>
            <a:chOff x="8389341" y="2737744"/>
            <a:chExt cx="691256" cy="691256"/>
          </a:xfrm>
          <a:solidFill>
            <a:srgbClr val="404040"/>
          </a:solidFill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9F7F3753-C302-48A8-95B8-D9AD8CABCF31}"/>
                </a:ext>
              </a:extLst>
            </p:cNvPr>
            <p:cNvSpPr/>
            <p:nvPr/>
          </p:nvSpPr>
          <p:spPr>
            <a:xfrm>
              <a:off x="8389341" y="2737744"/>
              <a:ext cx="691256" cy="691256"/>
            </a:xfrm>
            <a:prstGeom prst="ellipse">
              <a:avLst/>
            </a:prstGeom>
            <a:grpFill/>
            <a:ln>
              <a:solidFill>
                <a:srgbClr val="ACC5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7F4E687A-0733-4561-8C17-CA790F2982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513"/>
            <a:stretch/>
          </p:blipFill>
          <p:spPr>
            <a:xfrm>
              <a:off x="8477729" y="2842227"/>
              <a:ext cx="525524" cy="493472"/>
            </a:xfrm>
            <a:prstGeom prst="rect">
              <a:avLst/>
            </a:prstGeom>
            <a:grpFill/>
          </p:spPr>
        </p:pic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560B9B5B-3832-4F99-B53C-42FE733B7CAD}"/>
              </a:ext>
            </a:extLst>
          </p:cNvPr>
          <p:cNvSpPr txBox="1"/>
          <p:nvPr/>
        </p:nvSpPr>
        <p:spPr>
          <a:xfrm>
            <a:off x="10202935" y="1450166"/>
            <a:ext cx="1435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/>
              <a:t>Weaknesses</a:t>
            </a:r>
            <a:endParaRPr lang="ko-KR" altLang="en-US" dirty="0"/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B5D073E-088E-448C-A89A-4051B986B48B}"/>
              </a:ext>
            </a:extLst>
          </p:cNvPr>
          <p:cNvGrpSpPr/>
          <p:nvPr/>
        </p:nvGrpSpPr>
        <p:grpSpPr>
          <a:xfrm>
            <a:off x="203212" y="6060770"/>
            <a:ext cx="518442" cy="518442"/>
            <a:chOff x="317350" y="4176825"/>
            <a:chExt cx="691256" cy="691256"/>
          </a:xfrm>
        </p:grpSpPr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8F8DEE68-7628-4FB7-B137-2326A4E2FAF6}"/>
                </a:ext>
              </a:extLst>
            </p:cNvPr>
            <p:cNvSpPr/>
            <p:nvPr/>
          </p:nvSpPr>
          <p:spPr>
            <a:xfrm>
              <a:off x="317350" y="4176825"/>
              <a:ext cx="691256" cy="691256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F5AC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9FB5B5ED-1C2C-4151-8A5C-7BEB077BE9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" t="-17050" r="-432" b="18030"/>
            <a:stretch/>
          </p:blipFill>
          <p:spPr>
            <a:xfrm>
              <a:off x="443476" y="4203441"/>
              <a:ext cx="462714" cy="534538"/>
            </a:xfrm>
            <a:prstGeom prst="rect">
              <a:avLst/>
            </a:prstGeom>
          </p:spPr>
        </p:pic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869D6F49-C660-4856-90E3-FE04B661FC1D}"/>
              </a:ext>
            </a:extLst>
          </p:cNvPr>
          <p:cNvSpPr txBox="1"/>
          <p:nvPr/>
        </p:nvSpPr>
        <p:spPr>
          <a:xfrm>
            <a:off x="721654" y="6150714"/>
            <a:ext cx="1522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/>
              <a:t>Opportunities</a:t>
            </a:r>
            <a:endParaRPr lang="ko-KR" altLang="en-US" dirty="0"/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31EC508C-38F2-4B01-A763-A3AFF7AF5875}"/>
              </a:ext>
            </a:extLst>
          </p:cNvPr>
          <p:cNvGrpSpPr/>
          <p:nvPr/>
        </p:nvGrpSpPr>
        <p:grpSpPr>
          <a:xfrm>
            <a:off x="11470346" y="6080732"/>
            <a:ext cx="518442" cy="518442"/>
            <a:chOff x="8748065" y="4187064"/>
            <a:chExt cx="691256" cy="69125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FB0CD4D5-BCC7-4B6E-AA8C-53C4C033EFCF}"/>
                </a:ext>
              </a:extLst>
            </p:cNvPr>
            <p:cNvSpPr/>
            <p:nvPr/>
          </p:nvSpPr>
          <p:spPr>
            <a:xfrm>
              <a:off x="8748065" y="4187064"/>
              <a:ext cx="691256" cy="691256"/>
            </a:xfrm>
            <a:prstGeom prst="ellipse">
              <a:avLst/>
            </a:prstGeom>
            <a:grpFill/>
            <a:ln>
              <a:solidFill>
                <a:srgbClr val="CB4D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B5FB3126-60D8-47A4-AE2F-573A7E6C0C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251"/>
            <a:stretch/>
          </p:blipFill>
          <p:spPr>
            <a:xfrm>
              <a:off x="8883058" y="4264596"/>
              <a:ext cx="470698" cy="465397"/>
            </a:xfrm>
            <a:prstGeom prst="rect">
              <a:avLst/>
            </a:prstGeom>
            <a:grpFill/>
          </p:spPr>
        </p:pic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D9BD5074-BEF8-439F-9E08-EC9A3279C3B5}"/>
              </a:ext>
            </a:extLst>
          </p:cNvPr>
          <p:cNvSpPr txBox="1"/>
          <p:nvPr/>
        </p:nvSpPr>
        <p:spPr>
          <a:xfrm>
            <a:off x="10647866" y="6150714"/>
            <a:ext cx="1435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/>
              <a:t>Threats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802EB2-1B20-4E76-9AAB-A4B7AAB345D4}"/>
              </a:ext>
            </a:extLst>
          </p:cNvPr>
          <p:cNvSpPr txBox="1"/>
          <p:nvPr/>
        </p:nvSpPr>
        <p:spPr>
          <a:xfrm>
            <a:off x="370229" y="1991868"/>
            <a:ext cx="3529704" cy="1662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포인트</a:t>
            </a: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체크</a:t>
            </a: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/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신용 카드 관리에 유용한 서비스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소비자 우선의 사용성 체계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카드 이용 데이터 확보와 분석에 용이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혜택 비교 후 해당 카드로 결제까지 가능</a:t>
            </a:r>
          </a:p>
          <a:p>
            <a:pPr marL="171450" indent="-171450" algn="r">
              <a:buFontTx/>
              <a:buChar char="-"/>
            </a:pPr>
            <a:r>
              <a:rPr lang="ko-KR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코로나 시대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실물카드 접촉이 최소화된 결제 수단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r">
              <a:buFontTx/>
              <a:buChar char="-"/>
            </a:pPr>
            <a:r>
              <a:rPr lang="ko-KR" altLang="en-US" sz="1200" dirty="0"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개인화된 추천 서비스 제공</a:t>
            </a:r>
            <a:endParaRPr lang="ko-KR" altLang="en-US" sz="1200" dirty="0">
              <a:solidFill>
                <a:srgbClr val="FF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D4114D4-B675-4E78-99EC-3AD894E63DE3}"/>
              </a:ext>
            </a:extLst>
          </p:cNvPr>
          <p:cNvSpPr txBox="1"/>
          <p:nvPr/>
        </p:nvSpPr>
        <p:spPr>
          <a:xfrm>
            <a:off x="8292067" y="1980287"/>
            <a:ext cx="3529704" cy="1546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strike="sngStrike" kern="100" dirty="0">
                <a:solidFill>
                  <a:srgbClr val="FF0000"/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차별성이 부족하다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소비자 분석 부족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초기 데이터베이스 확보가 미흡함</a:t>
            </a:r>
          </a:p>
          <a:p>
            <a:pPr marL="171450" indent="-171450">
              <a:buFontTx/>
              <a:buChar char="-"/>
            </a:pPr>
            <a:r>
              <a:rPr lang="ko-KR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자체 결제 시스템 부재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장보기 서비스의 추천할 대상인 매장에 해당 품목의 제고 체크가 필요</a:t>
            </a:r>
            <a:endParaRPr lang="ko-KR" altLang="en-US" sz="1200" dirty="0">
              <a:solidFill>
                <a:srgbClr val="FF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FBDE87D-B6DE-4C32-8C57-A458D6AD5397}"/>
              </a:ext>
            </a:extLst>
          </p:cNvPr>
          <p:cNvSpPr txBox="1"/>
          <p:nvPr/>
        </p:nvSpPr>
        <p:spPr>
          <a:xfrm>
            <a:off x="370229" y="4195116"/>
            <a:ext cx="3840226" cy="186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이미 커다란 카드 시장이 존재함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현재 독점중인 서비스가 존재하지 않음</a:t>
            </a: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빅데이터를 이용하여 분석한 데이터에 대한 수요</a:t>
            </a: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               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가 많음</a:t>
            </a: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. (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특히 금융</a:t>
            </a: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기업</a:t>
            </a: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배달 수요가 증가함에 따라 앱 내 </a:t>
            </a:r>
            <a:r>
              <a:rPr lang="ko-KR" altLang="ko-KR" sz="1200" kern="1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결제량이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 증가함</a:t>
            </a: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just">
              <a:buFontTx/>
              <a:buChar char="-"/>
            </a:pPr>
            <a:r>
              <a:rPr lang="ko-KR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소비자의 온라인 결제 시스템 활용 증가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200" dirty="0"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AI</a:t>
            </a:r>
            <a:r>
              <a:rPr lang="ko-KR" altLang="en-US" sz="1200" dirty="0"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를 활용한 추천 서비스의 수요 증가 추세</a:t>
            </a:r>
            <a:endParaRPr lang="ko-KR" altLang="en-US" sz="1200" dirty="0">
              <a:solidFill>
                <a:srgbClr val="FF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19652F1-9032-48F9-B2C1-915A76C65A60}"/>
              </a:ext>
            </a:extLst>
          </p:cNvPr>
          <p:cNvSpPr txBox="1"/>
          <p:nvPr/>
        </p:nvSpPr>
        <p:spPr>
          <a:xfrm>
            <a:off x="8292067" y="4353616"/>
            <a:ext cx="3529704" cy="175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유사 서비스 존재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카드나 현금이 아닌 새로운 결제수단이 발생할 수 있음</a:t>
            </a:r>
            <a:r>
              <a:rPr lang="en-US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. (</a:t>
            </a:r>
            <a:r>
              <a:rPr lang="ko-KR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블록체인</a:t>
            </a:r>
            <a:r>
              <a:rPr lang="ko-KR" altLang="en-US" sz="1200" kern="100" dirty="0"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과 </a:t>
            </a:r>
            <a:r>
              <a:rPr lang="ko-KR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같은 기술</a:t>
            </a:r>
            <a:r>
              <a:rPr lang="en-US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lvl="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자체 결제 시스템 부재</a:t>
            </a:r>
            <a:r>
              <a:rPr lang="ko-KR" altLang="en-US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로 인해 </a:t>
            </a:r>
            <a:r>
              <a:rPr lang="ko-KR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연동된 결제 시스템의 변화에 취약할 수 있음</a:t>
            </a:r>
            <a:r>
              <a:rPr lang="en-US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. </a:t>
            </a:r>
            <a:endParaRPr lang="ko-KR" altLang="ko-KR" sz="1200" kern="100" dirty="0"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ko-KR" altLang="ko-KR" sz="12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결제 시스템의 안정성에 대한 불신</a:t>
            </a:r>
            <a:endParaRPr lang="en-US" altLang="ko-KR" sz="1200" dirty="0"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2166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963826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24315" y="1450166"/>
            <a:ext cx="1143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SWOT </a:t>
            </a:r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전략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117718" y="983439"/>
            <a:ext cx="1956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06.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SWOT 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도출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459B70-EE0E-4632-A4CA-F0A1790E8654}"/>
              </a:ext>
            </a:extLst>
          </p:cNvPr>
          <p:cNvSpPr txBox="1"/>
          <p:nvPr/>
        </p:nvSpPr>
        <p:spPr>
          <a:xfrm>
            <a:off x="7201027" y="4216939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93953" y="124926"/>
                </a:moveTo>
                <a:lnTo>
                  <a:pt x="144182" y="309770"/>
                </a:lnTo>
                <a:lnTo>
                  <a:pt x="185496" y="309770"/>
                </a:lnTo>
                <a:lnTo>
                  <a:pt x="219024" y="186331"/>
                </a:lnTo>
                <a:cubicBezTo>
                  <a:pt x="220280" y="181559"/>
                  <a:pt x="221368" y="174862"/>
                  <a:pt x="222289" y="166239"/>
                </a:cubicBezTo>
                <a:lnTo>
                  <a:pt x="222791" y="166239"/>
                </a:lnTo>
                <a:cubicBezTo>
                  <a:pt x="223210" y="173774"/>
                  <a:pt x="224215" y="180513"/>
                  <a:pt x="225805" y="186457"/>
                </a:cubicBezTo>
                <a:lnTo>
                  <a:pt x="258580" y="309770"/>
                </a:lnTo>
                <a:lnTo>
                  <a:pt x="298638" y="309770"/>
                </a:lnTo>
                <a:lnTo>
                  <a:pt x="348365" y="124926"/>
                </a:lnTo>
                <a:lnTo>
                  <a:pt x="311949" y="124926"/>
                </a:lnTo>
                <a:lnTo>
                  <a:pt x="282816" y="253764"/>
                </a:lnTo>
                <a:cubicBezTo>
                  <a:pt x="281309" y="260210"/>
                  <a:pt x="280346" y="266824"/>
                  <a:pt x="279927" y="273605"/>
                </a:cubicBezTo>
                <a:lnTo>
                  <a:pt x="279300" y="273605"/>
                </a:lnTo>
                <a:cubicBezTo>
                  <a:pt x="278379" y="264898"/>
                  <a:pt x="277416" y="258536"/>
                  <a:pt x="276411" y="254518"/>
                </a:cubicBezTo>
                <a:lnTo>
                  <a:pt x="243511" y="124926"/>
                </a:lnTo>
                <a:lnTo>
                  <a:pt x="205839" y="124926"/>
                </a:lnTo>
                <a:lnTo>
                  <a:pt x="170176" y="253136"/>
                </a:lnTo>
                <a:cubicBezTo>
                  <a:pt x="167999" y="261089"/>
                  <a:pt x="166785" y="267996"/>
                  <a:pt x="166534" y="273856"/>
                </a:cubicBezTo>
                <a:lnTo>
                  <a:pt x="165655" y="273856"/>
                </a:lnTo>
                <a:cubicBezTo>
                  <a:pt x="165153" y="265903"/>
                  <a:pt x="164274" y="259164"/>
                  <a:pt x="163018" y="253639"/>
                </a:cubicBezTo>
                <a:lnTo>
                  <a:pt x="133257" y="124926"/>
                </a:ln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8E0D93-84C3-4EB4-8A57-0DF14F46F2EA}"/>
              </a:ext>
            </a:extLst>
          </p:cNvPr>
          <p:cNvSpPr txBox="1"/>
          <p:nvPr/>
        </p:nvSpPr>
        <p:spPr>
          <a:xfrm>
            <a:off x="1503907" y="2171065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217876" y="149043"/>
                </a:moveTo>
                <a:cubicBezTo>
                  <a:pt x="234117" y="149043"/>
                  <a:pt x="246674" y="154861"/>
                  <a:pt x="255548" y="166498"/>
                </a:cubicBezTo>
                <a:cubicBezTo>
                  <a:pt x="264422" y="178134"/>
                  <a:pt x="268859" y="194040"/>
                  <a:pt x="268859" y="214216"/>
                </a:cubicBezTo>
                <a:cubicBezTo>
                  <a:pt x="268859" y="233805"/>
                  <a:pt x="264275" y="249314"/>
                  <a:pt x="255108" y="260741"/>
                </a:cubicBezTo>
                <a:cubicBezTo>
                  <a:pt x="245942" y="272168"/>
                  <a:pt x="233112" y="277882"/>
                  <a:pt x="216620" y="277882"/>
                </a:cubicBezTo>
                <a:cubicBezTo>
                  <a:pt x="200714" y="277882"/>
                  <a:pt x="188136" y="271875"/>
                  <a:pt x="178885" y="259862"/>
                </a:cubicBezTo>
                <a:cubicBezTo>
                  <a:pt x="169635" y="247849"/>
                  <a:pt x="165009" y="232466"/>
                  <a:pt x="165009" y="213714"/>
                </a:cubicBezTo>
                <a:cubicBezTo>
                  <a:pt x="165009" y="194961"/>
                  <a:pt x="169718" y="179495"/>
                  <a:pt x="179136" y="167314"/>
                </a:cubicBezTo>
                <a:cubicBezTo>
                  <a:pt x="188554" y="155133"/>
                  <a:pt x="201468" y="149043"/>
                  <a:pt x="217876" y="149043"/>
                </a:cubicBezTo>
                <a:close/>
                <a:moveTo>
                  <a:pt x="219006" y="117901"/>
                </a:moveTo>
                <a:cubicBezTo>
                  <a:pt x="191296" y="117901"/>
                  <a:pt x="169090" y="126942"/>
                  <a:pt x="152389" y="145025"/>
                </a:cubicBezTo>
                <a:cubicBezTo>
                  <a:pt x="135688" y="163107"/>
                  <a:pt x="127337" y="186673"/>
                  <a:pt x="127337" y="215723"/>
                </a:cubicBezTo>
                <a:cubicBezTo>
                  <a:pt x="127337" y="242930"/>
                  <a:pt x="135520" y="265283"/>
                  <a:pt x="151887" y="282779"/>
                </a:cubicBezTo>
                <a:cubicBezTo>
                  <a:pt x="168253" y="300276"/>
                  <a:pt x="189664" y="309024"/>
                  <a:pt x="216118" y="309024"/>
                </a:cubicBezTo>
                <a:cubicBezTo>
                  <a:pt x="243325" y="309024"/>
                  <a:pt x="265196" y="300046"/>
                  <a:pt x="281730" y="282088"/>
                </a:cubicBezTo>
                <a:cubicBezTo>
                  <a:pt x="298264" y="264131"/>
                  <a:pt x="306531" y="240670"/>
                  <a:pt x="306531" y="211704"/>
                </a:cubicBezTo>
                <a:cubicBezTo>
                  <a:pt x="306531" y="184246"/>
                  <a:pt x="298515" y="161747"/>
                  <a:pt x="282484" y="144209"/>
                </a:cubicBezTo>
                <a:cubicBezTo>
                  <a:pt x="266452" y="126670"/>
                  <a:pt x="245293" y="117901"/>
                  <a:pt x="219006" y="117901"/>
                </a:cubicBez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>
              <a:defRPr sz="10000" b="1">
                <a:solidFill>
                  <a:schemeClr val="bg1"/>
                </a:solidFill>
              </a:defRPr>
            </a:lvl1pPr>
          </a:lstStyle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0ED997-58D6-4F1A-BDCE-AA86AEFACD8E}"/>
              </a:ext>
            </a:extLst>
          </p:cNvPr>
          <p:cNvSpPr txBox="1"/>
          <p:nvPr/>
        </p:nvSpPr>
        <p:spPr>
          <a:xfrm>
            <a:off x="7670634" y="4216939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144498" y="128672"/>
                </a:moveTo>
                <a:lnTo>
                  <a:pt x="144498" y="158433"/>
                </a:lnTo>
                <a:lnTo>
                  <a:pt x="197239" y="158433"/>
                </a:lnTo>
                <a:lnTo>
                  <a:pt x="197239" y="313516"/>
                </a:lnTo>
                <a:lnTo>
                  <a:pt x="233153" y="313516"/>
                </a:lnTo>
                <a:lnTo>
                  <a:pt x="233153" y="158433"/>
                </a:lnTo>
                <a:lnTo>
                  <a:pt x="286019" y="158433"/>
                </a:lnTo>
                <a:lnTo>
                  <a:pt x="286019" y="128672"/>
                </a:ln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>
              <a:defRPr sz="10000" b="1">
                <a:solidFill>
                  <a:schemeClr val="bg1"/>
                </a:solidFill>
              </a:defRPr>
            </a:lvl1pPr>
          </a:lstStyle>
          <a:p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A09D485-9929-435E-B4D1-980F5ED5FCC3}"/>
              </a:ext>
            </a:extLst>
          </p:cNvPr>
          <p:cNvSpPr txBox="1"/>
          <p:nvPr/>
        </p:nvSpPr>
        <p:spPr>
          <a:xfrm>
            <a:off x="1867059" y="2255446"/>
            <a:ext cx="3438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강점을 가지고 기회를 살리는 전략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802EB2-1B20-4E76-9AAB-A4B7AAB345D4}"/>
              </a:ext>
            </a:extLst>
          </p:cNvPr>
          <p:cNvSpPr txBox="1"/>
          <p:nvPr/>
        </p:nvSpPr>
        <p:spPr>
          <a:xfrm>
            <a:off x="1279326" y="2737474"/>
            <a:ext cx="4455430" cy="1186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시대적 관심사인 </a:t>
            </a: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AI</a:t>
            </a:r>
            <a:r>
              <a:rPr lang="ko-KR" altLang="en-US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나 빅데이터를 활용한 홍보</a:t>
            </a:r>
            <a:endParaRPr lang="en-US" altLang="ko-KR" sz="12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확보한 카드 이용 데이터를 통한 빅데이터 분석 서비스 제공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1450" indent="-1714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1200" kern="100" dirty="0"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AI </a:t>
            </a:r>
            <a:r>
              <a:rPr lang="ko-KR" altLang="en-US" sz="1200" kern="100" dirty="0" err="1"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챗봇을</a:t>
            </a:r>
            <a:r>
              <a:rPr lang="ko-KR" altLang="en-US" sz="1200" kern="100" dirty="0"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 이용하여 사용자 각자에게 개인화된 추천 서비스 제공</a:t>
            </a:r>
            <a:endParaRPr lang="ko-KR" altLang="en-US" sz="1200" dirty="0">
              <a:solidFill>
                <a:srgbClr val="FF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145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4F415B-6929-4000-B396-6BBDA8114E2D}"/>
              </a:ext>
            </a:extLst>
          </p:cNvPr>
          <p:cNvSpPr txBox="1"/>
          <p:nvPr/>
        </p:nvSpPr>
        <p:spPr>
          <a:xfrm>
            <a:off x="1033450" y="2162781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215379" y="121912"/>
                </a:moveTo>
                <a:cubicBezTo>
                  <a:pt x="194450" y="121912"/>
                  <a:pt x="177540" y="126621"/>
                  <a:pt x="164648" y="136039"/>
                </a:cubicBezTo>
                <a:cubicBezTo>
                  <a:pt x="151755" y="145457"/>
                  <a:pt x="145309" y="158496"/>
                  <a:pt x="145309" y="175155"/>
                </a:cubicBezTo>
                <a:cubicBezTo>
                  <a:pt x="145309" y="186708"/>
                  <a:pt x="148763" y="196775"/>
                  <a:pt x="155669" y="205356"/>
                </a:cubicBezTo>
                <a:cubicBezTo>
                  <a:pt x="162576" y="213936"/>
                  <a:pt x="173689" y="221659"/>
                  <a:pt x="189009" y="228524"/>
                </a:cubicBezTo>
                <a:cubicBezTo>
                  <a:pt x="207008" y="236226"/>
                  <a:pt x="218351" y="242421"/>
                  <a:pt x="223039" y="247109"/>
                </a:cubicBezTo>
                <a:cubicBezTo>
                  <a:pt x="227727" y="251797"/>
                  <a:pt x="230071" y="256945"/>
                  <a:pt x="230071" y="262554"/>
                </a:cubicBezTo>
                <a:cubicBezTo>
                  <a:pt x="230071" y="269001"/>
                  <a:pt x="227267" y="274212"/>
                  <a:pt x="221658" y="278188"/>
                </a:cubicBezTo>
                <a:cubicBezTo>
                  <a:pt x="216049" y="282165"/>
                  <a:pt x="207552" y="284153"/>
                  <a:pt x="196167" y="284153"/>
                </a:cubicBezTo>
                <a:cubicBezTo>
                  <a:pt x="177247" y="284153"/>
                  <a:pt x="160462" y="278084"/>
                  <a:pt x="145812" y="265945"/>
                </a:cubicBezTo>
                <a:lnTo>
                  <a:pt x="145812" y="302612"/>
                </a:lnTo>
                <a:cubicBezTo>
                  <a:pt x="158871" y="309561"/>
                  <a:pt x="175824" y="313035"/>
                  <a:pt x="196669" y="313035"/>
                </a:cubicBezTo>
                <a:cubicBezTo>
                  <a:pt x="219105" y="313035"/>
                  <a:pt x="236539" y="308452"/>
                  <a:pt x="248970" y="299285"/>
                </a:cubicBezTo>
                <a:cubicBezTo>
                  <a:pt x="261402" y="290118"/>
                  <a:pt x="267618" y="276828"/>
                  <a:pt x="267618" y="259415"/>
                </a:cubicBezTo>
                <a:cubicBezTo>
                  <a:pt x="267618" y="247360"/>
                  <a:pt x="264102" y="237000"/>
                  <a:pt x="257070" y="228336"/>
                </a:cubicBezTo>
                <a:cubicBezTo>
                  <a:pt x="250038" y="219671"/>
                  <a:pt x="237480" y="211404"/>
                  <a:pt x="219398" y="203535"/>
                </a:cubicBezTo>
                <a:cubicBezTo>
                  <a:pt x="203659" y="196586"/>
                  <a:pt x="193655" y="190936"/>
                  <a:pt x="189386" y="186582"/>
                </a:cubicBezTo>
                <a:cubicBezTo>
                  <a:pt x="185116" y="182229"/>
                  <a:pt x="182981" y="177415"/>
                  <a:pt x="182981" y="172141"/>
                </a:cubicBezTo>
                <a:cubicBezTo>
                  <a:pt x="182981" y="165528"/>
                  <a:pt x="186058" y="160337"/>
                  <a:pt x="192211" y="156570"/>
                </a:cubicBezTo>
                <a:cubicBezTo>
                  <a:pt x="198364" y="152803"/>
                  <a:pt x="206422" y="150919"/>
                  <a:pt x="216384" y="150919"/>
                </a:cubicBezTo>
                <a:cubicBezTo>
                  <a:pt x="233295" y="150919"/>
                  <a:pt x="247736" y="155021"/>
                  <a:pt x="259707" y="163226"/>
                </a:cubicBezTo>
                <a:lnTo>
                  <a:pt x="259707" y="128944"/>
                </a:lnTo>
                <a:cubicBezTo>
                  <a:pt x="248908" y="124256"/>
                  <a:pt x="234132" y="121912"/>
                  <a:pt x="215379" y="121912"/>
                </a:cubicBez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>
              <a:defRPr sz="10000" b="1">
                <a:solidFill>
                  <a:schemeClr val="bg1"/>
                </a:solidFill>
              </a:defRPr>
            </a:lvl1pPr>
          </a:lstStyle>
          <a:p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74C6E3B-2893-456C-B96B-CEF9699AEA1F}"/>
              </a:ext>
            </a:extLst>
          </p:cNvPr>
          <p:cNvSpPr txBox="1"/>
          <p:nvPr/>
        </p:nvSpPr>
        <p:spPr>
          <a:xfrm>
            <a:off x="7200177" y="2159065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215379" y="121912"/>
                </a:moveTo>
                <a:cubicBezTo>
                  <a:pt x="194450" y="121912"/>
                  <a:pt x="177540" y="126621"/>
                  <a:pt x="164648" y="136039"/>
                </a:cubicBezTo>
                <a:cubicBezTo>
                  <a:pt x="151755" y="145457"/>
                  <a:pt x="145309" y="158496"/>
                  <a:pt x="145309" y="175155"/>
                </a:cubicBezTo>
                <a:cubicBezTo>
                  <a:pt x="145309" y="186708"/>
                  <a:pt x="148763" y="196775"/>
                  <a:pt x="155669" y="205356"/>
                </a:cubicBezTo>
                <a:cubicBezTo>
                  <a:pt x="162576" y="213936"/>
                  <a:pt x="173689" y="221659"/>
                  <a:pt x="189009" y="228524"/>
                </a:cubicBezTo>
                <a:cubicBezTo>
                  <a:pt x="207008" y="236226"/>
                  <a:pt x="218351" y="242421"/>
                  <a:pt x="223039" y="247109"/>
                </a:cubicBezTo>
                <a:cubicBezTo>
                  <a:pt x="227727" y="251797"/>
                  <a:pt x="230071" y="256945"/>
                  <a:pt x="230071" y="262554"/>
                </a:cubicBezTo>
                <a:cubicBezTo>
                  <a:pt x="230071" y="269001"/>
                  <a:pt x="227267" y="274212"/>
                  <a:pt x="221658" y="278188"/>
                </a:cubicBezTo>
                <a:cubicBezTo>
                  <a:pt x="216049" y="282165"/>
                  <a:pt x="207552" y="284153"/>
                  <a:pt x="196167" y="284153"/>
                </a:cubicBezTo>
                <a:cubicBezTo>
                  <a:pt x="177247" y="284153"/>
                  <a:pt x="160462" y="278084"/>
                  <a:pt x="145812" y="265945"/>
                </a:cubicBezTo>
                <a:lnTo>
                  <a:pt x="145812" y="302612"/>
                </a:lnTo>
                <a:cubicBezTo>
                  <a:pt x="158871" y="309561"/>
                  <a:pt x="175824" y="313035"/>
                  <a:pt x="196669" y="313035"/>
                </a:cubicBezTo>
                <a:cubicBezTo>
                  <a:pt x="219105" y="313035"/>
                  <a:pt x="236539" y="308452"/>
                  <a:pt x="248970" y="299285"/>
                </a:cubicBezTo>
                <a:cubicBezTo>
                  <a:pt x="261402" y="290118"/>
                  <a:pt x="267618" y="276828"/>
                  <a:pt x="267618" y="259415"/>
                </a:cubicBezTo>
                <a:cubicBezTo>
                  <a:pt x="267618" y="247360"/>
                  <a:pt x="264102" y="237000"/>
                  <a:pt x="257070" y="228336"/>
                </a:cubicBezTo>
                <a:cubicBezTo>
                  <a:pt x="250038" y="219671"/>
                  <a:pt x="237480" y="211404"/>
                  <a:pt x="219398" y="203535"/>
                </a:cubicBezTo>
                <a:cubicBezTo>
                  <a:pt x="203659" y="196586"/>
                  <a:pt x="193655" y="190936"/>
                  <a:pt x="189386" y="186582"/>
                </a:cubicBezTo>
                <a:cubicBezTo>
                  <a:pt x="185116" y="182229"/>
                  <a:pt x="182981" y="177415"/>
                  <a:pt x="182981" y="172141"/>
                </a:cubicBezTo>
                <a:cubicBezTo>
                  <a:pt x="182981" y="165528"/>
                  <a:pt x="186058" y="160337"/>
                  <a:pt x="192211" y="156570"/>
                </a:cubicBezTo>
                <a:cubicBezTo>
                  <a:pt x="198364" y="152803"/>
                  <a:pt x="206422" y="150919"/>
                  <a:pt x="216384" y="150919"/>
                </a:cubicBezTo>
                <a:cubicBezTo>
                  <a:pt x="233295" y="150919"/>
                  <a:pt x="247736" y="155021"/>
                  <a:pt x="259707" y="163226"/>
                </a:cubicBezTo>
                <a:lnTo>
                  <a:pt x="259707" y="128944"/>
                </a:lnTo>
                <a:cubicBezTo>
                  <a:pt x="248908" y="124256"/>
                  <a:pt x="234132" y="121912"/>
                  <a:pt x="215379" y="121912"/>
                </a:cubicBez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>
              <a:defRPr sz="10000" b="1">
                <a:solidFill>
                  <a:schemeClr val="bg1"/>
                </a:solidFill>
              </a:defRPr>
            </a:lvl1pPr>
          </a:lstStyle>
          <a:p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EA1D848-4615-4341-B7CA-41F82D697940}"/>
              </a:ext>
            </a:extLst>
          </p:cNvPr>
          <p:cNvSpPr txBox="1"/>
          <p:nvPr/>
        </p:nvSpPr>
        <p:spPr>
          <a:xfrm>
            <a:off x="7670634" y="2159065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144498" y="128672"/>
                </a:moveTo>
                <a:lnTo>
                  <a:pt x="144498" y="158433"/>
                </a:lnTo>
                <a:lnTo>
                  <a:pt x="197239" y="158433"/>
                </a:lnTo>
                <a:lnTo>
                  <a:pt x="197239" y="313516"/>
                </a:lnTo>
                <a:lnTo>
                  <a:pt x="233153" y="313516"/>
                </a:lnTo>
                <a:lnTo>
                  <a:pt x="233153" y="158433"/>
                </a:lnTo>
                <a:lnTo>
                  <a:pt x="286019" y="158433"/>
                </a:lnTo>
                <a:lnTo>
                  <a:pt x="286019" y="128672"/>
                </a:ln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>
              <a:defRPr sz="10000" b="1">
                <a:solidFill>
                  <a:schemeClr val="bg1"/>
                </a:solidFill>
              </a:defRPr>
            </a:lvl1pPr>
          </a:lstStyle>
          <a:p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31B2561-E832-45F1-8A34-9DF2611B7ABA}"/>
              </a:ext>
            </a:extLst>
          </p:cNvPr>
          <p:cNvSpPr txBox="1"/>
          <p:nvPr/>
        </p:nvSpPr>
        <p:spPr>
          <a:xfrm>
            <a:off x="8092219" y="2255446"/>
            <a:ext cx="3426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강점을 가지고 위협을 회피 및 최소화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4E0E59-5A21-4937-A06C-B532CB7EEFF3}"/>
              </a:ext>
            </a:extLst>
          </p:cNvPr>
          <p:cNvSpPr txBox="1"/>
          <p:nvPr/>
        </p:nvSpPr>
        <p:spPr>
          <a:xfrm>
            <a:off x="7200177" y="2737474"/>
            <a:ext cx="4319013" cy="586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2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독점 서비스가 없으므로 타 어플의 약점을 보완하는 </a:t>
            </a:r>
            <a:endParaRPr lang="en-US" altLang="ko-KR" sz="1200" kern="100" dirty="0">
              <a:solidFill>
                <a:schemeClr val="tx1">
                  <a:lumMod val="95000"/>
                  <a:lumOff val="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방향으로 서비스 개발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0266EE-A185-428A-9A44-DF20FF4FE239}"/>
              </a:ext>
            </a:extLst>
          </p:cNvPr>
          <p:cNvSpPr txBox="1"/>
          <p:nvPr/>
        </p:nvSpPr>
        <p:spPr>
          <a:xfrm>
            <a:off x="1068947" y="4216939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93953" y="124926"/>
                </a:moveTo>
                <a:lnTo>
                  <a:pt x="144182" y="309770"/>
                </a:lnTo>
                <a:lnTo>
                  <a:pt x="185496" y="309770"/>
                </a:lnTo>
                <a:lnTo>
                  <a:pt x="219024" y="186331"/>
                </a:lnTo>
                <a:cubicBezTo>
                  <a:pt x="220280" y="181559"/>
                  <a:pt x="221368" y="174862"/>
                  <a:pt x="222289" y="166239"/>
                </a:cubicBezTo>
                <a:lnTo>
                  <a:pt x="222791" y="166239"/>
                </a:lnTo>
                <a:cubicBezTo>
                  <a:pt x="223210" y="173774"/>
                  <a:pt x="224215" y="180513"/>
                  <a:pt x="225805" y="186457"/>
                </a:cubicBezTo>
                <a:lnTo>
                  <a:pt x="258580" y="309770"/>
                </a:lnTo>
                <a:lnTo>
                  <a:pt x="298638" y="309770"/>
                </a:lnTo>
                <a:lnTo>
                  <a:pt x="348365" y="124926"/>
                </a:lnTo>
                <a:lnTo>
                  <a:pt x="311949" y="124926"/>
                </a:lnTo>
                <a:lnTo>
                  <a:pt x="282816" y="253764"/>
                </a:lnTo>
                <a:cubicBezTo>
                  <a:pt x="281309" y="260210"/>
                  <a:pt x="280346" y="266824"/>
                  <a:pt x="279927" y="273605"/>
                </a:cubicBezTo>
                <a:lnTo>
                  <a:pt x="279300" y="273605"/>
                </a:lnTo>
                <a:cubicBezTo>
                  <a:pt x="278379" y="264898"/>
                  <a:pt x="277416" y="258536"/>
                  <a:pt x="276411" y="254518"/>
                </a:cubicBezTo>
                <a:lnTo>
                  <a:pt x="243511" y="124926"/>
                </a:lnTo>
                <a:lnTo>
                  <a:pt x="205839" y="124926"/>
                </a:lnTo>
                <a:lnTo>
                  <a:pt x="170176" y="253136"/>
                </a:lnTo>
                <a:cubicBezTo>
                  <a:pt x="167999" y="261089"/>
                  <a:pt x="166785" y="267996"/>
                  <a:pt x="166534" y="273856"/>
                </a:cubicBezTo>
                <a:lnTo>
                  <a:pt x="165655" y="273856"/>
                </a:lnTo>
                <a:cubicBezTo>
                  <a:pt x="165153" y="265903"/>
                  <a:pt x="164274" y="259164"/>
                  <a:pt x="163018" y="253639"/>
                </a:cubicBezTo>
                <a:lnTo>
                  <a:pt x="133257" y="124926"/>
                </a:ln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480DCC9-7AE5-426B-9599-046DA15D04B4}"/>
              </a:ext>
            </a:extLst>
          </p:cNvPr>
          <p:cNvSpPr txBox="1"/>
          <p:nvPr/>
        </p:nvSpPr>
        <p:spPr>
          <a:xfrm>
            <a:off x="1514554" y="4216939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217876" y="149043"/>
                </a:moveTo>
                <a:cubicBezTo>
                  <a:pt x="234117" y="149043"/>
                  <a:pt x="246674" y="154861"/>
                  <a:pt x="255548" y="166498"/>
                </a:cubicBezTo>
                <a:cubicBezTo>
                  <a:pt x="264422" y="178134"/>
                  <a:pt x="268859" y="194040"/>
                  <a:pt x="268859" y="214216"/>
                </a:cubicBezTo>
                <a:cubicBezTo>
                  <a:pt x="268859" y="233805"/>
                  <a:pt x="264275" y="249314"/>
                  <a:pt x="255108" y="260741"/>
                </a:cubicBezTo>
                <a:cubicBezTo>
                  <a:pt x="245942" y="272168"/>
                  <a:pt x="233112" y="277882"/>
                  <a:pt x="216620" y="277882"/>
                </a:cubicBezTo>
                <a:cubicBezTo>
                  <a:pt x="200714" y="277882"/>
                  <a:pt x="188136" y="271875"/>
                  <a:pt x="178885" y="259862"/>
                </a:cubicBezTo>
                <a:cubicBezTo>
                  <a:pt x="169635" y="247849"/>
                  <a:pt x="165009" y="232466"/>
                  <a:pt x="165009" y="213714"/>
                </a:cubicBezTo>
                <a:cubicBezTo>
                  <a:pt x="165009" y="194961"/>
                  <a:pt x="169718" y="179495"/>
                  <a:pt x="179136" y="167314"/>
                </a:cubicBezTo>
                <a:cubicBezTo>
                  <a:pt x="188554" y="155133"/>
                  <a:pt x="201468" y="149043"/>
                  <a:pt x="217876" y="149043"/>
                </a:cubicBezTo>
                <a:close/>
                <a:moveTo>
                  <a:pt x="219006" y="117901"/>
                </a:moveTo>
                <a:cubicBezTo>
                  <a:pt x="191296" y="117901"/>
                  <a:pt x="169090" y="126942"/>
                  <a:pt x="152389" y="145025"/>
                </a:cubicBezTo>
                <a:cubicBezTo>
                  <a:pt x="135688" y="163107"/>
                  <a:pt x="127337" y="186673"/>
                  <a:pt x="127337" y="215723"/>
                </a:cubicBezTo>
                <a:cubicBezTo>
                  <a:pt x="127337" y="242930"/>
                  <a:pt x="135520" y="265283"/>
                  <a:pt x="151887" y="282779"/>
                </a:cubicBezTo>
                <a:cubicBezTo>
                  <a:pt x="168253" y="300276"/>
                  <a:pt x="189664" y="309024"/>
                  <a:pt x="216118" y="309024"/>
                </a:cubicBezTo>
                <a:cubicBezTo>
                  <a:pt x="243325" y="309024"/>
                  <a:pt x="265196" y="300046"/>
                  <a:pt x="281730" y="282088"/>
                </a:cubicBezTo>
                <a:cubicBezTo>
                  <a:pt x="298264" y="264131"/>
                  <a:pt x="306531" y="240670"/>
                  <a:pt x="306531" y="211704"/>
                </a:cubicBezTo>
                <a:cubicBezTo>
                  <a:pt x="306531" y="184246"/>
                  <a:pt x="298515" y="161747"/>
                  <a:pt x="282484" y="144209"/>
                </a:cubicBezTo>
                <a:cubicBezTo>
                  <a:pt x="266452" y="126670"/>
                  <a:pt x="245293" y="117901"/>
                  <a:pt x="219006" y="117901"/>
                </a:cubicBez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>
              <a:defRPr sz="10000" b="1">
                <a:solidFill>
                  <a:schemeClr val="bg1"/>
                </a:solidFill>
              </a:defRPr>
            </a:lvl1pPr>
          </a:lstStyle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C82385-2DB7-46E0-8134-6957EB54C31E}"/>
              </a:ext>
            </a:extLst>
          </p:cNvPr>
          <p:cNvSpPr txBox="1"/>
          <p:nvPr/>
        </p:nvSpPr>
        <p:spPr>
          <a:xfrm>
            <a:off x="1924664" y="4306034"/>
            <a:ext cx="3366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약점을 보완하여 기회를 살리는 전략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C29EC1E-337A-4E46-B637-1FC3C9BA3FBC}"/>
              </a:ext>
            </a:extLst>
          </p:cNvPr>
          <p:cNvSpPr txBox="1"/>
          <p:nvPr/>
        </p:nvSpPr>
        <p:spPr>
          <a:xfrm>
            <a:off x="1279326" y="4957467"/>
            <a:ext cx="4455430" cy="88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안전성이 인증된 외부의 결제 시스템을 채택하여 보안성 확보</a:t>
            </a:r>
            <a:endParaRPr lang="en-US" altLang="ko-KR" sz="12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2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설문조사를 통해 직접적인 소비자의 요구 분석</a:t>
            </a:r>
            <a:endParaRPr lang="en-US" altLang="ko-KR" sz="1200" kern="100" dirty="0">
              <a:solidFill>
                <a:schemeClr val="tx1">
                  <a:lumMod val="95000"/>
                  <a:lumOff val="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2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사업의 규모가 커지게 되면   </a:t>
            </a:r>
            <a:endParaRPr lang="en-US" altLang="ko-KR" sz="1200" kern="100" dirty="0">
              <a:solidFill>
                <a:schemeClr val="tx1">
                  <a:lumMod val="95000"/>
                  <a:lumOff val="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838C673-77A9-4EDC-9267-AFD49BA17040}"/>
              </a:ext>
            </a:extLst>
          </p:cNvPr>
          <p:cNvSpPr txBox="1"/>
          <p:nvPr/>
        </p:nvSpPr>
        <p:spPr>
          <a:xfrm>
            <a:off x="8166160" y="4279505"/>
            <a:ext cx="3583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약점을 보완하며 위협을 회피 및 최소화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3B683A-BB9A-4568-AA15-5636934A10A8}"/>
              </a:ext>
            </a:extLst>
          </p:cNvPr>
          <p:cNvSpPr txBox="1"/>
          <p:nvPr/>
        </p:nvSpPr>
        <p:spPr>
          <a:xfrm>
            <a:off x="7200176" y="4957467"/>
            <a:ext cx="4319013" cy="88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굳이 불안도 높은 결제 시스템을 직접 개발하지 않음</a:t>
            </a:r>
            <a:endParaRPr lang="en-US" altLang="ko-KR" sz="12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2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타 </a:t>
            </a:r>
            <a:r>
              <a:rPr lang="ko-KR" altLang="en-US" sz="1200" kern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어플에서</a:t>
            </a:r>
            <a:r>
              <a:rPr lang="ko-KR" altLang="en-US" sz="12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 이용한 데이터 수집법을 참고하여 철저한 </a:t>
            </a:r>
            <a:endParaRPr lang="en-US" altLang="ko-KR" sz="1200" kern="100" dirty="0">
              <a:solidFill>
                <a:schemeClr val="tx1">
                  <a:lumMod val="95000"/>
                  <a:lumOff val="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초기 데이터베이스 구축</a:t>
            </a:r>
          </a:p>
        </p:txBody>
      </p:sp>
    </p:spTree>
    <p:extLst>
      <p:ext uri="{BB962C8B-B14F-4D97-AF65-F5344CB8AC3E}">
        <p14:creationId xmlns:p14="http://schemas.microsoft.com/office/powerpoint/2010/main" val="3293785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5067672" y="3108960"/>
            <a:ext cx="2056656" cy="650240"/>
            <a:chOff x="5067672" y="3108960"/>
            <a:chExt cx="2056656" cy="650240"/>
          </a:xfrm>
        </p:grpSpPr>
        <p:grpSp>
          <p:nvGrpSpPr>
            <p:cNvPr id="6" name="그룹 5"/>
            <p:cNvGrpSpPr/>
            <p:nvPr/>
          </p:nvGrpSpPr>
          <p:grpSpPr>
            <a:xfrm>
              <a:off x="5067672" y="3274060"/>
              <a:ext cx="2056656" cy="320040"/>
              <a:chOff x="5067672" y="3268980"/>
              <a:chExt cx="2056656" cy="32004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5082540" y="3268980"/>
                <a:ext cx="320040" cy="320040"/>
              </a:xfrm>
              <a:prstGeom prst="rect">
                <a:avLst/>
              </a:prstGeom>
              <a:solidFill>
                <a:srgbClr val="545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5509260" y="3268980"/>
                <a:ext cx="320040" cy="320040"/>
              </a:xfrm>
              <a:prstGeom prst="rect">
                <a:avLst/>
              </a:prstGeom>
              <a:solidFill>
                <a:srgbClr val="545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5935980" y="3268980"/>
                <a:ext cx="320040" cy="320040"/>
              </a:xfrm>
              <a:prstGeom prst="rect">
                <a:avLst/>
              </a:prstGeom>
              <a:solidFill>
                <a:srgbClr val="545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362700" y="3268980"/>
                <a:ext cx="320040" cy="320040"/>
              </a:xfrm>
              <a:prstGeom prst="rect">
                <a:avLst/>
              </a:prstGeom>
              <a:solidFill>
                <a:srgbClr val="545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789420" y="3268980"/>
                <a:ext cx="320040" cy="320040"/>
              </a:xfrm>
              <a:prstGeom prst="rect">
                <a:avLst/>
              </a:prstGeom>
              <a:solidFill>
                <a:srgbClr val="545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067672" y="3275112"/>
                <a:ext cx="3497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감</a:t>
                </a:r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494393" y="3275112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사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921113" y="3275112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합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347833" y="3275112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니</a:t>
                </a:r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774553" y="3275112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다</a:t>
                </a:r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</p:grpSp>
        <p:cxnSp>
          <p:nvCxnSpPr>
            <p:cNvPr id="11" name="직선 연결선 10"/>
            <p:cNvCxnSpPr/>
            <p:nvPr/>
          </p:nvCxnSpPr>
          <p:spPr>
            <a:xfrm>
              <a:off x="5242560" y="3108960"/>
              <a:ext cx="1727200" cy="0"/>
            </a:xfrm>
            <a:prstGeom prst="line">
              <a:avLst/>
            </a:prstGeom>
            <a:ln>
              <a:solidFill>
                <a:srgbClr val="54535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5222240" y="3759200"/>
              <a:ext cx="1727200" cy="0"/>
            </a:xfrm>
            <a:prstGeom prst="line">
              <a:avLst/>
            </a:prstGeom>
            <a:ln>
              <a:solidFill>
                <a:srgbClr val="54535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8823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55303" y="1248606"/>
            <a:ext cx="2281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Megrim" panose="02000603000000000000" pitchFamily="2" charset="0"/>
                <a:ea typeface="-윤고딕310" panose="02030504000101010101" pitchFamily="18" charset="-127"/>
              </a:rPr>
              <a:t>Contents</a:t>
            </a:r>
            <a:endParaRPr lang="ko-KR" altLang="en-US" sz="40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Megrim" panose="02000603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6664" y="2279013"/>
            <a:ext cx="1205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서비스 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63534" y="2840695"/>
            <a:ext cx="1132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시장  현황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93189" y="3400158"/>
            <a:ext cx="1072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기술  현황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95465" y="3963007"/>
            <a:ext cx="821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앱 분석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304832" y="2317219"/>
            <a:ext cx="551005" cy="282753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388615" y="2322973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01</a:t>
            </a:r>
            <a:endParaRPr lang="ko-KR" altLang="en-US" sz="12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06078" y="2878375"/>
            <a:ext cx="551005" cy="282753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388615" y="2884129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02</a:t>
            </a:r>
            <a:endParaRPr lang="ko-KR" altLang="en-US" sz="12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04832" y="3439531"/>
            <a:ext cx="551005" cy="282753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388615" y="3449028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03</a:t>
            </a:r>
            <a:endParaRPr lang="ko-KR" altLang="en-US" sz="12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04832" y="4000687"/>
            <a:ext cx="551005" cy="282753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388615" y="3997088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04</a:t>
            </a:r>
            <a:endParaRPr lang="ko-KR" altLang="en-US" sz="12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43FE28-BC13-4821-AC61-16675A6AD5A3}"/>
              </a:ext>
            </a:extLst>
          </p:cNvPr>
          <p:cNvSpPr/>
          <p:nvPr/>
        </p:nvSpPr>
        <p:spPr>
          <a:xfrm>
            <a:off x="3304831" y="4552490"/>
            <a:ext cx="551005" cy="282753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A9AA2F-8C33-41A3-8C6B-829176E07598}"/>
              </a:ext>
            </a:extLst>
          </p:cNvPr>
          <p:cNvSpPr txBox="1"/>
          <p:nvPr/>
        </p:nvSpPr>
        <p:spPr>
          <a:xfrm>
            <a:off x="3388615" y="4542260"/>
            <a:ext cx="383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779DBF-2A98-4766-950D-71C74DDCD1BA}"/>
              </a:ext>
            </a:extLst>
          </p:cNvPr>
          <p:cNvSpPr txBox="1"/>
          <p:nvPr/>
        </p:nvSpPr>
        <p:spPr>
          <a:xfrm>
            <a:off x="5558082" y="5057845"/>
            <a:ext cx="1142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SWOT 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도출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CB59491-72C1-4CF7-9F01-C70A5FD17845}"/>
              </a:ext>
            </a:extLst>
          </p:cNvPr>
          <p:cNvSpPr/>
          <p:nvPr/>
        </p:nvSpPr>
        <p:spPr>
          <a:xfrm>
            <a:off x="3311156" y="5113646"/>
            <a:ext cx="551005" cy="282753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E1C538-AF68-46FA-9E5B-D95420F4973A}"/>
              </a:ext>
            </a:extLst>
          </p:cNvPr>
          <p:cNvSpPr txBox="1"/>
          <p:nvPr/>
        </p:nvSpPr>
        <p:spPr>
          <a:xfrm>
            <a:off x="3388615" y="5119400"/>
            <a:ext cx="383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4CFF0B-7FE2-42FB-AB20-E521933F201F}"/>
              </a:ext>
            </a:extLst>
          </p:cNvPr>
          <p:cNvSpPr txBox="1"/>
          <p:nvPr/>
        </p:nvSpPr>
        <p:spPr>
          <a:xfrm>
            <a:off x="5673298" y="448070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질의응답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4535B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033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963826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800469" y="1408867"/>
            <a:ext cx="263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기업 소개</a:t>
            </a:r>
            <a:endParaRPr lang="en-US" altLang="ko-KR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E\on(</a:t>
            </a:r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利原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 </a:t>
            </a:r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이익을 원한다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!  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115359" y="996949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01.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서비스 소개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054632" y="7106202"/>
            <a:ext cx="586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카드 </a:t>
            </a:r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사진 보여주면서 혜택을 비교하여 추천해주는 카드를 골라준다는 설명 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4535B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8B77B93-3254-40BF-84BA-84B041B901F4}"/>
              </a:ext>
            </a:extLst>
          </p:cNvPr>
          <p:cNvSpPr/>
          <p:nvPr/>
        </p:nvSpPr>
        <p:spPr>
          <a:xfrm>
            <a:off x="2674392" y="2222965"/>
            <a:ext cx="6626187" cy="4104665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4EE7DF-A91F-436D-A019-6269194F73D3}"/>
              </a:ext>
            </a:extLst>
          </p:cNvPr>
          <p:cNvSpPr txBox="1"/>
          <p:nvPr/>
        </p:nvSpPr>
        <p:spPr>
          <a:xfrm>
            <a:off x="3632908" y="3318479"/>
            <a:ext cx="29649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기업명</a:t>
            </a:r>
            <a:endParaRPr lang="en-US" altLang="ko-KR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대표자명</a:t>
            </a:r>
            <a:endParaRPr lang="en-US" altLang="ko-KR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업종</a:t>
            </a:r>
            <a:endParaRPr lang="en-US" altLang="ko-KR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연매출액</a:t>
            </a:r>
            <a:endParaRPr lang="en-US" altLang="ko-KR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소재지</a:t>
            </a:r>
            <a:endParaRPr lang="en-US" altLang="ko-KR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25DA732-3639-4009-A1BA-6E2CC256A998}"/>
              </a:ext>
            </a:extLst>
          </p:cNvPr>
          <p:cNvSpPr txBox="1"/>
          <p:nvPr/>
        </p:nvSpPr>
        <p:spPr>
          <a:xfrm>
            <a:off x="5852167" y="3318479"/>
            <a:ext cx="24555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E\on</a:t>
            </a:r>
          </a:p>
          <a:p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ko-KR" altLang="en-US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강은영</a:t>
            </a:r>
            <a:endParaRPr lang="en-US" altLang="ko-KR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IT, </a:t>
            </a:r>
            <a:r>
              <a:rPr lang="ko-KR" altLang="en-US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앱 서비스</a:t>
            </a:r>
            <a:endParaRPr lang="en-US" altLang="ko-KR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1</a:t>
            </a:r>
            <a:r>
              <a:rPr lang="ko-KR" altLang="en-US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조</a:t>
            </a:r>
            <a:endParaRPr lang="en-US" altLang="ko-KR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ko-KR" altLang="en-US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상명대학교</a:t>
            </a:r>
            <a:endParaRPr lang="en-US" altLang="ko-KR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E2C5F9-FC3B-4874-B780-93AE8FAC463E}"/>
              </a:ext>
            </a:extLst>
          </p:cNvPr>
          <p:cNvSpPr txBox="1"/>
          <p:nvPr/>
        </p:nvSpPr>
        <p:spPr>
          <a:xfrm>
            <a:off x="2674392" y="5837157"/>
            <a:ext cx="730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서비스 이용자에게 항상 최적</a:t>
            </a:r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최고의 이익을 제공</a:t>
            </a:r>
            <a:endParaRPr lang="en-US" altLang="ko-KR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659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3BD5C49-2369-416C-834E-160B9FEBFDDC}"/>
              </a:ext>
            </a:extLst>
          </p:cNvPr>
          <p:cNvSpPr/>
          <p:nvPr/>
        </p:nvSpPr>
        <p:spPr>
          <a:xfrm>
            <a:off x="8273074" y="4828032"/>
            <a:ext cx="2596896" cy="708773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F23ED50-0230-4428-B30D-D7AC54E0B6EB}"/>
              </a:ext>
            </a:extLst>
          </p:cNvPr>
          <p:cNvSpPr/>
          <p:nvPr/>
        </p:nvSpPr>
        <p:spPr>
          <a:xfrm>
            <a:off x="1719072" y="4828032"/>
            <a:ext cx="2596896" cy="708773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3899933" y="1963826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05559" y="1507722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카드 추천 서비스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115359" y="996949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01.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서비스 소개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054632" y="7106202"/>
            <a:ext cx="586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카드 </a:t>
            </a:r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사진 보여주면서 혜택을 비교하여 추천해주는 카드를 골라준다는 설명 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4535B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1026" name="Picture 2" descr="신용 카드 결제일 언제로 해야 할까?">
            <a:extLst>
              <a:ext uri="{FF2B5EF4-FFF2-40B4-BE49-F238E27FC236}">
                <a16:creationId xmlns:a16="http://schemas.microsoft.com/office/drawing/2014/main" id="{A31019D9-8849-4BD0-8D21-3C10D9426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003" y="2455426"/>
            <a:ext cx="2917257" cy="2079588"/>
          </a:xfrm>
          <a:prstGeom prst="rect">
            <a:avLst/>
          </a:prstGeom>
          <a:solidFill>
            <a:srgbClr val="404040"/>
          </a:solidFill>
          <a:ln w="88900" cap="sq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8" name="Picture 4" descr="카드고릴라 : '라운지키 탑재' 신용카드 추천 7">
            <a:extLst>
              <a:ext uri="{FF2B5EF4-FFF2-40B4-BE49-F238E27FC236}">
                <a16:creationId xmlns:a16="http://schemas.microsoft.com/office/drawing/2014/main" id="{A819A3EE-F9DA-44C8-ADFF-0C5981C3E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582" y="2412219"/>
            <a:ext cx="3880980" cy="21733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48DB49BD-AEFC-40E3-A407-C2D1FE5568DF}"/>
              </a:ext>
            </a:extLst>
          </p:cNvPr>
          <p:cNvSpPr/>
          <p:nvPr/>
        </p:nvSpPr>
        <p:spPr>
          <a:xfrm>
            <a:off x="5537194" y="3062083"/>
            <a:ext cx="1117614" cy="866274"/>
          </a:xfrm>
          <a:prstGeom prst="rightArrow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AC5AF-AE8B-4D24-BC0B-711F28859BA1}"/>
              </a:ext>
            </a:extLst>
          </p:cNvPr>
          <p:cNvSpPr txBox="1"/>
          <p:nvPr/>
        </p:nvSpPr>
        <p:spPr>
          <a:xfrm>
            <a:off x="1859231" y="5009449"/>
            <a:ext cx="2390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내 수중에 많은 카드들</a:t>
            </a:r>
            <a:r>
              <a:rPr lang="en-US" altLang="ko-KR" sz="16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…</a:t>
            </a:r>
            <a:endParaRPr lang="ko-KR" altLang="en-US" sz="16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566479-1A3F-41C4-B99A-A7F41454010D}"/>
              </a:ext>
            </a:extLst>
          </p:cNvPr>
          <p:cNvSpPr txBox="1"/>
          <p:nvPr/>
        </p:nvSpPr>
        <p:spPr>
          <a:xfrm>
            <a:off x="8940719" y="5009449"/>
            <a:ext cx="1261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이걸로 결제</a:t>
            </a:r>
            <a:r>
              <a:rPr lang="en-US" altLang="ko-KR" sz="16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!</a:t>
            </a:r>
            <a:endParaRPr lang="ko-KR" altLang="en-US" sz="16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712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287551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11269" y="842762"/>
            <a:ext cx="3169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개인 신용카드 발급장수 및 이용건수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210455" y="344568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293535" y="320674"/>
            <a:ext cx="1604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02.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시장 현황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4" name="차트 43">
            <a:extLst>
              <a:ext uri="{FF2B5EF4-FFF2-40B4-BE49-F238E27FC236}">
                <a16:creationId xmlns:a16="http://schemas.microsoft.com/office/drawing/2014/main" id="{E047810A-7CD0-4F34-85A3-6F76DA979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5187020"/>
              </p:ext>
            </p:extLst>
          </p:nvPr>
        </p:nvGraphicFramePr>
        <p:xfrm>
          <a:off x="1410398" y="1334073"/>
          <a:ext cx="4529915" cy="2593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5" name="차트 54">
            <a:extLst>
              <a:ext uri="{FF2B5EF4-FFF2-40B4-BE49-F238E27FC236}">
                <a16:creationId xmlns:a16="http://schemas.microsoft.com/office/drawing/2014/main" id="{61176E9B-8F3F-4379-A64E-034C822F48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6786262"/>
              </p:ext>
            </p:extLst>
          </p:nvPr>
        </p:nvGraphicFramePr>
        <p:xfrm>
          <a:off x="1410398" y="3971271"/>
          <a:ext cx="4529915" cy="2640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73DBBF1E-505A-46B5-8143-8B1C63A1E9B9}"/>
              </a:ext>
            </a:extLst>
          </p:cNvPr>
          <p:cNvSpPr txBox="1"/>
          <p:nvPr/>
        </p:nvSpPr>
        <p:spPr>
          <a:xfrm>
            <a:off x="2743048" y="6642556"/>
            <a:ext cx="1864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출처 </a:t>
            </a:r>
            <a:r>
              <a:rPr lang="en-US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통게청</a:t>
            </a:r>
            <a:r>
              <a:rPr lang="en-US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KOSIS </a:t>
            </a:r>
            <a:r>
              <a:rPr lang="ko-KR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국가통계 포털</a:t>
            </a:r>
            <a:r>
              <a:rPr lang="en-US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8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D9AD000-DFE2-4B5F-91CF-A6A4AA2D54B2}"/>
              </a:ext>
            </a:extLst>
          </p:cNvPr>
          <p:cNvSpPr txBox="1"/>
          <p:nvPr/>
        </p:nvSpPr>
        <p:spPr>
          <a:xfrm>
            <a:off x="5672846" y="7239755"/>
            <a:ext cx="13019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테두리 바꿀까</a:t>
            </a:r>
            <a:r>
              <a:rPr lang="en-US" altLang="ko-KR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?? </a:t>
            </a:r>
            <a:r>
              <a:rPr lang="en-US" altLang="ko-KR" sz="1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1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BC04DE-5FF6-4B85-8992-AF2A3935B1BE}"/>
              </a:ext>
            </a:extLst>
          </p:cNvPr>
          <p:cNvSpPr txBox="1"/>
          <p:nvPr/>
        </p:nvSpPr>
        <p:spPr>
          <a:xfrm>
            <a:off x="6323825" y="2090802"/>
            <a:ext cx="44722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개인 신용카드 발급장수가 매 월 약 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억장으로 신용카드의 이용자는 계속 증가 중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비은행계 카드 발급수가 매 월 지속적으로 증가할 것으로 보임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1389FF-A0C7-4EDC-B662-ED12E624EFCF}"/>
              </a:ext>
            </a:extLst>
          </p:cNvPr>
          <p:cNvSpPr txBox="1"/>
          <p:nvPr/>
        </p:nvSpPr>
        <p:spPr>
          <a:xfrm>
            <a:off x="6307542" y="4752742"/>
            <a:ext cx="47676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개인 신용카드 이용건수는 매 월 약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10</a:t>
            </a:r>
            <a:r>
              <a:rPr lang="ko-KR" altLang="en-US" sz="16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억건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이상 사용됨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통계량으로 보아 이용건수는 매 월 꾸준히  유지되는 것으로 보임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503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963826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94523" y="1545334"/>
            <a:ext cx="1402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기술 특허 현황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293535" y="996949"/>
            <a:ext cx="1604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03.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기술 현황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08BB8D3-925E-49E4-A907-89B600998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096368"/>
              </p:ext>
            </p:extLst>
          </p:nvPr>
        </p:nvGraphicFramePr>
        <p:xfrm>
          <a:off x="132347" y="2103038"/>
          <a:ext cx="11863137" cy="44235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1813">
                  <a:extLst>
                    <a:ext uri="{9D8B030D-6E8A-4147-A177-3AD203B41FA5}">
                      <a16:colId xmlns:a16="http://schemas.microsoft.com/office/drawing/2014/main" val="730183976"/>
                    </a:ext>
                  </a:extLst>
                </a:gridCol>
                <a:gridCol w="3426394">
                  <a:extLst>
                    <a:ext uri="{9D8B030D-6E8A-4147-A177-3AD203B41FA5}">
                      <a16:colId xmlns:a16="http://schemas.microsoft.com/office/drawing/2014/main" val="1612405393"/>
                    </a:ext>
                  </a:extLst>
                </a:gridCol>
                <a:gridCol w="3426394">
                  <a:extLst>
                    <a:ext uri="{9D8B030D-6E8A-4147-A177-3AD203B41FA5}">
                      <a16:colId xmlns:a16="http://schemas.microsoft.com/office/drawing/2014/main" val="624926781"/>
                    </a:ext>
                  </a:extLst>
                </a:gridCol>
                <a:gridCol w="2998536">
                  <a:extLst>
                    <a:ext uri="{9D8B030D-6E8A-4147-A177-3AD203B41FA5}">
                      <a16:colId xmlns:a16="http://schemas.microsoft.com/office/drawing/2014/main" val="2950708847"/>
                    </a:ext>
                  </a:extLst>
                </a:gridCol>
              </a:tblGrid>
              <a:tr h="2311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구분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기술 명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설명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적용방향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919604"/>
                  </a:ext>
                </a:extLst>
              </a:tr>
              <a:tr h="985261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기술 특허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카드 연동 대표카드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시스템 및 결제 방법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‘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실물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’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카드를 발급받아 이 카드를 대표카드로 설정 후 다른 신용 및 체크 카드들을 대표카드에 연동하여 사용 가능하다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여러 카드들을 소지할 필요가 없어 편리함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카드 하나만 소지하면 되는 휴대성이 돋보이지만 현제 실용화되어 있지는 않음</a:t>
                      </a:r>
                      <a:r>
                        <a:rPr lang="en-US" sz="1400" kern="10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400" kern="10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훗날 참고할 만한 기술로 보임</a:t>
                      </a:r>
                      <a:r>
                        <a:rPr lang="en-US" sz="1400" kern="10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400" kern="10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375982"/>
                  </a:ext>
                </a:extLst>
              </a:tr>
              <a:tr h="9852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카드 결제 서비스를 제공하는 방법 및 매체에 저장된 프로그램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결제를 할 대상인 매장마다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[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식별 번호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]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를 지정해 이 번호를 입력하여 해당 매장에 결제가 되는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 별 고유 식별 번호를 설정할 데이터 테이블이 부족할 것으로 보이며 이 기술 또한 새로이 접근한 결제 방식이지만 실용화는 어려움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90891"/>
                  </a:ext>
                </a:extLst>
              </a:tr>
              <a:tr h="9852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3). QR</a:t>
                      </a:r>
                      <a:r>
                        <a:rPr lang="ko-KR" sz="1400" kern="10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코드 스캔을 이용한 스마트 간편 결제 시스템</a:t>
                      </a:r>
                      <a:endParaRPr lang="ko-KR" sz="1400" kern="10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소비자가 스마트폰을 통해 결제 정보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상품 가격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)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가 내장된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코드를 인식하여 결제 과정을 거칠 수 있도록 하는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최근 무인 점포에서 제품을 구매 시 실제로 적용이 되고 있는 기술로 기획중인 서비스에 결제 시스템을 확장 시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인식 기술이 필요할 것으로 보임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50537"/>
                  </a:ext>
                </a:extLst>
              </a:tr>
              <a:tr h="12366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4). </a:t>
                      </a:r>
                      <a:r>
                        <a:rPr lang="ko-KR" sz="1400" kern="10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위치 기반 서비스를 위한 모바일 기기의 </a:t>
                      </a:r>
                      <a:r>
                        <a:rPr lang="en-US" sz="1400" kern="10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GPS </a:t>
                      </a:r>
                      <a:r>
                        <a:rPr lang="ko-KR" sz="1400" kern="10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제어 시스템 </a:t>
                      </a:r>
                      <a:endParaRPr lang="ko-KR" sz="1400" kern="10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사용자가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GPS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신호를 켰을 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그 사용자의 위치를 감지하고 좌표를 산출하여 유효 영역을 판단 및 정보를 제공해주는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전 해당 매장에 가장 맞는 카드를 추천하기 위해 사용자의 위치를 파악하는 과정에 필요한 기술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API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연동을 통해 네이버 지도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구글지도 등 활용 가능성이 많음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928668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55CFB2BF-F19F-4E5D-92D3-63080AC427CA}"/>
              </a:ext>
            </a:extLst>
          </p:cNvPr>
          <p:cNvSpPr txBox="1"/>
          <p:nvPr/>
        </p:nvSpPr>
        <p:spPr>
          <a:xfrm>
            <a:off x="5544606" y="7267829"/>
            <a:ext cx="15584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내 최선이다</a:t>
            </a:r>
            <a:r>
              <a:rPr lang="en-US" altLang="ko-KR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…</a:t>
            </a:r>
            <a:r>
              <a:rPr lang="ko-KR" altLang="en-US" sz="11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미안타</a:t>
            </a:r>
            <a:r>
              <a:rPr lang="en-US" altLang="ko-KR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…</a:t>
            </a:r>
            <a:endParaRPr lang="ko-KR" altLang="en-US" sz="11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32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963826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05558" y="1545334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서비스 활용 기술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293535" y="996949"/>
            <a:ext cx="1604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03.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기술 현황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CFB2BF-F19F-4E5D-92D3-63080AC427CA}"/>
              </a:ext>
            </a:extLst>
          </p:cNvPr>
          <p:cNvSpPr txBox="1"/>
          <p:nvPr/>
        </p:nvSpPr>
        <p:spPr>
          <a:xfrm>
            <a:off x="5544606" y="7267829"/>
            <a:ext cx="15584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내 최선이다</a:t>
            </a:r>
            <a:r>
              <a:rPr lang="en-US" altLang="ko-KR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…</a:t>
            </a:r>
            <a:r>
              <a:rPr lang="ko-KR" altLang="en-US" sz="11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미안타</a:t>
            </a:r>
            <a:r>
              <a:rPr lang="en-US" altLang="ko-KR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…</a:t>
            </a:r>
            <a:endParaRPr lang="ko-KR" altLang="en-US" sz="11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E0FD82C-69C3-4827-9CF1-FA352AFD3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699623"/>
              </p:ext>
            </p:extLst>
          </p:nvPr>
        </p:nvGraphicFramePr>
        <p:xfrm>
          <a:off x="130074" y="2050401"/>
          <a:ext cx="11859474" cy="46391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6010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3656037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3656037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  <a:gridCol w="3031390">
                  <a:extLst>
                    <a:ext uri="{9D8B030D-6E8A-4147-A177-3AD203B41FA5}">
                      <a16:colId xmlns:a16="http://schemas.microsoft.com/office/drawing/2014/main" val="3293392562"/>
                    </a:ext>
                  </a:extLst>
                </a:gridCol>
              </a:tblGrid>
              <a:tr h="25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구분</a:t>
                      </a:r>
                      <a:endParaRPr lang="ko-KR" sz="14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기술 명</a:t>
                      </a:r>
                      <a:endParaRPr lang="ko-KR" sz="14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설명</a:t>
                      </a:r>
                      <a:endParaRPr lang="ko-KR" sz="14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비고</a:t>
                      </a:r>
                      <a:endParaRPr lang="ko-KR" sz="14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8527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API</a:t>
                      </a:r>
                      <a:endParaRPr lang="ko-KR" sz="12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81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아임포트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표준화된 결제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API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서비스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전자결제 제휴 연동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API.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기본적으로 무료 서비스이</a:t>
                      </a:r>
                      <a:r>
                        <a:rPr lang="ko-KR" alt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며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PG(Payment Gateway)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 한 곳과 연동하여 일반 결제수단을 무료로 탑재 가능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‘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오늘의집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’ ‘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나이키코리아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’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등의 기업에서 사용한 선 사례가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021700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추천 알고리즘</a:t>
                      </a:r>
                      <a:endParaRPr lang="ko-KR" sz="12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Contents Based Filtering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사용자 혹은 아이템에 대한 데이터를 비교 및 분석하여 비슷한 아이템을 추천해주는 방식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아이템을 중점으로 비교하는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‘Item-based recommendation’</a:t>
                      </a: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을 서비스에 적용 예정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데이터셋 구성계획 필요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9068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Collaborative Filtering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사용자가 남긴 평점데이터를 이용해 비슷한 다른 아이템을 추천해주는 방식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Ex)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유튜브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왓챠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en-US" sz="120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etc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…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최근 앱에서 주로 사용되는 추천기법이지만 우리 서비스에 적용하기엔 적절하지 않을 것으로 보임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72525"/>
                  </a:ext>
                </a:extLst>
              </a:tr>
              <a:tr h="849133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카메라 인식 알고리즘</a:t>
                      </a:r>
                      <a:endParaRPr lang="ko-KR" sz="12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CCR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모바일 카메라를 이용해 카드를 촬영하면 카드면에 기입된 카드번호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유효기간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이름명을 인식하여 자동 기입이 되는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국내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‘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삼성페이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’ ‘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카카오페이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’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에 적용된 선 사례가 있으며 적확성을 입증 받은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유료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547349"/>
                  </a:ext>
                </a:extLst>
              </a:tr>
              <a:tr h="7505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Card.io(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오픈소스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)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오픈소스로 공개된 카드 인식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위 기술과 유사하지만 이 코드 그대로 기업에 적용된 사례는 없어 보이며 인식 기술의 정확성이 부족하다고 알려져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오픈소스라 무료로 사용가능한 장점이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초기 개발단계에서 사용 가능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431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36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963826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76279" y="1539680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유사 앱 분석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352045" y="996949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04. 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앱 분석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4EDBE9F3-0405-422E-9AA3-D350C938F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776998"/>
              </p:ext>
            </p:extLst>
          </p:nvPr>
        </p:nvGraphicFramePr>
        <p:xfrm>
          <a:off x="130074" y="2050405"/>
          <a:ext cx="11859474" cy="45623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6578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4911448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4911448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</a:tblGrid>
              <a:tr h="2134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앱 이름</a:t>
                      </a: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주요기능</a:t>
                      </a: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비고</a:t>
                      </a: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8420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모두의 카드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 번호 없이도 카드 등록 가능 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지출 내역을 문자를 통해 자동 입력 및 확인이 가능함 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3).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월별 지출 통계 제공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 추천보단 가계부 기능에 집중된 앱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2017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년 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월 이후 업데이트가 중단된 상태이다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1159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1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 고릴라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사용금액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혜택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카드사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연회비 구간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카드타입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전월 실적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체크카드에 따라 각 부문별로 순위를 매김 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특정 상황에서 더 좋은 혜택을 누릴 수 있는 카드를 추천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부문별로 카드 순위를 매기는 점이 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사용자로 하여금 카드 비교를 한눈에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9982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1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뱅크샐러드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가계부를 중점으로 하는 종합 금융 관리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은행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투자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대출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연금 등 폭 넓은 금융 정보 제공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3).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초기 </a:t>
                      </a:r>
                      <a:r>
                        <a:rPr lang="ko-KR" sz="140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미래에셋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외화 자산 집계가 가능했으나 현재는 불가능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많은 이용자수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금융 관련 앱 분야의 성공사례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수집한 사용자 데이터를 활용해 카드사 광고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여행자 보험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재정지원 중계 등의 수익 구조 모델을 참고할 예정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547349"/>
                  </a:ext>
                </a:extLst>
              </a:tr>
              <a:tr h="12770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1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벨류</a:t>
                      </a:r>
                      <a:r>
                        <a:rPr lang="ko-KR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챔피언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 혜택정보와 인증된 에디터의 신용카드 리뷰를 종합해 카드를 추천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대중교통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쇼핑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마일리지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외식 등 카테고리를 선택해 관련 카드의 정보제공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주로 카드 추천기능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453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81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963826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25035" y="1539680"/>
            <a:ext cx="2141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상세 앱 분석 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 spc="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트레트리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352045" y="996949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04. 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앱 분석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1355C4E-8511-4696-BFFD-6F6DAEBCA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883655"/>
              </p:ext>
            </p:extLst>
          </p:nvPr>
        </p:nvGraphicFramePr>
        <p:xfrm>
          <a:off x="417094" y="1847457"/>
          <a:ext cx="11357811" cy="47101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7981">
                  <a:extLst>
                    <a:ext uri="{9D8B030D-6E8A-4147-A177-3AD203B41FA5}">
                      <a16:colId xmlns:a16="http://schemas.microsoft.com/office/drawing/2014/main" val="3287935275"/>
                    </a:ext>
                  </a:extLst>
                </a:gridCol>
                <a:gridCol w="2938201">
                  <a:extLst>
                    <a:ext uri="{9D8B030D-6E8A-4147-A177-3AD203B41FA5}">
                      <a16:colId xmlns:a16="http://schemas.microsoft.com/office/drawing/2014/main" val="1042081845"/>
                    </a:ext>
                  </a:extLst>
                </a:gridCol>
                <a:gridCol w="1893082">
                  <a:extLst>
                    <a:ext uri="{9D8B030D-6E8A-4147-A177-3AD203B41FA5}">
                      <a16:colId xmlns:a16="http://schemas.microsoft.com/office/drawing/2014/main" val="3978485166"/>
                    </a:ext>
                  </a:extLst>
                </a:gridCol>
                <a:gridCol w="1771651">
                  <a:extLst>
                    <a:ext uri="{9D8B030D-6E8A-4147-A177-3AD203B41FA5}">
                      <a16:colId xmlns:a16="http://schemas.microsoft.com/office/drawing/2014/main" val="2046878509"/>
                    </a:ext>
                  </a:extLst>
                </a:gridCol>
                <a:gridCol w="1771651">
                  <a:extLst>
                    <a:ext uri="{9D8B030D-6E8A-4147-A177-3AD203B41FA5}">
                      <a16:colId xmlns:a16="http://schemas.microsoft.com/office/drawing/2014/main" val="2583236431"/>
                    </a:ext>
                  </a:extLst>
                </a:gridCol>
                <a:gridCol w="2105245">
                  <a:extLst>
                    <a:ext uri="{9D8B030D-6E8A-4147-A177-3AD203B41FA5}">
                      <a16:colId xmlns:a16="http://schemas.microsoft.com/office/drawing/2014/main" val="3519431648"/>
                    </a:ext>
                  </a:extLst>
                </a:gridCol>
              </a:tblGrid>
              <a:tr h="213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이름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주요기능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사용 기술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장점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단점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수익구조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841573"/>
                  </a:ext>
                </a:extLst>
              </a:tr>
              <a:tr h="44597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트레트리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포인트 카드 및 멤버십카드 등록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바코드를 등록해 해당 포인트카드를 이 앱을 통해 사용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가맹점 선택 시 사용자가 등록한 카드내에서 받을 수 있는 혜택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할인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적립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)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을 종합하여 보여줌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3). GPS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를 기반으로 내 주변 매장을 탐색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단순 카드 선택 및 검색을 통해 간편하게 등록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각 카드 별 해당하는 정보를 알려줌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개인 관리 기능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 및 카드를 즐겨찾기 등록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카메라 인식 알고리즘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로그인 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API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3). GPS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연동 기술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인기 매장 순위 산정 알고리즘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(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랭킹 산정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)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최적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최고의 혜택을 제공하는 카드 분석 알고리즘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매장을 선택해 내가 받을 수 있는 최대의 할인을 조합해서 보여줘 한눈에 파악하기 쉬움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카드 등록 시 별도의 정보입력이 필요없이 카드상품명만 등록해도 등록이 가능하며 혜택을 확인할 수 있음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개발사의 지속적인 피드백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분야별 매장 검색 시 내 위치를 중심으로 찾아 주지 않음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아직 등록되지 않은 카드가 많음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토스 등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)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혜택에 해당하는 변수를 파악하기 어려움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→ 중복 할인이 적용이 안되어 실제로 받을 수 있는 할인과 차이가 있음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해당 앱을 통해 결제는 불가능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 탭 상단 광고바를 통해 광고주로부터 수익을 받는 형태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 별 추천카드를 제시해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각 카드사로부터 홍보 역할을 통해 광고수입을 받을 수 있을 것 보임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642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240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2493</Words>
  <Application>Microsoft Office PowerPoint</Application>
  <PresentationFormat>와이드스크린</PresentationFormat>
  <Paragraphs>381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맑은 고딕</vt:lpstr>
      <vt:lpstr>-윤고딕320</vt:lpstr>
      <vt:lpstr>-윤고딕340</vt:lpstr>
      <vt:lpstr>Arial</vt:lpstr>
      <vt:lpstr>Impact</vt:lpstr>
      <vt:lpstr>Megrim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동우</cp:lastModifiedBy>
  <cp:revision>140</cp:revision>
  <dcterms:created xsi:type="dcterms:W3CDTF">2018-05-24T09:13:53Z</dcterms:created>
  <dcterms:modified xsi:type="dcterms:W3CDTF">2021-04-18T06:47:39Z</dcterms:modified>
</cp:coreProperties>
</file>